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notesMasterIdLst>
    <p:notesMasterId r:id="rId4"/>
  </p:notesMasterIdLst>
  <p:handoutMasterIdLst>
    <p:handoutMasterId r:id="rId5"/>
  </p:handoutMasterIdLst>
  <p:sldIdLst>
    <p:sldId id="257" r:id="rId2"/>
    <p:sldId id="262" r:id="rId3"/>
  </p:sldIdLst>
  <p:sldSz cx="9144000" cy="6858000" type="screen4x3"/>
  <p:notesSz cx="6858000" cy="9144000"/>
  <p:custShowLst>
    <p:custShow name="عرض مخصص 1" id="0">
      <p:sldLst/>
    </p:custShow>
  </p:custShowLst>
  <p:defaultTextStyle>
    <a:defPPr>
      <a:defRPr lang="ar-SA"/>
    </a:defPPr>
    <a:lvl1pPr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6"/>
  <p:showPr showNarration="1">
    <p:present/>
    <p:sldAll/>
    <p:penClr>
      <a:srgbClr val="FF0000"/>
    </p:penClr>
  </p:showPr>
  <p:clrMru>
    <a:srgbClr val="CC3300"/>
    <a:srgbClr val="CC99FF"/>
    <a:srgbClr val="99FF99"/>
    <a:srgbClr val="0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aximized" horzBarState="maximized">
    <p:restoredLeft sz="90153" autoAdjust="0"/>
    <p:restoredTop sz="94617" autoAdjust="0"/>
  </p:normalViewPr>
  <p:slideViewPr>
    <p:cSldViewPr>
      <p:cViewPr>
        <p:scale>
          <a:sx n="91" d="100"/>
          <a:sy n="91" d="100"/>
        </p:scale>
        <p:origin x="414" y="8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F852AAF0-03AA-4D11-B2D6-403052F4362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E9362F7B-4256-4F56-80CE-F62C267661F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026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7171" name="Freeform 1027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2" name="Arc 1028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3" name="Rectangle 1029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7174" name="Rectangle 10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7175" name="Rectangle 10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6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7" name="Rectangle 10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  <a:cs typeface="+mn-cs"/>
              </a:defRPr>
            </a:lvl2pPr>
          </a:lstStyle>
          <a:p>
            <a:pPr lvl="1"/>
            <a:fld id="{2177EE20-C76D-49CF-A42B-B42C1BC3B4B6}" type="slidenum">
              <a:rPr lang="ar-SA"/>
              <a:pPr lvl="1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98BD9E71-D796-4FA0-AA0C-A6B04E95B34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C4E58AF5-28E2-4A8B-8245-2A6CCBD348D7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21ADF0C-93D5-41D1-B6AD-1BDF4D6CF932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41026B1-6FA5-40D1-B755-41DBFFB50399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CD34C5F-26F6-4861-AA7C-46F4B0E2EB65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9B5B5FA-9D4D-472E-BFBC-8DA0C2F5366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8EB3483-D7FE-4343-A912-9DC38CD444B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BA4BE45A-A076-4B40-8863-E3A109716FF3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34553B1-DA17-4BB3-8881-D841ACB21FA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5B6D8C2-5B0E-42BE-97AC-6802F8387014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6147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48" name="Arc 4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rtl="0">
              <a:defRPr kumimoji="0" sz="1400"/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>
              <a:defRPr kumimoji="0" sz="1400"/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rtl="0">
              <a:defRPr kumimoji="0" sz="1400">
                <a:latin typeface="+mj-lt"/>
                <a:cs typeface="+mj-cs"/>
              </a:defRPr>
            </a:lvl2pPr>
          </a:lstStyle>
          <a:p>
            <a:pPr lvl="1"/>
            <a:fld id="{3223A977-0DDD-4E7F-B295-7193FA3D6408}" type="slidenum">
              <a:rPr lang="ar-SA"/>
              <a:pPr lvl="1"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>
    <p:random/>
  </p:transition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r" rtl="1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3000364" y="357166"/>
            <a:ext cx="3000396" cy="750888"/>
          </a:xfrm>
          <a:prstGeom prst="ellipse">
            <a:avLst/>
          </a:prstGeom>
          <a:solidFill>
            <a:schemeClr val="tx2"/>
          </a:solidFill>
          <a:ln w="76200" cmpd="tri">
            <a:solidFill>
              <a:schemeClr val="tx1"/>
            </a:solidFill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kumimoji="0" lang="ar-SA" sz="20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دلالة ثابت الاتزان الكيميائي </a:t>
            </a:r>
            <a:endParaRPr kumimoji="0" lang="en-US" sz="2000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 rot="-2279437">
            <a:off x="218893" y="807760"/>
            <a:ext cx="1219200" cy="434674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>
                <a:solidFill>
                  <a:schemeClr val="bg2"/>
                </a:solidFill>
              </a:rPr>
              <a:t>الفصل</a:t>
            </a:r>
            <a:r>
              <a:rPr lang="ar-SA" sz="1800" b="1" dirty="0">
                <a:solidFill>
                  <a:schemeClr val="bg2"/>
                </a:solidFill>
                <a:cs typeface="Times New Roman" pitchFamily="18" charset="0"/>
              </a:rPr>
              <a:t> </a:t>
            </a:r>
            <a:r>
              <a:rPr lang="ar-SA" sz="1800" b="1" dirty="0" smtClean="0">
                <a:solidFill>
                  <a:schemeClr val="bg2"/>
                </a:solidFill>
                <a:cs typeface="Times New Roman" pitchFamily="18" charset="0"/>
              </a:rPr>
              <a:t>الخامس</a:t>
            </a:r>
            <a:endParaRPr lang="en-US" sz="1800" b="1" dirty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 rot="1702462">
            <a:off x="7675116" y="85217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bg2"/>
                </a:solidFill>
              </a:rPr>
              <a:t>الدرس35</a:t>
            </a:r>
            <a:endParaRPr lang="en-US" sz="1800" b="1" dirty="0">
              <a:solidFill>
                <a:schemeClr val="bg2"/>
              </a:solidFill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401155" y="1733124"/>
            <a:ext cx="1107996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ar-SA" sz="1600" b="1" u="sng" smtClean="0">
                <a:cs typeface="Times New Roman" pitchFamily="18" charset="0"/>
              </a:rPr>
              <a:t>1431/5/28</a:t>
            </a:r>
            <a:endParaRPr lang="en-US" sz="1600" b="1" u="sng" dirty="0">
              <a:cs typeface="Times New Roman" pitchFamily="18" charset="0"/>
            </a:endParaRPr>
          </a:p>
        </p:txBody>
      </p:sp>
      <p:sp>
        <p:nvSpPr>
          <p:cNvPr id="41" name="Rectangle 17"/>
          <p:cNvSpPr>
            <a:spLocks noChangeArrowheads="1"/>
          </p:cNvSpPr>
          <p:nvPr/>
        </p:nvSpPr>
        <p:spPr bwMode="auto">
          <a:xfrm>
            <a:off x="6357950" y="1785926"/>
            <a:ext cx="2571768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1- ما هي دلالة ثابت الاتزان الكيميائي  ؟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6429388" y="2285992"/>
            <a:ext cx="264320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هناك علاقة بين كمية النواتج المتكونة  في التفاعل المتزن وبين قيمة ثابت الاتزان الكيميائي .</a:t>
            </a:r>
            <a:endParaRPr lang="en-US" sz="1400" dirty="0"/>
          </a:p>
        </p:txBody>
      </p:sp>
      <p:sp>
        <p:nvSpPr>
          <p:cNvPr id="74" name="Rectangle 17"/>
          <p:cNvSpPr>
            <a:spLocks noChangeArrowheads="1"/>
          </p:cNvSpPr>
          <p:nvPr/>
        </p:nvSpPr>
        <p:spPr bwMode="auto">
          <a:xfrm>
            <a:off x="6357950" y="2643182"/>
            <a:ext cx="264320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أن قيمة ثابت الاتزان الكيميائي  توضح الى أي حد تتحول المواد المتفاعلة الى مواد ناتجة  عند حالة الاتزان .</a:t>
            </a:r>
            <a:endParaRPr lang="en-US" sz="1400" dirty="0"/>
          </a:p>
        </p:txBody>
      </p:sp>
      <p:sp>
        <p:nvSpPr>
          <p:cNvPr id="75" name="Rectangle 17"/>
          <p:cNvSpPr>
            <a:spLocks noChangeArrowheads="1"/>
          </p:cNvSpPr>
          <p:nvPr/>
        </p:nvSpPr>
        <p:spPr bwMode="auto">
          <a:xfrm>
            <a:off x="4714876" y="3214686"/>
            <a:ext cx="4214842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2- ماذا يدل أذا كانت قيمة ثابت الاتزان الكيميائي  كبيرة  (  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  ( 1&lt; K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؟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7" name="Rectangle 17"/>
          <p:cNvSpPr>
            <a:spLocks noChangeArrowheads="1"/>
          </p:cNvSpPr>
          <p:nvPr/>
        </p:nvSpPr>
        <p:spPr bwMode="auto">
          <a:xfrm>
            <a:off x="6357950" y="3714752"/>
            <a:ext cx="264320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يدل ذالك على أن معظم المواد الداخلة في التفاعل تتحول الى نواتج عند حالة الاتزان  :</a:t>
            </a:r>
            <a:endParaRPr lang="en-US" sz="1400" dirty="0"/>
          </a:p>
        </p:txBody>
      </p:sp>
      <p:sp>
        <p:nvSpPr>
          <p:cNvPr id="88" name="Rectangle 4"/>
          <p:cNvSpPr>
            <a:spLocks noChangeArrowheads="1"/>
          </p:cNvSpPr>
          <p:nvPr/>
        </p:nvSpPr>
        <p:spPr bwMode="auto">
          <a:xfrm>
            <a:off x="2428860" y="4027892"/>
            <a:ext cx="9286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Cu</a:t>
            </a:r>
            <a:r>
              <a:rPr kumimoji="0" lang="en-US" sz="9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(s)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9" name="رابط كسهم مستقيم 88"/>
          <p:cNvCxnSpPr/>
          <p:nvPr/>
        </p:nvCxnSpPr>
        <p:spPr bwMode="auto">
          <a:xfrm>
            <a:off x="4143372" y="4192793"/>
            <a:ext cx="571504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0" name="Rectangle 4"/>
          <p:cNvSpPr>
            <a:spLocks noChangeArrowheads="1"/>
          </p:cNvSpPr>
          <p:nvPr/>
        </p:nvSpPr>
        <p:spPr bwMode="auto">
          <a:xfrm>
            <a:off x="2928926" y="4027892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1" name="Rectangle 4"/>
          <p:cNvSpPr>
            <a:spLocks noChangeArrowheads="1"/>
          </p:cNvSpPr>
          <p:nvPr/>
        </p:nvSpPr>
        <p:spPr bwMode="auto">
          <a:xfrm>
            <a:off x="3214678" y="4027892"/>
            <a:ext cx="10715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en-US" sz="1400" b="1" dirty="0" smtClean="0">
                <a:latin typeface="+mj-lt"/>
              </a:rPr>
              <a:t>2Ag</a:t>
            </a:r>
            <a:r>
              <a:rPr lang="en-US" sz="1400" b="1" baseline="30000" dirty="0" smtClean="0">
                <a:latin typeface="+mj-lt"/>
              </a:rPr>
              <a:t>+</a:t>
            </a:r>
            <a:r>
              <a:rPr lang="en-US" sz="1400" b="1" baseline="-25000" dirty="0" smtClean="0">
                <a:latin typeface="+mj-lt"/>
              </a:rPr>
              <a:t> (aq)</a:t>
            </a:r>
            <a:r>
              <a:rPr lang="en-US" sz="1400" baseline="-25000" dirty="0" smtClean="0">
                <a:latin typeface="+mj-lt"/>
              </a:rPr>
              <a:t> 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cxnSp>
        <p:nvCxnSpPr>
          <p:cNvPr id="95" name="رابط كسهم مستقيم 94"/>
          <p:cNvCxnSpPr/>
          <p:nvPr/>
        </p:nvCxnSpPr>
        <p:spPr bwMode="auto">
          <a:xfrm rot="10800000">
            <a:off x="4143373" y="4286256"/>
            <a:ext cx="523220" cy="12474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8" name="Rectangle 4"/>
          <p:cNvSpPr>
            <a:spLocks noChangeArrowheads="1"/>
          </p:cNvSpPr>
          <p:nvPr/>
        </p:nvSpPr>
        <p:spPr bwMode="auto">
          <a:xfrm>
            <a:off x="4643438" y="4049917"/>
            <a:ext cx="9286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en-US" sz="1400" b="1" dirty="0" smtClean="0">
                <a:latin typeface="+mj-lt"/>
              </a:rPr>
              <a:t>Cu</a:t>
            </a:r>
            <a:r>
              <a:rPr lang="en-US" sz="1400" b="1" baseline="30000" dirty="0" smtClean="0">
                <a:latin typeface="+mj-lt"/>
              </a:rPr>
              <a:t>+2</a:t>
            </a:r>
            <a:r>
              <a:rPr lang="en-US" sz="1400" b="1" baseline="-25000" dirty="0" smtClean="0">
                <a:latin typeface="+mj-lt"/>
              </a:rPr>
              <a:t> (aq) </a:t>
            </a:r>
            <a:endParaRPr kumimoji="0" lang="en-US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99" name="Rectangle 4"/>
          <p:cNvSpPr>
            <a:spLocks noChangeArrowheads="1"/>
          </p:cNvSpPr>
          <p:nvPr/>
        </p:nvSpPr>
        <p:spPr bwMode="auto">
          <a:xfrm>
            <a:off x="5214942" y="4049917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0" name="Rectangle 4"/>
          <p:cNvSpPr>
            <a:spLocks noChangeArrowheads="1"/>
          </p:cNvSpPr>
          <p:nvPr/>
        </p:nvSpPr>
        <p:spPr bwMode="auto">
          <a:xfrm>
            <a:off x="5429256" y="4049917"/>
            <a:ext cx="10715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en-US" sz="1400" b="1" dirty="0" smtClean="0">
                <a:latin typeface="+mj-lt"/>
              </a:rPr>
              <a:t>2Ag</a:t>
            </a:r>
            <a:r>
              <a:rPr lang="en-US" sz="1400" b="1" baseline="30000" dirty="0" smtClean="0">
                <a:latin typeface="+mj-lt"/>
              </a:rPr>
              <a:t>+</a:t>
            </a:r>
            <a:r>
              <a:rPr lang="en-US" sz="1400" b="1" baseline="-25000" dirty="0" smtClean="0">
                <a:latin typeface="+mj-lt"/>
              </a:rPr>
              <a:t> (s)</a:t>
            </a:r>
            <a:r>
              <a:rPr lang="en-US" sz="1400" baseline="-25000" dirty="0" smtClean="0">
                <a:latin typeface="+mj-lt"/>
              </a:rPr>
              <a:t> 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101" name="Rectangle 4"/>
          <p:cNvSpPr>
            <a:spLocks noChangeArrowheads="1"/>
          </p:cNvSpPr>
          <p:nvPr/>
        </p:nvSpPr>
        <p:spPr bwMode="auto">
          <a:xfrm>
            <a:off x="3357554" y="4742272"/>
            <a:ext cx="7143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cs typeface="Arial" pitchFamily="34" charset="0"/>
              </a:rPr>
              <a:t>K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" name="Rectangle 4"/>
          <p:cNvSpPr>
            <a:spLocks noChangeArrowheads="1"/>
          </p:cNvSpPr>
          <p:nvPr/>
        </p:nvSpPr>
        <p:spPr bwMode="auto">
          <a:xfrm>
            <a:off x="3724268" y="4786322"/>
            <a:ext cx="50006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=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3" name="رابط مستقيم 102"/>
          <p:cNvCxnSpPr/>
          <p:nvPr/>
        </p:nvCxnSpPr>
        <p:spPr bwMode="auto">
          <a:xfrm>
            <a:off x="4081458" y="4929198"/>
            <a:ext cx="919170" cy="158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104" name="قوس متوسط أيسر 103"/>
          <p:cNvSpPr/>
          <p:nvPr/>
        </p:nvSpPr>
        <p:spPr bwMode="auto">
          <a:xfrm>
            <a:off x="4214810" y="4572008"/>
            <a:ext cx="71438" cy="285752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5" name="Rectangle 4"/>
          <p:cNvSpPr>
            <a:spLocks noChangeArrowheads="1"/>
          </p:cNvSpPr>
          <p:nvPr/>
        </p:nvSpPr>
        <p:spPr bwMode="auto">
          <a:xfrm>
            <a:off x="4152896" y="4590644"/>
            <a:ext cx="91917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en-US" sz="1600" b="1" dirty="0" smtClean="0"/>
              <a:t>Cu</a:t>
            </a:r>
            <a:r>
              <a:rPr lang="en-US" sz="1600" b="1" baseline="30000" dirty="0" smtClean="0"/>
              <a:t>+2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6" name="قوس متوسط أيسر 105"/>
          <p:cNvSpPr/>
          <p:nvPr/>
        </p:nvSpPr>
        <p:spPr bwMode="auto">
          <a:xfrm flipH="1">
            <a:off x="4867276" y="4572008"/>
            <a:ext cx="61914" cy="285752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1" name="قوس متوسط أيسر 130"/>
          <p:cNvSpPr/>
          <p:nvPr/>
        </p:nvSpPr>
        <p:spPr bwMode="auto">
          <a:xfrm>
            <a:off x="4214810" y="5000636"/>
            <a:ext cx="71438" cy="285752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2" name="Rectangle 4"/>
          <p:cNvSpPr>
            <a:spLocks noChangeArrowheads="1"/>
          </p:cNvSpPr>
          <p:nvPr/>
        </p:nvSpPr>
        <p:spPr bwMode="auto">
          <a:xfrm>
            <a:off x="4214810" y="4929198"/>
            <a:ext cx="64294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en-US" sz="1600" b="1" dirty="0" smtClean="0"/>
              <a:t>Ag</a:t>
            </a:r>
            <a:r>
              <a:rPr lang="en-US" sz="1600" b="1" baseline="30000" dirty="0" smtClean="0"/>
              <a:t>+</a:t>
            </a:r>
            <a:endParaRPr kumimoji="0" lang="en-US" sz="1600" dirty="0" smtClean="0">
              <a:cs typeface="Arial" pitchFamily="34" charset="0"/>
            </a:endParaRPr>
          </a:p>
        </p:txBody>
      </p:sp>
      <p:sp>
        <p:nvSpPr>
          <p:cNvPr id="133" name="قوس متوسط أيسر 132"/>
          <p:cNvSpPr/>
          <p:nvPr/>
        </p:nvSpPr>
        <p:spPr bwMode="auto">
          <a:xfrm flipH="1">
            <a:off x="4867276" y="5000636"/>
            <a:ext cx="61914" cy="285752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4" name="Rectangle 4"/>
          <p:cNvSpPr>
            <a:spLocks noChangeArrowheads="1"/>
          </p:cNvSpPr>
          <p:nvPr/>
        </p:nvSpPr>
        <p:spPr bwMode="auto">
          <a:xfrm>
            <a:off x="4786314" y="4857760"/>
            <a:ext cx="50006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0" name="Rectangle 17"/>
          <p:cNvSpPr>
            <a:spLocks noChangeArrowheads="1"/>
          </p:cNvSpPr>
          <p:nvPr/>
        </p:nvSpPr>
        <p:spPr bwMode="auto">
          <a:xfrm>
            <a:off x="4143372" y="5500702"/>
            <a:ext cx="4857784" cy="357190"/>
          </a:xfrm>
          <a:prstGeom prst="rect">
            <a:avLst/>
          </a:prstGeom>
          <a:solidFill>
            <a:schemeClr val="tx2">
              <a:lumMod val="5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وجد أن قيمة ثابت الاتزان الكيميائي لهذا التفاعل عند درجة  52ْم هي  = 2 × </a:t>
            </a:r>
            <a:r>
              <a:rPr lang="ar-SA" sz="1400" b="1" baseline="30000" dirty="0" smtClean="0">
                <a:solidFill>
                  <a:schemeClr val="bg1">
                    <a:lumMod val="50000"/>
                  </a:schemeClr>
                </a:solidFill>
              </a:rPr>
              <a:t>15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10   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1" name="Rectangle 17"/>
          <p:cNvSpPr>
            <a:spLocks noChangeArrowheads="1"/>
          </p:cNvSpPr>
          <p:nvPr/>
        </p:nvSpPr>
        <p:spPr bwMode="auto">
          <a:xfrm>
            <a:off x="642910" y="5500702"/>
            <a:ext cx="3500462" cy="35719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وهذا يدل على أن معظم المواد المتفاعلة تحولت الى نواتج  .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9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4" grpId="0" animBg="1"/>
      <p:bldP spid="9225" grpId="0" animBg="1"/>
      <p:bldP spid="9226" grpId="0"/>
      <p:bldP spid="41" grpId="0" animBg="1"/>
      <p:bldP spid="18" grpId="0"/>
      <p:bldP spid="74" grpId="0"/>
      <p:bldP spid="75" grpId="0" animBg="1"/>
      <p:bldP spid="87" grpId="0"/>
      <p:bldP spid="88" grpId="0"/>
      <p:bldP spid="90" grpId="0"/>
      <p:bldP spid="91" grpId="0"/>
      <p:bldP spid="98" grpId="0"/>
      <p:bldP spid="99" grpId="0"/>
      <p:bldP spid="100" grpId="0"/>
      <p:bldP spid="101" grpId="0"/>
      <p:bldP spid="102" grpId="0"/>
      <p:bldP spid="104" grpId="0" animBg="1"/>
      <p:bldP spid="105" grpId="0"/>
      <p:bldP spid="106" grpId="0" animBg="1"/>
      <p:bldP spid="131" grpId="0" animBg="1"/>
      <p:bldP spid="132" grpId="0"/>
      <p:bldP spid="133" grpId="0" animBg="1"/>
      <p:bldP spid="134" grpId="0"/>
      <p:bldP spid="140" grpId="0" animBg="1"/>
      <p:bldP spid="14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3" name="وسيلة شرح على شكل سحابة 42"/>
          <p:cNvSpPr/>
          <p:nvPr/>
        </p:nvSpPr>
        <p:spPr bwMode="auto">
          <a:xfrm>
            <a:off x="71406" y="5572140"/>
            <a:ext cx="1643074" cy="1000132"/>
          </a:xfrm>
          <a:prstGeom prst="cloudCallou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   لا تنسى   الواجب المنزلي</a:t>
            </a:r>
            <a:endParaRPr kumimoji="1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7" name="Rectangle 17"/>
          <p:cNvSpPr>
            <a:spLocks noChangeArrowheads="1"/>
          </p:cNvSpPr>
          <p:nvPr/>
        </p:nvSpPr>
        <p:spPr bwMode="auto">
          <a:xfrm>
            <a:off x="5500694" y="3429000"/>
            <a:ext cx="3500462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3- ما هي العوامل المؤثرة  على حالة الاتزان الكيميائي ؟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" name="Rectangle 17"/>
          <p:cNvSpPr>
            <a:spLocks noChangeArrowheads="1"/>
          </p:cNvSpPr>
          <p:nvPr/>
        </p:nvSpPr>
        <p:spPr bwMode="auto">
          <a:xfrm>
            <a:off x="4786314" y="1000108"/>
            <a:ext cx="4214842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2- ماذا يدل أذا كانت قيمة ثابت الاتزان الكيميائي  صغيرة  (  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  ( 1 &gt; K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؟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" name="Rectangle 17"/>
          <p:cNvSpPr>
            <a:spLocks noChangeArrowheads="1"/>
          </p:cNvSpPr>
          <p:nvPr/>
        </p:nvSpPr>
        <p:spPr bwMode="auto">
          <a:xfrm>
            <a:off x="6429388" y="1428736"/>
            <a:ext cx="264320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يدل ذالك على أن معظم المواد الداخلة في التفاعل لم تتحول الى نواتج عند حالة الاتزان  :</a:t>
            </a:r>
            <a:endParaRPr lang="en-US" sz="1400" dirty="0"/>
          </a:p>
        </p:txBody>
      </p:sp>
      <p:sp>
        <p:nvSpPr>
          <p:cNvPr id="54" name="Rectangle 4"/>
          <p:cNvSpPr>
            <a:spLocks noChangeArrowheads="1"/>
          </p:cNvSpPr>
          <p:nvPr/>
        </p:nvSpPr>
        <p:spPr bwMode="auto">
          <a:xfrm>
            <a:off x="2857488" y="1857364"/>
            <a:ext cx="9286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AgCL</a:t>
            </a:r>
            <a:r>
              <a:rPr kumimoji="0" lang="en-US" sz="9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(s)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5" name="رابط كسهم مستقيم 54"/>
          <p:cNvCxnSpPr/>
          <p:nvPr/>
        </p:nvCxnSpPr>
        <p:spPr bwMode="auto">
          <a:xfrm flipV="1">
            <a:off x="3714744" y="1979803"/>
            <a:ext cx="1071570" cy="20437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Rectangle 4"/>
          <p:cNvSpPr>
            <a:spLocks noChangeArrowheads="1"/>
          </p:cNvSpPr>
          <p:nvPr/>
        </p:nvSpPr>
        <p:spPr bwMode="auto">
          <a:xfrm>
            <a:off x="3929058" y="1714488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H</a:t>
            </a:r>
            <a:r>
              <a:rPr kumimoji="0" lang="en-US" sz="1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O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2" name="رابط كسهم مستقيم 61"/>
          <p:cNvCxnSpPr/>
          <p:nvPr/>
        </p:nvCxnSpPr>
        <p:spPr bwMode="auto">
          <a:xfrm rot="10800000">
            <a:off x="3714745" y="2071678"/>
            <a:ext cx="1023287" cy="12474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Rectangle 4"/>
          <p:cNvSpPr>
            <a:spLocks noChangeArrowheads="1"/>
          </p:cNvSpPr>
          <p:nvPr/>
        </p:nvSpPr>
        <p:spPr bwMode="auto">
          <a:xfrm>
            <a:off x="4714876" y="1835339"/>
            <a:ext cx="9286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en-US" sz="1400" b="1" dirty="0" smtClean="0">
                <a:latin typeface="+mj-lt"/>
              </a:rPr>
              <a:t>Ag</a:t>
            </a:r>
            <a:r>
              <a:rPr lang="en-US" sz="1400" b="1" baseline="30000" dirty="0" smtClean="0">
                <a:latin typeface="+mj-lt"/>
              </a:rPr>
              <a:t>+</a:t>
            </a:r>
            <a:r>
              <a:rPr lang="en-US" sz="1400" b="1" baseline="-25000" dirty="0" smtClean="0">
                <a:latin typeface="+mj-lt"/>
              </a:rPr>
              <a:t> (aq) </a:t>
            </a:r>
            <a:endParaRPr kumimoji="0" lang="en-US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64" name="Rectangle 4"/>
          <p:cNvSpPr>
            <a:spLocks noChangeArrowheads="1"/>
          </p:cNvSpPr>
          <p:nvPr/>
        </p:nvSpPr>
        <p:spPr bwMode="auto">
          <a:xfrm>
            <a:off x="5286380" y="1835339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2" name="Rectangle 4"/>
          <p:cNvSpPr>
            <a:spLocks noChangeArrowheads="1"/>
          </p:cNvSpPr>
          <p:nvPr/>
        </p:nvSpPr>
        <p:spPr bwMode="auto">
          <a:xfrm>
            <a:off x="5500694" y="1835339"/>
            <a:ext cx="10715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en-US" sz="1400" b="1" dirty="0" smtClean="0">
                <a:latin typeface="+mj-lt"/>
              </a:rPr>
              <a:t>CL</a:t>
            </a:r>
            <a:r>
              <a:rPr lang="en-US" sz="1400" b="1" baseline="30000" dirty="0" smtClean="0">
                <a:latin typeface="+mj-lt"/>
              </a:rPr>
              <a:t>-</a:t>
            </a:r>
            <a:r>
              <a:rPr lang="en-US" sz="1400" b="1" baseline="-25000" dirty="0" smtClean="0">
                <a:latin typeface="+mj-lt"/>
              </a:rPr>
              <a:t> (aq)</a:t>
            </a:r>
            <a:r>
              <a:rPr lang="en-US" sz="1400" baseline="-25000" dirty="0" smtClean="0">
                <a:latin typeface="+mj-lt"/>
              </a:rPr>
              <a:t> 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104" name="Rectangle 4"/>
          <p:cNvSpPr>
            <a:spLocks noChangeArrowheads="1"/>
          </p:cNvSpPr>
          <p:nvPr/>
        </p:nvSpPr>
        <p:spPr bwMode="auto">
          <a:xfrm>
            <a:off x="3500430" y="2335405"/>
            <a:ext cx="7143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cs typeface="Arial" pitchFamily="34" charset="0"/>
              </a:rPr>
              <a:t>K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" name="Rectangle 4"/>
          <p:cNvSpPr>
            <a:spLocks noChangeArrowheads="1"/>
          </p:cNvSpPr>
          <p:nvPr/>
        </p:nvSpPr>
        <p:spPr bwMode="auto">
          <a:xfrm>
            <a:off x="3795706" y="2338794"/>
            <a:ext cx="50006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=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1" name="قوس متوسط أيسر 110"/>
          <p:cNvSpPr/>
          <p:nvPr/>
        </p:nvSpPr>
        <p:spPr bwMode="auto">
          <a:xfrm>
            <a:off x="5143504" y="2338794"/>
            <a:ext cx="71438" cy="285752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2" name="Rectangle 4"/>
          <p:cNvSpPr>
            <a:spLocks noChangeArrowheads="1"/>
          </p:cNvSpPr>
          <p:nvPr/>
        </p:nvSpPr>
        <p:spPr bwMode="auto">
          <a:xfrm>
            <a:off x="4929190" y="2338794"/>
            <a:ext cx="91917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en-US" sz="1600" b="1" dirty="0" smtClean="0"/>
              <a:t>CL</a:t>
            </a:r>
            <a:r>
              <a:rPr lang="en-US" sz="1600" b="1" baseline="30000" dirty="0" smtClean="0"/>
              <a:t>-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3" name="قوس متوسط أيسر 112"/>
          <p:cNvSpPr/>
          <p:nvPr/>
        </p:nvSpPr>
        <p:spPr bwMode="auto">
          <a:xfrm flipH="1">
            <a:off x="5643570" y="2338794"/>
            <a:ext cx="61914" cy="285752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4" name="قوس متوسط أيسر 113"/>
          <p:cNvSpPr/>
          <p:nvPr/>
        </p:nvSpPr>
        <p:spPr bwMode="auto">
          <a:xfrm>
            <a:off x="4286248" y="2338794"/>
            <a:ext cx="71438" cy="285752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5" name="Rectangle 4"/>
          <p:cNvSpPr>
            <a:spLocks noChangeArrowheads="1"/>
          </p:cNvSpPr>
          <p:nvPr/>
        </p:nvSpPr>
        <p:spPr bwMode="auto">
          <a:xfrm>
            <a:off x="4214810" y="2285992"/>
            <a:ext cx="64294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en-US" sz="1600" b="1" dirty="0" smtClean="0"/>
              <a:t>Ag</a:t>
            </a:r>
            <a:r>
              <a:rPr lang="en-US" sz="1600" b="1" baseline="30000" dirty="0" smtClean="0"/>
              <a:t>+</a:t>
            </a:r>
            <a:endParaRPr kumimoji="0" lang="en-US" sz="1600" dirty="0" smtClean="0">
              <a:cs typeface="Arial" pitchFamily="34" charset="0"/>
            </a:endParaRPr>
          </a:p>
        </p:txBody>
      </p:sp>
      <p:sp>
        <p:nvSpPr>
          <p:cNvPr id="116" name="قوس متوسط أيسر 115"/>
          <p:cNvSpPr/>
          <p:nvPr/>
        </p:nvSpPr>
        <p:spPr bwMode="auto">
          <a:xfrm flipH="1">
            <a:off x="4786314" y="2338794"/>
            <a:ext cx="61914" cy="285752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7" name="Rectangle 4"/>
          <p:cNvSpPr>
            <a:spLocks noChangeArrowheads="1"/>
          </p:cNvSpPr>
          <p:nvPr/>
        </p:nvSpPr>
        <p:spPr bwMode="auto">
          <a:xfrm>
            <a:off x="4714876" y="2338794"/>
            <a:ext cx="50006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X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8" name="Rectangle 17"/>
          <p:cNvSpPr>
            <a:spLocks noChangeArrowheads="1"/>
          </p:cNvSpPr>
          <p:nvPr/>
        </p:nvSpPr>
        <p:spPr bwMode="auto">
          <a:xfrm>
            <a:off x="4071934" y="2857496"/>
            <a:ext cx="5000660" cy="357190"/>
          </a:xfrm>
          <a:prstGeom prst="rect">
            <a:avLst/>
          </a:prstGeom>
          <a:solidFill>
            <a:schemeClr val="tx2">
              <a:lumMod val="5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وجد أن قيمة ثابت الاتزان الكيميائي لهذا التفاعل عند درجة  52ْم هي  = 1.7 ×10</a:t>
            </a:r>
            <a:r>
              <a:rPr lang="ar-SA" sz="1400" b="1" baseline="30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- 10 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</a:t>
            </a:r>
            <a:endParaRPr lang="en-US" sz="14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19" name="Rectangle 17"/>
          <p:cNvSpPr>
            <a:spLocks noChangeArrowheads="1"/>
          </p:cNvSpPr>
          <p:nvPr/>
        </p:nvSpPr>
        <p:spPr bwMode="auto">
          <a:xfrm>
            <a:off x="357158" y="2857496"/>
            <a:ext cx="3714776" cy="35719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وهذا يدل على عدم قابلية كلوريد الفضة على الذوبان في الماء .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5" name="Rectangle 17"/>
          <p:cNvSpPr>
            <a:spLocks noChangeArrowheads="1"/>
          </p:cNvSpPr>
          <p:nvPr/>
        </p:nvSpPr>
        <p:spPr bwMode="auto">
          <a:xfrm>
            <a:off x="6929454" y="4000504"/>
            <a:ext cx="2000264" cy="35719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1- تركيز المواد المتفاعلة  .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6" name="Rectangle 17"/>
          <p:cNvSpPr>
            <a:spLocks noChangeArrowheads="1"/>
          </p:cNvSpPr>
          <p:nvPr/>
        </p:nvSpPr>
        <p:spPr bwMode="auto">
          <a:xfrm>
            <a:off x="6929454" y="4500570"/>
            <a:ext cx="2000264" cy="35719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2- الضغط  .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7" name="Rectangle 17"/>
          <p:cNvSpPr>
            <a:spLocks noChangeArrowheads="1"/>
          </p:cNvSpPr>
          <p:nvPr/>
        </p:nvSpPr>
        <p:spPr bwMode="auto">
          <a:xfrm>
            <a:off x="6929454" y="5000636"/>
            <a:ext cx="2000264" cy="35719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3- درجة الحرارة .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8" name="Rectangle 17"/>
          <p:cNvSpPr>
            <a:spLocks noChangeArrowheads="1"/>
          </p:cNvSpPr>
          <p:nvPr/>
        </p:nvSpPr>
        <p:spPr bwMode="auto">
          <a:xfrm>
            <a:off x="6929454" y="5500702"/>
            <a:ext cx="2000264" cy="35719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4- المواد الحافزة  .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107" grpId="0" animBg="1"/>
      <p:bldP spid="52" grpId="0" animBg="1"/>
      <p:bldP spid="53" grpId="0"/>
      <p:bldP spid="54" grpId="0"/>
      <p:bldP spid="56" grpId="0"/>
      <p:bldP spid="63" grpId="0"/>
      <p:bldP spid="64" grpId="0"/>
      <p:bldP spid="82" grpId="0"/>
      <p:bldP spid="104" grpId="0"/>
      <p:bldP spid="105" grpId="0"/>
      <p:bldP spid="111" grpId="0" animBg="1"/>
      <p:bldP spid="112" grpId="0"/>
      <p:bldP spid="113" grpId="0" animBg="1"/>
      <p:bldP spid="114" grpId="0" animBg="1"/>
      <p:bldP spid="115" grpId="0"/>
      <p:bldP spid="116" grpId="0" animBg="1"/>
      <p:bldP spid="117" grpId="0"/>
      <p:bldP spid="118" grpId="0" animBg="1"/>
      <p:bldP spid="119" grpId="0" animBg="1"/>
      <p:bldP spid="125" grpId="0" animBg="1"/>
      <p:bldP spid="126" grpId="0" animBg="1"/>
      <p:bldP spid="127" grpId="0" animBg="1"/>
      <p:bldP spid="128" grpId="0" animBg="1"/>
    </p:bldLst>
  </p:timing>
</p:sld>
</file>

<file path=ppt/theme/theme1.xml><?xml version="1.0" encoding="utf-8"?>
<a:theme xmlns:a="http://schemas.openxmlformats.org/drawingml/2006/main" name="Training">
  <a:themeElements>
    <a:clrScheme name="Train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Training">
      <a:majorFont>
        <a:latin typeface="Arial"/>
        <a:ea typeface=""/>
        <a:cs typeface="Arial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rain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7579</TotalTime>
  <Words>255</Words>
  <PresentationFormat>عرض على الشاشة (3:4)‏</PresentationFormat>
  <Paragraphs>46</Paragraphs>
  <Slides>2</Slides>
  <Notes>2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</vt:i4>
      </vt:variant>
      <vt:variant>
        <vt:lpstr>عروض مخصصة</vt:lpstr>
      </vt:variant>
      <vt:variant>
        <vt:i4>1</vt:i4>
      </vt:variant>
    </vt:vector>
  </HeadingPairs>
  <TitlesOfParts>
    <vt:vector size="4" baseType="lpstr">
      <vt:lpstr>Training</vt:lpstr>
      <vt:lpstr>الشريحة 1</vt:lpstr>
      <vt:lpstr>الشريحة 2</vt:lpstr>
      <vt:lpstr>عرض مخصص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cp:lastModifiedBy>dell</cp:lastModifiedBy>
  <cp:revision>435</cp:revision>
  <dcterms:modified xsi:type="dcterms:W3CDTF">2010-05-11T08:29:42Z</dcterms:modified>
</cp:coreProperties>
</file>