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E:\&#1603;&#1610;&#1605;&#1610;&#1575;&#1569;%202\&#1593;&#1585;&#1608;&#1590;%20&#1603;&#1610;&#1605;&#1610;&#1575;&#1569;%202\&#1601;&#1604;&#1575;&#1588;&#1575;&#1578;%20&#1583;&#1585;&#1587;%2013\&#1575;&#1604;&#1605;&#1581;&#1578;&#1608;&#1609;%20&#1575;&#1604;&#1581;&#1585;&#1575;&#1585;&#1610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الكيمياء الحرارية </a:t>
            </a:r>
            <a:endParaRPr kumimoji="0" lang="en-US" sz="2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الثالث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الدرس24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4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1431/4/21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1714480" y="2786058"/>
            <a:ext cx="7215238" cy="285752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تعتمد قيمة حرارة التفاعل على  ظروف درجة الحرارة والضغط والحالة الفيزيائية للمواد ( غازية – سائلة  - صلبة – بلورية )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8286776" y="3214686"/>
            <a:ext cx="642942" cy="35719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r>
              <a:rPr lang="ar-SA" sz="1400" b="1" dirty="0" smtClean="0"/>
              <a:t>ملاحظة </a:t>
            </a:r>
            <a:endParaRPr lang="en-US" sz="1400" dirty="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357554" y="1785926"/>
            <a:ext cx="2500330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حساب حرارة التفاعل الكيميائي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357950" y="2357430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على ماذا تعتمد قيمة حرارة التفاعل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000760" y="357187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عند مقارنة تغيرات حرارة التفاعل للتفاعلات الكيميائية المختلفة لابد من تثبيت الظروف التي يحدث فيها التفاعل وقد اتفق على أن الظروف القياسية هي :</a:t>
            </a:r>
            <a:endParaRPr lang="en-US" sz="1400" dirty="0"/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5857884" y="4000504"/>
            <a:ext cx="3071834" cy="28575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 )- درجة الحرارة 25مْ  أي ( 298 مطلقة  ) </a:t>
            </a:r>
            <a:endParaRPr lang="en-US" sz="1400" dirty="0"/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6000760" y="5143512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وهي أن نبحث عن الحالة الفيزيائية التي تكون فيها المادة أكثر استقرارا عند ( درجة حرارة 25مْ </a:t>
            </a:r>
            <a:r>
              <a:rPr lang="ar-SA" sz="1400" b="1" dirty="0" err="1" smtClean="0"/>
              <a:t>و</a:t>
            </a:r>
            <a:r>
              <a:rPr lang="ar-SA" sz="1400" b="1" dirty="0" smtClean="0"/>
              <a:t> 1 ضغط جوي ) فمثلا :</a:t>
            </a:r>
            <a:endParaRPr lang="en-US" sz="1400" dirty="0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5857884" y="4357694"/>
            <a:ext cx="3071834" cy="28575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 )- الضغط يساوي 1 ضغط جوي  .</a:t>
            </a:r>
            <a:endParaRPr lang="en-US" sz="1400" dirty="0"/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5857884" y="4786322"/>
            <a:ext cx="3071834" cy="28575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ج )- الحالة القياسية للمواد ( الحالة الفيزيائية  )</a:t>
            </a:r>
            <a:endParaRPr lang="en-US" sz="1400" dirty="0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4643438" y="5500702"/>
            <a:ext cx="4357718" cy="2857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الأكسجين و النيتروجين الحالة الفيزيائية المستقرة لهما هي ( غازات  )</a:t>
            </a:r>
            <a:endParaRPr lang="en-US" sz="1400" dirty="0"/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4643438" y="5929330"/>
            <a:ext cx="4357718" cy="2857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البوتاسيوم و الرصاص الحالة الفيزيائية المستقرة لهما هي  ( الصلبة )</a:t>
            </a:r>
            <a:endParaRPr lang="en-US" sz="1400" dirty="0"/>
          </a:p>
        </p:txBody>
      </p:sp>
      <p:sp>
        <p:nvSpPr>
          <p:cNvPr id="61" name="Rectangle 17"/>
          <p:cNvSpPr>
            <a:spLocks noChangeArrowheads="1"/>
          </p:cNvSpPr>
          <p:nvPr/>
        </p:nvSpPr>
        <p:spPr bwMode="auto">
          <a:xfrm>
            <a:off x="4643438" y="6357958"/>
            <a:ext cx="4357718" cy="2857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الزئبق الحالة الفيزيائية المستقرة لهما هي ( سائلة  )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4" grpId="0" animBg="1"/>
      <p:bldP spid="16" grpId="0" animBg="1"/>
      <p:bldP spid="17" grpId="0" animBg="1"/>
      <p:bldP spid="23" grpId="0" animBg="1"/>
      <p:bldP spid="26" grpId="0"/>
      <p:bldP spid="43" grpId="0" animBg="1"/>
      <p:bldP spid="47" grpId="0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8358214" y="1000108"/>
            <a:ext cx="64294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ملاحظة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6000760" y="142873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حرارة التفاعل القياسية تحت هذه الظروف تسمى حرارة التفاعل القياسية ويرمز لها بالرمز (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en-US" sz="1400" b="1" dirty="0" smtClean="0">
                <a:sym typeface="Symbol"/>
              </a:rPr>
              <a:t></a:t>
            </a:r>
            <a:r>
              <a:rPr lang="ar-SA" sz="1400" b="1" dirty="0" smtClean="0">
                <a:sym typeface="Symbol"/>
              </a:rPr>
              <a:t> </a:t>
            </a:r>
            <a:r>
              <a:rPr lang="ar-SA" sz="1400" b="1" dirty="0" smtClean="0"/>
              <a:t>)</a:t>
            </a:r>
            <a:endParaRPr lang="en-US" sz="1400" dirty="0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6000760" y="250030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كمية الحرارة المنطلقة آو الممتصة عند تكوين مول واحد من المادة من عناصرها الأولية في حالاتها القياسية ويرمز لها بالرمز  (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en-US" sz="1400" b="1" dirty="0" smtClean="0">
                <a:sym typeface="Symbol"/>
              </a:rPr>
              <a:t></a:t>
            </a:r>
            <a:r>
              <a:rPr lang="en-US" sz="1400" b="1" baseline="-25000" dirty="0" smtClean="0"/>
              <a:t>f </a:t>
            </a:r>
            <a:r>
              <a:rPr lang="ar-SA" sz="1400" b="1" baseline="-25000" dirty="0" smtClean="0"/>
              <a:t> </a:t>
            </a:r>
            <a:r>
              <a:rPr lang="ar-SA" sz="1400" b="1" dirty="0" smtClean="0"/>
              <a:t>)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643702" y="3071810"/>
            <a:ext cx="2357454" cy="35719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اكتب قانون حرارة التكوين  القياسية  ؟</a:t>
            </a:r>
            <a:endParaRPr lang="en-US" sz="1400" dirty="0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429388" y="428604"/>
            <a:ext cx="2571768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الكربون الحالة الفيزيائية المستقرة له هي ؟</a:t>
            </a:r>
            <a:endParaRPr lang="en-US" sz="140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285720" y="428604"/>
            <a:ext cx="6143668" cy="357190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ابحث عن الحالات التي يوجد فيها الكربون وما هي الحالة الأكثر استقرارا ؟ تسلم في ورقة الخارجية غدا </a:t>
            </a:r>
            <a:endParaRPr lang="en-US" sz="1400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6500826" y="1857364"/>
            <a:ext cx="2500330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حرارة التكوين القياسية (</a:t>
            </a:r>
            <a:r>
              <a:rPr lang="en-US" sz="1600" b="1" dirty="0" smtClean="0">
                <a:sym typeface="Symbol"/>
              </a:rPr>
              <a:t></a:t>
            </a:r>
            <a:r>
              <a:rPr lang="en-US" sz="1600" b="1" dirty="0" smtClean="0"/>
              <a:t>H</a:t>
            </a:r>
            <a:r>
              <a:rPr lang="en-US" sz="1600" b="1" dirty="0" smtClean="0">
                <a:sym typeface="Symbol"/>
              </a:rPr>
              <a:t></a:t>
            </a:r>
            <a:r>
              <a:rPr lang="en-US" sz="1600" b="1" baseline="-25000" dirty="0" smtClean="0"/>
              <a:t>f     </a:t>
            </a:r>
            <a:r>
              <a:rPr lang="ar-EG" sz="1600" b="1" dirty="0" smtClean="0"/>
              <a:t>  </a:t>
            </a:r>
            <a:r>
              <a:rPr lang="ar-SA" sz="1600" b="1" dirty="0" smtClean="0"/>
              <a:t>)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3" name="زر إجراء: مستند 22">
            <a:hlinkClick r:id="rId4" action="ppaction://hlinkpres?slideindex=1&amp;slidetitle=" highlightClick="1"/>
          </p:cNvPr>
          <p:cNvSpPr/>
          <p:nvPr/>
        </p:nvSpPr>
        <p:spPr bwMode="auto">
          <a:xfrm>
            <a:off x="285720" y="4143380"/>
            <a:ext cx="357190" cy="357190"/>
          </a:xfrm>
          <a:prstGeom prst="actionButton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7143768" y="3571876"/>
            <a:ext cx="17240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حرارة التكوين  القياسية  =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4857752" y="3500438"/>
            <a:ext cx="24288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مجموع حرارة التكوين للمواد الناتجة  </a:t>
            </a:r>
            <a:r>
              <a:rPr lang="ar-SA" sz="2800" b="1" dirty="0" smtClean="0"/>
              <a:t>-</a:t>
            </a:r>
            <a:r>
              <a:rPr lang="ar-SA" sz="1400" b="1" dirty="0" smtClean="0"/>
              <a:t> </a:t>
            </a:r>
            <a:endParaRPr lang="en-US" sz="1400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2500298" y="3571876"/>
            <a:ext cx="2428892" cy="28575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مجموع حرارة التكوين للمواد المتفاعلة  </a:t>
            </a:r>
            <a:endParaRPr lang="en-US" sz="1400" dirty="0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8358214" y="4357694"/>
            <a:ext cx="642942" cy="35719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مثال 1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2133584" y="5500702"/>
            <a:ext cx="6867572" cy="92869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lvl="0" eaLnBrk="0" hangingPunct="0"/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احسب حرارة التفاعل ( التكوين ) القياسية للتفاعل التالي :</a:t>
            </a:r>
          </a:p>
          <a:p>
            <a:pPr lvl="0" eaLnBrk="0" hangingPunct="0"/>
            <a:endParaRPr kumimoji="0" lang="ar-SA" sz="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hangingPunct="0"/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6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4(g)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+  2O</a:t>
            </a:r>
            <a:r>
              <a:rPr kumimoji="0" lang="en-US" sz="16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CO</a:t>
            </a:r>
            <a:r>
              <a:rPr kumimoji="0" lang="en-US" sz="16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   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    2H</a:t>
            </a:r>
            <a:r>
              <a:rPr kumimoji="0" lang="en-US" sz="16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6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ar-SA" sz="1600" b="1" baseline="-30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eaLnBrk="0" hangingPunct="0"/>
            <a:endParaRPr kumimoji="0" lang="ar-SA" sz="1400" b="1" baseline="-300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علما بان حرارة التكوين لـ :</a:t>
            </a:r>
          </a:p>
          <a:p>
            <a:pPr lvl="0" eaLnBrk="0" hangingPunct="0"/>
            <a:endParaRPr kumimoji="0" lang="en-US" sz="9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=   241.8-  </a:t>
            </a:r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393.5-</a:t>
            </a:r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=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</a:t>
            </a:r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74.8-</a:t>
            </a:r>
            <a:r>
              <a:rPr kumimoji="0" lang="ar-SA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=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CH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4(g)</a:t>
            </a:r>
            <a:endParaRPr kumimoji="0" lang="ar-SA" sz="1400" b="1" baseline="-30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endParaRPr kumimoji="0" lang="ar-SA" sz="1400" b="1" baseline="-30000" dirty="0" smtClean="0">
              <a:latin typeface="Arial" pitchFamily="34" charset="0"/>
              <a:cs typeface="Arial" pitchFamily="34" charset="0"/>
            </a:endParaRPr>
          </a:p>
          <a:p>
            <a:pPr eaLnBrk="0" hangingPunct="0"/>
            <a:r>
              <a:rPr lang="ar-SA" sz="1400" b="1" dirty="0" smtClean="0"/>
              <a:t>وبين هل التفاعل طارد أم ماص للحرارة  ؟</a:t>
            </a:r>
            <a:endParaRPr lang="en-US" sz="1400" dirty="0" smtClean="0"/>
          </a:p>
          <a:p>
            <a:pPr lvl="0" eaLnBrk="0" hangingPunct="0"/>
            <a:endParaRPr kumimoji="0" lang="en-US" sz="1400" dirty="0" smtClean="0">
              <a:latin typeface="Arial" pitchFamily="34" charset="0"/>
              <a:cs typeface="Arial" pitchFamily="34" charset="0"/>
            </a:endParaRPr>
          </a:p>
          <a:p>
            <a:pPr eaLnBrk="0" hangingPunct="0"/>
            <a:endParaRPr kumimoji="0" lang="en-US" sz="1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kumimoji="0" lang="ar-SA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endParaRPr kumimoji="0" lang="en-US" sz="9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رابط كسهم مستقيم 28"/>
          <p:cNvCxnSpPr/>
          <p:nvPr/>
        </p:nvCxnSpPr>
        <p:spPr bwMode="auto">
          <a:xfrm>
            <a:off x="4929190" y="5213362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مستطيل 16"/>
          <p:cNvSpPr/>
          <p:nvPr/>
        </p:nvSpPr>
        <p:spPr>
          <a:xfrm>
            <a:off x="7072330" y="3929066"/>
            <a:ext cx="1273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ym typeface="Symbol"/>
              </a:rPr>
              <a:t></a:t>
            </a:r>
            <a:r>
              <a:rPr lang="en-US" sz="1600" b="1" dirty="0" smtClean="0"/>
              <a:t>H</a:t>
            </a:r>
            <a:r>
              <a:rPr lang="en-US" sz="1600" b="1" dirty="0" smtClean="0">
                <a:sym typeface="Symbol"/>
              </a:rPr>
              <a:t></a:t>
            </a:r>
            <a:r>
              <a:rPr lang="en-US" sz="1600" b="1" baseline="-25000" dirty="0" smtClean="0"/>
              <a:t> </a:t>
            </a:r>
            <a:r>
              <a:rPr lang="ar-SA" sz="1600" b="1" baseline="-25000" dirty="0" smtClean="0"/>
              <a:t>              </a:t>
            </a:r>
            <a:r>
              <a:rPr lang="ar-SA" sz="1800" b="1" baseline="-25000" dirty="0" smtClean="0"/>
              <a:t>=</a:t>
            </a:r>
            <a:endParaRPr lang="en-US" sz="1800" dirty="0"/>
          </a:p>
        </p:txBody>
      </p:sp>
      <p:sp>
        <p:nvSpPr>
          <p:cNvPr id="18" name="مستطيل 17"/>
          <p:cNvSpPr/>
          <p:nvPr/>
        </p:nvSpPr>
        <p:spPr>
          <a:xfrm>
            <a:off x="4857752" y="3929066"/>
            <a:ext cx="16304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</a:t>
            </a:r>
            <a:r>
              <a:rPr lang="en-US" sz="1600" b="1" dirty="0" smtClean="0">
                <a:sym typeface="Symbol"/>
              </a:rPr>
              <a:t></a:t>
            </a:r>
            <a:r>
              <a:rPr lang="en-US" sz="1600" b="1" baseline="-25000" dirty="0" smtClean="0"/>
              <a:t>f </a:t>
            </a:r>
            <a:r>
              <a:rPr lang="ar-SA" sz="1600" b="1" baseline="-25000" dirty="0" smtClean="0"/>
              <a:t>                               </a:t>
            </a:r>
            <a:r>
              <a:rPr lang="ar-SA" sz="1800" b="1" baseline="-25000" dirty="0" smtClean="0"/>
              <a:t>-</a:t>
            </a:r>
            <a:endParaRPr lang="en-US" sz="2000" dirty="0"/>
          </a:p>
        </p:txBody>
      </p:sp>
      <p:sp>
        <p:nvSpPr>
          <p:cNvPr id="28" name="مستطيل 27"/>
          <p:cNvSpPr/>
          <p:nvPr/>
        </p:nvSpPr>
        <p:spPr>
          <a:xfrm>
            <a:off x="2727253" y="3916924"/>
            <a:ext cx="12732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</a:t>
            </a:r>
            <a:r>
              <a:rPr lang="en-US" sz="1600" b="1" dirty="0" smtClean="0">
                <a:sym typeface="Symbol"/>
              </a:rPr>
              <a:t></a:t>
            </a:r>
            <a:r>
              <a:rPr lang="en-US" sz="1600" b="1" baseline="-25000" dirty="0" smtClean="0"/>
              <a:t>f</a:t>
            </a:r>
            <a:endParaRPr lang="en-US" sz="18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9" grpId="0" animBg="1"/>
      <p:bldP spid="11" grpId="0"/>
      <p:bldP spid="14" grpId="0"/>
      <p:bldP spid="15" grpId="0" animBg="1"/>
      <p:bldP spid="19" grpId="0" animBg="1"/>
      <p:bldP spid="20" grpId="0" animBg="1"/>
      <p:bldP spid="21" grpId="0" animBg="1"/>
      <p:bldP spid="23" grpId="0" animBg="1"/>
      <p:bldP spid="24" grpId="0"/>
      <p:bldP spid="25" grpId="0"/>
      <p:bldP spid="26" grpId="0"/>
      <p:bldP spid="22" grpId="0" animBg="1"/>
      <p:bldP spid="27" grpId="0"/>
      <p:bldP spid="17" grpId="0"/>
      <p:bldP spid="18" grpId="0"/>
      <p:bldP spid="28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5810</TotalTime>
  <Words>319</Words>
  <PresentationFormat>عرض على الشاشة (3:4)‏</PresentationFormat>
  <Paragraphs>47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335</cp:revision>
  <dcterms:modified xsi:type="dcterms:W3CDTF">2010-04-06T05:50:47Z</dcterms:modified>
</cp:coreProperties>
</file>