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notesMasterIdLst>
    <p:notesMasterId r:id="rId4"/>
  </p:notesMasterIdLst>
  <p:handoutMasterIdLst>
    <p:handoutMasterId r:id="rId5"/>
  </p:handoutMasterIdLst>
  <p:sldIdLst>
    <p:sldId id="257" r:id="rId2"/>
    <p:sldId id="262" r:id="rId3"/>
  </p:sldIdLst>
  <p:sldSz cx="9144000" cy="6858000" type="screen4x3"/>
  <p:notesSz cx="6858000" cy="9144000"/>
  <p:custShowLst>
    <p:custShow name="عرض مخصص 1" id="0">
      <p:sldLst/>
    </p:custShow>
  </p:custShowLst>
  <p:defaultTextStyle>
    <a:defPPr>
      <a:defRPr lang="ar-SA"/>
    </a:defPPr>
    <a:lvl1pPr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6"/>
  <p:showPr showNarration="1">
    <p:present/>
    <p:sldAll/>
    <p:penClr>
      <a:srgbClr val="FF0000"/>
    </p:penClr>
  </p:showPr>
  <p:clrMru>
    <a:srgbClr val="CC3300"/>
    <a:srgbClr val="CC99FF"/>
    <a:srgbClr val="99FF99"/>
    <a:srgbClr val="0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0153" autoAdjust="0"/>
    <p:restoredTop sz="94617" autoAdjust="0"/>
  </p:normalViewPr>
  <p:slideViewPr>
    <p:cSldViewPr>
      <p:cViewPr>
        <p:scale>
          <a:sx n="91" d="100"/>
          <a:sy n="91" d="100"/>
        </p:scale>
        <p:origin x="-96" y="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F852AAF0-03AA-4D11-B2D6-403052F4362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E9362F7B-4256-4F56-80CE-F62C267661F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026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7171" name="Freeform 1027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2" name="Arc 1028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3" name="Rectangle 1029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7174" name="Rectangle 10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7175" name="Rectangle 10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6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7" name="Rectangle 10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  <a:cs typeface="+mn-cs"/>
              </a:defRPr>
            </a:lvl2pPr>
          </a:lstStyle>
          <a:p>
            <a:pPr lvl="1"/>
            <a:fld id="{2177EE20-C76D-49CF-A42B-B42C1BC3B4B6}" type="slidenum">
              <a:rPr lang="ar-SA"/>
              <a:pPr lvl="1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98BD9E71-D796-4FA0-AA0C-A6B04E95B34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C4E58AF5-28E2-4A8B-8245-2A6CCBD348D7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21ADF0C-93D5-41D1-B6AD-1BDF4D6CF932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41026B1-6FA5-40D1-B755-41DBFFB50399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CD34C5F-26F6-4861-AA7C-46F4B0E2EB65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9B5B5FA-9D4D-472E-BFBC-8DA0C2F5366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8EB3483-D7FE-4343-A912-9DC38CD444B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BA4BE45A-A076-4B40-8863-E3A109716FF3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34553B1-DA17-4BB3-8881-D841ACB21FA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5B6D8C2-5B0E-42BE-97AC-6802F8387014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6147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48" name="Arc 4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rtl="0">
              <a:defRPr kumimoji="0" sz="1400"/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>
              <a:defRPr kumimoji="0" sz="1400"/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rtl="0">
              <a:defRPr kumimoji="0" sz="1400">
                <a:latin typeface="+mj-lt"/>
                <a:cs typeface="+mj-cs"/>
              </a:defRPr>
            </a:lvl2pPr>
          </a:lstStyle>
          <a:p>
            <a:pPr lvl="1"/>
            <a:fld id="{3223A977-0DDD-4E7F-B295-7193FA3D6408}" type="slidenum">
              <a:rPr lang="ar-SA"/>
              <a:pPr lvl="1"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>
    <p:random/>
  </p:transition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r" rtl="1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3000364" y="357166"/>
            <a:ext cx="3000396" cy="750888"/>
          </a:xfrm>
          <a:prstGeom prst="ellipse">
            <a:avLst/>
          </a:prstGeom>
          <a:solidFill>
            <a:schemeClr val="tx2"/>
          </a:solidFill>
          <a:ln w="76200" cmpd="tri">
            <a:solidFill>
              <a:schemeClr val="tx1"/>
            </a:solidFill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kumimoji="0" lang="ar-SA" sz="28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الكيمياء الحرارية </a:t>
            </a:r>
            <a:endParaRPr kumimoji="0" lang="en-US" sz="2800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 rot="-2279437">
            <a:off x="218893" y="807760"/>
            <a:ext cx="1219200" cy="434674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>
                <a:solidFill>
                  <a:schemeClr val="bg2"/>
                </a:solidFill>
              </a:rPr>
              <a:t>الفصل</a:t>
            </a:r>
            <a:r>
              <a:rPr lang="ar-SA" sz="1800" b="1" dirty="0">
                <a:solidFill>
                  <a:schemeClr val="bg2"/>
                </a:solidFill>
                <a:cs typeface="Times New Roman" pitchFamily="18" charset="0"/>
              </a:rPr>
              <a:t> </a:t>
            </a:r>
            <a:r>
              <a:rPr lang="ar-SA" sz="1800" b="1" dirty="0" smtClean="0">
                <a:solidFill>
                  <a:schemeClr val="bg2"/>
                </a:solidFill>
                <a:cs typeface="Times New Roman" pitchFamily="18" charset="0"/>
              </a:rPr>
              <a:t>الثالث</a:t>
            </a:r>
            <a:endParaRPr lang="en-US" sz="1800" b="1" dirty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 rot="1702462">
            <a:off x="7675116" y="85217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smtClean="0">
                <a:solidFill>
                  <a:schemeClr val="bg2"/>
                </a:solidFill>
              </a:rPr>
              <a:t>الدرس22</a:t>
            </a:r>
            <a:endParaRPr lang="en-US" sz="1800" b="1" dirty="0">
              <a:solidFill>
                <a:schemeClr val="bg2"/>
              </a:solidFill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401153" y="1733124"/>
            <a:ext cx="1107996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ar-SA" sz="1600" b="1" u="sng" smtClean="0">
                <a:cs typeface="Times New Roman" pitchFamily="18" charset="0"/>
              </a:rPr>
              <a:t>1431/4/15</a:t>
            </a:r>
            <a:endParaRPr lang="en-US" sz="1600" b="1" u="sng" dirty="0">
              <a:cs typeface="Times New Roman" pitchFamily="18" charset="0"/>
            </a:endParaRPr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2857488" y="2500306"/>
            <a:ext cx="614366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هي التفاعلات التي يتطلب حدوثها امتصاص طاقة حرارية . </a:t>
            </a:r>
            <a:endParaRPr lang="en-US" sz="1400" dirty="0"/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5000628" y="4000504"/>
            <a:ext cx="400052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1- تفاعل الكربون مع الهيدروجين لتكوين غاز الايثيلين .</a:t>
            </a:r>
            <a:endParaRPr lang="en-US" sz="1400" dirty="0"/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6429388" y="1924044"/>
            <a:ext cx="2428860" cy="433386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12700">
            <a:noFill/>
            <a:miter lim="800000"/>
            <a:headEnd type="none" w="sm" len="sm"/>
            <a:tailEnd type="none" w="sm" len="sm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r>
              <a:rPr lang="ar-SA" sz="16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cs typeface="Times New Roman" pitchFamily="18" charset="0"/>
              </a:rPr>
              <a:t>ثانيا : التفاعلات الماصة للحرارة :</a:t>
            </a:r>
            <a:endParaRPr lang="en-US" sz="1600" b="1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cs typeface="Times New Roman" pitchFamily="18" charset="0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00166" y="2928934"/>
            <a:ext cx="1090618" cy="35719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مواد متفاعلة </a:t>
            </a:r>
          </a:p>
        </p:txBody>
      </p:sp>
      <p:cxnSp>
        <p:nvCxnSpPr>
          <p:cNvPr id="20" name="رابط كسهم مستقيم 19"/>
          <p:cNvCxnSpPr/>
          <p:nvPr/>
        </p:nvCxnSpPr>
        <p:spPr bwMode="auto">
          <a:xfrm>
            <a:off x="3786182" y="3143248"/>
            <a:ext cx="1071570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1" name="Rectangle 17"/>
          <p:cNvSpPr>
            <a:spLocks noChangeArrowheads="1"/>
          </p:cNvSpPr>
          <p:nvPr/>
        </p:nvSpPr>
        <p:spPr bwMode="auto">
          <a:xfrm>
            <a:off x="5053018" y="2928934"/>
            <a:ext cx="1090618" cy="35719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مواد ناتجة </a:t>
            </a:r>
          </a:p>
        </p:txBody>
      </p:sp>
      <p:sp>
        <p:nvSpPr>
          <p:cNvPr id="22" name="Rectangle 17"/>
          <p:cNvSpPr>
            <a:spLocks noChangeArrowheads="1"/>
          </p:cNvSpPr>
          <p:nvPr/>
        </p:nvSpPr>
        <p:spPr bwMode="auto">
          <a:xfrm>
            <a:off x="2500298" y="2928934"/>
            <a:ext cx="1090618" cy="35719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rgbClr val="002060"/>
                </a:solidFill>
              </a:rPr>
              <a:t>حرارة ( </a:t>
            </a:r>
            <a:r>
              <a:rPr lang="en-US" sz="1400" b="1" dirty="0" smtClean="0">
                <a:solidFill>
                  <a:srgbClr val="002060"/>
                </a:solidFill>
              </a:rPr>
              <a:t> E </a:t>
            </a:r>
            <a:r>
              <a:rPr lang="ar-SA" sz="1400" b="1" dirty="0" smtClean="0">
                <a:solidFill>
                  <a:srgbClr val="002060"/>
                </a:solidFill>
              </a:rPr>
              <a:t>)   +</a:t>
            </a:r>
          </a:p>
        </p:txBody>
      </p:sp>
      <p:sp>
        <p:nvSpPr>
          <p:cNvPr id="23" name="Rectangle 17"/>
          <p:cNvSpPr>
            <a:spLocks noChangeArrowheads="1"/>
          </p:cNvSpPr>
          <p:nvPr/>
        </p:nvSpPr>
        <p:spPr bwMode="auto">
          <a:xfrm>
            <a:off x="5786446" y="3500438"/>
            <a:ext cx="3143272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اذكر بعض  الأمثلة على التفاعلات الماصة للحرارة  ؟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2928926" y="4357694"/>
            <a:ext cx="571504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600" b="1" dirty="0" smtClean="0">
                <a:latin typeface="+mj-lt"/>
              </a:rPr>
              <a:t>2C </a:t>
            </a:r>
            <a:r>
              <a:rPr lang="en-US" sz="1200" b="1" dirty="0" smtClean="0">
                <a:latin typeface="+mj-lt"/>
              </a:rPr>
              <a:t>(s)</a:t>
            </a:r>
            <a:endParaRPr lang="en-US" sz="1400" dirty="0">
              <a:latin typeface="+mj-lt"/>
            </a:endParaRPr>
          </a:p>
        </p:txBody>
      </p:sp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3857620" y="4357694"/>
            <a:ext cx="571504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600" b="1" dirty="0" smtClean="0">
                <a:latin typeface="+mj-lt"/>
              </a:rPr>
              <a:t>2H</a:t>
            </a:r>
            <a:r>
              <a:rPr lang="en-US" sz="1100" dirty="0" smtClean="0"/>
              <a:t>2</a:t>
            </a:r>
            <a:r>
              <a:rPr lang="en-US" sz="1600" b="1" dirty="0" smtClean="0">
                <a:latin typeface="+mj-lt"/>
              </a:rPr>
              <a:t> </a:t>
            </a:r>
            <a:r>
              <a:rPr lang="en-US" sz="1200" b="1" dirty="0" smtClean="0">
                <a:latin typeface="+mj-lt"/>
              </a:rPr>
              <a:t>(g)</a:t>
            </a:r>
            <a:endParaRPr lang="en-US" sz="1400" dirty="0">
              <a:latin typeface="+mj-lt"/>
            </a:endParaRPr>
          </a:p>
        </p:txBody>
      </p:sp>
      <p:sp>
        <p:nvSpPr>
          <p:cNvPr id="27" name="Rectangle 17"/>
          <p:cNvSpPr>
            <a:spLocks noChangeArrowheads="1"/>
          </p:cNvSpPr>
          <p:nvPr/>
        </p:nvSpPr>
        <p:spPr bwMode="auto">
          <a:xfrm>
            <a:off x="6286512" y="4357694"/>
            <a:ext cx="571504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600" b="1" dirty="0" smtClean="0">
                <a:latin typeface="+mj-lt"/>
              </a:rPr>
              <a:t>C</a:t>
            </a:r>
            <a:r>
              <a:rPr lang="en-US" sz="1050" b="1" dirty="0" smtClean="0">
                <a:latin typeface="+mj-lt"/>
              </a:rPr>
              <a:t>2</a:t>
            </a:r>
            <a:r>
              <a:rPr lang="en-US" sz="1600" b="1" dirty="0" smtClean="0">
                <a:latin typeface="+mj-lt"/>
              </a:rPr>
              <a:t>H</a:t>
            </a:r>
            <a:r>
              <a:rPr lang="en-US" sz="1000" b="1" dirty="0" smtClean="0">
                <a:latin typeface="+mj-lt"/>
              </a:rPr>
              <a:t>4</a:t>
            </a:r>
            <a:r>
              <a:rPr lang="en-US" sz="1600" b="1" dirty="0" smtClean="0">
                <a:latin typeface="+mj-lt"/>
              </a:rPr>
              <a:t> </a:t>
            </a:r>
            <a:r>
              <a:rPr lang="en-US" sz="1200" b="1" dirty="0" smtClean="0">
                <a:latin typeface="+mj-lt"/>
              </a:rPr>
              <a:t>(g)</a:t>
            </a:r>
            <a:endParaRPr lang="en-US" sz="1400" dirty="0">
              <a:latin typeface="+mj-lt"/>
            </a:endParaRPr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4572000" y="4357694"/>
            <a:ext cx="35719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600" b="1" dirty="0" smtClean="0">
                <a:latin typeface="+mj-lt"/>
              </a:rPr>
              <a:t>E</a:t>
            </a:r>
            <a:endParaRPr lang="en-US" sz="1400" dirty="0">
              <a:latin typeface="+mj-lt"/>
            </a:endParaRPr>
          </a:p>
        </p:txBody>
      </p:sp>
      <p:sp>
        <p:nvSpPr>
          <p:cNvPr id="30" name="Rectangle 17"/>
          <p:cNvSpPr>
            <a:spLocks noChangeArrowheads="1"/>
          </p:cNvSpPr>
          <p:nvPr/>
        </p:nvSpPr>
        <p:spPr bwMode="auto">
          <a:xfrm>
            <a:off x="3490906" y="4357694"/>
            <a:ext cx="29527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600" b="1" dirty="0" smtClean="0">
                <a:latin typeface="+mj-lt"/>
              </a:rPr>
              <a:t>+</a:t>
            </a:r>
            <a:endParaRPr lang="en-US" sz="1400" dirty="0">
              <a:latin typeface="+mj-lt"/>
            </a:endParaRPr>
          </a:p>
        </p:txBody>
      </p:sp>
      <p:sp>
        <p:nvSpPr>
          <p:cNvPr id="31" name="Rectangle 17"/>
          <p:cNvSpPr>
            <a:spLocks noChangeArrowheads="1"/>
          </p:cNvSpPr>
          <p:nvPr/>
        </p:nvSpPr>
        <p:spPr bwMode="auto">
          <a:xfrm>
            <a:off x="4348162" y="4429132"/>
            <a:ext cx="29527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600" b="1" dirty="0" smtClean="0">
                <a:latin typeface="+mj-lt"/>
              </a:rPr>
              <a:t>+</a:t>
            </a:r>
            <a:endParaRPr lang="en-US" sz="1400" dirty="0">
              <a:latin typeface="+mj-lt"/>
            </a:endParaRPr>
          </a:p>
        </p:txBody>
      </p:sp>
      <p:cxnSp>
        <p:nvCxnSpPr>
          <p:cNvPr id="32" name="رابط كسهم مستقيم 31"/>
          <p:cNvCxnSpPr/>
          <p:nvPr/>
        </p:nvCxnSpPr>
        <p:spPr bwMode="auto">
          <a:xfrm>
            <a:off x="5133980" y="4570420"/>
            <a:ext cx="723904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6" name="Rectangle 17"/>
          <p:cNvSpPr>
            <a:spLocks noChangeArrowheads="1"/>
          </p:cNvSpPr>
          <p:nvPr/>
        </p:nvSpPr>
        <p:spPr bwMode="auto">
          <a:xfrm>
            <a:off x="4929190" y="4929198"/>
            <a:ext cx="400052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2- تحلل بخار الماء الى هيدروجين و  أكسجين  :</a:t>
            </a:r>
            <a:endParaRPr lang="en-US" sz="1400" dirty="0"/>
          </a:p>
        </p:txBody>
      </p:sp>
      <p:sp>
        <p:nvSpPr>
          <p:cNvPr id="33" name="Rectangle 17"/>
          <p:cNvSpPr>
            <a:spLocks noChangeArrowheads="1"/>
          </p:cNvSpPr>
          <p:nvPr/>
        </p:nvSpPr>
        <p:spPr bwMode="auto">
          <a:xfrm>
            <a:off x="3786182" y="5286388"/>
            <a:ext cx="571504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600" b="1" dirty="0" smtClean="0">
                <a:latin typeface="+mj-lt"/>
              </a:rPr>
              <a:t>H</a:t>
            </a:r>
            <a:r>
              <a:rPr lang="en-US" sz="1100" b="1" dirty="0" smtClean="0"/>
              <a:t>2</a:t>
            </a:r>
            <a:r>
              <a:rPr lang="en-US" sz="1800" b="1" dirty="0" smtClean="0"/>
              <a:t>0</a:t>
            </a:r>
            <a:r>
              <a:rPr lang="en-US" sz="1600" b="1" dirty="0" smtClean="0">
                <a:latin typeface="+mj-lt"/>
              </a:rPr>
              <a:t> </a:t>
            </a:r>
            <a:r>
              <a:rPr lang="en-US" sz="1200" b="1" dirty="0" smtClean="0">
                <a:latin typeface="+mj-lt"/>
              </a:rPr>
              <a:t>(g)</a:t>
            </a:r>
            <a:endParaRPr lang="en-US" sz="1400" dirty="0">
              <a:latin typeface="+mj-lt"/>
            </a:endParaRPr>
          </a:p>
        </p:txBody>
      </p:sp>
      <p:sp>
        <p:nvSpPr>
          <p:cNvPr id="34" name="Rectangle 17"/>
          <p:cNvSpPr>
            <a:spLocks noChangeArrowheads="1"/>
          </p:cNvSpPr>
          <p:nvPr/>
        </p:nvSpPr>
        <p:spPr bwMode="auto">
          <a:xfrm>
            <a:off x="6215074" y="5286388"/>
            <a:ext cx="571504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600" b="1" dirty="0" smtClean="0">
                <a:latin typeface="+mj-lt"/>
              </a:rPr>
              <a:t>1/2O</a:t>
            </a:r>
            <a:r>
              <a:rPr lang="en-US" sz="900" b="1" dirty="0" smtClean="0">
                <a:latin typeface="+mj-lt"/>
              </a:rPr>
              <a:t>2</a:t>
            </a:r>
            <a:r>
              <a:rPr lang="en-US" sz="1600" b="1" dirty="0" smtClean="0">
                <a:latin typeface="+mj-lt"/>
              </a:rPr>
              <a:t> </a:t>
            </a:r>
            <a:r>
              <a:rPr lang="en-US" sz="1200" b="1" dirty="0" smtClean="0">
                <a:latin typeface="+mj-lt"/>
              </a:rPr>
              <a:t>(g)</a:t>
            </a:r>
            <a:endParaRPr lang="en-US" sz="1400" dirty="0">
              <a:latin typeface="+mj-lt"/>
            </a:endParaRPr>
          </a:p>
        </p:txBody>
      </p:sp>
      <p:sp>
        <p:nvSpPr>
          <p:cNvPr id="35" name="Rectangle 17"/>
          <p:cNvSpPr>
            <a:spLocks noChangeArrowheads="1"/>
          </p:cNvSpPr>
          <p:nvPr/>
        </p:nvSpPr>
        <p:spPr bwMode="auto">
          <a:xfrm>
            <a:off x="4500562" y="5286388"/>
            <a:ext cx="35719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600" b="1" dirty="0" smtClean="0">
                <a:latin typeface="+mj-lt"/>
              </a:rPr>
              <a:t>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17"/>
          <p:cNvSpPr>
            <a:spLocks noChangeArrowheads="1"/>
          </p:cNvSpPr>
          <p:nvPr/>
        </p:nvSpPr>
        <p:spPr bwMode="auto">
          <a:xfrm>
            <a:off x="4276724" y="5357826"/>
            <a:ext cx="29527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600" b="1" dirty="0" smtClean="0">
                <a:latin typeface="+mj-lt"/>
              </a:rPr>
              <a:t>+</a:t>
            </a:r>
            <a:endParaRPr lang="en-US" sz="1400" dirty="0">
              <a:latin typeface="+mj-lt"/>
            </a:endParaRPr>
          </a:p>
        </p:txBody>
      </p:sp>
      <p:cxnSp>
        <p:nvCxnSpPr>
          <p:cNvPr id="38" name="رابط كسهم مستقيم 37"/>
          <p:cNvCxnSpPr/>
          <p:nvPr/>
        </p:nvCxnSpPr>
        <p:spPr bwMode="auto">
          <a:xfrm>
            <a:off x="5062542" y="5499114"/>
            <a:ext cx="723904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9" name="Rectangle 17"/>
          <p:cNvSpPr>
            <a:spLocks noChangeArrowheads="1"/>
          </p:cNvSpPr>
          <p:nvPr/>
        </p:nvSpPr>
        <p:spPr bwMode="auto">
          <a:xfrm>
            <a:off x="6777054" y="5357826"/>
            <a:ext cx="29527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600" b="1" dirty="0" smtClean="0">
                <a:latin typeface="+mj-lt"/>
              </a:rPr>
              <a:t>+</a:t>
            </a:r>
            <a:endParaRPr lang="en-US" sz="1400" dirty="0">
              <a:latin typeface="+mj-lt"/>
            </a:endParaRPr>
          </a:p>
        </p:txBody>
      </p:sp>
      <p:sp>
        <p:nvSpPr>
          <p:cNvPr id="40" name="Rectangle 17"/>
          <p:cNvSpPr>
            <a:spLocks noChangeArrowheads="1"/>
          </p:cNvSpPr>
          <p:nvPr/>
        </p:nvSpPr>
        <p:spPr bwMode="auto">
          <a:xfrm>
            <a:off x="6929454" y="5286388"/>
            <a:ext cx="357190" cy="50006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600" b="1" dirty="0" smtClean="0">
                <a:latin typeface="+mj-lt"/>
              </a:rPr>
              <a:t>H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17"/>
          <p:cNvSpPr>
            <a:spLocks noChangeArrowheads="1"/>
          </p:cNvSpPr>
          <p:nvPr/>
        </p:nvSpPr>
        <p:spPr bwMode="auto">
          <a:xfrm>
            <a:off x="428596" y="6072206"/>
            <a:ext cx="8501122" cy="64294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في هذه التفاعلات يتم امتصاص الطاقة الحرارية من المحبط الخارجي فتنخفض  درجة حرارته وهذا يدل على أن  طاقة الوضع للمواد الناتجة من التفاعل </a:t>
            </a:r>
          </a:p>
          <a:p>
            <a:r>
              <a:rPr lang="ar-SA" sz="1400" b="1" dirty="0" smtClean="0"/>
              <a:t>اكبر من طاقة الوضع للمواد  المتفاعلة  .</a:t>
            </a:r>
            <a:endParaRPr lang="en-US" sz="1400" dirty="0"/>
          </a:p>
        </p:txBody>
      </p:sp>
      <p:sp>
        <p:nvSpPr>
          <p:cNvPr id="36" name="Rectangle 17"/>
          <p:cNvSpPr>
            <a:spLocks noChangeArrowheads="1"/>
          </p:cNvSpPr>
          <p:nvPr/>
        </p:nvSpPr>
        <p:spPr bwMode="auto">
          <a:xfrm>
            <a:off x="8143900" y="5715016"/>
            <a:ext cx="804866" cy="35719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ملاحظة :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4" grpId="0" animBg="1"/>
      <p:bldP spid="9225" grpId="0" animBg="1"/>
      <p:bldP spid="9226" grpId="0"/>
      <p:bldP spid="14" grpId="0"/>
      <p:bldP spid="16" grpId="0"/>
      <p:bldP spid="17" grpId="0" animBg="1"/>
      <p:bldP spid="18" grpId="0" animBg="1"/>
      <p:bldP spid="21" grpId="0" animBg="1"/>
      <p:bldP spid="22" grpId="0" animBg="1"/>
      <p:bldP spid="23" grpId="0" animBg="1"/>
      <p:bldP spid="24" grpId="0"/>
      <p:bldP spid="25" grpId="0"/>
      <p:bldP spid="27" grpId="0"/>
      <p:bldP spid="28" grpId="0"/>
      <p:bldP spid="30" grpId="0"/>
      <p:bldP spid="31" grpId="0"/>
      <p:bldP spid="26" grpId="0"/>
      <p:bldP spid="33" grpId="0"/>
      <p:bldP spid="34" grpId="0"/>
      <p:bldP spid="35" grpId="0"/>
      <p:bldP spid="37" grpId="0"/>
      <p:bldP spid="39" grpId="0"/>
      <p:bldP spid="40" grpId="0"/>
      <p:bldP spid="29" grpId="0"/>
      <p:bldP spid="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وسيلة شرح على شكل سحابة 43"/>
          <p:cNvSpPr/>
          <p:nvPr/>
        </p:nvSpPr>
        <p:spPr bwMode="auto">
          <a:xfrm>
            <a:off x="285720" y="5429264"/>
            <a:ext cx="2500330" cy="1000132"/>
          </a:xfrm>
          <a:prstGeom prst="cloudCallou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لا تنسى الواجب المنزلي</a:t>
            </a:r>
            <a:endParaRPr kumimoji="1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4" name="Rectangle 17"/>
          <p:cNvSpPr>
            <a:spLocks noChangeArrowheads="1"/>
          </p:cNvSpPr>
          <p:nvPr/>
        </p:nvSpPr>
        <p:spPr bwMode="auto">
          <a:xfrm>
            <a:off x="8072462" y="357166"/>
            <a:ext cx="804866" cy="357190"/>
          </a:xfrm>
          <a:prstGeom prst="rect">
            <a:avLst/>
          </a:prstGeom>
          <a:solidFill>
            <a:srgbClr val="CC3300"/>
          </a:solidFill>
          <a:ln w="12700">
            <a:noFill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r>
              <a:rPr lang="ar-SA" sz="1400" b="1" dirty="0" smtClean="0"/>
              <a:t>مثال ( 1) :</a:t>
            </a:r>
          </a:p>
        </p:txBody>
      </p:sp>
      <p:sp>
        <p:nvSpPr>
          <p:cNvPr id="35" name="Rectangle 17"/>
          <p:cNvSpPr>
            <a:spLocks noChangeArrowheads="1"/>
          </p:cNvSpPr>
          <p:nvPr/>
        </p:nvSpPr>
        <p:spPr bwMode="auto">
          <a:xfrm>
            <a:off x="1071538" y="1000108"/>
            <a:ext cx="7786742" cy="128588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ar-SA" sz="3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ar-SA" sz="1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ar-SA" sz="1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</a:rPr>
              <a:t>عند إمرار بخار الماء على الفحم عند درجة الحرارة عالية يتم التفاعل حسب المعادلة </a:t>
            </a:r>
          </a:p>
          <a:p>
            <a:pPr algn="ctr"/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H</a:t>
            </a:r>
            <a:r>
              <a:rPr lang="en-US" sz="1000" b="1" dirty="0" smtClean="0">
                <a:solidFill>
                  <a:schemeClr val="bg1">
                    <a:lumMod val="50000"/>
                  </a:schemeClr>
                </a:solidFill>
              </a:rPr>
              <a:t>2(g)</a:t>
            </a:r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</a:rPr>
              <a:t>  +  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 H</a:t>
            </a:r>
            <a:r>
              <a:rPr lang="en-US" sz="1000" b="1" dirty="0" smtClean="0">
                <a:solidFill>
                  <a:schemeClr val="bg1">
                    <a:lumMod val="50000"/>
                  </a:schemeClr>
                </a:solidFill>
              </a:rPr>
              <a:t>2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O</a:t>
            </a:r>
            <a:r>
              <a:rPr lang="en-US" sz="1100" b="1" dirty="0" smtClean="0">
                <a:solidFill>
                  <a:schemeClr val="bg1">
                    <a:lumMod val="50000"/>
                  </a:schemeClr>
                </a:solidFill>
              </a:rPr>
              <a:t>(g) 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+ C</a:t>
            </a:r>
            <a:r>
              <a:rPr lang="en-US" sz="1100" b="1" dirty="0" smtClean="0">
                <a:solidFill>
                  <a:schemeClr val="bg1">
                    <a:lumMod val="50000"/>
                  </a:schemeClr>
                </a:solidFill>
              </a:rPr>
              <a:t>(s) +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27KJ               </a:t>
            </a:r>
            <a:r>
              <a:rPr lang="en-US" sz="1100" b="1" dirty="0" smtClean="0">
                <a:solidFill>
                  <a:schemeClr val="bg1">
                    <a:lumMod val="50000"/>
                  </a:schemeClr>
                </a:solidFill>
              </a:rPr>
              <a:t>            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CO</a:t>
            </a:r>
            <a:r>
              <a:rPr lang="en-US" sz="1000" b="1" dirty="0" smtClean="0">
                <a:solidFill>
                  <a:schemeClr val="bg1">
                    <a:lumMod val="50000"/>
                  </a:schemeClr>
                </a:solidFill>
              </a:rPr>
              <a:t>(g)</a:t>
            </a:r>
            <a:endParaRPr lang="en-US" sz="1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</a:rPr>
              <a:t>احسب كمية الحرارة اللازمة لتفاعل 2مول من بخار الماء مع ما يكفى من الكربون ؟</a:t>
            </a:r>
          </a:p>
          <a:p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</a:rPr>
              <a:t>أذا علمت أن الكتل الذرية لـ (  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 (  O =16       /    C = 12     /  H = 1</a:t>
            </a:r>
          </a:p>
          <a:p>
            <a:endParaRPr lang="ar-SA" sz="1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ar-SA" sz="1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en-US" sz="1600" b="1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40" name="رابط كسهم مستقيم 39"/>
          <p:cNvCxnSpPr/>
          <p:nvPr/>
        </p:nvCxnSpPr>
        <p:spPr bwMode="auto">
          <a:xfrm>
            <a:off x="4857752" y="1428736"/>
            <a:ext cx="723904" cy="1588"/>
          </a:xfrm>
          <a:prstGeom prst="straightConnector1">
            <a:avLst/>
          </a:prstGeom>
          <a:ln>
            <a:solidFill>
              <a:srgbClr val="002060"/>
            </a:solidFill>
            <a:headEnd type="none" w="sm" len="sm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5" name="Rectangle 17"/>
          <p:cNvSpPr>
            <a:spLocks noChangeArrowheads="1"/>
          </p:cNvSpPr>
          <p:nvPr/>
        </p:nvSpPr>
        <p:spPr bwMode="auto">
          <a:xfrm>
            <a:off x="8143900" y="2857496"/>
            <a:ext cx="804866" cy="357190"/>
          </a:xfrm>
          <a:prstGeom prst="rect">
            <a:avLst/>
          </a:prstGeom>
          <a:solidFill>
            <a:srgbClr val="CC3300"/>
          </a:solidFill>
          <a:ln w="12700">
            <a:noFill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r>
              <a:rPr lang="ar-SA" sz="1400" b="1" dirty="0" smtClean="0"/>
              <a:t>مثال ( 2) :</a:t>
            </a:r>
          </a:p>
        </p:txBody>
      </p:sp>
      <p:sp>
        <p:nvSpPr>
          <p:cNvPr id="46" name="Rectangle 17"/>
          <p:cNvSpPr>
            <a:spLocks noChangeArrowheads="1"/>
          </p:cNvSpPr>
          <p:nvPr/>
        </p:nvSpPr>
        <p:spPr bwMode="auto">
          <a:xfrm>
            <a:off x="1071538" y="3357562"/>
            <a:ext cx="7858180" cy="1214446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ar-SA" sz="3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ar-SA" sz="1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ar-SA" sz="1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ar-SA" sz="1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</a:rPr>
              <a:t>يتفاعل الأكسجين مع النيتروجين لينتج أول أكسيد النيتروجين كما هو مبين في المعادلة التالية  :</a:t>
            </a:r>
          </a:p>
          <a:p>
            <a:pPr algn="ctr"/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N2</a:t>
            </a:r>
            <a:r>
              <a:rPr lang="en-US" sz="1100" b="1" dirty="0" smtClean="0">
                <a:solidFill>
                  <a:schemeClr val="bg1">
                    <a:lumMod val="50000"/>
                  </a:schemeClr>
                </a:solidFill>
              </a:rPr>
              <a:t>(g) 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+ O</a:t>
            </a:r>
            <a:r>
              <a:rPr lang="en-US" sz="1100" b="1" dirty="0" smtClean="0">
                <a:solidFill>
                  <a:schemeClr val="bg1">
                    <a:lumMod val="50000"/>
                  </a:schemeClr>
                </a:solidFill>
              </a:rPr>
              <a:t>2(g) +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43KJ               </a:t>
            </a:r>
            <a:r>
              <a:rPr lang="en-US" sz="1100" b="1" dirty="0" smtClean="0">
                <a:solidFill>
                  <a:schemeClr val="bg1">
                    <a:lumMod val="50000"/>
                  </a:schemeClr>
                </a:solidFill>
              </a:rPr>
              <a:t>            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2NO</a:t>
            </a:r>
            <a:r>
              <a:rPr lang="en-US" sz="1000" b="1" dirty="0" smtClean="0">
                <a:solidFill>
                  <a:schemeClr val="bg1">
                    <a:lumMod val="50000"/>
                  </a:schemeClr>
                </a:solidFill>
              </a:rPr>
              <a:t>(g)</a:t>
            </a:r>
            <a:endParaRPr lang="en-US" sz="1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</a:rPr>
              <a:t>ما مقدار الحرارة اللازمة لإنتاج  45جرام  من أول كسيد النيتروجين ؟</a:t>
            </a:r>
          </a:p>
          <a:p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</a:rPr>
              <a:t>أذا علمت أن الكتل الذرية لـ (   </a:t>
            </a: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 (  O =16       /    C = 12     /  N = 14 </a:t>
            </a:r>
          </a:p>
          <a:p>
            <a:endParaRPr lang="ar-SA" sz="1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en-US" sz="1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en-US" sz="1600" b="1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48" name="رابط كسهم مستقيم 47"/>
          <p:cNvCxnSpPr/>
          <p:nvPr/>
        </p:nvCxnSpPr>
        <p:spPr bwMode="auto">
          <a:xfrm>
            <a:off x="5214942" y="3857628"/>
            <a:ext cx="723904" cy="1588"/>
          </a:xfrm>
          <a:prstGeom prst="straightConnector1">
            <a:avLst/>
          </a:prstGeom>
          <a:ln>
            <a:solidFill>
              <a:srgbClr val="002060"/>
            </a:solidFill>
            <a:headEnd type="none" w="sm" len="sm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1" animBg="1"/>
      <p:bldP spid="34" grpId="0" animBg="1"/>
      <p:bldP spid="35" grpId="0" animBg="1"/>
      <p:bldP spid="45" grpId="0" animBg="1"/>
      <p:bldP spid="46" grpId="0" animBg="1"/>
    </p:bldLst>
  </p:timing>
</p:sld>
</file>

<file path=ppt/theme/theme1.xml><?xml version="1.0" encoding="utf-8"?>
<a:theme xmlns:a="http://schemas.openxmlformats.org/drawingml/2006/main" name="Training">
  <a:themeElements>
    <a:clrScheme name="Train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Training">
      <a:majorFont>
        <a:latin typeface="Arial"/>
        <a:ea typeface=""/>
        <a:cs typeface="Arial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rain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5696</TotalTime>
  <Words>253</Words>
  <PresentationFormat>عرض على الشاشة (3:4)‏</PresentationFormat>
  <Paragraphs>52</Paragraphs>
  <Slides>2</Slides>
  <Notes>2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</vt:i4>
      </vt:variant>
      <vt:variant>
        <vt:lpstr>عروض مخصصة</vt:lpstr>
      </vt:variant>
      <vt:variant>
        <vt:i4>1</vt:i4>
      </vt:variant>
    </vt:vector>
  </HeadingPairs>
  <TitlesOfParts>
    <vt:vector size="4" baseType="lpstr">
      <vt:lpstr>Training</vt:lpstr>
      <vt:lpstr>الشريحة 1</vt:lpstr>
      <vt:lpstr>الشريحة 2</vt:lpstr>
      <vt:lpstr>عرض مخصص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cp:lastModifiedBy>user</cp:lastModifiedBy>
  <cp:revision>321</cp:revision>
  <dcterms:modified xsi:type="dcterms:W3CDTF">2010-03-31T18:02:52Z</dcterms:modified>
</cp:coreProperties>
</file>