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12" y="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الكيمياء الحرارية </a:t>
            </a:r>
            <a:endParaRPr kumimoji="0" lang="en-US" sz="2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الثالث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الدرس25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5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1431/4/25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429256" y="2786058"/>
            <a:ext cx="3500462" cy="285752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هي الطاقة اللازمة لكسر مول من الروابط بين ذرتين 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357554" y="1785926"/>
            <a:ext cx="2500330" cy="4333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طاقة الرابطة </a:t>
            </a:r>
            <a:endParaRPr lang="en-US" sz="18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7000892" y="2357430"/>
            <a:ext cx="192882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1- ماذا يقصد بطاقة الرابطة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6000760" y="4500570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فإذا كان مجموع الطاقة اللازمة لكسر الروابط  </a:t>
            </a:r>
            <a:r>
              <a:rPr lang="ar-SA" sz="1400" b="1" dirty="0" smtClean="0">
                <a:solidFill>
                  <a:srgbClr val="FF0000"/>
                </a:solidFill>
              </a:rPr>
              <a:t>اكبر</a:t>
            </a:r>
            <a:r>
              <a:rPr lang="ar-SA" sz="1400" b="1" dirty="0" smtClean="0"/>
              <a:t>  من  مجموع الطاقة الناتجة عند تكوين الروابط فالتفاعل  .</a:t>
            </a:r>
            <a:endParaRPr lang="en-US" sz="1400" dirty="0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6643702" y="4143380"/>
            <a:ext cx="2357454" cy="28575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يبين هل التفاعل ماص للحرارة </a:t>
            </a:r>
            <a:endParaRPr lang="en-US" sz="1400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429256" y="3214686"/>
            <a:ext cx="3500462" cy="285752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أو هي الطاقة الناتجة عن تكوين مول من  الروابط بين ذرتين 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357950" y="3643314"/>
            <a:ext cx="264320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2- ماذا نستفيد من معرفتنا لطاقة الرابطة ؟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5929322" y="535782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فإذا كان مجموع الطاقة اللازمة لكسر الروابط  </a:t>
            </a:r>
            <a:r>
              <a:rPr lang="ar-SA" sz="1400" b="1" dirty="0" smtClean="0">
                <a:solidFill>
                  <a:srgbClr val="FF0000"/>
                </a:solidFill>
              </a:rPr>
              <a:t>قل</a:t>
            </a:r>
            <a:r>
              <a:rPr lang="ar-SA" sz="1400" b="1" dirty="0" smtClean="0"/>
              <a:t>  من  مجموع الطاقة الناتجة عند تكوين الروابط فالتفاعل  .</a:t>
            </a:r>
            <a:endParaRPr lang="en-US" sz="1400" dirty="0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6643702" y="5000636"/>
            <a:ext cx="2286016" cy="28575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يبين هل التفاعل طارد  للحرارة </a:t>
            </a:r>
            <a:endParaRPr lang="en-US" sz="1400" dirty="0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4143372" y="5786454"/>
            <a:ext cx="485778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3- كيف يتم حساب حرارة التفاعل الكيميائي  عن طريق طاقة  الرابطة  الكيميائية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7429520" y="6215082"/>
            <a:ext cx="16525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حرارة التفاعل (  </a:t>
            </a:r>
            <a:r>
              <a:rPr lang="en-US" sz="1400" b="1" dirty="0" smtClean="0">
                <a:sym typeface="Symbol"/>
              </a:rPr>
              <a:t></a:t>
            </a:r>
            <a:r>
              <a:rPr lang="en-US" sz="1400" b="1" dirty="0" smtClean="0"/>
              <a:t>H</a:t>
            </a:r>
            <a:r>
              <a:rPr lang="ar-SA" sz="1400" b="1" dirty="0" smtClean="0"/>
              <a:t>  )  = </a:t>
            </a:r>
            <a:endParaRPr lang="en-US" sz="1400" dirty="0"/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715008" y="6215082"/>
            <a:ext cx="16525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مجموع الطاقة الناتجة عند تكوين الروابط في النواتج    - </a:t>
            </a:r>
            <a:endParaRPr lang="en-US" sz="1400" dirty="0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2285984" y="6215082"/>
            <a:ext cx="16525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مجموع الطاقة اللازمة لكسر الروابط 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14" grpId="0" animBg="1"/>
      <p:bldP spid="17" grpId="0" animBg="1"/>
      <p:bldP spid="23" grpId="0" animBg="1"/>
      <p:bldP spid="47" grpId="0"/>
      <p:bldP spid="57" grpId="0" animBg="1"/>
      <p:bldP spid="18" grpId="0" animBg="1"/>
      <p:bldP spid="19" grpId="0" animBg="1"/>
      <p:bldP spid="20" grpId="0"/>
      <p:bldP spid="21" grpId="0" animBg="1"/>
      <p:bldP spid="22" grpId="0" animBg="1"/>
      <p:bldP spid="24" grpId="0"/>
      <p:bldP spid="25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71406" y="5214950"/>
            <a:ext cx="1143008" cy="1428736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857884" y="214290"/>
            <a:ext cx="3143272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الجدول التالي يبين قيم طاقة الرابطة لبعض المواد  :</a:t>
            </a:r>
            <a:endParaRPr lang="en-US" sz="1400" dirty="0"/>
          </a:p>
        </p:txBody>
      </p:sp>
      <p:pic>
        <p:nvPicPr>
          <p:cNvPr id="1026" name="Picture 2" descr="جدول طاقة الروابط"/>
          <p:cNvPicPr>
            <a:picLocks noChangeAspect="1" noChangeArrowheads="1"/>
          </p:cNvPicPr>
          <p:nvPr/>
        </p:nvPicPr>
        <p:blipFill>
          <a:blip r:embed="rId3">
            <a:lum contrast="-12000"/>
          </a:blip>
          <a:srcRect/>
          <a:stretch>
            <a:fillRect/>
          </a:stretch>
        </p:blipFill>
        <p:spPr bwMode="auto">
          <a:xfrm>
            <a:off x="2214546" y="701679"/>
            <a:ext cx="5513378" cy="2798759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8001024" y="3571876"/>
            <a:ext cx="857256" cy="35719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(1):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1428728" y="4000504"/>
            <a:ext cx="7500990" cy="1285884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200" b="1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يحترق الميثان في كمية كافية من غاز الأكسجين منتجا غاز ثاني أكسيد الكربون وبخار الماء حسب المعادلة التالية :</a:t>
            </a:r>
          </a:p>
          <a:p>
            <a:endParaRPr lang="ar-SA" sz="500" b="1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CH</a:t>
            </a:r>
            <a:r>
              <a:rPr lang="en-US" sz="1200" b="1" baseline="-25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4(g)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 +  2O</a:t>
            </a:r>
            <a:r>
              <a:rPr lang="en-US" sz="1200" b="1" baseline="-25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2(g)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                        CO</a:t>
            </a:r>
            <a:r>
              <a:rPr lang="en-US" sz="1200" b="1" baseline="-25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2(g)  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+    2H</a:t>
            </a:r>
            <a:r>
              <a:rPr lang="en-US" sz="1200" b="1" baseline="-25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</a:t>
            </a:r>
            <a:r>
              <a:rPr lang="en-US" sz="1200" b="1" baseline="-25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(g</a:t>
            </a:r>
            <a:endParaRPr lang="ar-SA" sz="1200" b="1" baseline="-250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احسب حرارة التفاعل  له ؟ وهل التفاعل طاردة  أم  ماصة للطاقة؟</a:t>
            </a:r>
          </a:p>
          <a:p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علما بان طاقة الروابط هي </a:t>
            </a:r>
            <a:r>
              <a:rPr lang="ar-SA" sz="1200" b="1" dirty="0" err="1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ـ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: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 </a:t>
            </a:r>
            <a:endParaRPr lang="en-US" sz="5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H – O = 464  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         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799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=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C=O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        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498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=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O=O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        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413</a:t>
            </a:r>
            <a:r>
              <a:rPr lang="ar-SA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= 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C- H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3" name="رابط كسهم مستقيم 32"/>
          <p:cNvCxnSpPr/>
          <p:nvPr/>
        </p:nvCxnSpPr>
        <p:spPr bwMode="auto">
          <a:xfrm>
            <a:off x="4572000" y="4500570"/>
            <a:ext cx="857256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00166" y="5745652"/>
            <a:ext cx="7429552" cy="9694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يتفاعل الميثان في كمية كافية من غاز الكلور منتجا كلوريد الميثيل  وحمض الكلور  حسب المعادلة التالية :</a:t>
            </a:r>
          </a:p>
          <a:p>
            <a:pPr algn="ctr"/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200" b="1" baseline="-30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4(g)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+  CL</a:t>
            </a:r>
            <a:r>
              <a:rPr kumimoji="0" lang="en-US" sz="1200" b="1" baseline="-30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CH3CL</a:t>
            </a:r>
            <a:r>
              <a:rPr kumimoji="0" lang="en-US" sz="1200" b="1" baseline="-30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+    HCL</a:t>
            </a:r>
            <a:endParaRPr kumimoji="0" lang="ar-SA" sz="1200" b="1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احسب حرارة للتفاعل ؟ هل التفاعل طاردة ام ماصة للطاقة وايهما اكبر طاقة : النواتج ام المتفاعلات </a:t>
            </a:r>
            <a:endParaRPr kumimoji="0" lang="en-US" sz="12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علما </a:t>
            </a:r>
            <a:r>
              <a:rPr kumimoji="0" lang="ar-SA" sz="1200" b="1" dirty="0" err="1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با</a:t>
            </a:r>
            <a:r>
              <a:rPr kumimoji="0" lang="ar-SA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طاقة الرابطة  لـ</a:t>
            </a:r>
            <a:endParaRPr kumimoji="0" lang="en-US" sz="12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" name="Line 1"/>
          <p:cNvSpPr>
            <a:spLocks noChangeShapeType="1"/>
          </p:cNvSpPr>
          <p:nvPr/>
        </p:nvSpPr>
        <p:spPr bwMode="auto">
          <a:xfrm>
            <a:off x="4643438" y="6072206"/>
            <a:ext cx="914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8072462" y="5357826"/>
            <a:ext cx="857256" cy="35719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(2):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19" grpId="0" animBg="1"/>
      <p:bldP spid="30" grpId="0" animBg="1"/>
      <p:bldP spid="31" grpId="0" animBg="1"/>
      <p:bldP spid="11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6003</TotalTime>
  <Words>249</Words>
  <PresentationFormat>عرض على الشاشة (3:4)‏</PresentationFormat>
  <Paragraphs>42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341</cp:revision>
  <dcterms:modified xsi:type="dcterms:W3CDTF">2010-04-10T06:32:19Z</dcterms:modified>
</cp:coreProperties>
</file>