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الكيمياء الحرارية </a:t>
            </a:r>
            <a:endParaRPr kumimoji="0" lang="en-US" sz="2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الثالث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الدرس23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8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1431/4/20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786182" y="3071810"/>
            <a:ext cx="5143536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هي مقدار الطاقة الحرارية المختزلة في مول واحد من  المادة  ويرمز لها بالرمز ( </a:t>
            </a:r>
            <a:r>
              <a:rPr lang="en-US" sz="1400" b="1" dirty="0" smtClean="0">
                <a:solidFill>
                  <a:schemeClr val="accent3">
                    <a:lumMod val="10000"/>
                  </a:schemeClr>
                </a:solidFill>
              </a:rPr>
              <a:t>H </a:t>
            </a:r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 ) .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8358214" y="3571876"/>
            <a:ext cx="642942" cy="35719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r>
              <a:rPr lang="ar-SA" sz="1400" b="1" dirty="0" smtClean="0"/>
              <a:t>ملاحظة </a:t>
            </a:r>
            <a:endParaRPr lang="en-US" sz="1400" dirty="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357554" y="1785926"/>
            <a:ext cx="2500330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/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المحتوى الحراري  للمادة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357950" y="2428868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ماذا يقصد بالمحتوى الحراري للمادة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000760" y="400050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لكل مادة محتوى حراري يميزها عن غيرها وذلك </a:t>
            </a:r>
            <a:endParaRPr lang="en-US" sz="1400" dirty="0"/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2928926" y="400050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لان جزيئات المواد المختلفة تختلف في نوع  الذرات وعددها ونوع الرابطة بينها  .</a:t>
            </a:r>
            <a:endParaRPr lang="en-US" sz="1400" dirty="0"/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6000760" y="435769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لا يمكن قياس المحتوى الحراري للمادة عمليا  ولكن يمكن قياس حرارة التفاعل </a:t>
            </a:r>
            <a:endParaRPr lang="en-US" sz="1400" dirty="0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1285852" y="435769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( التغير في المحتوى الحراري للمادة )</a:t>
            </a:r>
            <a:endParaRPr lang="en-US" sz="1400" dirty="0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6357950" y="4786322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2- ماذا يقصد بحرارة التفاعل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6072198" y="5214950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كمية التغير في الطاقة الحرارية المصاحبة للتفاعل الكيميائي أي </a:t>
            </a:r>
            <a:endParaRPr lang="en-US" sz="1400" dirty="0"/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2285984" y="5214950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( كمية الحرارة الممتصة آو المنبعثة أثناء التفاعل )</a:t>
            </a:r>
            <a:endParaRPr lang="en-US" sz="1400" dirty="0"/>
          </a:p>
        </p:txBody>
      </p:sp>
      <p:sp>
        <p:nvSpPr>
          <p:cNvPr id="48" name="Rectangle 17"/>
          <p:cNvSpPr>
            <a:spLocks noChangeArrowheads="1"/>
          </p:cNvSpPr>
          <p:nvPr/>
        </p:nvSpPr>
        <p:spPr bwMode="auto">
          <a:xfrm>
            <a:off x="571472" y="5214950"/>
            <a:ext cx="17859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ويرمز لها بالرمز ( 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ar-SA" sz="1400" b="1" dirty="0" smtClean="0"/>
              <a:t>  )</a:t>
            </a:r>
            <a:endParaRPr lang="en-US" sz="1400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6357950" y="5715016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3- اكتب قانون حرارة التفاعل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7839100" y="6215082"/>
            <a:ext cx="109061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حرارة التفاعل =</a:t>
            </a:r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5857884" y="6215082"/>
            <a:ext cx="2000264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002060"/>
                </a:solidFill>
              </a:rPr>
              <a:t>المحتوى الحراري للمواد الناتجة  </a:t>
            </a:r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5643570" y="6215082"/>
            <a:ext cx="214314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3200" b="1" dirty="0" smtClean="0">
                <a:solidFill>
                  <a:srgbClr val="002060"/>
                </a:solidFill>
              </a:rPr>
              <a:t>-</a:t>
            </a:r>
          </a:p>
        </p:txBody>
      </p: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3500430" y="6215082"/>
            <a:ext cx="214314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002060"/>
                </a:solidFill>
              </a:rPr>
              <a:t>المحتوى الحراري للمواد المتفاعلة  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4" grpId="0" animBg="1"/>
      <p:bldP spid="16" grpId="0" animBg="1"/>
      <p:bldP spid="17" grpId="0" animBg="1"/>
      <p:bldP spid="23" grpId="0" animBg="1"/>
      <p:bldP spid="26" grpId="0"/>
      <p:bldP spid="42" grpId="0"/>
      <p:bldP spid="43" grpId="0"/>
      <p:bldP spid="44" grpId="0"/>
      <p:bldP spid="45" grpId="0" animBg="1"/>
      <p:bldP spid="46" grpId="0"/>
      <p:bldP spid="47" grpId="0"/>
      <p:bldP spid="48" grpId="0"/>
      <p:bldP spid="50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7143768" y="285728"/>
            <a:ext cx="185738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4- اذكر قيم حرارة التفاعل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6000760" y="857232"/>
            <a:ext cx="3000396" cy="35719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1- تأخذ  حرارة التفاعل  (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ar-SA" sz="1400" b="1" dirty="0" smtClean="0"/>
              <a:t>)  قيمة موجبة :</a:t>
            </a:r>
            <a:endParaRPr lang="en-US" sz="1400" dirty="0"/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6072198" y="142873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أذا كان المجموع الجبري للمحتوى الحراري للمواد الناتجة  اكبر من المحتوى الحراري للمواد المتفاعلة  .</a:t>
            </a:r>
            <a:endParaRPr lang="en-US" sz="1400" dirty="0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71406" y="142873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أي تكون قيمة حرارة التفاعل اكبر من الصفر 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000760" y="2428868"/>
            <a:ext cx="3000396" cy="35719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2- تأخذ  حرارة التفاعل (  </a:t>
            </a:r>
            <a:r>
              <a:rPr lang="en-US" sz="1400" b="1" dirty="0" smtClean="0">
                <a:sym typeface="Symbol"/>
              </a:rPr>
              <a:t></a:t>
            </a:r>
            <a:r>
              <a:rPr lang="en-US" sz="1400" b="1" dirty="0" smtClean="0"/>
              <a:t>H</a:t>
            </a:r>
            <a:r>
              <a:rPr lang="ar-SA" sz="1400" b="1" dirty="0" smtClean="0"/>
              <a:t> )  قيمة سالبة  :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6000760" y="3000372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أذا كان المجموع الجبري للمحتوى الحراري للمواد الناتجة  اقل من المحتوى الحراري للمواد المتفاعلة  .</a:t>
            </a:r>
            <a:endParaRPr lang="en-US" sz="1400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1406" y="292893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أي تكون قيمة حرارة التفاعل اقل من الصفر </a:t>
            </a:r>
            <a:endParaRPr lang="en-US" sz="1400" dirty="0"/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6929454" y="1857364"/>
            <a:ext cx="207170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ويكون التفاعل ماصة للحرارة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29454" y="3429000"/>
            <a:ext cx="207170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ويكون التفاعل طارد للحرارة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9" grpId="0" animBg="1"/>
      <p:bldP spid="10" grpId="0" animBg="1"/>
      <p:bldP spid="11" grpId="0"/>
      <p:bldP spid="14" grpId="0"/>
      <p:bldP spid="15" grpId="0" animBg="1"/>
      <p:bldP spid="16" grpId="0"/>
      <p:bldP spid="18" grpId="0"/>
      <p:bldP spid="12" grpId="0" animBg="1"/>
      <p:bldP spid="20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5798</TotalTime>
  <Words>224</Words>
  <PresentationFormat>عرض على الشاشة (3:4)‏</PresentationFormat>
  <Paragraphs>36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328</cp:revision>
  <dcterms:modified xsi:type="dcterms:W3CDTF">2010-04-02T06:10:14Z</dcterms:modified>
</cp:coreProperties>
</file>