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312" y="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الكيمياء الحرارية </a:t>
            </a:r>
            <a:endParaRPr kumimoji="0" lang="en-US" sz="2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الثالث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الدرس21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2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1431/4/14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4929190" y="2419352"/>
            <a:ext cx="228601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1- التفاعلات الطاردة للحرارة 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500430" y="1928802"/>
            <a:ext cx="2143140" cy="3571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latin typeface="+mj-lt"/>
                <a:cs typeface="Times New Roman" pitchFamily="18" charset="0"/>
              </a:rPr>
              <a:t>تقسم التفاعلات الكيميائية الحرارية</a:t>
            </a:r>
            <a:endParaRPr lang="en-US" sz="1400" b="1" dirty="0">
              <a:latin typeface="+mj-lt"/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714612" y="3643314"/>
            <a:ext cx="614366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التفاعلات الكيميائية المصحوبة بانطلاق طاقة حرارية  ( </a:t>
            </a:r>
            <a:r>
              <a:rPr lang="en-US" sz="1400" b="1" dirty="0" smtClean="0"/>
              <a:t> E </a:t>
            </a:r>
            <a:r>
              <a:rPr lang="ar-SA" sz="1400" b="1" dirty="0" smtClean="0"/>
              <a:t>)  كناتج من نواتج التفاعل  الكيميائية  .</a:t>
            </a:r>
            <a:r>
              <a:rPr lang="en-US" sz="1400" b="1" dirty="0" smtClean="0"/>
              <a:t>  </a:t>
            </a:r>
            <a:endParaRPr lang="en-US" sz="1400" dirty="0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000628" y="5072074"/>
            <a:ext cx="40005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احتراق الكربون في الهواء وتكوين غاز ثاني أكسيد الكربون  .</a:t>
            </a:r>
            <a:endParaRPr lang="en-US" sz="1400" dirty="0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857356" y="2424110"/>
            <a:ext cx="2286016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2- التفاعلات الماصة  للحرارة 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429388" y="3138490"/>
            <a:ext cx="2286016" cy="4333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أولا : التفاعلات الطاردة للحرارة 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643174" y="4143380"/>
            <a:ext cx="10906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/>
              <a:t>مواد متفاعلة </a:t>
            </a:r>
          </a:p>
        </p:txBody>
      </p:sp>
      <p:cxnSp>
        <p:nvCxnSpPr>
          <p:cNvPr id="20" name="رابط كسهم مستقيم 19"/>
          <p:cNvCxnSpPr/>
          <p:nvPr/>
        </p:nvCxnSpPr>
        <p:spPr bwMode="auto">
          <a:xfrm>
            <a:off x="3786182" y="4357694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5053018" y="4143380"/>
            <a:ext cx="109061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/>
              <a:t>مواد ناتجة </a:t>
            </a: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072198" y="4143380"/>
            <a:ext cx="121444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/>
              <a:t>حرارة ( </a:t>
            </a:r>
            <a:r>
              <a:rPr lang="en-US" sz="1400" b="1" dirty="0" smtClean="0"/>
              <a:t> E </a:t>
            </a:r>
            <a:r>
              <a:rPr lang="ar-SA" sz="1400" b="1" dirty="0" smtClean="0"/>
              <a:t>)   +</a:t>
            </a: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786446" y="4714884"/>
            <a:ext cx="314327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اذكر بعض  الأمثلة على التفاعلات الطاردة للحرارة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2928926" y="5357826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C </a:t>
            </a:r>
            <a:r>
              <a:rPr lang="en-US" sz="1200" b="1" dirty="0" smtClean="0">
                <a:latin typeface="+mj-lt"/>
              </a:rPr>
              <a:t>(s)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3857620" y="5357826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O</a:t>
            </a:r>
            <a:r>
              <a:rPr lang="en-US" sz="1100" dirty="0" smtClean="0"/>
              <a:t>2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500694" y="5357826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CO</a:t>
            </a:r>
            <a:r>
              <a:rPr lang="en-US" sz="1000" b="1" dirty="0" smtClean="0">
                <a:latin typeface="+mj-lt"/>
              </a:rPr>
              <a:t>2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6286512" y="535782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3490906" y="5357826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6000760" y="5429264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cxnSp>
        <p:nvCxnSpPr>
          <p:cNvPr id="32" name="رابط كسهم مستقيم 31"/>
          <p:cNvCxnSpPr/>
          <p:nvPr/>
        </p:nvCxnSpPr>
        <p:spPr bwMode="auto">
          <a:xfrm>
            <a:off x="4491038" y="5570552"/>
            <a:ext cx="7239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4929190" y="5786454"/>
            <a:ext cx="40005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تكوين الماء من تفاعل غاز الهيدروجين و الأكسجين </a:t>
            </a:r>
            <a:endParaRPr lang="en-US" sz="1400" dirty="0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2857488" y="6143644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H</a:t>
            </a:r>
            <a:r>
              <a:rPr lang="en-US" sz="1100" b="1" dirty="0" smtClean="0">
                <a:latin typeface="+mj-lt"/>
              </a:rPr>
              <a:t>2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3786182" y="6143644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O</a:t>
            </a:r>
            <a:r>
              <a:rPr lang="en-US" sz="1100" dirty="0" smtClean="0"/>
              <a:t>2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5429256" y="6143644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H</a:t>
            </a:r>
            <a:r>
              <a:rPr lang="en-US" sz="1100" b="1" dirty="0" smtClean="0">
                <a:latin typeface="+mj-lt"/>
              </a:rPr>
              <a:t>2</a:t>
            </a:r>
            <a:r>
              <a:rPr lang="en-US" sz="1600" b="1" dirty="0" smtClean="0">
                <a:latin typeface="+mj-lt"/>
              </a:rPr>
              <a:t>O </a:t>
            </a:r>
            <a:r>
              <a:rPr lang="en-US" sz="1200" b="1" dirty="0" smtClean="0">
                <a:latin typeface="+mj-lt"/>
              </a:rPr>
              <a:t>(l)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6215074" y="614364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E</a:t>
            </a:r>
            <a:endParaRPr lang="en-US" sz="1400" dirty="0">
              <a:latin typeface="+mj-lt"/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3419468" y="6143644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5929322" y="6215082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cxnSp>
        <p:nvCxnSpPr>
          <p:cNvPr id="40" name="رابط كسهم مستقيم 39"/>
          <p:cNvCxnSpPr/>
          <p:nvPr/>
        </p:nvCxnSpPr>
        <p:spPr bwMode="auto">
          <a:xfrm>
            <a:off x="4500562" y="6357958"/>
            <a:ext cx="7239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9" grpId="0"/>
      <p:bldP spid="26" grpId="0" animBg="1"/>
      <p:bldP spid="14" grpId="0"/>
      <p:bldP spid="16" grpId="0"/>
      <p:bldP spid="15" grpId="0"/>
      <p:bldP spid="17" grpId="0" animBg="1"/>
      <p:bldP spid="18" grpId="0"/>
      <p:bldP spid="21" grpId="0"/>
      <p:bldP spid="22" grpId="0"/>
      <p:bldP spid="23" grpId="0" animBg="1"/>
      <p:bldP spid="24" grpId="0"/>
      <p:bldP spid="25" grpId="0"/>
      <p:bldP spid="27" grpId="0"/>
      <p:bldP spid="28" grpId="0"/>
      <p:bldP spid="30" grpId="0"/>
      <p:bldP spid="31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8501090" y="4572008"/>
            <a:ext cx="519114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تذكر</a:t>
            </a: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7429520" y="5143512"/>
            <a:ext cx="1357322" cy="4333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عدد مولات المادة  =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643570" y="5000636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وزن المادة بالجرام </a:t>
            </a:r>
            <a:endParaRPr lang="en-US" sz="1400" dirty="0"/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857884" y="5357826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/>
              <a:t>وزن المول الواحد من المادة </a:t>
            </a:r>
            <a:endParaRPr lang="en-US" sz="1400" dirty="0"/>
          </a:p>
        </p:txBody>
      </p:sp>
      <p:cxnSp>
        <p:nvCxnSpPr>
          <p:cNvPr id="26" name="رابط مستقيم 25"/>
          <p:cNvCxnSpPr/>
          <p:nvPr/>
        </p:nvCxnSpPr>
        <p:spPr bwMode="auto">
          <a:xfrm rot="10800000">
            <a:off x="5572132" y="5357826"/>
            <a:ext cx="171451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8072462" y="357166"/>
            <a:ext cx="804866" cy="35719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مثال ( 1) :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1785918" y="928670"/>
            <a:ext cx="7143800" cy="1214446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3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يتفاعل الكربون مع الأكسجين لينتج أول أكسيد الكوبون وكمية من الحرارة كما هو مبين في المعادلة التالية  :</a:t>
            </a:r>
          </a:p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2C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(S)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+ O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2(g)                          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2CO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(g)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+ 393.5 Kj</a:t>
            </a: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ما مقدار الحرارة الناتجة من تفاعل 0.33مول من الكربون ؟</a:t>
            </a: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علمت أن الكتل الذرية لـ (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 (  O =16       /    C = 12     /  H = 1 </a:t>
            </a:r>
          </a:p>
        </p:txBody>
      </p:sp>
      <p:cxnSp>
        <p:nvCxnSpPr>
          <p:cNvPr id="40" name="رابط كسهم مستقيم 39"/>
          <p:cNvCxnSpPr/>
          <p:nvPr/>
        </p:nvCxnSpPr>
        <p:spPr bwMode="auto">
          <a:xfrm>
            <a:off x="4776790" y="1428736"/>
            <a:ext cx="723904" cy="1588"/>
          </a:xfrm>
          <a:prstGeom prst="straightConnector1">
            <a:avLst/>
          </a:prstGeom>
          <a:ln>
            <a:solidFill>
              <a:srgbClr val="002060"/>
            </a:solidFill>
            <a:headEnd type="none" w="sm" len="sm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8143900" y="2285992"/>
            <a:ext cx="804866" cy="35719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مثال ( 2) :</a:t>
            </a: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1785918" y="2928934"/>
            <a:ext cx="7143800" cy="1285884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3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يتفاعل الكربون مع الأكسجين لينتج أول أكسيد الكوبون وكمية من الحرارة كما هو مبين في المعادلة التالية  :</a:t>
            </a:r>
          </a:p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2C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(S)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+ O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2(g)                          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2CO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(g)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+ 393.5 Kj</a:t>
            </a: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ما مقدار الحرارة الناتجة من تفاعل 4 جرام  من الأكسجين  ؟</a:t>
            </a:r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علمت أن الكتل الذرية لـ (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 (  O =16       /    C = 12     /  H = 1 </a:t>
            </a:r>
          </a:p>
          <a:p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8" name="رابط كسهم مستقيم 47"/>
          <p:cNvCxnSpPr/>
          <p:nvPr/>
        </p:nvCxnSpPr>
        <p:spPr bwMode="auto">
          <a:xfrm>
            <a:off x="4786314" y="3427412"/>
            <a:ext cx="723904" cy="1588"/>
          </a:xfrm>
          <a:prstGeom prst="straightConnector1">
            <a:avLst/>
          </a:prstGeom>
          <a:ln>
            <a:solidFill>
              <a:srgbClr val="002060"/>
            </a:solidFill>
            <a:headEnd type="none" w="sm" len="sm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51" grpId="0" animBg="1"/>
      <p:bldP spid="23" grpId="0"/>
      <p:bldP spid="24" grpId="0"/>
      <p:bldP spid="25" grpId="0"/>
      <p:bldP spid="34" grpId="0" animBg="1"/>
      <p:bldP spid="35" grpId="0" animBg="1"/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5651</TotalTime>
  <Words>256</Words>
  <PresentationFormat>عرض على الشاشة (3:4)‏</PresentationFormat>
  <Paragraphs>49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321</cp:revision>
  <dcterms:modified xsi:type="dcterms:W3CDTF">2010-03-30T18:54:11Z</dcterms:modified>
</cp:coreProperties>
</file>