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99FF"/>
    <a:srgbClr val="99FF99"/>
    <a:srgbClr val="00808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86" y="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143240" y="428604"/>
            <a:ext cx="2857520" cy="679450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تخفيف المحاليل 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الدرس17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31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1430/11/22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3143240" y="2357430"/>
            <a:ext cx="5857916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هي زيادة تركيز المذيب في المحلول وبذالك  يزداد انتشار المذاب في المذيب مما يؤدي الى نقص في تركيز المحلول الأصلي .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072330" y="3214686"/>
            <a:ext cx="185738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تركيز المحلول  قبل التخفيفْ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7000892" y="3214686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5357818" y="2857496"/>
            <a:ext cx="357190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2- اكتب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لعلاقة الرياضية المستخدمة في تخفيف المحاليل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6429388" y="1781168"/>
            <a:ext cx="2357454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1- ماذا يقصد بتخفيف المحاليل 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429256" y="3214686"/>
            <a:ext cx="1714512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حجم المحلول قبل التخفيف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5286380" y="3214686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pitchFamily="34" charset="0"/>
                <a:cs typeface="Arial" pitchFamily="34" charset="0"/>
              </a:rPr>
              <a:t>=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3500430" y="3214686"/>
            <a:ext cx="1857388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تركيز المحلول  بعد التخفيفْ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3428992" y="3214686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1857356" y="3214686"/>
            <a:ext cx="1714512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حجم المحلول بعد التخفيف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7858148" y="3567118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6215074" y="3571876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ح1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4286248" y="3571876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2643174" y="3576634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ح2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5286380" y="3571876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pitchFamily="34" charset="0"/>
                <a:cs typeface="Arial" pitchFamily="34" charset="0"/>
              </a:rPr>
              <a:t>=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17"/>
          <p:cNvSpPr>
            <a:spLocks noChangeArrowheads="1"/>
          </p:cNvSpPr>
          <p:nvPr/>
        </p:nvSpPr>
        <p:spPr bwMode="auto">
          <a:xfrm>
            <a:off x="7929586" y="4633930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4" name="Rectangle 17"/>
          <p:cNvSpPr>
            <a:spLocks noChangeArrowheads="1"/>
          </p:cNvSpPr>
          <p:nvPr/>
        </p:nvSpPr>
        <p:spPr bwMode="auto">
          <a:xfrm>
            <a:off x="7643834" y="4638688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pitchFamily="34" charset="0"/>
                <a:cs typeface="Arial" pitchFamily="34" charset="0"/>
              </a:rPr>
              <a:t>=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6" name="رابط مستقيم 55"/>
          <p:cNvCxnSpPr>
            <a:stCxn id="54" idx="1"/>
          </p:cNvCxnSpPr>
          <p:nvPr/>
        </p:nvCxnSpPr>
        <p:spPr bwMode="auto">
          <a:xfrm rot="10800000">
            <a:off x="6143636" y="4853002"/>
            <a:ext cx="1500198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6786578" y="4919682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ح1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8" name="Rectangle 17"/>
          <p:cNvSpPr>
            <a:spLocks noChangeArrowheads="1"/>
          </p:cNvSpPr>
          <p:nvPr/>
        </p:nvSpPr>
        <p:spPr bwMode="auto">
          <a:xfrm>
            <a:off x="7143768" y="4419616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6429388" y="4424374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ح2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6858016" y="4424374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Rectangle 17"/>
          <p:cNvSpPr>
            <a:spLocks noChangeArrowheads="1"/>
          </p:cNvSpPr>
          <p:nvPr/>
        </p:nvSpPr>
        <p:spPr bwMode="auto">
          <a:xfrm>
            <a:off x="3428992" y="3571876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Rectangle 17"/>
          <p:cNvSpPr>
            <a:spLocks noChangeArrowheads="1"/>
          </p:cNvSpPr>
          <p:nvPr/>
        </p:nvSpPr>
        <p:spPr bwMode="auto">
          <a:xfrm>
            <a:off x="7000892" y="3571876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7858149" y="5638820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ح1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7572397" y="5643578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pitchFamily="34" charset="0"/>
                <a:cs typeface="Arial" pitchFamily="34" charset="0"/>
              </a:rPr>
              <a:t>=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3" name="رابط مستقيم 62"/>
          <p:cNvCxnSpPr>
            <a:stCxn id="55" idx="1"/>
          </p:cNvCxnSpPr>
          <p:nvPr/>
        </p:nvCxnSpPr>
        <p:spPr bwMode="auto">
          <a:xfrm rot="10800000">
            <a:off x="6072199" y="5857892"/>
            <a:ext cx="1500198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5" name="Rectangle 17"/>
          <p:cNvSpPr>
            <a:spLocks noChangeArrowheads="1"/>
          </p:cNvSpPr>
          <p:nvPr/>
        </p:nvSpPr>
        <p:spPr bwMode="auto">
          <a:xfrm>
            <a:off x="6715141" y="5924572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6" name="Rectangle 17"/>
          <p:cNvSpPr>
            <a:spLocks noChangeArrowheads="1"/>
          </p:cNvSpPr>
          <p:nvPr/>
        </p:nvSpPr>
        <p:spPr bwMode="auto">
          <a:xfrm>
            <a:off x="7072331" y="5424506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7" name="Rectangle 17"/>
          <p:cNvSpPr>
            <a:spLocks noChangeArrowheads="1"/>
          </p:cNvSpPr>
          <p:nvPr/>
        </p:nvSpPr>
        <p:spPr bwMode="auto">
          <a:xfrm>
            <a:off x="6357951" y="5429264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ح2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8" name="Rectangle 17"/>
          <p:cNvSpPr>
            <a:spLocks noChangeArrowheads="1"/>
          </p:cNvSpPr>
          <p:nvPr/>
        </p:nvSpPr>
        <p:spPr bwMode="auto">
          <a:xfrm>
            <a:off x="6786579" y="5429264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17"/>
          <p:cNvSpPr>
            <a:spLocks noChangeArrowheads="1"/>
          </p:cNvSpPr>
          <p:nvPr/>
        </p:nvSpPr>
        <p:spPr bwMode="auto">
          <a:xfrm>
            <a:off x="4000497" y="4643446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0" name="Rectangle 17"/>
          <p:cNvSpPr>
            <a:spLocks noChangeArrowheads="1"/>
          </p:cNvSpPr>
          <p:nvPr/>
        </p:nvSpPr>
        <p:spPr bwMode="auto">
          <a:xfrm>
            <a:off x="3714745" y="4648204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pitchFamily="34" charset="0"/>
                <a:cs typeface="Arial" pitchFamily="34" charset="0"/>
              </a:rPr>
              <a:t>=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1" name="رابط مستقيم 90"/>
          <p:cNvCxnSpPr>
            <a:stCxn id="90" idx="1"/>
          </p:cNvCxnSpPr>
          <p:nvPr/>
        </p:nvCxnSpPr>
        <p:spPr bwMode="auto">
          <a:xfrm rot="10800000">
            <a:off x="2214547" y="4862518"/>
            <a:ext cx="1500198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2" name="Rectangle 17"/>
          <p:cNvSpPr>
            <a:spLocks noChangeArrowheads="1"/>
          </p:cNvSpPr>
          <p:nvPr/>
        </p:nvSpPr>
        <p:spPr bwMode="auto">
          <a:xfrm>
            <a:off x="2857489" y="4929198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ح2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3" name="Rectangle 17"/>
          <p:cNvSpPr>
            <a:spLocks noChangeArrowheads="1"/>
          </p:cNvSpPr>
          <p:nvPr/>
        </p:nvSpPr>
        <p:spPr bwMode="auto">
          <a:xfrm>
            <a:off x="3214679" y="4429132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4" name="Rectangle 17"/>
          <p:cNvSpPr>
            <a:spLocks noChangeArrowheads="1"/>
          </p:cNvSpPr>
          <p:nvPr/>
        </p:nvSpPr>
        <p:spPr bwMode="auto">
          <a:xfrm>
            <a:off x="2500299" y="4433890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ح1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5" name="Rectangle 17"/>
          <p:cNvSpPr>
            <a:spLocks noChangeArrowheads="1"/>
          </p:cNvSpPr>
          <p:nvPr/>
        </p:nvSpPr>
        <p:spPr bwMode="auto">
          <a:xfrm>
            <a:off x="2928927" y="4433890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Rectangle 17"/>
          <p:cNvSpPr>
            <a:spLocks noChangeArrowheads="1"/>
          </p:cNvSpPr>
          <p:nvPr/>
        </p:nvSpPr>
        <p:spPr bwMode="auto">
          <a:xfrm>
            <a:off x="3857620" y="5710258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ح2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7" name="Rectangle 17"/>
          <p:cNvSpPr>
            <a:spLocks noChangeArrowheads="1"/>
          </p:cNvSpPr>
          <p:nvPr/>
        </p:nvSpPr>
        <p:spPr bwMode="auto">
          <a:xfrm>
            <a:off x="3571868" y="5715016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pitchFamily="34" charset="0"/>
                <a:cs typeface="Arial" pitchFamily="34" charset="0"/>
              </a:rPr>
              <a:t>=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8" name="رابط مستقيم 97"/>
          <p:cNvCxnSpPr>
            <a:stCxn id="97" idx="1"/>
          </p:cNvCxnSpPr>
          <p:nvPr/>
        </p:nvCxnSpPr>
        <p:spPr bwMode="auto">
          <a:xfrm rot="10800000">
            <a:off x="2071670" y="5929330"/>
            <a:ext cx="1500198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9" name="Rectangle 17"/>
          <p:cNvSpPr>
            <a:spLocks noChangeArrowheads="1"/>
          </p:cNvSpPr>
          <p:nvPr/>
        </p:nvSpPr>
        <p:spPr bwMode="auto">
          <a:xfrm>
            <a:off x="2714612" y="5996010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0" name="Rectangle 17"/>
          <p:cNvSpPr>
            <a:spLocks noChangeArrowheads="1"/>
          </p:cNvSpPr>
          <p:nvPr/>
        </p:nvSpPr>
        <p:spPr bwMode="auto">
          <a:xfrm>
            <a:off x="3071802" y="5495944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1" name="Rectangle 17"/>
          <p:cNvSpPr>
            <a:spLocks noChangeArrowheads="1"/>
          </p:cNvSpPr>
          <p:nvPr/>
        </p:nvSpPr>
        <p:spPr bwMode="auto">
          <a:xfrm>
            <a:off x="2357422" y="5500702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ح1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2" name="Rectangle 17"/>
          <p:cNvSpPr>
            <a:spLocks noChangeArrowheads="1"/>
          </p:cNvSpPr>
          <p:nvPr/>
        </p:nvSpPr>
        <p:spPr bwMode="auto">
          <a:xfrm>
            <a:off x="2786050" y="5500702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28" grpId="0"/>
      <p:bldP spid="18" grpId="0"/>
      <p:bldP spid="33" grpId="0"/>
      <p:bldP spid="46" grpId="0" animBg="1"/>
      <p:bldP spid="29" grpId="0" animBg="1"/>
      <p:bldP spid="27" grpId="0"/>
      <p:bldP spid="30" grpId="0"/>
      <p:bldP spid="31" grpId="0"/>
      <p:bldP spid="32" grpId="0"/>
      <p:bldP spid="35" grpId="0"/>
      <p:bldP spid="38" grpId="0" animBg="1"/>
      <p:bldP spid="40" grpId="0" animBg="1"/>
      <p:bldP spid="41" grpId="0" animBg="1"/>
      <p:bldP spid="45" grpId="0" animBg="1"/>
      <p:bldP spid="52" grpId="0"/>
      <p:bldP spid="53" grpId="0" animBg="1"/>
      <p:bldP spid="54" grpId="0"/>
      <p:bldP spid="57" grpId="0" animBg="1"/>
      <p:bldP spid="58" grpId="0" animBg="1"/>
      <p:bldP spid="59" grpId="0" animBg="1"/>
      <p:bldP spid="60" grpId="0"/>
      <p:bldP spid="61" grpId="0"/>
      <p:bldP spid="62" grpId="0"/>
      <p:bldP spid="51" grpId="0" animBg="1"/>
      <p:bldP spid="55" grpId="0"/>
      <p:bldP spid="85" grpId="0" animBg="1"/>
      <p:bldP spid="86" grpId="0" animBg="1"/>
      <p:bldP spid="87" grpId="0" animBg="1"/>
      <p:bldP spid="88" grpId="0"/>
      <p:bldP spid="89" grpId="0" animBg="1"/>
      <p:bldP spid="90" grpId="0"/>
      <p:bldP spid="92" grpId="0" animBg="1"/>
      <p:bldP spid="93" grpId="0" animBg="1"/>
      <p:bldP spid="94" grpId="0" animBg="1"/>
      <p:bldP spid="95" grpId="0"/>
      <p:bldP spid="96" grpId="0" animBg="1"/>
      <p:bldP spid="97" grpId="0"/>
      <p:bldP spid="99" grpId="0" animBg="1"/>
      <p:bldP spid="100" grpId="0" animBg="1"/>
      <p:bldP spid="101" grpId="0" animBg="1"/>
      <p:bldP spid="1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142844" y="5572140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8001024" y="142852"/>
            <a:ext cx="85725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(1):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7929586" y="1428736"/>
            <a:ext cx="785818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المعطيات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786446" y="1428736"/>
            <a:ext cx="1857388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حجم المحلول قبل التخفيف =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214942" y="1428736"/>
            <a:ext cx="714380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250 مللتر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3714744" y="1428736"/>
            <a:ext cx="1285884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التركيز قبل التخفيف =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071802" y="1428736"/>
            <a:ext cx="642942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11مولار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929586" y="1928802"/>
            <a:ext cx="785818" cy="357190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المطلوب</a:t>
            </a:r>
            <a:r>
              <a:rPr lang="ar-SA" sz="1400" b="1" dirty="0" smtClean="0">
                <a:solidFill>
                  <a:srgbClr val="FF0000"/>
                </a:solidFill>
              </a:rPr>
              <a:t>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286512" y="1928802"/>
            <a:ext cx="1357322" cy="357190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ar-SA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التركيز بعد التخفيف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 descr="تدريب محلول على- التخفيف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/>
          </a:blip>
          <a:srcRect r="16946" b="54546"/>
          <a:stretch>
            <a:fillRect/>
          </a:stretch>
        </p:blipFill>
        <p:spPr bwMode="auto">
          <a:xfrm>
            <a:off x="214283" y="523860"/>
            <a:ext cx="8572560" cy="762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1000100" y="1428736"/>
            <a:ext cx="1857388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حجم المحلول بعد التخفيف =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428596" y="1428736"/>
            <a:ext cx="714380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500مللتر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8143900" y="2857496"/>
            <a:ext cx="42862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ت2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7858148" y="2862254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pitchFamily="34" charset="0"/>
                <a:cs typeface="Arial" pitchFamily="34" charset="0"/>
              </a:rPr>
              <a:t>=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رابط مستقيم 29"/>
          <p:cNvCxnSpPr>
            <a:stCxn id="29" idx="1"/>
          </p:cNvCxnSpPr>
          <p:nvPr/>
        </p:nvCxnSpPr>
        <p:spPr bwMode="auto">
          <a:xfrm rot="10800000">
            <a:off x="5715008" y="3071810"/>
            <a:ext cx="2143140" cy="475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6429388" y="3143248"/>
            <a:ext cx="78581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500 مللتر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7072330" y="2643182"/>
            <a:ext cx="714380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11مولار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6000760" y="2647940"/>
            <a:ext cx="714380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250مللتر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6715140" y="2643182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5429256" y="2857496"/>
            <a:ext cx="285752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pitchFamily="34" charset="0"/>
                <a:cs typeface="Arial" pitchFamily="34" charset="0"/>
              </a:rPr>
              <a:t>=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4643438" y="2857496"/>
            <a:ext cx="785818" cy="361948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l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5.5مولار</a:t>
            </a:r>
            <a:endParaRPr lang="en-US" sz="1400" b="1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7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5" grpId="0" animBg="1"/>
      <p:bldP spid="26" grpId="0" animBg="1"/>
      <p:bldP spid="28" grpId="0" animBg="1"/>
      <p:bldP spid="29" grpId="0"/>
      <p:bldP spid="31" grpId="0" animBg="1"/>
      <p:bldP spid="32" grpId="0" animBg="1"/>
      <p:bldP spid="33" grpId="0" animBg="1"/>
      <p:bldP spid="34" grpId="0"/>
      <p:bldP spid="40" grpId="0"/>
      <p:bldP spid="41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5354</TotalTime>
  <Words>137</Words>
  <PresentationFormat>عرض على الشاشة (3:4)‏</PresentationFormat>
  <Paragraphs>68</Paragraphs>
  <Slides>2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290</cp:revision>
  <dcterms:modified xsi:type="dcterms:W3CDTF">2010-01-15T19:01:42Z</dcterms:modified>
</cp:coreProperties>
</file>