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99FF"/>
    <a:srgbClr val="99FF99"/>
    <a:srgbClr val="00808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1632" y="4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pc\Desktop\&#1593;&#1585;&#1608;&#1590;%20&#1603;&#1610;&#1605;&#1610;&#1575;&#1569;%202\&#1583;&#1585;&#1580;&#1577;%20&#1575;&#1604;&#1578;&#1608;&#1589;&#1610;&#1604;%20&#1575;&#1604;&#1603;&#1607;&#1585;&#1576;&#1575;&#1574;&#1610;%20&#1604;&#1604;&#1605;&#1608;&#1575;&#1583;%20&#1578;&#1575;&#1576;&#1593;%2013.swf" TargetMode="External"/><Relationship Id="rId2" Type="http://schemas.openxmlformats.org/officeDocument/2006/relationships/hyperlink" Target="file:///C:\Documents%20and%20Settings\pc\Desktop\&#1593;&#1585;&#1608;&#1590;%20&#1603;&#1610;&#1605;&#1610;&#1575;&#1569;%202\&#1575;&#1604;&#1578;&#1608;&#1589;&#1610;&#1604;&#1610;&#1577;%20&#1605;&#1604;&#1581;%20&#1608;&#1587;&#1603;&#1585;&#1578;&#1575;&#1576;&#1593;%2013.sw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pc\Desktop\&#1593;&#1585;&#1608;&#1590;%20&#1603;&#1610;&#1605;&#1610;&#1575;&#1569;%202\&#1575;&#1604;&#1575;&#1604;&#1603;&#1578;&#1585;&#1608;&#1604;&#1610;&#1578;&#1575;&#1578;%20&#1608;&#1575;&#1604;&#1604;&#1575;&#1604;&#1603;&#1578;&#1585;&#1608;&#1604;&#1610;&#1578;&#1575;&#1578;%2013.sw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143240" y="428604"/>
            <a:ext cx="2857520" cy="679450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0" lang="ar-SA" sz="18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التوصيل الكهربائي للمحاليل المائية </a:t>
            </a:r>
            <a:endParaRPr kumimoji="0" lang="en-US" sz="18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الثاني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الدرس13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85729" y="1733124"/>
            <a:ext cx="1223412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1430/11/15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6143636" y="1643050"/>
            <a:ext cx="2714644" cy="44448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1- سجل نتائجك بعد إجراء التجربة  ص 49 :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6" name="Rectangle 94"/>
          <p:cNvSpPr>
            <a:spLocks noChangeArrowheads="1"/>
          </p:cNvSpPr>
          <p:nvPr/>
        </p:nvSpPr>
        <p:spPr bwMode="auto">
          <a:xfrm>
            <a:off x="4929190" y="2357430"/>
            <a:ext cx="171451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المحاليل 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7" name="Rectangle 11"/>
          <p:cNvSpPr>
            <a:spLocks noChangeArrowheads="1"/>
          </p:cNvSpPr>
          <p:nvPr/>
        </p:nvSpPr>
        <p:spPr bwMode="auto">
          <a:xfrm>
            <a:off x="4286248" y="3929066"/>
            <a:ext cx="4572032" cy="357190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2)- من التجربة السابقة تقسم المحاليل من حيث توصيلها لتيار الكهربائي إلى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7000892" y="4929198"/>
            <a:ext cx="192882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3)- ماذا يقصد بكل مما يلي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5429256" y="5853134"/>
            <a:ext cx="3429024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هي المحاليل التي لها القدرة على التوصيل الكهربائي  بحيث يتكون المحلول من ايونات موجبة وايونات سالبة ناتجة عن التفكك  مثل :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6" name="Oval 123"/>
          <p:cNvSpPr>
            <a:spLocks noChangeArrowheads="1"/>
          </p:cNvSpPr>
          <p:nvPr/>
        </p:nvSpPr>
        <p:spPr bwMode="auto">
          <a:xfrm>
            <a:off x="5500694" y="4429132"/>
            <a:ext cx="2143140" cy="3571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latin typeface="Arial" charset="0"/>
                <a:cs typeface="Arial" charset="0"/>
              </a:rPr>
              <a:t>1- محاليل الكتروليتية </a:t>
            </a: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14" name="Oval 123"/>
          <p:cNvSpPr>
            <a:spLocks noChangeArrowheads="1"/>
          </p:cNvSpPr>
          <p:nvPr/>
        </p:nvSpPr>
        <p:spPr bwMode="auto">
          <a:xfrm>
            <a:off x="1857356" y="4429132"/>
            <a:ext cx="2143140" cy="3571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r>
              <a:rPr lang="ar-SA" sz="1400" b="1" dirty="0" smtClean="0">
                <a:latin typeface="Arial" charset="0"/>
                <a:cs typeface="Arial" charset="0"/>
              </a:rPr>
              <a:t>2- محاليل لا الكتروليتية </a:t>
            </a: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19" name="Rectangle 94"/>
          <p:cNvSpPr>
            <a:spLocks noChangeArrowheads="1"/>
          </p:cNvSpPr>
          <p:nvPr/>
        </p:nvSpPr>
        <p:spPr bwMode="auto">
          <a:xfrm>
            <a:off x="4143372" y="2357430"/>
            <a:ext cx="78581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الملاحظة 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0" name="Rectangle 94"/>
          <p:cNvSpPr>
            <a:spLocks noChangeArrowheads="1"/>
          </p:cNvSpPr>
          <p:nvPr/>
        </p:nvSpPr>
        <p:spPr bwMode="auto">
          <a:xfrm>
            <a:off x="2428860" y="2357430"/>
            <a:ext cx="171451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الاستنتاج 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1" name="Rectangle 94"/>
          <p:cNvSpPr>
            <a:spLocks noChangeArrowheads="1"/>
          </p:cNvSpPr>
          <p:nvPr/>
        </p:nvSpPr>
        <p:spPr bwMode="auto">
          <a:xfrm>
            <a:off x="4929190" y="2714620"/>
            <a:ext cx="1714512" cy="357190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محلول ملح الطعام 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2" name="Rectangle 94"/>
          <p:cNvSpPr>
            <a:spLocks noChangeArrowheads="1"/>
          </p:cNvSpPr>
          <p:nvPr/>
        </p:nvSpPr>
        <p:spPr bwMode="auto">
          <a:xfrm>
            <a:off x="4929190" y="3071810"/>
            <a:ext cx="1714512" cy="35719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محلول السكر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3" name="Rectangle 94"/>
          <p:cNvSpPr>
            <a:spLocks noChangeArrowheads="1"/>
          </p:cNvSpPr>
          <p:nvPr/>
        </p:nvSpPr>
        <p:spPr bwMode="auto">
          <a:xfrm>
            <a:off x="4929190" y="3429000"/>
            <a:ext cx="1714512" cy="357190"/>
          </a:xfrm>
          <a:prstGeom prst="rect">
            <a:avLst/>
          </a:prstGeom>
          <a:solidFill>
            <a:schemeClr val="accent4">
              <a:lumMod val="9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محلول حمض الخل 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7" name="Rectangle 94"/>
          <p:cNvSpPr>
            <a:spLocks noChangeArrowheads="1"/>
          </p:cNvSpPr>
          <p:nvPr/>
        </p:nvSpPr>
        <p:spPr bwMode="auto">
          <a:xfrm>
            <a:off x="2428860" y="2714620"/>
            <a:ext cx="1714512" cy="357190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يوصل بشكل قوي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1" name="Rectangle 94"/>
          <p:cNvSpPr>
            <a:spLocks noChangeArrowheads="1"/>
          </p:cNvSpPr>
          <p:nvPr/>
        </p:nvSpPr>
        <p:spPr bwMode="auto">
          <a:xfrm>
            <a:off x="2428860" y="3071810"/>
            <a:ext cx="1714512" cy="35719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لا يوصل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3" name="Rectangle 94"/>
          <p:cNvSpPr>
            <a:spLocks noChangeArrowheads="1"/>
          </p:cNvSpPr>
          <p:nvPr/>
        </p:nvSpPr>
        <p:spPr bwMode="auto">
          <a:xfrm>
            <a:off x="2428860" y="3429000"/>
            <a:ext cx="1714512" cy="357190"/>
          </a:xfrm>
          <a:prstGeom prst="rect">
            <a:avLst/>
          </a:prstGeom>
          <a:solidFill>
            <a:schemeClr val="accent4">
              <a:lumMod val="9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يوصل بشكل ضعيف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4" name="Oval 123"/>
          <p:cNvSpPr>
            <a:spLocks noChangeArrowheads="1"/>
          </p:cNvSpPr>
          <p:nvPr/>
        </p:nvSpPr>
        <p:spPr bwMode="auto">
          <a:xfrm>
            <a:off x="6786578" y="5429264"/>
            <a:ext cx="2143140" cy="3571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latin typeface="Arial" charset="0"/>
                <a:cs typeface="Arial" charset="0"/>
              </a:rPr>
              <a:t>1- محاليل الكتروليتية </a:t>
            </a: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37" name="Rectangle 17"/>
          <p:cNvSpPr>
            <a:spLocks noChangeArrowheads="1"/>
          </p:cNvSpPr>
          <p:nvPr/>
        </p:nvSpPr>
        <p:spPr bwMode="auto">
          <a:xfrm>
            <a:off x="6215074" y="6286520"/>
            <a:ext cx="114300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محاليل الأحماض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Rectangle 17"/>
          <p:cNvSpPr>
            <a:spLocks noChangeArrowheads="1"/>
          </p:cNvSpPr>
          <p:nvPr/>
        </p:nvSpPr>
        <p:spPr bwMode="auto">
          <a:xfrm>
            <a:off x="4572000" y="6286520"/>
            <a:ext cx="114300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محاليل القلويات 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Rectangle 17"/>
          <p:cNvSpPr>
            <a:spLocks noChangeArrowheads="1"/>
          </p:cNvSpPr>
          <p:nvPr/>
        </p:nvSpPr>
        <p:spPr bwMode="auto">
          <a:xfrm>
            <a:off x="2928926" y="6286520"/>
            <a:ext cx="114300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محاليل الأملاح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زر إجراء: الوراء أو السابق 39">
            <a:hlinkClick r:id="rId2" action="ppaction://hlinkfile" highlightClick="1"/>
          </p:cNvPr>
          <p:cNvSpPr/>
          <p:nvPr/>
        </p:nvSpPr>
        <p:spPr bwMode="auto">
          <a:xfrm>
            <a:off x="4143372" y="2714620"/>
            <a:ext cx="785818" cy="714380"/>
          </a:xfrm>
          <a:prstGeom prst="actionButtonBackPrevious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2" name="زر إجراء: الوراء أو السابق 41">
            <a:hlinkClick r:id="rId3" action="ppaction://hlinkfile" highlightClick="1"/>
          </p:cNvPr>
          <p:cNvSpPr/>
          <p:nvPr/>
        </p:nvSpPr>
        <p:spPr bwMode="auto">
          <a:xfrm>
            <a:off x="4143372" y="3429000"/>
            <a:ext cx="785818" cy="357190"/>
          </a:xfrm>
          <a:prstGeom prst="actionButtonBackPrevious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9227" grpId="0" animBg="1"/>
      <p:bldP spid="36" grpId="0" animBg="1"/>
      <p:bldP spid="47" grpId="0" animBg="1"/>
      <p:bldP spid="26" grpId="0" animBg="1"/>
      <p:bldP spid="28" grpId="0"/>
      <p:bldP spid="16" grpId="0" animBg="1"/>
      <p:bldP spid="14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7" grpId="0" animBg="1"/>
      <p:bldP spid="31" grpId="0" animBg="1"/>
      <p:bldP spid="33" grpId="0" animBg="1"/>
      <p:bldP spid="34" grpId="0" animBg="1"/>
      <p:bldP spid="37" grpId="0" animBg="1"/>
      <p:bldP spid="38" grpId="0" animBg="1"/>
      <p:bldP spid="39" grpId="0" animBg="1"/>
      <p:bldP spid="40" grpId="0" animBg="1"/>
      <p:bldP spid="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6858016" y="1071546"/>
            <a:ext cx="2071702" cy="35719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أ )- المحاليل الكتروليتية قوية  :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43" name="Rectangle 17"/>
          <p:cNvSpPr>
            <a:spLocks noChangeArrowheads="1"/>
          </p:cNvSpPr>
          <p:nvPr/>
        </p:nvSpPr>
        <p:spPr bwMode="auto">
          <a:xfrm>
            <a:off x="1142976" y="1500174"/>
            <a:ext cx="7929618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cs typeface="Times New Roman" pitchFamily="18" charset="0"/>
              </a:rPr>
              <a:t>وهي محاليل جيدة التوصيل للتيار الكهربائي حيث تتفكك جزيئات المذاب كليا في الماء ( المذيب ) الى ايونات ( - ) و ايونات ( +  ) موجبة  مثل :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44" name="وسيلة شرح على شكل سحابة 43"/>
          <p:cNvSpPr/>
          <p:nvPr/>
        </p:nvSpPr>
        <p:spPr bwMode="auto">
          <a:xfrm>
            <a:off x="142844" y="5572140"/>
            <a:ext cx="2500330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6500826" y="571480"/>
            <a:ext cx="242889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4- الى كم تقسم المحاليل الالكتروليتية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6072198" y="1928802"/>
            <a:ext cx="114300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الأحماض القوية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4429124" y="1928802"/>
            <a:ext cx="114300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القواعد القوية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2786050" y="1928802"/>
            <a:ext cx="114300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الأملاح  المتعادلة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6643702" y="2500306"/>
            <a:ext cx="2286016" cy="35719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ب)- المحاليل الكتروليتية الضعيفة: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7143768" y="3500438"/>
            <a:ext cx="121444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الأحماض الضعيفة 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5643570" y="3500438"/>
            <a:ext cx="114300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القواعد الضعيفة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4071934" y="3500438"/>
            <a:ext cx="114300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الأملاح  الحمضية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1071538" y="2924176"/>
            <a:ext cx="7929618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وهي محاليل رديئة أو ضعيفة  التوصيل للتيار الكهربائي حيث  تتفكك جزيئات ( المذاب ) جزئيا في الماء ( المذيب ) الى ايونات ( - ) </a:t>
            </a:r>
          </a:p>
          <a:p>
            <a:r>
              <a:rPr lang="ar-SA" sz="1400" b="1" dirty="0" smtClean="0">
                <a:cs typeface="Times New Roman" pitchFamily="18" charset="0"/>
              </a:rPr>
              <a:t>ايونات ( +  ) موجبة  مثل :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2571736" y="3500438"/>
            <a:ext cx="114300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الأملاح القاعدية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1071538" y="3500438"/>
            <a:ext cx="114300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الماء النقي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Rectangle 11"/>
          <p:cNvSpPr>
            <a:spLocks noChangeArrowheads="1"/>
          </p:cNvSpPr>
          <p:nvPr/>
        </p:nvSpPr>
        <p:spPr bwMode="auto">
          <a:xfrm>
            <a:off x="6643702" y="4071942"/>
            <a:ext cx="2286016" cy="35719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ج)- المحاليل لا الكتروليتية  :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1071538" y="4495812"/>
            <a:ext cx="7929618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cs typeface="Times New Roman" pitchFamily="18" charset="0"/>
              </a:rPr>
              <a:t>وهي محاليل لا توصيل للتيار الكهربائي حيث  لا تتفكك جزيئات ( المذاب ) في الماء ( المذيب ) الى ايونات ( - )  ايونات ( +  ) موجبة  مثل :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5143504" y="5000636"/>
            <a:ext cx="114300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محلول السكر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3500430" y="5000636"/>
            <a:ext cx="114300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محلول الغول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زر إجراء: فيلم 30">
            <a:hlinkClick r:id="rId3" action="ppaction://hlinkfile" highlightClick="1"/>
          </p:cNvPr>
          <p:cNvSpPr/>
          <p:nvPr/>
        </p:nvSpPr>
        <p:spPr bwMode="auto">
          <a:xfrm>
            <a:off x="1071538" y="5072074"/>
            <a:ext cx="685226" cy="357190"/>
          </a:xfrm>
          <a:prstGeom prst="actionButtonMovi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3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5" dur="2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43" grpId="0"/>
      <p:bldP spid="44" grpId="0" animBg="1"/>
      <p:bldP spid="44" grpId="1" animBg="1"/>
      <p:bldP spid="7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 animBg="1"/>
      <p:bldP spid="24" grpId="0" animBg="1"/>
      <p:bldP spid="25" grpId="0" animBg="1"/>
      <p:bldP spid="26" grpId="0"/>
      <p:bldP spid="27" grpId="0" animBg="1"/>
      <p:bldP spid="29" grpId="0" animBg="1"/>
      <p:bldP spid="31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4978</TotalTime>
  <Words>240</Words>
  <PresentationFormat>عرض على الشاشة (3:4)‏</PresentationFormat>
  <Paragraphs>45</Paragraphs>
  <Slides>2</Slides>
  <Notes>1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249</cp:revision>
  <dcterms:modified xsi:type="dcterms:W3CDTF">2009-11-04T06:44:08Z</dcterms:modified>
</cp:coreProperties>
</file>