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57" r:id="rId2"/>
    <p:sldId id="262" r:id="rId3"/>
    <p:sldId id="263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99FF99"/>
    <a:srgbClr val="008080"/>
    <a:srgbClr val="CC99FF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70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143240" y="428604"/>
            <a:ext cx="2857520" cy="679450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أنواع المحاليل وخصائصها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>
                <a:solidFill>
                  <a:schemeClr val="bg2"/>
                </a:solidFill>
              </a:rPr>
              <a:t>الفصل</a:t>
            </a:r>
            <a:r>
              <a:rPr lang="ar-SA" sz="1800" b="1">
                <a:solidFill>
                  <a:schemeClr val="bg2"/>
                </a:solidFill>
                <a:cs typeface="Times New Roman" pitchFamily="18" charset="0"/>
              </a:rPr>
              <a:t> الاول</a:t>
            </a:r>
            <a:endParaRPr lang="en-US" sz="1800" b="1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 9 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29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1430/11/12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3822725" y="1928802"/>
            <a:ext cx="5106993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1- عند إضافة كمية معينة من ملح الطعام الى كمية معينة من الماء . على ماذا تحصل ؟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4" name="Rectangle 94"/>
          <p:cNvSpPr>
            <a:spLocks noChangeArrowheads="1"/>
          </p:cNvSpPr>
          <p:nvPr/>
        </p:nvSpPr>
        <p:spPr bwMode="auto">
          <a:xfrm>
            <a:off x="3357554" y="2214554"/>
            <a:ext cx="5656259" cy="50006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نحصل على محلول مكون من مادتين أو أكثر منتشرة بعضها في  بعض  وتمتاز بأنها .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35" name="Rectangle 94"/>
          <p:cNvSpPr>
            <a:spLocks noChangeArrowheads="1"/>
          </p:cNvSpPr>
          <p:nvPr/>
        </p:nvSpPr>
        <p:spPr bwMode="auto">
          <a:xfrm>
            <a:off x="6000760" y="2714620"/>
            <a:ext cx="3013053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أ-  متجانس التركيب و الخواص في جميع أجزائه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6" name="Rectangle 94"/>
          <p:cNvSpPr>
            <a:spLocks noChangeArrowheads="1"/>
          </p:cNvSpPr>
          <p:nvPr/>
        </p:nvSpPr>
        <p:spPr bwMode="auto">
          <a:xfrm>
            <a:off x="6000760" y="3071810"/>
            <a:ext cx="3013053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ب- من الصعب تمييز دقائق مكوناته بسهوله 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7" name="Rectangle 94"/>
          <p:cNvSpPr>
            <a:spLocks noChangeArrowheads="1"/>
          </p:cNvSpPr>
          <p:nvPr/>
        </p:nvSpPr>
        <p:spPr bwMode="auto">
          <a:xfrm>
            <a:off x="6000760" y="3429000"/>
            <a:ext cx="3013053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ج- لا يمكن فصل مكوناته وذلك بسبب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2" name="Rectangle 94"/>
          <p:cNvSpPr>
            <a:spLocks noChangeArrowheads="1"/>
          </p:cNvSpPr>
          <p:nvPr/>
        </p:nvSpPr>
        <p:spPr bwMode="auto">
          <a:xfrm>
            <a:off x="1785917" y="3429000"/>
            <a:ext cx="4214843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( أن حجم  دقائقه صغيرة جدا وتتوزع بانتظام في جميع  أنحاء المحلول )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3" name="Rectangle 94"/>
          <p:cNvSpPr>
            <a:spLocks noChangeArrowheads="1"/>
          </p:cNvSpPr>
          <p:nvPr/>
        </p:nvSpPr>
        <p:spPr bwMode="auto">
          <a:xfrm>
            <a:off x="1857356" y="3929066"/>
            <a:ext cx="7156457" cy="3571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ملاحظة هناك مخاليط يمكن تمييز مكوناتها بالعين المجردة آو بالمجهر ويمكن فصلها وهي تسمى مخاليط غير متجانسة . مثل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4" name="Rectangle 92"/>
          <p:cNvSpPr>
            <a:spLocks noChangeArrowheads="1"/>
          </p:cNvSpPr>
          <p:nvPr/>
        </p:nvSpPr>
        <p:spPr bwMode="auto">
          <a:xfrm>
            <a:off x="6072198" y="4357694"/>
            <a:ext cx="1285884" cy="28575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الطباشير في الماء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5" name="Rectangle 92"/>
          <p:cNvSpPr>
            <a:spLocks noChangeArrowheads="1"/>
          </p:cNvSpPr>
          <p:nvPr/>
        </p:nvSpPr>
        <p:spPr bwMode="auto">
          <a:xfrm>
            <a:off x="4572000" y="4357694"/>
            <a:ext cx="1285884" cy="28575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الزيت في الماء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6" name="Rectangle 92"/>
          <p:cNvSpPr>
            <a:spLocks noChangeArrowheads="1"/>
          </p:cNvSpPr>
          <p:nvPr/>
        </p:nvSpPr>
        <p:spPr bwMode="auto">
          <a:xfrm>
            <a:off x="3000364" y="4357694"/>
            <a:ext cx="1285884" cy="28575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الرمل في الماء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5429256" y="4786322"/>
            <a:ext cx="3606795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2- قارن بين المحلول المتجانس </a:t>
            </a:r>
            <a:r>
              <a:rPr lang="ar-SA" sz="1400" b="1" dirty="0" err="1" smtClean="0">
                <a:solidFill>
                  <a:schemeClr val="bg1"/>
                </a:solidFill>
                <a:cs typeface="Times New Roman" pitchFamily="18" charset="0"/>
              </a:rPr>
              <a:t>و</a:t>
            </a:r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 المحلول الغير متجانس  ؟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8" name="Rectangle 105"/>
          <p:cNvSpPr>
            <a:spLocks noChangeArrowheads="1"/>
          </p:cNvSpPr>
          <p:nvPr/>
        </p:nvSpPr>
        <p:spPr bwMode="auto">
          <a:xfrm>
            <a:off x="4540278" y="5214950"/>
            <a:ext cx="3389308" cy="35719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المحلول المتجانس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9" name="Rectangle 149"/>
          <p:cNvSpPr>
            <a:spLocks noChangeArrowheads="1"/>
          </p:cNvSpPr>
          <p:nvPr/>
        </p:nvSpPr>
        <p:spPr bwMode="auto">
          <a:xfrm>
            <a:off x="4540278" y="5572140"/>
            <a:ext cx="3389308" cy="350846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1-  متجانس في التركيب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50" name="Rectangle 105"/>
          <p:cNvSpPr>
            <a:spLocks noChangeArrowheads="1"/>
          </p:cNvSpPr>
          <p:nvPr/>
        </p:nvSpPr>
        <p:spPr bwMode="auto">
          <a:xfrm>
            <a:off x="1000100" y="5214950"/>
            <a:ext cx="3540177" cy="35719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cs typeface="Times New Roman" pitchFamily="18" charset="0"/>
              </a:rPr>
              <a:t>المحلول الغير متجانس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51" name="Rectangle 149"/>
          <p:cNvSpPr>
            <a:spLocks noChangeArrowheads="1"/>
          </p:cNvSpPr>
          <p:nvPr/>
        </p:nvSpPr>
        <p:spPr bwMode="auto">
          <a:xfrm>
            <a:off x="1000100" y="5572140"/>
            <a:ext cx="3556038" cy="350846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1-  غير متجانس في التركيب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52" name="Rectangle 149"/>
          <p:cNvSpPr>
            <a:spLocks noChangeArrowheads="1"/>
          </p:cNvSpPr>
          <p:nvPr/>
        </p:nvSpPr>
        <p:spPr bwMode="auto">
          <a:xfrm>
            <a:off x="4540278" y="5929330"/>
            <a:ext cx="3389308" cy="3508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2-  يصعب تمييز دقائق مكوناته بأي وسيلة مثل ( العين .. 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53" name="Rectangle 149"/>
          <p:cNvSpPr>
            <a:spLocks noChangeArrowheads="1"/>
          </p:cNvSpPr>
          <p:nvPr/>
        </p:nvSpPr>
        <p:spPr bwMode="auto">
          <a:xfrm>
            <a:off x="1000100" y="5929330"/>
            <a:ext cx="3556038" cy="3508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 2-  يمكن تمييز دقائق مكوناته بأي وسيلة مثل ( العين ..  </a:t>
            </a:r>
            <a:endParaRPr lang="en-US" sz="1400" b="1" dirty="0" smtClean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3" name="Rectangle 149"/>
          <p:cNvSpPr>
            <a:spLocks noChangeArrowheads="1"/>
          </p:cNvSpPr>
          <p:nvPr/>
        </p:nvSpPr>
        <p:spPr bwMode="auto">
          <a:xfrm>
            <a:off x="4540278" y="6286520"/>
            <a:ext cx="3389308" cy="42862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3- دقائق المحلول تتوزع بانتظام في جميع أنحاء المحلول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4" name="Rectangle 149"/>
          <p:cNvSpPr>
            <a:spLocks noChangeArrowheads="1"/>
          </p:cNvSpPr>
          <p:nvPr/>
        </p:nvSpPr>
        <p:spPr bwMode="auto">
          <a:xfrm>
            <a:off x="1000100" y="6292864"/>
            <a:ext cx="3556038" cy="422284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/>
                </a:solidFill>
                <a:cs typeface="Times New Roman" pitchFamily="18" charset="0"/>
              </a:rPr>
              <a:t>3- دقائق المحلول  لا تتوزع بانتظام في جميع أنحاء المحلول </a:t>
            </a:r>
            <a:endParaRPr lang="en-US" sz="1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1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5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5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6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2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4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9227" grpId="0" animBg="1"/>
      <p:bldP spid="34" grpId="0"/>
      <p:bldP spid="35" grpId="0" animBg="1"/>
      <p:bldP spid="36" grpId="0" animBg="1"/>
      <p:bldP spid="3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build="allAtOnce" animBg="1"/>
      <p:bldP spid="50" grpId="0" animBg="1"/>
      <p:bldP spid="51" grpId="0" build="allAtOnce" animBg="1"/>
      <p:bldP spid="52" grpId="0" build="allAtOnce" animBg="1"/>
      <p:bldP spid="53" grpId="0" build="allAtOnce" animBg="1"/>
      <p:bldP spid="23" grpId="0" build="allAtOnce" animBg="1"/>
      <p:bldP spid="24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94"/>
          <p:cNvSpPr>
            <a:spLocks noChangeArrowheads="1"/>
          </p:cNvSpPr>
          <p:nvPr/>
        </p:nvSpPr>
        <p:spPr bwMode="auto">
          <a:xfrm>
            <a:off x="6500826" y="500042"/>
            <a:ext cx="2512987" cy="3571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3- أي محلول يتكون من مكونين وهما  :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6" name="Rectangle 92"/>
          <p:cNvSpPr>
            <a:spLocks noChangeArrowheads="1"/>
          </p:cNvSpPr>
          <p:nvPr/>
        </p:nvSpPr>
        <p:spPr bwMode="auto">
          <a:xfrm>
            <a:off x="8143900" y="1071546"/>
            <a:ext cx="857256" cy="28575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cs typeface="Times New Roman" pitchFamily="18" charset="0"/>
              </a:rPr>
              <a:t>1- المذاب 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27" name="Rectangle 92"/>
          <p:cNvSpPr>
            <a:spLocks noChangeArrowheads="1"/>
          </p:cNvSpPr>
          <p:nvPr/>
        </p:nvSpPr>
        <p:spPr bwMode="auto">
          <a:xfrm>
            <a:off x="4572000" y="1071546"/>
            <a:ext cx="3429024" cy="2857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وهو عبارة عن المادة الموجودة في المحلول بكمية اقل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9" name="Rectangle 92"/>
          <p:cNvSpPr>
            <a:spLocks noChangeArrowheads="1"/>
          </p:cNvSpPr>
          <p:nvPr/>
        </p:nvSpPr>
        <p:spPr bwMode="auto">
          <a:xfrm>
            <a:off x="8143900" y="1428736"/>
            <a:ext cx="857256" cy="28575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cs typeface="Times New Roman" pitchFamily="18" charset="0"/>
              </a:rPr>
              <a:t>2- المذيب 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30" name="Rectangle 92"/>
          <p:cNvSpPr>
            <a:spLocks noChangeArrowheads="1"/>
          </p:cNvSpPr>
          <p:nvPr/>
        </p:nvSpPr>
        <p:spPr bwMode="auto">
          <a:xfrm>
            <a:off x="4572000" y="1428736"/>
            <a:ext cx="3429024" cy="2857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وهو عبارة عن المادة الموجودة في المحلول بكمية أكثر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1" name="Rectangle 94"/>
          <p:cNvSpPr>
            <a:spLocks noChangeArrowheads="1"/>
          </p:cNvSpPr>
          <p:nvPr/>
        </p:nvSpPr>
        <p:spPr bwMode="auto">
          <a:xfrm>
            <a:off x="3416335" y="2071678"/>
            <a:ext cx="2941615" cy="3571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4- الى كم تصنف المحاليل حسب حالة المذيب  :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2" name="Oval 123"/>
          <p:cNvSpPr>
            <a:spLocks noChangeArrowheads="1"/>
          </p:cNvSpPr>
          <p:nvPr/>
        </p:nvSpPr>
        <p:spPr bwMode="auto">
          <a:xfrm>
            <a:off x="4929190" y="2643182"/>
            <a:ext cx="2857520" cy="35719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charset="0"/>
                <a:cs typeface="Arial" charset="0"/>
              </a:rPr>
              <a:t>1- محاليل الغازات في السوائل 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33" name="Oval 123"/>
          <p:cNvSpPr>
            <a:spLocks noChangeArrowheads="1"/>
          </p:cNvSpPr>
          <p:nvPr/>
        </p:nvSpPr>
        <p:spPr bwMode="auto">
          <a:xfrm>
            <a:off x="2000232" y="2643182"/>
            <a:ext cx="2857520" cy="35719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charset="0"/>
                <a:cs typeface="Arial" charset="0"/>
              </a:rPr>
              <a:t>2- محاليل المواد الصلبة في السوائل 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34" name="Rectangle 92"/>
          <p:cNvSpPr>
            <a:spLocks noChangeArrowheads="1"/>
          </p:cNvSpPr>
          <p:nvPr/>
        </p:nvSpPr>
        <p:spPr bwMode="auto">
          <a:xfrm>
            <a:off x="6643702" y="3286124"/>
            <a:ext cx="2357454" cy="2857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5- ماذا يقصد بذائبية الغاز في السائل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2786050" y="3567118"/>
            <a:ext cx="628654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هي كتلة الغاز التي تذوب في كتلة محدودة من السائل ( 100جرام ) تحت ضغط معين ودرجة حرارة معينة 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6" name="Rectangle 92"/>
          <p:cNvSpPr>
            <a:spLocks noChangeArrowheads="1"/>
          </p:cNvSpPr>
          <p:nvPr/>
        </p:nvSpPr>
        <p:spPr bwMode="auto">
          <a:xfrm>
            <a:off x="6215074" y="4000504"/>
            <a:ext cx="2786082" cy="2857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مثل ذوبان الأكسجين في مياه الأنهار و البحار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7" name="Rectangle 92"/>
          <p:cNvSpPr>
            <a:spLocks noChangeArrowheads="1"/>
          </p:cNvSpPr>
          <p:nvPr/>
        </p:nvSpPr>
        <p:spPr bwMode="auto">
          <a:xfrm>
            <a:off x="3000364" y="4000504"/>
            <a:ext cx="2786082" cy="2857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وكذلك ذوبان الأكسجين في الدم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8" name="Rectangle 94"/>
          <p:cNvSpPr>
            <a:spLocks noChangeArrowheads="1"/>
          </p:cNvSpPr>
          <p:nvPr/>
        </p:nvSpPr>
        <p:spPr bwMode="auto">
          <a:xfrm>
            <a:off x="5572132" y="4500570"/>
            <a:ext cx="3441681" cy="3571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6- ما هي العوامل المؤثرة  على ذائبية الغاز في السائل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9" name="Oval 123"/>
          <p:cNvSpPr>
            <a:spLocks noChangeArrowheads="1"/>
          </p:cNvSpPr>
          <p:nvPr/>
        </p:nvSpPr>
        <p:spPr bwMode="auto">
          <a:xfrm>
            <a:off x="6929454" y="5000636"/>
            <a:ext cx="2000264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charset="0"/>
                <a:cs typeface="Arial" charset="0"/>
              </a:rPr>
              <a:t>أ )- طبيعة الغاز ( المذاب )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5357818" y="5424506"/>
            <a:ext cx="364333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لقد وجد أن هناك اختلافا كبيرة في ذائبية الغازات في الماء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1" name="Rectangle 92"/>
          <p:cNvSpPr>
            <a:spLocks noChangeArrowheads="1"/>
          </p:cNvSpPr>
          <p:nvPr/>
        </p:nvSpPr>
        <p:spPr bwMode="auto">
          <a:xfrm>
            <a:off x="4572000" y="5857892"/>
            <a:ext cx="4429156" cy="2857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أ – ما سبب أن الأكسجين و النيتروجين غازات شحيحة الذوبان في الماء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5357818" y="6210324"/>
            <a:ext cx="364333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وذلك بسبب أن قوة التجاذب بين دقائق غاز الأكسجين أو النيتروجين و جزيئات المذيب  ( الماء ) قوة ضعيفة لذالك لا تتفاعل هذه الغازات مع الماء كيميائيا  .</a:t>
            </a:r>
            <a:endParaRPr lang="en-US" sz="1400" b="1" dirty="0"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 animBg="1"/>
      <p:bldP spid="37" grpId="0" animBg="1"/>
      <p:bldP spid="38" grpId="0" animBg="1"/>
      <p:bldP spid="39" grpId="0" animBg="1"/>
      <p:bldP spid="40" grpId="0"/>
      <p:bldP spid="41" grpId="0" animBg="1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2"/>
          <p:cNvSpPr>
            <a:spLocks noChangeArrowheads="1"/>
          </p:cNvSpPr>
          <p:nvPr/>
        </p:nvSpPr>
        <p:spPr bwMode="auto">
          <a:xfrm>
            <a:off x="4143372" y="214290"/>
            <a:ext cx="4786346" cy="2857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ب – ما سبب أن النشادر و كلوريد الهيدروجين غازات عالية الذوبان في الماء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" name="Rectangle 17"/>
          <p:cNvSpPr>
            <a:spLocks noChangeArrowheads="1"/>
          </p:cNvSpPr>
          <p:nvPr/>
        </p:nvSpPr>
        <p:spPr bwMode="auto">
          <a:xfrm>
            <a:off x="5286380" y="638160"/>
            <a:ext cx="364333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وذلك بسبب أن قوة التجاذب بين دقائق النشادر و كلوريد الهيدروجين  و جزيئات المذيب  ( الماء ) قوة قوية بسبب قطبية المذاب و المذيب </a:t>
            </a:r>
          </a:p>
          <a:p>
            <a:r>
              <a:rPr lang="ar-SA" sz="1400" b="1" dirty="0" smtClean="0">
                <a:cs typeface="Times New Roman" pitchFamily="18" charset="0"/>
              </a:rPr>
              <a:t> لذالك  تتفاعل هذه الغازات  مع الماء كيميائيا 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6" name="Rectangle 94"/>
          <p:cNvSpPr>
            <a:spLocks noChangeArrowheads="1"/>
          </p:cNvSpPr>
          <p:nvPr/>
        </p:nvSpPr>
        <p:spPr bwMode="auto">
          <a:xfrm>
            <a:off x="4929190" y="1214422"/>
            <a:ext cx="4013185" cy="35719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7- من المثالين السابقين قسم الغازات من حيث ذوبانها في الماء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" name="Rectangle 92"/>
          <p:cNvSpPr>
            <a:spLocks noChangeArrowheads="1"/>
          </p:cNvSpPr>
          <p:nvPr/>
        </p:nvSpPr>
        <p:spPr bwMode="auto">
          <a:xfrm>
            <a:off x="6929454" y="1785926"/>
            <a:ext cx="2071702" cy="28575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أ- شحيحة الذوبان في الماء :  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Rectangle 92"/>
          <p:cNvSpPr>
            <a:spLocks noChangeArrowheads="1"/>
          </p:cNvSpPr>
          <p:nvPr/>
        </p:nvSpPr>
        <p:spPr bwMode="auto">
          <a:xfrm>
            <a:off x="714348" y="1714488"/>
            <a:ext cx="6215106" cy="5000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وذلك بسبب أن قوة التجاذب بين دقائق الغاز و جزيئات المذيب  ( الماء ) قوة ضعيفة لذالك لا تتفاعل هذه 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الغازات مع الماء كيميائيا 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" name="Rectangle 92"/>
          <p:cNvSpPr>
            <a:spLocks noChangeArrowheads="1"/>
          </p:cNvSpPr>
          <p:nvPr/>
        </p:nvSpPr>
        <p:spPr bwMode="auto">
          <a:xfrm>
            <a:off x="6929454" y="2643182"/>
            <a:ext cx="2071702" cy="28575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ب- عالية الذوبان في الماء : 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1" name="Rectangle 92"/>
          <p:cNvSpPr>
            <a:spLocks noChangeArrowheads="1"/>
          </p:cNvSpPr>
          <p:nvPr/>
        </p:nvSpPr>
        <p:spPr bwMode="auto">
          <a:xfrm>
            <a:off x="714348" y="2571744"/>
            <a:ext cx="6215106" cy="5000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 sz="1400" b="1" dirty="0" smtClean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وذلك بسبب أن قوة التجاذب بين دقائق الغاز و جزيئات المذيب  ( الماء ) قوة قوية بسبب قطبية المذاب 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و المذيب  لذالك  تتفاعل هذه الغازات  مع الماء كيميائيا .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2" name="Oval 123"/>
          <p:cNvSpPr>
            <a:spLocks noChangeArrowheads="1"/>
          </p:cNvSpPr>
          <p:nvPr/>
        </p:nvSpPr>
        <p:spPr bwMode="auto">
          <a:xfrm>
            <a:off x="7000892" y="3429000"/>
            <a:ext cx="2000264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charset="0"/>
                <a:cs typeface="Arial" charset="0"/>
              </a:rPr>
              <a:t>ب )- طبيعة السائل ( المذيب )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2571736" y="3852870"/>
            <a:ext cx="6510382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تختلف الغازات في ذائبيتها في المذيبات المختلفة وذلك حسب القوى الجزيئية لسوائل  . حسب القاعدة الكيميائية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2285984" y="4281498"/>
            <a:ext cx="679613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المذيبات المتشابهة تذيب بعضها البعض أي إذا كان المذاب يشبه  المذيب من حيث الخواص الفيزيائية  فأنهما يذوبان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5" name="Rectangle 94"/>
          <p:cNvSpPr>
            <a:spLocks noChangeArrowheads="1"/>
          </p:cNvSpPr>
          <p:nvPr/>
        </p:nvSpPr>
        <p:spPr bwMode="auto">
          <a:xfrm>
            <a:off x="3786182" y="4786322"/>
            <a:ext cx="5227631" cy="35719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8- ما سبب اختلاف ذائبية الأكسجين في المذيبات مثل  ( الماء  - ايثانول  - أسيتون  )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6" name="وسيلة شرح على شكل سحابة 15"/>
          <p:cNvSpPr/>
          <p:nvPr/>
        </p:nvSpPr>
        <p:spPr bwMode="auto">
          <a:xfrm>
            <a:off x="71406" y="5429264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643174" y="5214950"/>
            <a:ext cx="6510382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وذلك بسبب اختلاف  القوى الجزيئية  ما بين الأكسجين  و ( الماء  - ايثانول  - أسيتون  ) .حسب القاعدة الكيميائية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9" name="Rectangle 92"/>
          <p:cNvSpPr>
            <a:spLocks noChangeArrowheads="1"/>
          </p:cNvSpPr>
          <p:nvPr/>
        </p:nvSpPr>
        <p:spPr bwMode="auto">
          <a:xfrm>
            <a:off x="5214942" y="5715016"/>
            <a:ext cx="2071702" cy="28575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المذيب 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0" name="Rectangle 92"/>
          <p:cNvSpPr>
            <a:spLocks noChangeArrowheads="1"/>
          </p:cNvSpPr>
          <p:nvPr/>
        </p:nvSpPr>
        <p:spPr bwMode="auto">
          <a:xfrm>
            <a:off x="4357686" y="5715016"/>
            <a:ext cx="857256" cy="28575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الماء 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1" name="Rectangle 92"/>
          <p:cNvSpPr>
            <a:spLocks noChangeArrowheads="1"/>
          </p:cNvSpPr>
          <p:nvPr/>
        </p:nvSpPr>
        <p:spPr bwMode="auto">
          <a:xfrm>
            <a:off x="3500430" y="5715016"/>
            <a:ext cx="857256" cy="285752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ايثانول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2" name="Rectangle 92"/>
          <p:cNvSpPr>
            <a:spLocks noChangeArrowheads="1"/>
          </p:cNvSpPr>
          <p:nvPr/>
        </p:nvSpPr>
        <p:spPr bwMode="auto">
          <a:xfrm>
            <a:off x="2643174" y="5715016"/>
            <a:ext cx="857256" cy="2857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أسيتون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3" name="Rectangle 92"/>
          <p:cNvSpPr>
            <a:spLocks noChangeArrowheads="1"/>
          </p:cNvSpPr>
          <p:nvPr/>
        </p:nvSpPr>
        <p:spPr bwMode="auto">
          <a:xfrm>
            <a:off x="5214942" y="6000768"/>
            <a:ext cx="2071702" cy="500066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ذائبية الأكسجين فيه 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4" name="Rectangle 92"/>
          <p:cNvSpPr>
            <a:spLocks noChangeArrowheads="1"/>
          </p:cNvSpPr>
          <p:nvPr/>
        </p:nvSpPr>
        <p:spPr bwMode="auto">
          <a:xfrm>
            <a:off x="4357686" y="6000768"/>
            <a:ext cx="857256" cy="50006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0.028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5" name="Rectangle 92"/>
          <p:cNvSpPr>
            <a:spLocks noChangeArrowheads="1"/>
          </p:cNvSpPr>
          <p:nvPr/>
        </p:nvSpPr>
        <p:spPr bwMode="auto">
          <a:xfrm>
            <a:off x="3500430" y="6000768"/>
            <a:ext cx="857256" cy="500066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0.14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6" name="Rectangle 92"/>
          <p:cNvSpPr>
            <a:spLocks noChangeArrowheads="1"/>
          </p:cNvSpPr>
          <p:nvPr/>
        </p:nvSpPr>
        <p:spPr bwMode="auto">
          <a:xfrm>
            <a:off x="2643174" y="6000768"/>
            <a:ext cx="857256" cy="5000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0.208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1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/>
      <p:bldP spid="14" grpId="0"/>
      <p:bldP spid="15" grpId="0" animBg="1"/>
      <p:bldP spid="16" grpId="1" animBg="1"/>
      <p:bldP spid="16" grpId="2" animBg="1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4667</TotalTime>
  <Words>564</Words>
  <PresentationFormat>عرض على الشاشة (3:4)‏</PresentationFormat>
  <Paragraphs>69</Paragraphs>
  <Slides>3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224</cp:revision>
  <dcterms:modified xsi:type="dcterms:W3CDTF">2009-12-01T18:45:36Z</dcterms:modified>
</cp:coreProperties>
</file>