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372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طرق التعبير عن التركيز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الدرس14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29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1430/11/19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143636" y="1643050"/>
            <a:ext cx="2714644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الى كم يتم تقسيم المحاليل حسب التركيز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1142976" y="4214818"/>
            <a:ext cx="778674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أن تقسيم المحاليل الى محاليل مخففة ومحاليل مركز تقسيم غير دقيق لذالك سوف نبحث عن وسيلة أدق للتعبير عن درجة تركيز المحاليل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357686" y="2714620"/>
            <a:ext cx="457203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أذا كانت نسبة كمية ا</a:t>
            </a:r>
            <a:r>
              <a:rPr lang="ar-SA" sz="1600" b="1" u="sng" dirty="0" smtClean="0">
                <a:solidFill>
                  <a:srgbClr val="FFFF00"/>
                </a:solidFill>
                <a:cs typeface="Times New Roman" pitchFamily="18" charset="0"/>
              </a:rPr>
              <a:t>لمذاب</a:t>
            </a:r>
            <a:r>
              <a:rPr lang="ar-SA" sz="1600" b="1" dirty="0" smtClean="0">
                <a:cs typeface="Times New Roman" pitchFamily="18" charset="0"/>
              </a:rPr>
              <a:t> في المحلول الى المذيب </a:t>
            </a:r>
            <a:r>
              <a:rPr lang="ar-SA" sz="1600" b="1" u="sng" dirty="0" smtClean="0">
                <a:solidFill>
                  <a:srgbClr val="FFFF00"/>
                </a:solidFill>
                <a:cs typeface="Times New Roman" pitchFamily="18" charset="0"/>
              </a:rPr>
              <a:t>كبيرة</a:t>
            </a:r>
            <a:r>
              <a:rPr lang="ar-SA" sz="1600" b="1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ar-SA" sz="1600" b="1" dirty="0" smtClean="0">
                <a:cs typeface="Times New Roman" pitchFamily="18" charset="0"/>
              </a:rPr>
              <a:t>نسبيا 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6" name="Oval 123"/>
          <p:cNvSpPr>
            <a:spLocks noChangeArrowheads="1"/>
          </p:cNvSpPr>
          <p:nvPr/>
        </p:nvSpPr>
        <p:spPr bwMode="auto">
          <a:xfrm>
            <a:off x="6858016" y="2214554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latin typeface="Arial" charset="0"/>
                <a:cs typeface="Arial" charset="0"/>
              </a:rPr>
              <a:t>أ )-  المحلول المركز :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4" name="Oval 123"/>
          <p:cNvSpPr>
            <a:spLocks noChangeArrowheads="1"/>
          </p:cNvSpPr>
          <p:nvPr/>
        </p:nvSpPr>
        <p:spPr bwMode="auto">
          <a:xfrm>
            <a:off x="6858016" y="3143248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ar-SA" sz="1400" b="1" dirty="0" smtClean="0">
                <a:latin typeface="Arial" charset="0"/>
                <a:cs typeface="Arial" charset="0"/>
              </a:rPr>
              <a:t>ب )- المحلول المخفف :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500826" y="5286388"/>
            <a:ext cx="235745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أولا: النسبة المئوية الكتلية  للمذاب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4429124" y="3567118"/>
            <a:ext cx="457203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أذا كانت نسبة كمية ا</a:t>
            </a:r>
            <a:r>
              <a:rPr lang="ar-SA" sz="1600" b="1" u="sng" dirty="0" smtClean="0">
                <a:solidFill>
                  <a:srgbClr val="FFFF00"/>
                </a:solidFill>
                <a:cs typeface="Times New Roman" pitchFamily="18" charset="0"/>
              </a:rPr>
              <a:t>لمذاب</a:t>
            </a:r>
            <a:r>
              <a:rPr lang="ar-SA" sz="1600" b="1" dirty="0" smtClean="0">
                <a:cs typeface="Times New Roman" pitchFamily="18" charset="0"/>
              </a:rPr>
              <a:t> في المحلول الى المذيب </a:t>
            </a:r>
            <a:r>
              <a:rPr lang="ar-SA" sz="1600" b="1" u="sng" dirty="0" smtClean="0">
                <a:solidFill>
                  <a:srgbClr val="FFFF00"/>
                </a:solidFill>
                <a:cs typeface="Times New Roman" pitchFamily="18" charset="0"/>
              </a:rPr>
              <a:t>قليلة </a:t>
            </a:r>
            <a:r>
              <a:rPr lang="ar-SA" sz="1600" b="1" dirty="0" smtClean="0">
                <a:cs typeface="Times New Roman" pitchFamily="18" charset="0"/>
              </a:rPr>
              <a:t> نسبيا 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5715008" y="4699024"/>
            <a:ext cx="3143272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softEdge rad="63500"/>
          </a:effectLst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/>
                </a:solidFill>
                <a:cs typeface="Times New Roman" pitchFamily="18" charset="0"/>
              </a:rPr>
              <a:t>- الدلالة على التركيز بالطرق الفيزيائية :</a:t>
            </a:r>
            <a:endParaRPr lang="en-US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786182" y="5781696"/>
            <a:ext cx="521497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هي عدد وحدات الكتلة من المادة المذابة الموجودة في 100 وحدة كتلية من المحلول .</a:t>
            </a:r>
            <a:endParaRPr lang="en-US" sz="1600" b="1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26" grpId="0" animBg="1"/>
      <p:bldP spid="28" grpId="0"/>
      <p:bldP spid="16" grpId="0" animBg="1"/>
      <p:bldP spid="14" grpId="0" animBg="1"/>
      <p:bldP spid="38" grpId="0" animBg="1"/>
      <p:bldP spid="29" grpId="0"/>
      <p:bldP spid="30" grpId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7072330" y="1500174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الكتلية للمذاب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4" name="وسيلة شرح على شكل سحابة 43"/>
          <p:cNvSpPr/>
          <p:nvPr/>
        </p:nvSpPr>
        <p:spPr bwMode="auto">
          <a:xfrm>
            <a:off x="142844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4786314" y="571480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لعلاقة الرياضية المستخدمة لحساب النسبة المئوية الكتلية للمذاب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500694" y="1357298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المذاب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43570" y="1714488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المحلول </a:t>
            </a:r>
            <a:endParaRPr lang="en-US" sz="1400" dirty="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143504" y="1500174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215074" y="3000372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متى يستخدم طريقة النسبة المئوية الكتلية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786314" y="1500174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57158" y="4429132"/>
            <a:ext cx="850112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احسب النسبة المئوية الكتلية للنحاس في سبيكة البرونز ( نحاس و قصدير ) عند خلط 63.5 جرام من النحاس مع كمية من القصدير بحيث أصبحت</a:t>
            </a:r>
          </a:p>
          <a:p>
            <a:r>
              <a:rPr lang="ar-SA" sz="1400" b="1" dirty="0" smtClean="0">
                <a:cs typeface="Times New Roman" pitchFamily="18" charset="0"/>
              </a:rPr>
              <a:t> كتلة وزن السبيكة 108 جرام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215338" y="3929066"/>
            <a:ext cx="71438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2" name="رابط مستقيم 31"/>
          <p:cNvCxnSpPr/>
          <p:nvPr/>
        </p:nvCxnSpPr>
        <p:spPr bwMode="auto">
          <a:xfrm rot="10800000">
            <a:off x="5429256" y="1714488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7000892" y="221455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المحلول</a:t>
            </a:r>
            <a:endParaRPr lang="en-US" sz="1400" dirty="0"/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6429388" y="2643182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cxnSp>
        <p:nvCxnSpPr>
          <p:cNvPr id="38" name="رابط مستقيم 37"/>
          <p:cNvCxnSpPr/>
          <p:nvPr/>
        </p:nvCxnSpPr>
        <p:spPr bwMode="auto">
          <a:xfrm rot="10800000">
            <a:off x="5214942" y="2571744"/>
            <a:ext cx="2857520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3357554" y="3424242"/>
            <a:ext cx="5572164" cy="433386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softEdge rad="127000"/>
          </a:effectLst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تستخدم هذه الطريقة في عمل السبائك و بعض المحاليل الكيميائية في المختبرات و الصيدليات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7858148" y="235743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</a:t>
            </a:r>
            <a:r>
              <a:rPr lang="ar-SA" sz="1400" b="1" dirty="0" smtClean="0"/>
              <a:t>المذاب  </a:t>
            </a:r>
            <a:r>
              <a:rPr lang="ar-SA" sz="1400" b="1" dirty="0" smtClean="0"/>
              <a:t>=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929454" y="2214554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5000628" y="2209796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الكتلية للمذاب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928662" y="2495548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النسبة المئوية الكتلية للمذاب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1285852" y="2071678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</a:t>
            </a:r>
            <a:r>
              <a:rPr lang="ar-SA" sz="1400" b="1" dirty="0" smtClean="0"/>
              <a:t>المذاب</a:t>
            </a:r>
            <a:endParaRPr lang="en-US" sz="1400" dirty="0"/>
          </a:p>
        </p:txBody>
      </p: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3071802" y="2357430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المحلول  =</a:t>
            </a:r>
            <a:endParaRPr lang="en-US" sz="1400" dirty="0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714348" y="2285992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357158" y="2285992"/>
            <a:ext cx="4286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</a:t>
            </a:r>
            <a:endParaRPr lang="en-US" sz="1400" dirty="0"/>
          </a:p>
        </p:txBody>
      </p:sp>
      <p:cxnSp>
        <p:nvCxnSpPr>
          <p:cNvPr id="51" name="رابط مستقيم 50"/>
          <p:cNvCxnSpPr/>
          <p:nvPr/>
        </p:nvCxnSpPr>
        <p:spPr bwMode="auto">
          <a:xfrm rot="10800000">
            <a:off x="1000100" y="2500306"/>
            <a:ext cx="2143140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1000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1000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000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4" dur="10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5" dur="10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0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4" grpId="1" animBg="1"/>
      <p:bldP spid="7" grpId="0" autoUpdateAnimBg="0"/>
      <p:bldP spid="15" grpId="0"/>
      <p:bldP spid="16" grpId="0"/>
      <p:bldP spid="17" grpId="0"/>
      <p:bldP spid="19" grpId="0" autoUpdateAnimBg="0"/>
      <p:bldP spid="21" grpId="0"/>
      <p:bldP spid="26" grpId="0"/>
      <p:bldP spid="27" grpId="0" animBg="1"/>
      <p:bldP spid="34" grpId="0"/>
      <p:bldP spid="37" grpId="0"/>
      <p:bldP spid="39" grpId="0" autoUpdateAnimBg="0"/>
      <p:bldP spid="40" grpId="0"/>
      <p:bldP spid="41" grpId="0"/>
      <p:bldP spid="42" grpId="0"/>
      <p:bldP spid="46" grpId="0"/>
      <p:bldP spid="47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5034</TotalTime>
  <Words>205</Words>
  <PresentationFormat>عرض على الشاشة (3:4)‏</PresentationFormat>
  <Paragraphs>38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258</cp:revision>
  <dcterms:modified xsi:type="dcterms:W3CDTF">2009-11-06T17:08:51Z</dcterms:modified>
</cp:coreProperties>
</file>