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8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الدلالة على التركيز بالوحدات الكيميائية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الدرس18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1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1430/11/23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3143240" y="2357430"/>
            <a:ext cx="585791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هي عدد مولات المذاب في 1كجم ( 1000جرام ) من المذيب 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000892" y="3500438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المولالية ( الجزيئية الكتلية 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00694" y="335756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5643570" y="3714752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المذيب بالكيلوجرام</a:t>
            </a:r>
            <a:endParaRPr lang="en-US" sz="1400" dirty="0"/>
          </a:p>
        </p:txBody>
      </p:sp>
      <p:cxnSp>
        <p:nvCxnSpPr>
          <p:cNvPr id="24" name="رابط مستقيم 23"/>
          <p:cNvCxnSpPr/>
          <p:nvPr/>
        </p:nvCxnSpPr>
        <p:spPr bwMode="auto">
          <a:xfrm rot="10800000">
            <a:off x="5572132" y="3714752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6572264" y="4500570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المولالية ( الجزيئية الكتلية  )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5643570" y="4500570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3929058" y="4495812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المذيب بالكيلوجرام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5429256" y="5567382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المولالية ( الجزيئية الكتلية )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5572132" y="521495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7643834" y="5357826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المذيب بالكيلوجرام =</a:t>
            </a:r>
            <a:endParaRPr lang="en-US" sz="1400" dirty="0"/>
          </a:p>
        </p:txBody>
      </p:sp>
      <p:cxnSp>
        <p:nvCxnSpPr>
          <p:cNvPr id="42" name="رابط مستقيم 41"/>
          <p:cNvCxnSpPr/>
          <p:nvPr/>
        </p:nvCxnSpPr>
        <p:spPr bwMode="auto">
          <a:xfrm rot="10800000">
            <a:off x="5572133" y="5572140"/>
            <a:ext cx="1785951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7500958" y="450057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= </a:t>
            </a:r>
            <a:endParaRPr lang="en-US" sz="1400" dirty="0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5357818" y="2857496"/>
            <a:ext cx="357190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1- اكتب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لعلاقة الرياضية المستخدمة في التركيز المولالية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6215074" y="1781168"/>
            <a:ext cx="2571768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أولا : المولالية ( الجزيئية الكتلية   ) 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48" name="Rectangle 17"/>
          <p:cNvSpPr>
            <a:spLocks noChangeArrowheads="1"/>
          </p:cNvSpPr>
          <p:nvPr/>
        </p:nvSpPr>
        <p:spPr bwMode="auto">
          <a:xfrm>
            <a:off x="2357422" y="393859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= </a:t>
            </a:r>
            <a:endParaRPr lang="en-US" sz="1400" dirty="0"/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785786" y="378619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وزن المادة بالجرام </a:t>
            </a:r>
            <a:endParaRPr lang="en-US" sz="1400" dirty="0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1000100" y="4143380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وزن المول الواحد من المادة </a:t>
            </a:r>
            <a:endParaRPr lang="en-US" sz="1400" dirty="0"/>
          </a:p>
        </p:txBody>
      </p:sp>
      <p:cxnSp>
        <p:nvCxnSpPr>
          <p:cNvPr id="51" name="رابط مستقيم 50"/>
          <p:cNvCxnSpPr/>
          <p:nvPr/>
        </p:nvCxnSpPr>
        <p:spPr bwMode="auto">
          <a:xfrm rot="10800000">
            <a:off x="714348" y="4143380"/>
            <a:ext cx="171451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8" grpId="0"/>
      <p:bldP spid="18" grpId="0"/>
      <p:bldP spid="19" grpId="0"/>
      <p:bldP spid="19" grpId="2"/>
      <p:bldP spid="20" grpId="0"/>
      <p:bldP spid="20" grpId="1"/>
      <p:bldP spid="25" grpId="0"/>
      <p:bldP spid="33" grpId="0"/>
      <p:bldP spid="34" grpId="0"/>
      <p:bldP spid="36" grpId="0"/>
      <p:bldP spid="37" grpId="0"/>
      <p:bldP spid="37" grpId="1"/>
      <p:bldP spid="39" grpId="0"/>
      <p:bldP spid="43" grpId="0"/>
      <p:bldP spid="46" grpId="0" animBg="1"/>
      <p:bldP spid="29" grpId="0" animBg="1"/>
      <p:bldP spid="48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6500826" y="450057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001024" y="142852"/>
            <a:ext cx="8572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(1):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500034" y="714356"/>
            <a:ext cx="8429684" cy="571504"/>
          </a:xfrm>
          <a:prstGeom prst="rect">
            <a:avLst/>
          </a:prstGeom>
          <a:solidFill>
            <a:srgbClr val="00B0F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 anchor="ctr"/>
          <a:lstStyle/>
          <a:p>
            <a:r>
              <a:rPr lang="ar-SA" sz="1800" b="1" dirty="0" smtClean="0">
                <a:cs typeface="Times New Roman" pitchFamily="18" charset="0"/>
              </a:rPr>
              <a:t>ما مولالية محلول يحتوي على 3مولات من سكر الجلوكوز مذابة في كمية من الماء بحيث اصبحت كتلة المذيب</a:t>
            </a:r>
          </a:p>
          <a:p>
            <a:r>
              <a:rPr lang="ar-SA" sz="1800" b="1" dirty="0" smtClean="0">
                <a:cs typeface="Times New Roman" pitchFamily="18" charset="0"/>
              </a:rPr>
              <a:t>75 جرام  ؟</a:t>
            </a:r>
            <a:endParaRPr lang="en-US" sz="1800" b="1" dirty="0">
              <a:cs typeface="Times New Roman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8001024" y="3143248"/>
            <a:ext cx="8572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(2):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6858016" y="2500306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المولالية ( الجزيئية الكتلية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5357818" y="235743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5500694" y="2714620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المذيب كجم</a:t>
            </a:r>
            <a:endParaRPr lang="en-US" sz="1400" dirty="0"/>
          </a:p>
        </p:txBody>
      </p:sp>
      <p:cxnSp>
        <p:nvCxnSpPr>
          <p:cNvPr id="12" name="رابط مستقيم 11"/>
          <p:cNvCxnSpPr/>
          <p:nvPr/>
        </p:nvCxnSpPr>
        <p:spPr bwMode="auto">
          <a:xfrm rot="10800000">
            <a:off x="5429256" y="2714620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7929586" y="1428736"/>
            <a:ext cx="78581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المعطيات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786446" y="1428736"/>
            <a:ext cx="185738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عدد مولات السكر ( المذاب )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214942" y="1428736"/>
            <a:ext cx="57150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3 مولات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000364" y="1428736"/>
            <a:ext cx="128588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كتلة المذيب ( الماء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57422" y="1428736"/>
            <a:ext cx="64294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75جرام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929586" y="1928802"/>
            <a:ext cx="785818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المطلوب</a:t>
            </a:r>
            <a:r>
              <a:rPr lang="ar-SA" sz="1400" b="1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858016" y="1928802"/>
            <a:ext cx="785818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المولالية</a:t>
            </a:r>
            <a:r>
              <a:rPr lang="ar-SA" sz="1400" b="1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3500430" y="235743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3مول</a:t>
            </a:r>
            <a:endParaRPr lang="en-US" sz="1400" dirty="0"/>
          </a:p>
        </p:txBody>
      </p:sp>
      <p:cxnSp>
        <p:nvCxnSpPr>
          <p:cNvPr id="22" name="رابط مستقيم 21"/>
          <p:cNvCxnSpPr/>
          <p:nvPr/>
        </p:nvCxnSpPr>
        <p:spPr bwMode="auto">
          <a:xfrm rot="10800000">
            <a:off x="3571868" y="2714620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000628" y="2500306"/>
            <a:ext cx="3476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=</a:t>
            </a:r>
            <a:endParaRPr lang="en-US" sz="1400" dirty="0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428728" y="1428736"/>
            <a:ext cx="857256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يحول الى كجم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1152500" y="1428736"/>
            <a:ext cx="3476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=</a:t>
            </a:r>
            <a:endParaRPr lang="en-US" sz="1400" dirty="0"/>
          </a:p>
        </p:txBody>
      </p:sp>
      <p:cxnSp>
        <p:nvCxnSpPr>
          <p:cNvPr id="26" name="رابط مستقيم 25"/>
          <p:cNvCxnSpPr/>
          <p:nvPr/>
        </p:nvCxnSpPr>
        <p:spPr bwMode="auto">
          <a:xfrm rot="10800000" flipV="1">
            <a:off x="571473" y="1643048"/>
            <a:ext cx="633421" cy="2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428596" y="1285860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75جرام</a:t>
            </a:r>
            <a:endParaRPr lang="en-US" sz="1400" dirty="0"/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00034" y="1643050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1000</a:t>
            </a:r>
            <a:endParaRPr lang="en-US" sz="1400" dirty="0"/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1357290" y="1857364"/>
            <a:ext cx="92869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حجم المحلول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571472" y="1857364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0.075كجم</a:t>
            </a:r>
            <a:endParaRPr lang="en-US" sz="1400" dirty="0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3857620" y="2714620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smtClean="0"/>
              <a:t>0.075كجم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3295640" y="2500306"/>
            <a:ext cx="3476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=</a:t>
            </a:r>
            <a:endParaRPr lang="en-US" sz="1400" dirty="0"/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3000364" y="2500306"/>
            <a:ext cx="35719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dirty="0" smtClean="0">
                <a:solidFill>
                  <a:schemeClr val="bg1">
                    <a:lumMod val="50000"/>
                  </a:schemeClr>
                </a:solidFill>
              </a:rPr>
              <a:t>40</a:t>
            </a:r>
            <a:endParaRPr 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2571736" y="2500306"/>
            <a:ext cx="50006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مولال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تدريب محلول على المولالية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 r="15077" b="82233"/>
          <a:stretch>
            <a:fillRect/>
          </a:stretch>
        </p:blipFill>
        <p:spPr bwMode="auto">
          <a:xfrm>
            <a:off x="428596" y="3595693"/>
            <a:ext cx="8501122" cy="5476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027" name="Picture 3" descr="تدريب غير محلول على المولالية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/>
          </a:blip>
          <a:srcRect r="3149" b="43643"/>
          <a:stretch>
            <a:fillRect/>
          </a:stretch>
        </p:blipFill>
        <p:spPr bwMode="auto">
          <a:xfrm>
            <a:off x="428596" y="5715016"/>
            <a:ext cx="8501122" cy="8572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9" name="مستطيل 38"/>
          <p:cNvSpPr/>
          <p:nvPr/>
        </p:nvSpPr>
        <p:spPr>
          <a:xfrm>
            <a:off x="428597" y="4110343"/>
            <a:ext cx="850116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ar-SA" sz="1400" b="1" dirty="0" smtClean="0">
                <a:solidFill>
                  <a:schemeClr val="bg2"/>
                </a:solidFill>
                <a:cs typeface="Times New Roman" pitchFamily="18" charset="0"/>
              </a:rPr>
              <a:t>أذا علمت أن الكتل الذرية لـ (   </a:t>
            </a:r>
            <a:r>
              <a:rPr lang="en-US" sz="1400" b="1" dirty="0" smtClean="0">
                <a:solidFill>
                  <a:schemeClr val="bg2"/>
                </a:solidFill>
                <a:cs typeface="Times New Roman" pitchFamily="18" charset="0"/>
              </a:rPr>
              <a:t>O = 16       CL = 35.5       Na = 23</a:t>
            </a:r>
            <a:endParaRPr lang="en-US" sz="14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" grpId="0" animBg="1"/>
      <p:bldP spid="6" grpId="0" animBg="1"/>
      <p:bldP spid="7" grpId="0" animBg="1"/>
      <p:bldP spid="9" grpId="0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3" grpId="0"/>
      <p:bldP spid="24" grpId="0" animBg="1"/>
      <p:bldP spid="25" grpId="0"/>
      <p:bldP spid="29" grpId="0"/>
      <p:bldP spid="32" grpId="0"/>
      <p:bldP spid="33" grpId="0" animBg="1"/>
      <p:bldP spid="34" grpId="0"/>
      <p:bldP spid="35" grpId="0"/>
      <p:bldP spid="36" grpId="0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5272</TotalTime>
  <Words>185</Words>
  <PresentationFormat>عرض على الشاشة (3:4)‏</PresentationFormat>
  <Paragraphs>51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288</cp:revision>
  <dcterms:modified xsi:type="dcterms:W3CDTF">2010-01-15T19:07:39Z</dcterms:modified>
</cp:coreProperties>
</file>