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76" r:id="rId2"/>
    <p:sldId id="280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99FF99"/>
    <a:srgbClr val="008080"/>
    <a:srgbClr val="CC99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75" d="100"/>
          <a:sy n="75" d="100"/>
        </p:scale>
        <p:origin x="-1152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 rot="1702462">
            <a:off x="7740650" y="5492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7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95288" y="1339850"/>
            <a:ext cx="984250" cy="33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>
                <a:latin typeface="Arial" charset="0"/>
                <a:cs typeface="Arial" charset="0"/>
              </a:rPr>
              <a:t>/ 3 /1430</a:t>
            </a:r>
            <a:endParaRPr lang="en-US" sz="1600" b="1" u="sng">
              <a:latin typeface="Arial" charset="0"/>
              <a:cs typeface="Arial" charset="0"/>
            </a:endParaRPr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2627313" y="260350"/>
            <a:ext cx="3816350" cy="8651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/>
                </a:solidFill>
                <a:cs typeface="Times New Roman" pitchFamily="18" charset="0"/>
              </a:rPr>
              <a:t>قانون جاي لوساك </a:t>
            </a:r>
            <a:endParaRPr kumimoji="0" lang="en-US" sz="20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6072198" y="1841503"/>
            <a:ext cx="2820977" cy="444489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1- </a:t>
            </a:r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ماذا يقصد ب</a:t>
            </a:r>
            <a:r>
              <a:rPr kumimoji="0"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قانون </a:t>
            </a:r>
            <a:r>
              <a:rPr kumimoji="0"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جاي لوساك </a:t>
            </a:r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؟</a:t>
            </a:r>
            <a:endParaRPr lang="en-US" sz="18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 rot="-2279437">
            <a:off x="473075" y="47942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الاول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428596" y="2285992"/>
            <a:ext cx="8464579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latin typeface="Arial" charset="0"/>
                <a:cs typeface="Arial" charset="0"/>
              </a:rPr>
              <a:t>عند  ضغط </a:t>
            </a:r>
            <a:r>
              <a:rPr lang="ar-SA" sz="1800" b="1" dirty="0" err="1" smtClean="0">
                <a:latin typeface="Arial" charset="0"/>
                <a:cs typeface="Arial" charset="0"/>
              </a:rPr>
              <a:t>و</a:t>
            </a:r>
            <a:r>
              <a:rPr lang="ar-SA" sz="1800" b="1" dirty="0" smtClean="0">
                <a:latin typeface="Arial" charset="0"/>
                <a:cs typeface="Arial" charset="0"/>
              </a:rPr>
              <a:t> درجة الحرارة ثابتتين فان حجوم الغازات التي تتفاعل مع بعضها البعض تكون بنسبة عددية بسيطة </a:t>
            </a:r>
            <a:endParaRPr lang="en-US" sz="1800" b="1" dirty="0">
              <a:latin typeface="Arial" charset="0"/>
              <a:cs typeface="Arial" charset="0"/>
            </a:endParaRPr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2571736" y="4495810"/>
            <a:ext cx="785818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CL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(g)</a:t>
            </a:r>
            <a:endParaRPr lang="en-US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45" name="Rectangle 9"/>
          <p:cNvSpPr>
            <a:spLocks noChangeArrowheads="1"/>
          </p:cNvSpPr>
          <p:nvPr/>
        </p:nvSpPr>
        <p:spPr bwMode="auto">
          <a:xfrm>
            <a:off x="309575" y="3500438"/>
            <a:ext cx="8691581" cy="85725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latin typeface="Arial" charset="0"/>
                <a:cs typeface="Arial" charset="0"/>
              </a:rPr>
              <a:t>لقد وجد العالم جاي لوساك انه عند تفاعل حجم معين من غاز الكلور مع نفس الحجم من غاز الهيدروجين ينتج ضعف</a:t>
            </a:r>
          </a:p>
          <a:p>
            <a:r>
              <a:rPr lang="ar-SA" sz="1800" b="1" dirty="0" smtClean="0">
                <a:latin typeface="Arial" charset="0"/>
                <a:cs typeface="Arial" charset="0"/>
              </a:rPr>
              <a:t>ذلك الحجم من غاز كلوريد الهيدروجين </a:t>
            </a:r>
            <a:r>
              <a:rPr lang="ar-SA" sz="1800" b="1" dirty="0" smtClean="0">
                <a:latin typeface="Arial" charset="0"/>
                <a:cs typeface="Arial" charset="0"/>
              </a:rPr>
              <a:t> </a:t>
            </a:r>
            <a:r>
              <a:rPr lang="ar-SA" sz="1800" b="1" dirty="0" smtClean="0">
                <a:latin typeface="Arial" charset="0"/>
                <a:cs typeface="Arial" charset="0"/>
              </a:rPr>
              <a:t>على أن يتم قياس تلك الحجوم تحت نفس الظروف من ضغط ودرجة حرارة :</a:t>
            </a:r>
            <a:endParaRPr lang="ar-SA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072198" y="2984511"/>
            <a:ext cx="2820977" cy="444489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2- فسر </a:t>
            </a:r>
            <a:r>
              <a:rPr kumimoji="0"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قانون </a:t>
            </a:r>
            <a:r>
              <a:rPr kumimoji="0"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جاي لوساك </a:t>
            </a:r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؟</a:t>
            </a:r>
            <a:endParaRPr lang="en-US" sz="18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3357554" y="4495810"/>
            <a:ext cx="785818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+ </a:t>
            </a:r>
            <a:r>
              <a:rPr lang="en-US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H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(g)</a:t>
            </a:r>
            <a:endParaRPr lang="en-US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cxnSp>
        <p:nvCxnSpPr>
          <p:cNvPr id="15" name="رابط كسهم مستقيم 14"/>
          <p:cNvCxnSpPr/>
          <p:nvPr/>
        </p:nvCxnSpPr>
        <p:spPr bwMode="auto">
          <a:xfrm flipV="1">
            <a:off x="4214810" y="4710124"/>
            <a:ext cx="1428760" cy="2380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Rectangle 37"/>
          <p:cNvSpPr>
            <a:spLocks noChangeArrowheads="1"/>
          </p:cNvSpPr>
          <p:nvPr/>
        </p:nvSpPr>
        <p:spPr bwMode="auto">
          <a:xfrm>
            <a:off x="5643570" y="4491050"/>
            <a:ext cx="1071570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2HCL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(g)</a:t>
            </a:r>
            <a:endParaRPr lang="en-US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80996" y="5138754"/>
            <a:ext cx="8464579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latin typeface="Arial" charset="0"/>
                <a:cs typeface="Arial" charset="0"/>
              </a:rPr>
              <a:t>نلاحظ </a:t>
            </a:r>
            <a:r>
              <a:rPr lang="ar-SA" sz="1800" b="1" dirty="0" err="1" smtClean="0">
                <a:latin typeface="Arial" charset="0"/>
                <a:cs typeface="Arial" charset="0"/>
              </a:rPr>
              <a:t>ان</a:t>
            </a:r>
            <a:r>
              <a:rPr lang="ar-SA" sz="1800" b="1" dirty="0" smtClean="0">
                <a:latin typeface="Arial" charset="0"/>
                <a:cs typeface="Arial" charset="0"/>
              </a:rPr>
              <a:t> النسب بين حجوم الغازات عدديا هي (  1 : 1 : 2 ) وهي نسبة عددية صحيحة وبسيطة  .</a:t>
            </a:r>
            <a:endParaRPr lang="en-US" sz="1800" b="1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/>
      <p:bldP spid="34822" grpId="0" animBg="1"/>
      <p:bldP spid="34823" grpId="0" animBg="1"/>
      <p:bldP spid="34824" grpId="0" animBg="1"/>
      <p:bldP spid="34825" grpId="0"/>
      <p:bldP spid="44" grpId="0" animBg="1"/>
      <p:bldP spid="45" grpId="0"/>
      <p:bldP spid="11" grpId="0" animBg="1"/>
      <p:bldP spid="13" grpId="0" animBg="1"/>
      <p:bldP spid="16" grpId="0" animBg="1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/>
          <p:cNvSpPr>
            <a:spLocks noChangeArrowheads="1"/>
          </p:cNvSpPr>
          <p:nvPr/>
        </p:nvSpPr>
        <p:spPr bwMode="auto">
          <a:xfrm>
            <a:off x="2627313" y="260350"/>
            <a:ext cx="3816350" cy="8651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/>
                </a:solidFill>
                <a:cs typeface="Times New Roman" pitchFamily="18" charset="0"/>
              </a:rPr>
              <a:t>قانون افوجادرو </a:t>
            </a:r>
            <a:endParaRPr kumimoji="0" lang="en-US" sz="20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6215074" y="1500174"/>
            <a:ext cx="2678101" cy="444489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1- ما </a:t>
            </a:r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هو </a:t>
            </a:r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نص </a:t>
            </a:r>
            <a:r>
              <a:rPr kumimoji="0"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قانون افوجادرو </a:t>
            </a:r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؟</a:t>
            </a:r>
            <a:endParaRPr lang="en-US" sz="18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536577" y="2071678"/>
            <a:ext cx="8464579" cy="7858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latin typeface="Arial" charset="0"/>
                <a:cs typeface="Arial" charset="0"/>
              </a:rPr>
              <a:t>أن الحجوم المتساوية من الغازات المختلفة عند </a:t>
            </a:r>
            <a:r>
              <a:rPr lang="ar-SA" sz="1800" b="1" dirty="0" smtClean="0">
                <a:latin typeface="Arial" charset="0"/>
                <a:cs typeface="Arial" charset="0"/>
              </a:rPr>
              <a:t>ظروف متماثلة من الضغط ودرجة الحرارة تحتوي على نفس </a:t>
            </a:r>
          </a:p>
          <a:p>
            <a:r>
              <a:rPr lang="ar-SA" sz="1800" b="1" dirty="0" smtClean="0">
                <a:latin typeface="Arial" charset="0"/>
                <a:cs typeface="Arial" charset="0"/>
              </a:rPr>
              <a:t>العدد من الجزيئات . </a:t>
            </a:r>
            <a:endParaRPr lang="en-US" sz="1800" b="1" dirty="0">
              <a:latin typeface="Arial" charset="0"/>
              <a:cs typeface="Arial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857884" y="2913073"/>
            <a:ext cx="3035291" cy="444489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2- ماذا تستنتج  من </a:t>
            </a:r>
            <a:r>
              <a:rPr kumimoji="0"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قانون افوجادرو </a:t>
            </a:r>
            <a:r>
              <a:rPr lang="ar-SA" sz="1800" b="1" dirty="0" smtClean="0">
                <a:solidFill>
                  <a:schemeClr val="bg1"/>
                </a:solidFill>
                <a:cs typeface="Times New Roman" pitchFamily="18" charset="0"/>
              </a:rPr>
              <a:t>؟</a:t>
            </a:r>
            <a:endParaRPr lang="en-US" sz="18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42910" y="3500438"/>
            <a:ext cx="8464579" cy="7858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latin typeface="Arial" charset="0"/>
                <a:cs typeface="Arial" charset="0"/>
              </a:rPr>
              <a:t>أن جميع الغازات المثالية التي تشتمل على نفس العدد من المولات عند ظروف واحدة من الضغط ودرجة الحرارة </a:t>
            </a:r>
          </a:p>
          <a:p>
            <a:r>
              <a:rPr lang="ar-SA" sz="1800" b="1" dirty="0" smtClean="0">
                <a:latin typeface="Arial" charset="0"/>
                <a:cs typeface="Arial" charset="0"/>
              </a:rPr>
              <a:t>سوف تشغل حجوما متساوية . </a:t>
            </a:r>
            <a:endParaRPr lang="en-US" sz="1800" b="1" dirty="0">
              <a:latin typeface="Arial" charset="0"/>
              <a:cs typeface="Arial" charset="0"/>
            </a:endParaRPr>
          </a:p>
        </p:txBody>
      </p:sp>
      <p:sp>
        <p:nvSpPr>
          <p:cNvPr id="8" name="Rectangle 37"/>
          <p:cNvSpPr>
            <a:spLocks noChangeArrowheads="1"/>
          </p:cNvSpPr>
          <p:nvPr/>
        </p:nvSpPr>
        <p:spPr bwMode="auto">
          <a:xfrm>
            <a:off x="2571736" y="5495942"/>
            <a:ext cx="785818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CL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(g)</a:t>
            </a:r>
            <a:endParaRPr lang="en-US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09575" y="4500570"/>
            <a:ext cx="8691581" cy="85725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latin typeface="Arial" charset="0"/>
                <a:cs typeface="Arial" charset="0"/>
              </a:rPr>
              <a:t>لقد وجد العالم افوجادرو انه عند تفاعل لتر من غاز الكلور مع لتر من غاز الهيدروجين ينتج لترين  من غاز </a:t>
            </a:r>
          </a:p>
          <a:p>
            <a:r>
              <a:rPr lang="ar-SA" sz="1800" b="1" dirty="0" smtClean="0">
                <a:latin typeface="Arial" charset="0"/>
                <a:cs typeface="Arial" charset="0"/>
              </a:rPr>
              <a:t>كلوريد الهيدروجين </a:t>
            </a:r>
            <a:r>
              <a:rPr lang="ar-SA" sz="1800" b="1" dirty="0" smtClean="0">
                <a:latin typeface="Arial" charset="0"/>
                <a:cs typeface="Arial" charset="0"/>
              </a:rPr>
              <a:t> </a:t>
            </a:r>
            <a:r>
              <a:rPr lang="ar-SA" sz="1800" b="1" dirty="0" smtClean="0">
                <a:latin typeface="Arial" charset="0"/>
                <a:cs typeface="Arial" charset="0"/>
              </a:rPr>
              <a:t>على أن يتم قياس تلك الحجوم تحت نفس الظروف من ضغط ودرجة حرارة :</a:t>
            </a:r>
            <a:endParaRPr lang="ar-SA" sz="1800" b="1" dirty="0" smtClean="0">
              <a:latin typeface="Arial" charset="0"/>
              <a:cs typeface="Arial" charset="0"/>
            </a:endParaRPr>
          </a:p>
        </p:txBody>
      </p:sp>
      <p:sp>
        <p:nvSpPr>
          <p:cNvPr id="11" name="Rectangle 37"/>
          <p:cNvSpPr>
            <a:spLocks noChangeArrowheads="1"/>
          </p:cNvSpPr>
          <p:nvPr/>
        </p:nvSpPr>
        <p:spPr bwMode="auto">
          <a:xfrm>
            <a:off x="3357554" y="5495942"/>
            <a:ext cx="785818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+ </a:t>
            </a:r>
            <a:r>
              <a:rPr lang="en-US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H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2(g)</a:t>
            </a:r>
            <a:endParaRPr lang="en-US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cxnSp>
        <p:nvCxnSpPr>
          <p:cNvPr id="12" name="رابط كسهم مستقيم 11"/>
          <p:cNvCxnSpPr/>
          <p:nvPr/>
        </p:nvCxnSpPr>
        <p:spPr bwMode="auto">
          <a:xfrm flipV="1">
            <a:off x="4214810" y="5710256"/>
            <a:ext cx="1428760" cy="2380"/>
          </a:xfrm>
          <a:prstGeom prst="straightConnector1">
            <a:avLst/>
          </a:prstGeom>
          <a:ln>
            <a:headEnd type="none" w="sm" len="sm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5643570" y="5491182"/>
            <a:ext cx="1071570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2HCL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(g)</a:t>
            </a:r>
            <a:endParaRPr lang="en-US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6" grpId="0" animBg="1"/>
      <p:bldP spid="7" grpId="0"/>
      <p:bldP spid="8" grpId="0" animBg="1"/>
      <p:bldP spid="9" grpId="0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4623</TotalTime>
  <Words>212</Words>
  <PresentationFormat>عرض على الشاشة (3:4)‏</PresentationFormat>
  <Paragraphs>25</Paragraphs>
  <Slides>2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222</cp:revision>
  <dcterms:modified xsi:type="dcterms:W3CDTF">2009-11-28T16:31:17Z</dcterms:modified>
</cp:coreProperties>
</file>