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68" r:id="rId2"/>
    <p:sldId id="269" r:id="rId3"/>
    <p:sldId id="283" r:id="rId4"/>
  </p:sldIdLst>
  <p:sldSz cx="9144000" cy="6858000" type="screen4x3"/>
  <p:notesSz cx="6858000" cy="9144000"/>
  <p:custShowLst>
    <p:custShow name="عرض مخصص 1" id="0">
      <p:sldLst>
        <p:sld r:id="rId2"/>
      </p:sldLst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99FF99"/>
    <a:srgbClr val="008080"/>
    <a:srgbClr val="CC99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75" d="100"/>
          <a:sy n="75" d="100"/>
        </p:scale>
        <p:origin x="-1236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 10"/>
          <p:cNvSpPr>
            <a:spLocks noChangeArrowheads="1"/>
          </p:cNvSpPr>
          <p:nvPr/>
        </p:nvSpPr>
        <p:spPr bwMode="auto">
          <a:xfrm>
            <a:off x="285720" y="4214818"/>
            <a:ext cx="2071702" cy="85725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 </a:t>
            </a:r>
            <a:endParaRPr lang="ar-SA" sz="1400" b="1" u="sng" dirty="0" smtClean="0"/>
          </a:p>
          <a:p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95" name="Rectangle 10"/>
          <p:cNvSpPr>
            <a:spLocks noChangeArrowheads="1"/>
          </p:cNvSpPr>
          <p:nvPr/>
        </p:nvSpPr>
        <p:spPr bwMode="auto">
          <a:xfrm>
            <a:off x="2500298" y="4214818"/>
            <a:ext cx="2071702" cy="857256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4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4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4" name="Rectangle 10"/>
          <p:cNvSpPr>
            <a:spLocks noChangeArrowheads="1"/>
          </p:cNvSpPr>
          <p:nvPr/>
        </p:nvSpPr>
        <p:spPr bwMode="auto">
          <a:xfrm>
            <a:off x="4714876" y="4214818"/>
            <a:ext cx="2071702" cy="8572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4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4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6" name="Rectangle 10"/>
          <p:cNvSpPr>
            <a:spLocks noChangeArrowheads="1"/>
          </p:cNvSpPr>
          <p:nvPr/>
        </p:nvSpPr>
        <p:spPr bwMode="auto">
          <a:xfrm>
            <a:off x="6858016" y="4214818"/>
            <a:ext cx="2071702" cy="85725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b="1" dirty="0" smtClean="0">
                <a:cs typeface="Times New Roman" pitchFamily="18" charset="0"/>
              </a:rPr>
              <a:t> </a:t>
            </a:r>
            <a:endParaRPr lang="ar-SA" b="1" u="sng" dirty="0" smtClean="0"/>
          </a:p>
          <a:p>
            <a:endParaRPr lang="en-US" b="1" dirty="0"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 rot="1702462">
            <a:off x="7667625" y="5492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الدرس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4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220903" y="1285860"/>
            <a:ext cx="141737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latin typeface="Arial" charset="0"/>
                <a:cs typeface="Arial" charset="0"/>
              </a:rPr>
              <a:t>13 </a:t>
            </a:r>
            <a:r>
              <a:rPr lang="ar-SA" sz="1600" b="1" u="sng" dirty="0">
                <a:latin typeface="Arial" charset="0"/>
                <a:cs typeface="Arial" charset="0"/>
              </a:rPr>
              <a:t>/ 3 </a:t>
            </a:r>
            <a:r>
              <a:rPr lang="ar-SA" sz="1600" b="1" u="sng">
                <a:latin typeface="Arial" charset="0"/>
                <a:cs typeface="Arial" charset="0"/>
              </a:rPr>
              <a:t>/</a:t>
            </a:r>
            <a:r>
              <a:rPr lang="ar-SA" sz="1600" b="1" u="sng" smtClean="0">
                <a:latin typeface="Arial" charset="0"/>
                <a:cs typeface="Arial" charset="0"/>
              </a:rPr>
              <a:t>1431ه،</a:t>
            </a:r>
            <a:endParaRPr lang="en-US" sz="1600" b="1" u="sng" dirty="0">
              <a:latin typeface="Arial" charset="0"/>
              <a:cs typeface="Arial" charset="0"/>
            </a:endParaRPr>
          </a:p>
        </p:txBody>
      </p:sp>
      <p:sp>
        <p:nvSpPr>
          <p:cNvPr id="24582" name="Oval 6"/>
          <p:cNvSpPr>
            <a:spLocks noChangeArrowheads="1"/>
          </p:cNvSpPr>
          <p:nvPr/>
        </p:nvSpPr>
        <p:spPr bwMode="auto">
          <a:xfrm>
            <a:off x="2755914" y="260350"/>
            <a:ext cx="3816350" cy="8651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sz="2800" b="1" dirty="0" smtClean="0">
                <a:solidFill>
                  <a:schemeClr val="bg1"/>
                </a:solidFill>
                <a:cs typeface="Times New Roman" pitchFamily="18" charset="0"/>
              </a:rPr>
              <a:t>قانون بويل</a:t>
            </a:r>
            <a:endParaRPr kumimoji="0" lang="en-US" sz="28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 rot="-2279437">
            <a:off x="473075" y="47942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الاول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7215206" y="2357430"/>
            <a:ext cx="1714512" cy="42862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 </a:t>
            </a:r>
            <a:endParaRPr lang="ar-SA" sz="1400" b="1" dirty="0" smtClean="0"/>
          </a:p>
          <a:p>
            <a:r>
              <a:rPr lang="ar-SA" sz="1400" b="1" dirty="0" smtClean="0"/>
              <a:t>1- أكتب نص قانون بويل </a:t>
            </a:r>
            <a:r>
              <a:rPr lang="en-US" sz="1400" b="1" dirty="0" smtClean="0"/>
              <a:t> </a:t>
            </a:r>
            <a:r>
              <a:rPr lang="ar-SA" sz="1400" b="1" dirty="0" smtClean="0"/>
              <a:t>؟</a:t>
            </a:r>
            <a:endParaRPr lang="en-US" sz="1400" dirty="0" smtClean="0"/>
          </a:p>
          <a:p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214282" y="1709730"/>
            <a:ext cx="8780467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لقد درس العالم الايرلندي روبرت بويل عام 1662م العلاقة بين التغير في حجم كمية معينة من الغاز مع الضغط الواقع عليه عند ثبوت درجة الحرارة وقد </a:t>
            </a:r>
            <a:endParaRPr lang="en-US" sz="1400" b="1" dirty="0" smtClean="0"/>
          </a:p>
          <a:p>
            <a:r>
              <a:rPr lang="ar-SA" sz="1400" b="1" dirty="0" smtClean="0"/>
              <a:t>وجد بويل أن حجم الغاز يقل كلما زاد الضغط الواقع عليه وصاغ هذا القانون الذي ينص على انه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792194" y="2709862"/>
            <a:ext cx="8208962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عند ثبوت درجة الحرارة يتناسب حجم مقدار معين من الغاز مع الضغط الواقع عليه تناسب عكسيا </a:t>
            </a:r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24600" name="Rectangle 24"/>
          <p:cNvSpPr>
            <a:spLocks noChangeArrowheads="1"/>
          </p:cNvSpPr>
          <p:nvPr/>
        </p:nvSpPr>
        <p:spPr bwMode="auto">
          <a:xfrm rot="154301">
            <a:off x="5570545" y="360512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6500826" y="3286124"/>
            <a:ext cx="2428892" cy="42862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2- اكتب العلاقة الرياضية لقانون بويل ؟ </a:t>
            </a:r>
            <a:endParaRPr lang="en-US" sz="14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 rot="154301">
            <a:off x="5194427" y="361777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×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 rot="154301">
            <a:off x="4729045" y="3586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 rot="154301">
            <a:off x="4300417" y="361777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 rot="154301">
            <a:off x="3943227" y="3586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 rot="154301">
            <a:off x="3622791" y="365755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×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 rot="154301">
            <a:off x="3157409" y="3586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 rot="154301">
            <a:off x="8409137" y="430049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ح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1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 rot="154301">
            <a:off x="8158069" y="433215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=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 rot="154301">
            <a:off x="7328653" y="4319906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45" name="رابط مستقيم 44"/>
          <p:cNvCxnSpPr/>
          <p:nvPr/>
        </p:nvCxnSpPr>
        <p:spPr bwMode="auto">
          <a:xfrm rot="10800000">
            <a:off x="7037646" y="4675103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8" name="Rectangle 24"/>
          <p:cNvSpPr>
            <a:spLocks noChangeArrowheads="1"/>
          </p:cNvSpPr>
          <p:nvPr/>
        </p:nvSpPr>
        <p:spPr bwMode="auto">
          <a:xfrm rot="154301">
            <a:off x="7802949" y="408618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ح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2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49" name="Rectangle 24"/>
          <p:cNvSpPr>
            <a:spLocks noChangeArrowheads="1"/>
          </p:cNvSpPr>
          <p:nvPr/>
        </p:nvSpPr>
        <p:spPr bwMode="auto">
          <a:xfrm rot="154301">
            <a:off x="7482513" y="415762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×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 rot="154301">
            <a:off x="7017131" y="408618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2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 rot="154301">
            <a:off x="7337567" y="458625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1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 rot="154301">
            <a:off x="6157805" y="430049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ض</a:t>
            </a:r>
            <a:r>
              <a:rPr lang="ar-SA" sz="14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3" name="Rectangle 24"/>
          <p:cNvSpPr>
            <a:spLocks noChangeArrowheads="1"/>
          </p:cNvSpPr>
          <p:nvPr/>
        </p:nvSpPr>
        <p:spPr bwMode="auto">
          <a:xfrm rot="154301">
            <a:off x="5837369" y="433215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4" name="Rectangle 24"/>
          <p:cNvSpPr>
            <a:spLocks noChangeArrowheads="1"/>
          </p:cNvSpPr>
          <p:nvPr/>
        </p:nvSpPr>
        <p:spPr bwMode="auto">
          <a:xfrm rot="154301">
            <a:off x="5005883" y="4319906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65" name="رابط مستقيم 64"/>
          <p:cNvCxnSpPr/>
          <p:nvPr/>
        </p:nvCxnSpPr>
        <p:spPr bwMode="auto">
          <a:xfrm rot="10800000">
            <a:off x="4786314" y="4675103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6" name="Rectangle 24"/>
          <p:cNvSpPr>
            <a:spLocks noChangeArrowheads="1"/>
          </p:cNvSpPr>
          <p:nvPr/>
        </p:nvSpPr>
        <p:spPr bwMode="auto">
          <a:xfrm rot="154301">
            <a:off x="5480179" y="408618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4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Rectangle 24"/>
          <p:cNvSpPr>
            <a:spLocks noChangeArrowheads="1"/>
          </p:cNvSpPr>
          <p:nvPr/>
        </p:nvSpPr>
        <p:spPr bwMode="auto">
          <a:xfrm rot="154301">
            <a:off x="5159743" y="415762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Rectangle 24"/>
          <p:cNvSpPr>
            <a:spLocks noChangeArrowheads="1"/>
          </p:cNvSpPr>
          <p:nvPr/>
        </p:nvSpPr>
        <p:spPr bwMode="auto">
          <a:xfrm rot="154301">
            <a:off x="4765799" y="412596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ض</a:t>
            </a:r>
            <a:r>
              <a:rPr lang="ar-SA" sz="14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Rectangle 24"/>
          <p:cNvSpPr>
            <a:spLocks noChangeArrowheads="1"/>
          </p:cNvSpPr>
          <p:nvPr/>
        </p:nvSpPr>
        <p:spPr bwMode="auto">
          <a:xfrm rot="154301">
            <a:off x="5014797" y="458625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4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Rectangle 24"/>
          <p:cNvSpPr>
            <a:spLocks noChangeArrowheads="1"/>
          </p:cNvSpPr>
          <p:nvPr/>
        </p:nvSpPr>
        <p:spPr bwMode="auto">
          <a:xfrm rot="154301">
            <a:off x="3979981" y="422906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4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1" name="Rectangle 24"/>
          <p:cNvSpPr>
            <a:spLocks noChangeArrowheads="1"/>
          </p:cNvSpPr>
          <p:nvPr/>
        </p:nvSpPr>
        <p:spPr bwMode="auto">
          <a:xfrm rot="154301">
            <a:off x="3730983" y="426071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2" name="Rectangle 24"/>
          <p:cNvSpPr>
            <a:spLocks noChangeArrowheads="1"/>
          </p:cNvSpPr>
          <p:nvPr/>
        </p:nvSpPr>
        <p:spPr bwMode="auto">
          <a:xfrm rot="154301">
            <a:off x="2899497" y="4248468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73" name="رابط مستقيم 72"/>
          <p:cNvCxnSpPr/>
          <p:nvPr/>
        </p:nvCxnSpPr>
        <p:spPr bwMode="auto">
          <a:xfrm rot="10800000">
            <a:off x="2608490" y="4603665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4" name="Rectangle 24"/>
          <p:cNvSpPr>
            <a:spLocks noChangeArrowheads="1"/>
          </p:cNvSpPr>
          <p:nvPr/>
        </p:nvSpPr>
        <p:spPr bwMode="auto">
          <a:xfrm rot="154301">
            <a:off x="3371723" y="401474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8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Rectangle 24"/>
          <p:cNvSpPr>
            <a:spLocks noChangeArrowheads="1"/>
          </p:cNvSpPr>
          <p:nvPr/>
        </p:nvSpPr>
        <p:spPr bwMode="auto">
          <a:xfrm rot="154301">
            <a:off x="3051287" y="408618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6" name="Rectangle 24"/>
          <p:cNvSpPr>
            <a:spLocks noChangeArrowheads="1"/>
          </p:cNvSpPr>
          <p:nvPr/>
        </p:nvSpPr>
        <p:spPr bwMode="auto">
          <a:xfrm rot="154301">
            <a:off x="2585905" y="401474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ض</a:t>
            </a:r>
            <a:r>
              <a:rPr lang="ar-SA" sz="14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7" name="Rectangle 24"/>
          <p:cNvSpPr>
            <a:spLocks noChangeArrowheads="1"/>
          </p:cNvSpPr>
          <p:nvPr/>
        </p:nvSpPr>
        <p:spPr bwMode="auto">
          <a:xfrm rot="154301">
            <a:off x="2908411" y="451481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ض</a:t>
            </a:r>
            <a:r>
              <a:rPr lang="ar-SA" sz="14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4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8" name="Rectangle 24"/>
          <p:cNvSpPr>
            <a:spLocks noChangeArrowheads="1"/>
          </p:cNvSpPr>
          <p:nvPr/>
        </p:nvSpPr>
        <p:spPr bwMode="auto">
          <a:xfrm rot="154301">
            <a:off x="1800087" y="422906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2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79" name="Rectangle 24"/>
          <p:cNvSpPr>
            <a:spLocks noChangeArrowheads="1"/>
          </p:cNvSpPr>
          <p:nvPr/>
        </p:nvSpPr>
        <p:spPr bwMode="auto">
          <a:xfrm rot="154301">
            <a:off x="1551089" y="426071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=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80" name="Rectangle 24"/>
          <p:cNvSpPr>
            <a:spLocks noChangeArrowheads="1"/>
          </p:cNvSpPr>
          <p:nvPr/>
        </p:nvSpPr>
        <p:spPr bwMode="auto">
          <a:xfrm rot="154301">
            <a:off x="719603" y="4248468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81" name="رابط مستقيم 80"/>
          <p:cNvCxnSpPr/>
          <p:nvPr/>
        </p:nvCxnSpPr>
        <p:spPr bwMode="auto">
          <a:xfrm rot="10800000">
            <a:off x="428596" y="4603665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" name="Rectangle 24"/>
          <p:cNvSpPr>
            <a:spLocks noChangeArrowheads="1"/>
          </p:cNvSpPr>
          <p:nvPr/>
        </p:nvSpPr>
        <p:spPr bwMode="auto">
          <a:xfrm rot="154301">
            <a:off x="1193899" y="401474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ح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1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83" name="Rectangle 24"/>
          <p:cNvSpPr>
            <a:spLocks noChangeArrowheads="1"/>
          </p:cNvSpPr>
          <p:nvPr/>
        </p:nvSpPr>
        <p:spPr bwMode="auto">
          <a:xfrm rot="154301">
            <a:off x="873463" y="408618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×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84" name="Rectangle 24"/>
          <p:cNvSpPr>
            <a:spLocks noChangeArrowheads="1"/>
          </p:cNvSpPr>
          <p:nvPr/>
        </p:nvSpPr>
        <p:spPr bwMode="auto">
          <a:xfrm rot="154301">
            <a:off x="408081" y="401474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1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85" name="Rectangle 24"/>
          <p:cNvSpPr>
            <a:spLocks noChangeArrowheads="1"/>
          </p:cNvSpPr>
          <p:nvPr/>
        </p:nvSpPr>
        <p:spPr bwMode="auto">
          <a:xfrm rot="154301">
            <a:off x="728517" y="451481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ح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2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7000892" y="5210192"/>
            <a:ext cx="1785950" cy="504825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3- متى يستخدم قانون بويل ؟</a:t>
            </a:r>
            <a:r>
              <a:rPr lang="en-US" sz="1400" b="1" dirty="0" smtClean="0">
                <a:solidFill>
                  <a:schemeClr val="bg1">
                    <a:lumMod val="75000"/>
                  </a:schemeClr>
                </a:solidFill>
              </a:rPr>
              <a:t>  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Rectangle 11"/>
          <p:cNvSpPr>
            <a:spLocks noChangeArrowheads="1"/>
          </p:cNvSpPr>
          <p:nvPr/>
        </p:nvSpPr>
        <p:spPr bwMode="auto">
          <a:xfrm>
            <a:off x="642910" y="5643578"/>
            <a:ext cx="8208963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يستخدم هذا القانون لأغلب الغازات عندما يكون الضغط منخفضا ودرجة الحرارة عالية نسبيا . </a:t>
            </a:r>
            <a:endParaRPr lang="en-US" sz="1400" b="1" dirty="0"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1000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1000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000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6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1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6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1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5" grpId="0" animBg="1"/>
      <p:bldP spid="94" grpId="0" animBg="1"/>
      <p:bldP spid="86" grpId="0" animBg="1"/>
      <p:bldP spid="24580" grpId="0" animBg="1"/>
      <p:bldP spid="24581" grpId="0"/>
      <p:bldP spid="24582" grpId="0" animBg="1"/>
      <p:bldP spid="24584" grpId="0" animBg="1"/>
      <p:bldP spid="24586" grpId="0" animBg="1"/>
      <p:bldP spid="24587" grpId="0"/>
      <p:bldP spid="24593" grpId="0"/>
      <p:bldP spid="24600" grpId="0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8" grpId="0"/>
      <p:bldP spid="49" grpId="0"/>
      <p:bldP spid="50" grpId="0"/>
      <p:bldP spid="53" grpId="0"/>
      <p:bldP spid="62" grpId="0"/>
      <p:bldP spid="63" grpId="0"/>
      <p:bldP spid="64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2" grpId="0"/>
      <p:bldP spid="83" grpId="0"/>
      <p:bldP spid="84" grpId="0"/>
      <p:bldP spid="85" grpId="0"/>
      <p:bldP spid="54" grpId="0" animBg="1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7715272" y="642919"/>
            <a:ext cx="1143008" cy="42862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4- أكمل ما يلي :</a:t>
            </a:r>
            <a:endParaRPr lang="en-US" sz="1400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7572396" y="1214422"/>
            <a:ext cx="1357322" cy="361949"/>
          </a:xfrm>
          <a:prstGeom prst="rect">
            <a:avLst/>
          </a:prstGeom>
          <a:solidFill>
            <a:srgbClr val="99FF99"/>
          </a:solidFill>
          <a:ln w="12700">
            <a:solidFill>
              <a:srgbClr val="00B05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أ )- 1 لتر =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6215074" y="1214422"/>
            <a:ext cx="1357322" cy="361949"/>
          </a:xfrm>
          <a:prstGeom prst="rect">
            <a:avLst/>
          </a:prstGeom>
          <a:solidFill>
            <a:srgbClr val="99FF99"/>
          </a:solidFill>
          <a:ln w="12700">
            <a:solidFill>
              <a:srgbClr val="00B05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1000مللتر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7572396" y="1714488"/>
            <a:ext cx="1357322" cy="35718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ب)- 1ضغط جوي =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6572264" y="1714489"/>
            <a:ext cx="1000132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76سم زئبق = 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143504" y="1714489"/>
            <a:ext cx="1428760" cy="35718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760ملم زئبق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143768" y="2209795"/>
            <a:ext cx="1785950" cy="361949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ج)- درجة الحرارة المطلقة = 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5143504" y="2214555"/>
            <a:ext cx="2000264" cy="35719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chemeClr val="tx1">
                <a:lumMod val="85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kumimoji="0" lang="ar-SA" sz="1400" b="1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الدرجة المئوية + 273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6643702" y="2714621"/>
            <a:ext cx="2286016" cy="357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د) – الغازات عند الشروط المعيارية ( 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5429256" y="2714621"/>
            <a:ext cx="1214446" cy="357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الضغط الجوي = 1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3857620" y="2714621"/>
            <a:ext cx="1571636" cy="357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75000"/>
                  </a:schemeClr>
                </a:solidFill>
              </a:rPr>
              <a:t>و درجة الحرارة =0مْ  ) .</a:t>
            </a:r>
            <a:endParaRPr 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41353" y="3571876"/>
            <a:ext cx="85026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إذا كان حجم عينة من غاز النيتروجين  0.5 لتر وضغطها 2 ضغط  جوي فان ضغطها يكون إذا تمدد  وأصبح حجمها 1.5 لتر ؟</a:t>
            </a:r>
            <a:endParaRPr kumimoji="0" lang="ar-SA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val 123"/>
          <p:cNvSpPr>
            <a:spLocks noChangeArrowheads="1"/>
          </p:cNvSpPr>
          <p:nvPr/>
        </p:nvSpPr>
        <p:spPr bwMode="auto">
          <a:xfrm>
            <a:off x="4429124" y="3214686"/>
            <a:ext cx="863601" cy="35719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مثال ( 1)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 rot="154301">
            <a:off x="5570545" y="474812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 rot="154301">
            <a:off x="5194427" y="476078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×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 rot="154301">
            <a:off x="4729045" y="472912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 rot="154301">
            <a:off x="4300417" y="476078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 rot="154301">
            <a:off x="3943227" y="472912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 rot="154301">
            <a:off x="3622791" y="480056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×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 rot="154301">
            <a:off x="3157409" y="472912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 rot="154301">
            <a:off x="8123385" y="434027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2" name="Oval 123"/>
          <p:cNvSpPr>
            <a:spLocks noChangeArrowheads="1"/>
          </p:cNvSpPr>
          <p:nvPr/>
        </p:nvSpPr>
        <p:spPr bwMode="auto">
          <a:xfrm>
            <a:off x="4500562" y="3997332"/>
            <a:ext cx="792163" cy="4318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الإجابة ( 1)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 rot="154301">
            <a:off x="7909071" y="437193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FF00"/>
                </a:solidFill>
              </a:rPr>
              <a:t>=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 rot="154301">
            <a:off x="7443689" y="437193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0.5 لتر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 rot="154301">
            <a:off x="6443557" y="437193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 rot="154301">
            <a:off x="6157805" y="441171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 rot="154301">
            <a:off x="5657739" y="441171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 2 ضغط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 rot="154301">
            <a:off x="4586169" y="437193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 rot="154301">
            <a:off x="4300417" y="441171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 rot="154301">
            <a:off x="4086103" y="441171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؟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 rot="154301">
            <a:off x="3408477" y="437193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 rot="154301">
            <a:off x="3157409" y="441171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 rot="154301">
            <a:off x="2728781" y="441171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1.5 لتر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46" name="Rectangle 10"/>
          <p:cNvSpPr>
            <a:spLocks noChangeArrowheads="1"/>
          </p:cNvSpPr>
          <p:nvPr/>
        </p:nvSpPr>
        <p:spPr bwMode="auto">
          <a:xfrm>
            <a:off x="6680456" y="5286388"/>
            <a:ext cx="2071702" cy="85725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 </a:t>
            </a:r>
            <a:endParaRPr lang="ar-SA" sz="1400" b="1" u="sng" dirty="0" smtClean="0"/>
          </a:p>
          <a:p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 rot="154301">
            <a:off x="8194823" y="530063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2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 rot="154301">
            <a:off x="7945825" y="533228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=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49" name="Rectangle 24"/>
          <p:cNvSpPr>
            <a:spLocks noChangeArrowheads="1"/>
          </p:cNvSpPr>
          <p:nvPr/>
        </p:nvSpPr>
        <p:spPr bwMode="auto">
          <a:xfrm rot="154301">
            <a:off x="7114339" y="5320038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50" name="رابط مستقيم 49"/>
          <p:cNvCxnSpPr/>
          <p:nvPr/>
        </p:nvCxnSpPr>
        <p:spPr bwMode="auto">
          <a:xfrm rot="10800000">
            <a:off x="6823332" y="5675235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" name="Rectangle 24"/>
          <p:cNvSpPr>
            <a:spLocks noChangeArrowheads="1"/>
          </p:cNvSpPr>
          <p:nvPr/>
        </p:nvSpPr>
        <p:spPr bwMode="auto">
          <a:xfrm rot="154301">
            <a:off x="7588635" y="508631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ح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1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52" name="Rectangle 24"/>
          <p:cNvSpPr>
            <a:spLocks noChangeArrowheads="1"/>
          </p:cNvSpPr>
          <p:nvPr/>
        </p:nvSpPr>
        <p:spPr bwMode="auto">
          <a:xfrm rot="154301">
            <a:off x="7268199" y="515775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×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 rot="154301">
            <a:off x="6802817" y="508631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1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54" name="Rectangle 24"/>
          <p:cNvSpPr>
            <a:spLocks noChangeArrowheads="1"/>
          </p:cNvSpPr>
          <p:nvPr/>
        </p:nvSpPr>
        <p:spPr bwMode="auto">
          <a:xfrm rot="154301">
            <a:off x="7123253" y="558638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ح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2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4429124" y="5326169"/>
            <a:ext cx="2071702" cy="85725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 </a:t>
            </a:r>
            <a:endParaRPr lang="ar-SA" sz="1400" b="1" u="sng" dirty="0" smtClean="0"/>
          </a:p>
          <a:p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56" name="Rectangle 24"/>
          <p:cNvSpPr>
            <a:spLocks noChangeArrowheads="1"/>
          </p:cNvSpPr>
          <p:nvPr/>
        </p:nvSpPr>
        <p:spPr bwMode="auto">
          <a:xfrm rot="154301">
            <a:off x="5943491" y="53404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2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 rot="154301">
            <a:off x="5694493" y="53720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=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 rot="154301">
            <a:off x="4863007" y="5359819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59" name="رابط مستقيم 58"/>
          <p:cNvCxnSpPr/>
          <p:nvPr/>
        </p:nvCxnSpPr>
        <p:spPr bwMode="auto">
          <a:xfrm rot="10800000">
            <a:off x="4572000" y="5715016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0" name="Rectangle 24"/>
          <p:cNvSpPr>
            <a:spLocks noChangeArrowheads="1"/>
          </p:cNvSpPr>
          <p:nvPr/>
        </p:nvSpPr>
        <p:spPr bwMode="auto">
          <a:xfrm rot="154301">
            <a:off x="5337303" y="512609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ح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1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61" name="Rectangle 24"/>
          <p:cNvSpPr>
            <a:spLocks noChangeArrowheads="1"/>
          </p:cNvSpPr>
          <p:nvPr/>
        </p:nvSpPr>
        <p:spPr bwMode="auto">
          <a:xfrm rot="154301">
            <a:off x="5016867" y="519753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×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 rot="154301">
            <a:off x="4551485" y="512609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1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63" name="Rectangle 24"/>
          <p:cNvSpPr>
            <a:spLocks noChangeArrowheads="1"/>
          </p:cNvSpPr>
          <p:nvPr/>
        </p:nvSpPr>
        <p:spPr bwMode="auto">
          <a:xfrm rot="154301">
            <a:off x="4871921" y="562616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ح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2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64" name="Rectangle 10"/>
          <p:cNvSpPr>
            <a:spLocks noChangeArrowheads="1"/>
          </p:cNvSpPr>
          <p:nvPr/>
        </p:nvSpPr>
        <p:spPr bwMode="auto">
          <a:xfrm>
            <a:off x="2571736" y="5326169"/>
            <a:ext cx="2071702" cy="85725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cs typeface="Times New Roman" pitchFamily="18" charset="0"/>
              </a:rPr>
              <a:t> </a:t>
            </a:r>
            <a:endParaRPr lang="ar-SA" sz="1400" b="1" u="sng" dirty="0" smtClean="0"/>
          </a:p>
          <a:p>
            <a:endParaRPr lang="en-US" sz="1400" b="1" dirty="0">
              <a:cs typeface="Times New Roman" pitchFamily="18" charset="0"/>
            </a:endParaRPr>
          </a:p>
        </p:txBody>
      </p:sp>
      <p:sp>
        <p:nvSpPr>
          <p:cNvPr id="66" name="Rectangle 24"/>
          <p:cNvSpPr>
            <a:spLocks noChangeArrowheads="1"/>
          </p:cNvSpPr>
          <p:nvPr/>
        </p:nvSpPr>
        <p:spPr bwMode="auto">
          <a:xfrm rot="154301">
            <a:off x="3837105" y="537206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=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67" name="Rectangle 24"/>
          <p:cNvSpPr>
            <a:spLocks noChangeArrowheads="1"/>
          </p:cNvSpPr>
          <p:nvPr/>
        </p:nvSpPr>
        <p:spPr bwMode="auto">
          <a:xfrm rot="154301">
            <a:off x="3005619" y="5359819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68" name="رابط مستقيم 67"/>
          <p:cNvCxnSpPr/>
          <p:nvPr/>
        </p:nvCxnSpPr>
        <p:spPr bwMode="auto">
          <a:xfrm rot="10800000">
            <a:off x="1571604" y="5715016"/>
            <a:ext cx="2428892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9" name="Rectangle 24"/>
          <p:cNvSpPr>
            <a:spLocks noChangeArrowheads="1"/>
          </p:cNvSpPr>
          <p:nvPr/>
        </p:nvSpPr>
        <p:spPr bwMode="auto">
          <a:xfrm rot="154301">
            <a:off x="2585905" y="519753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×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71" name="Rectangle 24"/>
          <p:cNvSpPr>
            <a:spLocks noChangeArrowheads="1"/>
          </p:cNvSpPr>
          <p:nvPr/>
        </p:nvSpPr>
        <p:spPr bwMode="auto">
          <a:xfrm rot="154301">
            <a:off x="3122725" y="519753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0.5 لتر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73" name="Rectangle 24"/>
          <p:cNvSpPr>
            <a:spLocks noChangeArrowheads="1"/>
          </p:cNvSpPr>
          <p:nvPr/>
        </p:nvSpPr>
        <p:spPr bwMode="auto">
          <a:xfrm rot="154301">
            <a:off x="1643253" y="5185998"/>
            <a:ext cx="1163571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 2 ضغط جوي 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74" name="Rectangle 24"/>
          <p:cNvSpPr>
            <a:spLocks noChangeArrowheads="1"/>
          </p:cNvSpPr>
          <p:nvPr/>
        </p:nvSpPr>
        <p:spPr bwMode="auto">
          <a:xfrm rot="154301">
            <a:off x="2514467" y="558638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1.5 لتر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6" name="Rectangle 24"/>
          <p:cNvSpPr>
            <a:spLocks noChangeArrowheads="1"/>
          </p:cNvSpPr>
          <p:nvPr/>
        </p:nvSpPr>
        <p:spPr bwMode="auto">
          <a:xfrm rot="154301">
            <a:off x="5694493" y="612622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=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77" name="Rectangle 24"/>
          <p:cNvSpPr>
            <a:spLocks noChangeArrowheads="1"/>
          </p:cNvSpPr>
          <p:nvPr/>
        </p:nvSpPr>
        <p:spPr bwMode="auto">
          <a:xfrm rot="154301">
            <a:off x="5943491" y="608644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</a:t>
            </a:r>
            <a:r>
              <a:rPr lang="ar-SA" sz="1400" b="1" baseline="-25000" dirty="0" smtClean="0">
                <a:solidFill>
                  <a:schemeClr val="accent2"/>
                </a:solidFill>
              </a:rPr>
              <a:t>2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79" name="Rectangle 24"/>
          <p:cNvSpPr>
            <a:spLocks noChangeArrowheads="1"/>
          </p:cNvSpPr>
          <p:nvPr/>
        </p:nvSpPr>
        <p:spPr bwMode="auto">
          <a:xfrm rot="154301">
            <a:off x="4585873" y="6073278"/>
            <a:ext cx="123635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2"/>
                </a:solidFill>
              </a:rPr>
              <a:t>ضغط جوي</a:t>
            </a:r>
            <a:endParaRPr lang="en-US" sz="1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7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2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8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2" fill="hold">
                      <p:stCondLst>
                        <p:cond delay="indefinite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0" fill="hold">
                      <p:stCondLst>
                        <p:cond delay="indefinite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9" fill="hold">
                      <p:stCondLst>
                        <p:cond delay="indefinite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6" grpId="0" animBg="1"/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0" grpId="0"/>
      <p:bldP spid="61" grpId="0"/>
      <p:bldP spid="62" grpId="0"/>
      <p:bldP spid="63" grpId="0"/>
      <p:bldP spid="64" grpId="0"/>
      <p:bldP spid="66" grpId="0"/>
      <p:bldP spid="67" grpId="0"/>
      <p:bldP spid="69" grpId="0"/>
      <p:bldP spid="71" grpId="0"/>
      <p:bldP spid="73" grpId="0"/>
      <p:bldP spid="74" grpId="0"/>
      <p:bldP spid="76" grpId="0"/>
      <p:bldP spid="77" grpId="0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1438" y="701085"/>
            <a:ext cx="89297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Low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Monotype Koufi" pitchFamily="2" charset="-78"/>
              </a:rPr>
              <a:t>  </a:t>
            </a:r>
            <a:r>
              <a:rPr kumimoji="0" lang="ar-SA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تشغل وزن من الهيدروجين 3.5 لتر عند ضغط 69 سم زئبق .تكون عدد المللترات لنفس الوزن من الغاز عند ضغط جوي واحد وعند ثبوت درجة الحرارة  ؟</a:t>
            </a:r>
            <a:endParaRPr kumimoji="0" lang="ar-S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val 123"/>
          <p:cNvSpPr>
            <a:spLocks noChangeArrowheads="1"/>
          </p:cNvSpPr>
          <p:nvPr/>
        </p:nvSpPr>
        <p:spPr bwMode="auto">
          <a:xfrm>
            <a:off x="4429124" y="214290"/>
            <a:ext cx="863601" cy="35719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مثال ( 2 )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6" name="Oval 123"/>
          <p:cNvSpPr>
            <a:spLocks noChangeArrowheads="1"/>
          </p:cNvSpPr>
          <p:nvPr/>
        </p:nvSpPr>
        <p:spPr bwMode="auto">
          <a:xfrm>
            <a:off x="4429124" y="1214422"/>
            <a:ext cx="792163" cy="4318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الإجابة ( 2 )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 rot="154301">
            <a:off x="4999041" y="31131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 rot="154301">
            <a:off x="4622923" y="312583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×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 rot="154301">
            <a:off x="4157541" y="30941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 rot="154301">
            <a:off x="3728913" y="312583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 rot="154301">
            <a:off x="3371723" y="30941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 rot="154301">
            <a:off x="3014533" y="312583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×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 rot="154301">
            <a:off x="2585905" y="30941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 rot="154301">
            <a:off x="8123385" y="158585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 rot="154301">
            <a:off x="7909071" y="16175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rgbClr val="FFFF00"/>
                </a:solidFill>
              </a:rPr>
              <a:t>=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 rot="154301">
            <a:off x="7443689" y="16175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3.5 لتر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 rot="154301">
            <a:off x="6443557" y="16175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 rot="154301">
            <a:off x="6157805" y="165729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19" name="Rectangle 24"/>
          <p:cNvSpPr>
            <a:spLocks noChangeArrowheads="1"/>
          </p:cNvSpPr>
          <p:nvPr/>
        </p:nvSpPr>
        <p:spPr bwMode="auto">
          <a:xfrm rot="154301">
            <a:off x="5586301" y="165729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69سم زئبق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 rot="154301">
            <a:off x="4586169" y="16175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 rot="154301">
            <a:off x="4300417" y="165729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 rot="154301">
            <a:off x="3657475" y="165729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1 ضغط جوي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 rot="154301">
            <a:off x="2585905" y="16175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ح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 rot="154301">
            <a:off x="2371591" y="165729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 rot="154301">
            <a:off x="2085839" y="165729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؟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>
            <a:off x="2571736" y="3754533"/>
            <a:ext cx="2071702" cy="85725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cs typeface="Times New Roman" pitchFamily="18" charset="0"/>
              </a:rPr>
              <a:t> </a:t>
            </a:r>
            <a:endParaRPr lang="ar-SA" sz="1800" b="1" u="sng" dirty="0" smtClean="0"/>
          </a:p>
          <a:p>
            <a:endParaRPr lang="en-US" sz="1800" b="1" dirty="0">
              <a:cs typeface="Times New Roman" pitchFamily="18" charset="0"/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 rot="154301">
            <a:off x="3005619" y="3788183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800" b="1" dirty="0">
              <a:solidFill>
                <a:schemeClr val="accent2"/>
              </a:solidFill>
            </a:endParaRPr>
          </a:p>
        </p:txBody>
      </p:sp>
      <p:cxnSp>
        <p:nvCxnSpPr>
          <p:cNvPr id="47" name="رابط مستقيم 46"/>
          <p:cNvCxnSpPr/>
          <p:nvPr/>
        </p:nvCxnSpPr>
        <p:spPr bwMode="auto">
          <a:xfrm rot="10800000">
            <a:off x="1571604" y="4143380"/>
            <a:ext cx="2428892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8" name="Rectangle 24"/>
          <p:cNvSpPr>
            <a:spLocks noChangeArrowheads="1"/>
          </p:cNvSpPr>
          <p:nvPr/>
        </p:nvSpPr>
        <p:spPr bwMode="auto">
          <a:xfrm rot="154301">
            <a:off x="2585905" y="362589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×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49" name="Rectangle 24"/>
          <p:cNvSpPr>
            <a:spLocks noChangeArrowheads="1"/>
          </p:cNvSpPr>
          <p:nvPr/>
        </p:nvSpPr>
        <p:spPr bwMode="auto">
          <a:xfrm rot="154301">
            <a:off x="3122725" y="362589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3.5لتر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 rot="154301">
            <a:off x="1643253" y="3614362"/>
            <a:ext cx="1163571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 2 ضغط جوي 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 rot="154301">
            <a:off x="2514467" y="401474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1.5 لتر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52" name="Rectangle 24"/>
          <p:cNvSpPr>
            <a:spLocks noChangeArrowheads="1"/>
          </p:cNvSpPr>
          <p:nvPr/>
        </p:nvSpPr>
        <p:spPr bwMode="auto">
          <a:xfrm rot="154301">
            <a:off x="5588371" y="484034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54" name="Rectangle 24"/>
          <p:cNvSpPr>
            <a:spLocks noChangeArrowheads="1"/>
          </p:cNvSpPr>
          <p:nvPr/>
        </p:nvSpPr>
        <p:spPr bwMode="auto">
          <a:xfrm>
            <a:off x="4479751" y="4787394"/>
            <a:ext cx="123635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لتر 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6572264" y="3683095"/>
            <a:ext cx="2071702" cy="857256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8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8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6" name="Rectangle 24"/>
          <p:cNvSpPr>
            <a:spLocks noChangeArrowheads="1"/>
          </p:cNvSpPr>
          <p:nvPr/>
        </p:nvSpPr>
        <p:spPr bwMode="auto">
          <a:xfrm rot="154301">
            <a:off x="8051947" y="369733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8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 rot="154301">
            <a:off x="7802949" y="372899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 rot="154301">
            <a:off x="6971463" y="3716745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59" name="رابط مستقيم 58"/>
          <p:cNvCxnSpPr/>
          <p:nvPr/>
        </p:nvCxnSpPr>
        <p:spPr bwMode="auto">
          <a:xfrm rot="10800000">
            <a:off x="6680456" y="4071942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0" name="Rectangle 24"/>
          <p:cNvSpPr>
            <a:spLocks noChangeArrowheads="1"/>
          </p:cNvSpPr>
          <p:nvPr/>
        </p:nvSpPr>
        <p:spPr bwMode="auto">
          <a:xfrm rot="154301">
            <a:off x="7443689" y="348302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8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1" name="Rectangle 24"/>
          <p:cNvSpPr>
            <a:spLocks noChangeArrowheads="1"/>
          </p:cNvSpPr>
          <p:nvPr/>
        </p:nvSpPr>
        <p:spPr bwMode="auto">
          <a:xfrm rot="154301">
            <a:off x="7123253" y="355446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 rot="154301">
            <a:off x="6657871" y="348302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1">
                    <a:lumMod val="75000"/>
                  </a:schemeClr>
                </a:solidFill>
              </a:rPr>
              <a:t>ض</a:t>
            </a:r>
            <a:r>
              <a:rPr lang="ar-SA" sz="18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3" name="Rectangle 24"/>
          <p:cNvSpPr>
            <a:spLocks noChangeArrowheads="1"/>
          </p:cNvSpPr>
          <p:nvPr/>
        </p:nvSpPr>
        <p:spPr bwMode="auto">
          <a:xfrm rot="154301">
            <a:off x="6980377" y="398308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1">
                    <a:lumMod val="75000"/>
                  </a:schemeClr>
                </a:solidFill>
              </a:rPr>
              <a:t>ض</a:t>
            </a:r>
            <a:r>
              <a:rPr lang="ar-SA" sz="18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4" name="Rectangle 10"/>
          <p:cNvSpPr>
            <a:spLocks noChangeArrowheads="1"/>
          </p:cNvSpPr>
          <p:nvPr/>
        </p:nvSpPr>
        <p:spPr bwMode="auto">
          <a:xfrm>
            <a:off x="4429124" y="3722876"/>
            <a:ext cx="2071702" cy="85725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solidFill>
                  <a:schemeClr val="accent6"/>
                </a:solidFill>
                <a:cs typeface="Times New Roman" pitchFamily="18" charset="0"/>
              </a:rPr>
              <a:t> </a:t>
            </a:r>
            <a:endParaRPr lang="ar-SA" sz="1800" b="1" u="sng" dirty="0" smtClean="0">
              <a:solidFill>
                <a:schemeClr val="accent6"/>
              </a:solidFill>
            </a:endParaRPr>
          </a:p>
          <a:p>
            <a:endParaRPr lang="en-US" sz="1800" b="1" dirty="0">
              <a:solidFill>
                <a:schemeClr val="accent6"/>
              </a:solidFill>
              <a:cs typeface="Times New Roman" pitchFamily="18" charset="0"/>
            </a:endParaRPr>
          </a:p>
        </p:txBody>
      </p:sp>
      <p:sp>
        <p:nvSpPr>
          <p:cNvPr id="65" name="Rectangle 24"/>
          <p:cNvSpPr>
            <a:spLocks noChangeArrowheads="1"/>
          </p:cNvSpPr>
          <p:nvPr/>
        </p:nvSpPr>
        <p:spPr bwMode="auto">
          <a:xfrm rot="154301">
            <a:off x="5908807" y="3737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6"/>
                </a:solidFill>
              </a:rPr>
              <a:t>ح </a:t>
            </a:r>
            <a:r>
              <a:rPr lang="ar-SA" sz="1800" b="1" baseline="-25000" dirty="0" smtClean="0">
                <a:solidFill>
                  <a:schemeClr val="accent6"/>
                </a:solidFill>
              </a:rPr>
              <a:t>2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sp>
        <p:nvSpPr>
          <p:cNvPr id="66" name="Rectangle 24"/>
          <p:cNvSpPr>
            <a:spLocks noChangeArrowheads="1"/>
          </p:cNvSpPr>
          <p:nvPr/>
        </p:nvSpPr>
        <p:spPr bwMode="auto">
          <a:xfrm rot="154301">
            <a:off x="5659809" y="376877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6"/>
                </a:solidFill>
              </a:rPr>
              <a:t>=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sp>
        <p:nvSpPr>
          <p:cNvPr id="67" name="Rectangle 24"/>
          <p:cNvSpPr>
            <a:spLocks noChangeArrowheads="1"/>
          </p:cNvSpPr>
          <p:nvPr/>
        </p:nvSpPr>
        <p:spPr bwMode="auto">
          <a:xfrm rot="154301">
            <a:off x="4828323" y="3756526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800" b="1" dirty="0">
              <a:solidFill>
                <a:schemeClr val="accent6"/>
              </a:solidFill>
            </a:endParaRPr>
          </a:p>
        </p:txBody>
      </p:sp>
      <p:cxnSp>
        <p:nvCxnSpPr>
          <p:cNvPr id="68" name="رابط مستقيم 67"/>
          <p:cNvCxnSpPr/>
          <p:nvPr/>
        </p:nvCxnSpPr>
        <p:spPr bwMode="auto">
          <a:xfrm rot="10800000">
            <a:off x="4537316" y="4111723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9" name="Rectangle 24"/>
          <p:cNvSpPr>
            <a:spLocks noChangeArrowheads="1"/>
          </p:cNvSpPr>
          <p:nvPr/>
        </p:nvSpPr>
        <p:spPr bwMode="auto">
          <a:xfrm rot="154301">
            <a:off x="5300549" y="352280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6"/>
                </a:solidFill>
              </a:rPr>
              <a:t>ح </a:t>
            </a:r>
            <a:r>
              <a:rPr lang="ar-SA" sz="1800" b="1" baseline="-25000" dirty="0" smtClean="0">
                <a:solidFill>
                  <a:schemeClr val="accent6"/>
                </a:solidFill>
              </a:rPr>
              <a:t>1 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sp>
        <p:nvSpPr>
          <p:cNvPr id="70" name="Rectangle 24"/>
          <p:cNvSpPr>
            <a:spLocks noChangeArrowheads="1"/>
          </p:cNvSpPr>
          <p:nvPr/>
        </p:nvSpPr>
        <p:spPr bwMode="auto">
          <a:xfrm rot="154301">
            <a:off x="4980113" y="359424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6"/>
                </a:solidFill>
              </a:rPr>
              <a:t>×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sp>
        <p:nvSpPr>
          <p:cNvPr id="71" name="Rectangle 24"/>
          <p:cNvSpPr>
            <a:spLocks noChangeArrowheads="1"/>
          </p:cNvSpPr>
          <p:nvPr/>
        </p:nvSpPr>
        <p:spPr bwMode="auto">
          <a:xfrm rot="154301">
            <a:off x="4514731" y="352280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6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6"/>
                </a:solidFill>
              </a:rPr>
              <a:t>1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sp>
        <p:nvSpPr>
          <p:cNvPr id="72" name="Rectangle 24"/>
          <p:cNvSpPr>
            <a:spLocks noChangeArrowheads="1"/>
          </p:cNvSpPr>
          <p:nvPr/>
        </p:nvSpPr>
        <p:spPr bwMode="auto">
          <a:xfrm rot="154301">
            <a:off x="4837237" y="402287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6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6"/>
                </a:solidFill>
              </a:rPr>
              <a:t>2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sp>
        <p:nvSpPr>
          <p:cNvPr id="73" name="Rectangle 24"/>
          <p:cNvSpPr>
            <a:spLocks noChangeArrowheads="1"/>
          </p:cNvSpPr>
          <p:nvPr/>
        </p:nvSpPr>
        <p:spPr bwMode="auto">
          <a:xfrm rot="154301">
            <a:off x="3943227" y="376877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cxnSp>
        <p:nvCxnSpPr>
          <p:cNvPr id="75" name="رابط كسهم مستقيم 74"/>
          <p:cNvCxnSpPr/>
          <p:nvPr/>
        </p:nvCxnSpPr>
        <p:spPr bwMode="auto">
          <a:xfrm rot="5400000">
            <a:off x="6465107" y="2393149"/>
            <a:ext cx="35719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76" name="Rectangle 24"/>
          <p:cNvSpPr>
            <a:spLocks noChangeArrowheads="1"/>
          </p:cNvSpPr>
          <p:nvPr/>
        </p:nvSpPr>
        <p:spPr bwMode="auto">
          <a:xfrm rot="154301">
            <a:off x="5443425" y="198282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يحول الى ضغط جوي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7" name="Rectangle 24"/>
          <p:cNvSpPr>
            <a:spLocks noChangeArrowheads="1"/>
          </p:cNvSpPr>
          <p:nvPr/>
        </p:nvSpPr>
        <p:spPr bwMode="auto">
          <a:xfrm rot="154301">
            <a:off x="6443557" y="241145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8" name="Rectangle 24"/>
          <p:cNvSpPr>
            <a:spLocks noChangeArrowheads="1"/>
          </p:cNvSpPr>
          <p:nvPr/>
        </p:nvSpPr>
        <p:spPr bwMode="auto">
          <a:xfrm rot="154301">
            <a:off x="6157805" y="244311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cxnSp>
        <p:nvCxnSpPr>
          <p:cNvPr id="79" name="رابط مستقيم 78"/>
          <p:cNvCxnSpPr/>
          <p:nvPr/>
        </p:nvCxnSpPr>
        <p:spPr bwMode="auto">
          <a:xfrm rot="10800000">
            <a:off x="5072066" y="2786058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0" name="Rectangle 24"/>
          <p:cNvSpPr>
            <a:spLocks noChangeArrowheads="1"/>
          </p:cNvSpPr>
          <p:nvPr/>
        </p:nvSpPr>
        <p:spPr bwMode="auto">
          <a:xfrm rot="154301">
            <a:off x="5443425" y="226857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69سم زئبق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81" name="Rectangle 24"/>
          <p:cNvSpPr>
            <a:spLocks noChangeArrowheads="1"/>
          </p:cNvSpPr>
          <p:nvPr/>
        </p:nvSpPr>
        <p:spPr bwMode="auto">
          <a:xfrm rot="154301">
            <a:off x="5443425" y="262576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rgbClr val="FFFF00"/>
                </a:solidFill>
              </a:rPr>
              <a:t>76 سم زئبق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82" name="Rectangle 24"/>
          <p:cNvSpPr>
            <a:spLocks noChangeArrowheads="1"/>
          </p:cNvSpPr>
          <p:nvPr/>
        </p:nvSpPr>
        <p:spPr bwMode="auto">
          <a:xfrm rot="154301">
            <a:off x="4586169" y="244311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83" name="Rectangle 24"/>
          <p:cNvSpPr>
            <a:spLocks noChangeArrowheads="1"/>
          </p:cNvSpPr>
          <p:nvPr/>
        </p:nvSpPr>
        <p:spPr bwMode="auto">
          <a:xfrm rot="154301">
            <a:off x="3800351" y="244311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ضغط جوي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85" name="Rectangle 24"/>
          <p:cNvSpPr>
            <a:spLocks noChangeArrowheads="1"/>
          </p:cNvSpPr>
          <p:nvPr/>
        </p:nvSpPr>
        <p:spPr bwMode="auto">
          <a:xfrm rot="154301">
            <a:off x="5872053" y="480056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6"/>
                </a:solidFill>
              </a:rPr>
              <a:t>ح </a:t>
            </a:r>
            <a:r>
              <a:rPr lang="ar-SA" sz="1800" b="1" baseline="-25000" dirty="0" smtClean="0">
                <a:solidFill>
                  <a:schemeClr val="accent6"/>
                </a:solidFill>
              </a:rPr>
              <a:t>2 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cxnSp>
        <p:nvCxnSpPr>
          <p:cNvPr id="87" name="رابط كسهم مستقيم 86"/>
          <p:cNvCxnSpPr/>
          <p:nvPr/>
        </p:nvCxnSpPr>
        <p:spPr bwMode="auto">
          <a:xfrm rot="10800000">
            <a:off x="2928926" y="5143512"/>
            <a:ext cx="1857388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88" name="Rectangle 24"/>
          <p:cNvSpPr>
            <a:spLocks noChangeArrowheads="1"/>
          </p:cNvSpPr>
          <p:nvPr/>
        </p:nvSpPr>
        <p:spPr bwMode="auto">
          <a:xfrm>
            <a:off x="3500430" y="464027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يحول الى المللترات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90" name="Rectangle 24"/>
          <p:cNvSpPr>
            <a:spLocks noChangeArrowheads="1"/>
          </p:cNvSpPr>
          <p:nvPr/>
        </p:nvSpPr>
        <p:spPr bwMode="auto">
          <a:xfrm>
            <a:off x="1928794" y="4786322"/>
            <a:ext cx="1022043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لتر 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91" name="Rectangle 24"/>
          <p:cNvSpPr>
            <a:spLocks noChangeArrowheads="1"/>
          </p:cNvSpPr>
          <p:nvPr/>
        </p:nvSpPr>
        <p:spPr bwMode="auto">
          <a:xfrm rot="154301">
            <a:off x="1800087" y="480056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×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92" name="Rectangle 24"/>
          <p:cNvSpPr>
            <a:spLocks noChangeArrowheads="1"/>
          </p:cNvSpPr>
          <p:nvPr/>
        </p:nvSpPr>
        <p:spPr bwMode="auto">
          <a:xfrm rot="154301">
            <a:off x="1371459" y="480056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1000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94" name="Rectangle 24"/>
          <p:cNvSpPr>
            <a:spLocks noChangeArrowheads="1"/>
          </p:cNvSpPr>
          <p:nvPr/>
        </p:nvSpPr>
        <p:spPr bwMode="auto">
          <a:xfrm rot="154301">
            <a:off x="5623055" y="53404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95" name="Rectangle 24"/>
          <p:cNvSpPr>
            <a:spLocks noChangeArrowheads="1"/>
          </p:cNvSpPr>
          <p:nvPr/>
        </p:nvSpPr>
        <p:spPr bwMode="auto">
          <a:xfrm rot="154301">
            <a:off x="5943491" y="530063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6"/>
                </a:solidFill>
              </a:rPr>
              <a:t>ح </a:t>
            </a:r>
            <a:r>
              <a:rPr lang="ar-SA" sz="1800" b="1" baseline="-25000" dirty="0" smtClean="0">
                <a:solidFill>
                  <a:schemeClr val="accent6"/>
                </a:solidFill>
              </a:rPr>
              <a:t>2 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sp>
        <p:nvSpPr>
          <p:cNvPr id="96" name="Rectangle 24"/>
          <p:cNvSpPr>
            <a:spLocks noChangeArrowheads="1"/>
          </p:cNvSpPr>
          <p:nvPr/>
        </p:nvSpPr>
        <p:spPr bwMode="auto">
          <a:xfrm rot="154301">
            <a:off x="4943359" y="530063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6"/>
                </a:solidFill>
              </a:rPr>
              <a:t>مللتر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sp>
        <p:nvSpPr>
          <p:cNvPr id="97" name="وسيلة شرح على شكل سحابة 96"/>
          <p:cNvSpPr/>
          <p:nvPr/>
        </p:nvSpPr>
        <p:spPr bwMode="auto">
          <a:xfrm>
            <a:off x="71406" y="5715016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2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0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2" fill="hold">
                      <p:stCondLst>
                        <p:cond delay="indefinite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0" fill="hold">
                      <p:stCondLst>
                        <p:cond delay="indefinite"/>
                      </p:stCondLst>
                      <p:childTnLst>
                        <p:par>
                          <p:cTn id="491" fill="hold">
                            <p:stCondLst>
                              <p:cond delay="0"/>
                            </p:stCondLst>
                            <p:childTnLst>
                              <p:par>
                                <p:cTn id="4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9" fill="hold">
                      <p:stCondLst>
                        <p:cond delay="indefinite"/>
                      </p:stCondLst>
                      <p:childTnLst>
                        <p:par>
                          <p:cTn id="500" fill="hold">
                            <p:stCondLst>
                              <p:cond delay="0"/>
                            </p:stCondLst>
                            <p:childTnLst>
                              <p:par>
                                <p:cTn id="50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7" fill="hold">
                      <p:stCondLst>
                        <p:cond delay="indefinite"/>
                      </p:stCondLst>
                      <p:childTnLst>
                        <p:par>
                          <p:cTn id="518" fill="hold">
                            <p:stCondLst>
                              <p:cond delay="0"/>
                            </p:stCondLst>
                            <p:childTnLst>
                              <p:par>
                                <p:cTn id="5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6" fill="hold">
                      <p:stCondLst>
                        <p:cond delay="indefinite"/>
                      </p:stCondLst>
                      <p:childTnLst>
                        <p:par>
                          <p:cTn id="527" fill="hold">
                            <p:stCondLst>
                              <p:cond delay="0"/>
                            </p:stCondLst>
                            <p:childTnLst>
                              <p:par>
                                <p:cTn id="5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4" fill="hold">
                      <p:stCondLst>
                        <p:cond delay="indefinite"/>
                      </p:stCondLst>
                      <p:childTnLst>
                        <p:par>
                          <p:cTn id="545" fill="hold">
                            <p:stCondLst>
                              <p:cond delay="0"/>
                            </p:stCondLst>
                            <p:childTnLst>
                              <p:par>
                                <p:cTn id="5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3" fill="hold">
                      <p:stCondLst>
                        <p:cond delay="indefinite"/>
                      </p:stCondLst>
                      <p:childTnLst>
                        <p:par>
                          <p:cTn id="554" fill="hold">
                            <p:stCondLst>
                              <p:cond delay="0"/>
                            </p:stCondLst>
                            <p:childTnLst>
                              <p:par>
                                <p:cTn id="5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44" grpId="0"/>
      <p:bldP spid="46" grpId="0"/>
      <p:bldP spid="48" grpId="0"/>
      <p:bldP spid="49" grpId="0"/>
      <p:bldP spid="50" grpId="0"/>
      <p:bldP spid="51" grpId="0"/>
      <p:bldP spid="52" grpId="0"/>
      <p:bldP spid="54" grpId="0"/>
      <p:bldP spid="55" grpId="0" animBg="1"/>
      <p:bldP spid="56" grpId="0"/>
      <p:bldP spid="57" grpId="0"/>
      <p:bldP spid="58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9" grpId="0"/>
      <p:bldP spid="70" grpId="0"/>
      <p:bldP spid="71" grpId="0"/>
      <p:bldP spid="72" grpId="0"/>
      <p:bldP spid="73" grpId="0"/>
      <p:bldP spid="76" grpId="0"/>
      <p:bldP spid="77" grpId="0"/>
      <p:bldP spid="78" grpId="0"/>
      <p:bldP spid="80" grpId="0"/>
      <p:bldP spid="81" grpId="0"/>
      <p:bldP spid="82" grpId="0"/>
      <p:bldP spid="83" grpId="0"/>
      <p:bldP spid="85" grpId="0"/>
      <p:bldP spid="88" grpId="0"/>
      <p:bldP spid="90" grpId="0"/>
      <p:bldP spid="91" grpId="0"/>
      <p:bldP spid="92" grpId="0"/>
      <p:bldP spid="94" grpId="0"/>
      <p:bldP spid="95" grpId="0"/>
      <p:bldP spid="96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4535</TotalTime>
  <Words>392</Words>
  <PresentationFormat>عرض على الشاشة (3:4)‏</PresentationFormat>
  <Paragraphs>165</Paragraphs>
  <Slides>3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219</cp:revision>
  <dcterms:modified xsi:type="dcterms:W3CDTF">2010-02-26T15:18:35Z</dcterms:modified>
</cp:coreProperties>
</file>