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257" r:id="rId2"/>
    <p:sldId id="262" r:id="rId3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99FF99"/>
    <a:srgbClr val="008080"/>
    <a:srgbClr val="CC99FF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1476" autoAdjust="0"/>
    <p:restoredTop sz="94617" autoAdjust="0"/>
  </p:normalViewPr>
  <p:slideViewPr>
    <p:cSldViewPr>
      <p:cViewPr>
        <p:scale>
          <a:sx n="75" d="100"/>
          <a:sy n="75" d="100"/>
        </p:scale>
        <p:origin x="-318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file:///E:\&#1603;&#1610;&#1605;&#1610;&#1575;&#1569;%202\&#1593;&#1585;&#1608;&#1590;%20&#1603;&#1610;&#1605;&#1610;&#1575;&#1569;%202\&#1601;&#1604;&#1575;&#1588;&#1575;&#1578;%20&#1583;&#1585;&#1587;%2013\&#1581;&#1585;&#1603;&#1577;%20&#1575;&#1604;&#1604;&#1580;&#1586;&#1574;&#1610;&#1575;&#1578;.sw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649663" y="260350"/>
            <a:ext cx="2290762" cy="679450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0" lang="ar-SA" b="1" u="sng" dirty="0" smtClean="0">
                <a:solidFill>
                  <a:schemeClr val="bg2"/>
                </a:solidFill>
                <a:cs typeface="Times New Roman" pitchFamily="18" charset="0"/>
              </a:rPr>
              <a:t>حالات المادة </a:t>
            </a:r>
            <a:endParaRPr kumimoji="0" lang="en-US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473075" y="47942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>
                <a:solidFill>
                  <a:schemeClr val="bg2"/>
                </a:solidFill>
              </a:rPr>
              <a:t>الفصل</a:t>
            </a:r>
            <a:r>
              <a:rPr lang="ar-SA" sz="1800" b="1">
                <a:solidFill>
                  <a:schemeClr val="bg2"/>
                </a:solidFill>
                <a:cs typeface="Times New Roman" pitchFamily="18" charset="0"/>
              </a:rPr>
              <a:t> الاول</a:t>
            </a:r>
            <a:endParaRPr lang="en-US" sz="1800" b="1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00950" y="5238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>
                <a:solidFill>
                  <a:schemeClr val="bg2"/>
                </a:solidFill>
              </a:rPr>
              <a:t>الدرس</a:t>
            </a:r>
            <a:r>
              <a:rPr lang="en-US" sz="1800" b="1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573178" y="1268413"/>
            <a:ext cx="1107996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dirty="0" smtClean="0">
                <a:cs typeface="Times New Roman" pitchFamily="18" charset="0"/>
              </a:rPr>
              <a:t>1430</a:t>
            </a:r>
            <a:r>
              <a:rPr lang="ar-SA" sz="1600" b="1" u="sng" dirty="0" smtClean="0">
                <a:cs typeface="Times New Roman" pitchFamily="18" charset="0"/>
              </a:rPr>
              <a:t>/11/2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6929454" y="1341439"/>
            <a:ext cx="1963721" cy="37305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1- الى كم تقسم حالات المادة :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9261" name="Rectangle 45"/>
          <p:cNvSpPr>
            <a:spLocks noChangeArrowheads="1"/>
          </p:cNvSpPr>
          <p:nvPr/>
        </p:nvSpPr>
        <p:spPr bwMode="auto">
          <a:xfrm>
            <a:off x="6572264" y="2357430"/>
            <a:ext cx="2398694" cy="35719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2- هل يمكنك المقارنة بين حالات المادة :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7715272" y="1928802"/>
            <a:ext cx="1214446" cy="285752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>
                <a:cs typeface="Times New Roman" pitchFamily="18" charset="0"/>
              </a:rPr>
              <a:t>1- </a:t>
            </a:r>
            <a:r>
              <a:rPr lang="ar-SA" sz="1400" b="1" dirty="0" smtClean="0">
                <a:cs typeface="Times New Roman" pitchFamily="18" charset="0"/>
              </a:rPr>
              <a:t>الحالة الصلبة </a:t>
            </a:r>
            <a:r>
              <a:rPr lang="ar-SA" sz="1400" b="1" dirty="0">
                <a:cs typeface="Times New Roman" pitchFamily="18" charset="0"/>
              </a:rPr>
              <a:t>. 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17" name="Rectangle 31"/>
          <p:cNvSpPr>
            <a:spLocks noChangeArrowheads="1"/>
          </p:cNvSpPr>
          <p:nvPr/>
        </p:nvSpPr>
        <p:spPr bwMode="auto">
          <a:xfrm>
            <a:off x="5343544" y="1928802"/>
            <a:ext cx="1228720" cy="285752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>
                <a:cs typeface="Times New Roman" pitchFamily="18" charset="0"/>
              </a:rPr>
              <a:t>2- </a:t>
            </a:r>
            <a:r>
              <a:rPr lang="ar-SA" sz="1400" b="1" dirty="0" smtClean="0">
                <a:cs typeface="Times New Roman" pitchFamily="18" charset="0"/>
              </a:rPr>
              <a:t>الحالة الغازية . 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18" name="Rectangle 92"/>
          <p:cNvSpPr>
            <a:spLocks noChangeArrowheads="1"/>
          </p:cNvSpPr>
          <p:nvPr/>
        </p:nvSpPr>
        <p:spPr bwMode="auto">
          <a:xfrm>
            <a:off x="3214678" y="1928802"/>
            <a:ext cx="1143008" cy="285752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>
                <a:cs typeface="Times New Roman" pitchFamily="18" charset="0"/>
              </a:rPr>
              <a:t>3- </a:t>
            </a:r>
            <a:r>
              <a:rPr lang="ar-SA" sz="1400" b="1" dirty="0" smtClean="0">
                <a:cs typeface="Times New Roman" pitchFamily="18" charset="0"/>
              </a:rPr>
              <a:t>الحالة السائلة.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19" name="Rectangle 92"/>
          <p:cNvSpPr>
            <a:spLocks noChangeArrowheads="1"/>
          </p:cNvSpPr>
          <p:nvPr/>
        </p:nvSpPr>
        <p:spPr bwMode="auto">
          <a:xfrm>
            <a:off x="1142976" y="1928802"/>
            <a:ext cx="1214446" cy="285752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4- حالة البلازما.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21" name="Rectangle 104"/>
          <p:cNvSpPr>
            <a:spLocks noChangeArrowheads="1"/>
          </p:cNvSpPr>
          <p:nvPr/>
        </p:nvSpPr>
        <p:spPr bwMode="auto">
          <a:xfrm>
            <a:off x="6643702" y="2786058"/>
            <a:ext cx="2214578" cy="35719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cs typeface="Times New Roman" pitchFamily="18" charset="0"/>
              </a:rPr>
              <a:t>المقارنة 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22" name="Rectangle 105"/>
          <p:cNvSpPr>
            <a:spLocks noChangeArrowheads="1"/>
          </p:cNvSpPr>
          <p:nvPr/>
        </p:nvSpPr>
        <p:spPr bwMode="auto">
          <a:xfrm>
            <a:off x="4500562" y="2786058"/>
            <a:ext cx="2159001" cy="35719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cs typeface="Times New Roman" pitchFamily="18" charset="0"/>
              </a:rPr>
              <a:t>الحالة الصلبة 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29" name="Rectangle 115"/>
          <p:cNvSpPr>
            <a:spLocks noChangeArrowheads="1"/>
          </p:cNvSpPr>
          <p:nvPr/>
        </p:nvSpPr>
        <p:spPr bwMode="auto">
          <a:xfrm>
            <a:off x="6659562" y="3571876"/>
            <a:ext cx="2198717" cy="50006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حركة الجزيئات 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30" name="Rectangle 117"/>
          <p:cNvSpPr>
            <a:spLocks noChangeArrowheads="1"/>
          </p:cNvSpPr>
          <p:nvPr/>
        </p:nvSpPr>
        <p:spPr bwMode="auto">
          <a:xfrm>
            <a:off x="4500562" y="3571876"/>
            <a:ext cx="2159001" cy="50006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تتحرك في مكانها 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38" name="Rectangle 131"/>
          <p:cNvSpPr>
            <a:spLocks noChangeArrowheads="1"/>
          </p:cNvSpPr>
          <p:nvPr/>
        </p:nvSpPr>
        <p:spPr bwMode="auto">
          <a:xfrm>
            <a:off x="6659563" y="4071943"/>
            <a:ext cx="2198718" cy="50006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قوة التجاذب بين الجزيئات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39" name="Rectangle 132"/>
          <p:cNvSpPr>
            <a:spLocks noChangeArrowheads="1"/>
          </p:cNvSpPr>
          <p:nvPr/>
        </p:nvSpPr>
        <p:spPr bwMode="auto">
          <a:xfrm>
            <a:off x="6651632" y="4572008"/>
            <a:ext cx="2206648" cy="428628"/>
          </a:xfrm>
          <a:prstGeom prst="rect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الشكل 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40" name="Rectangle 133"/>
          <p:cNvSpPr>
            <a:spLocks noChangeArrowheads="1"/>
          </p:cNvSpPr>
          <p:nvPr/>
        </p:nvSpPr>
        <p:spPr bwMode="auto">
          <a:xfrm>
            <a:off x="4500562" y="4071943"/>
            <a:ext cx="2159001" cy="50006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قوية جدا بسبب </a:t>
            </a:r>
          </a:p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قصر الرابطة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41" name="Rectangle 134"/>
          <p:cNvSpPr>
            <a:spLocks noChangeArrowheads="1"/>
          </p:cNvSpPr>
          <p:nvPr/>
        </p:nvSpPr>
        <p:spPr bwMode="auto">
          <a:xfrm>
            <a:off x="4500562" y="4572008"/>
            <a:ext cx="2151071" cy="428628"/>
          </a:xfrm>
          <a:prstGeom prst="rect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ثابت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54" name="Rectangle 147"/>
          <p:cNvSpPr>
            <a:spLocks noChangeArrowheads="1"/>
          </p:cNvSpPr>
          <p:nvPr/>
        </p:nvSpPr>
        <p:spPr bwMode="auto">
          <a:xfrm>
            <a:off x="6659562" y="3143249"/>
            <a:ext cx="2198718" cy="428628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المسافة بين الجزيئات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56" name="Rectangle 149"/>
          <p:cNvSpPr>
            <a:spLocks noChangeArrowheads="1"/>
          </p:cNvSpPr>
          <p:nvPr/>
        </p:nvSpPr>
        <p:spPr bwMode="auto">
          <a:xfrm>
            <a:off x="4500562" y="3143249"/>
            <a:ext cx="2159001" cy="428628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متقاربة ومنتظمة 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69" name="Rectangle 105"/>
          <p:cNvSpPr>
            <a:spLocks noChangeArrowheads="1"/>
          </p:cNvSpPr>
          <p:nvPr/>
        </p:nvSpPr>
        <p:spPr bwMode="auto">
          <a:xfrm>
            <a:off x="2341561" y="2786058"/>
            <a:ext cx="2159001" cy="35719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cs typeface="Times New Roman" pitchFamily="18" charset="0"/>
              </a:rPr>
              <a:t>الحالة السائلة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70" name="Rectangle 117"/>
          <p:cNvSpPr>
            <a:spLocks noChangeArrowheads="1"/>
          </p:cNvSpPr>
          <p:nvPr/>
        </p:nvSpPr>
        <p:spPr bwMode="auto">
          <a:xfrm>
            <a:off x="2341561" y="3571876"/>
            <a:ext cx="2159001" cy="50006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تتحرك من مكانها وتأخذ </a:t>
            </a:r>
          </a:p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خاصية الجريان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71" name="Rectangle 133"/>
          <p:cNvSpPr>
            <a:spLocks noChangeArrowheads="1"/>
          </p:cNvSpPr>
          <p:nvPr/>
        </p:nvSpPr>
        <p:spPr bwMode="auto">
          <a:xfrm>
            <a:off x="2341561" y="4071943"/>
            <a:ext cx="2159001" cy="50006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ضعيفة بسبب </a:t>
            </a:r>
          </a:p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طول الرابطة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72" name="Rectangle 134"/>
          <p:cNvSpPr>
            <a:spLocks noChangeArrowheads="1"/>
          </p:cNvSpPr>
          <p:nvPr/>
        </p:nvSpPr>
        <p:spPr bwMode="auto">
          <a:xfrm>
            <a:off x="2341561" y="4572008"/>
            <a:ext cx="2151071" cy="428628"/>
          </a:xfrm>
          <a:prstGeom prst="rect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ثابت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73" name="Rectangle 149"/>
          <p:cNvSpPr>
            <a:spLocks noChangeArrowheads="1"/>
          </p:cNvSpPr>
          <p:nvPr/>
        </p:nvSpPr>
        <p:spPr bwMode="auto">
          <a:xfrm>
            <a:off x="2341561" y="3143249"/>
            <a:ext cx="2159001" cy="428628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متباعدة وغير منتظمة 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74" name="Rectangle 105"/>
          <p:cNvSpPr>
            <a:spLocks noChangeArrowheads="1"/>
          </p:cNvSpPr>
          <p:nvPr/>
        </p:nvSpPr>
        <p:spPr bwMode="auto">
          <a:xfrm>
            <a:off x="198421" y="2786058"/>
            <a:ext cx="2159001" cy="35719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cs typeface="Times New Roman" pitchFamily="18" charset="0"/>
              </a:rPr>
              <a:t>الحالة الغازية  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75" name="Rectangle 117"/>
          <p:cNvSpPr>
            <a:spLocks noChangeArrowheads="1"/>
          </p:cNvSpPr>
          <p:nvPr/>
        </p:nvSpPr>
        <p:spPr bwMode="auto">
          <a:xfrm>
            <a:off x="198421" y="3571876"/>
            <a:ext cx="2159001" cy="50006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تتحرك في جميع الاتجاهات </a:t>
            </a:r>
          </a:p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وتأخذ خاصية الانتشار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76" name="Rectangle 133"/>
          <p:cNvSpPr>
            <a:spLocks noChangeArrowheads="1"/>
          </p:cNvSpPr>
          <p:nvPr/>
        </p:nvSpPr>
        <p:spPr bwMode="auto">
          <a:xfrm>
            <a:off x="198421" y="4071943"/>
            <a:ext cx="2159001" cy="50006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ضعيفة جدا  وقد تكون شبة </a:t>
            </a:r>
          </a:p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معدومة</a:t>
            </a:r>
            <a:r>
              <a:rPr lang="ar-SA" sz="1400" b="1" dirty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بسبب طول  الرابطة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77" name="Rectangle 134"/>
          <p:cNvSpPr>
            <a:spLocks noChangeArrowheads="1"/>
          </p:cNvSpPr>
          <p:nvPr/>
        </p:nvSpPr>
        <p:spPr bwMode="auto">
          <a:xfrm>
            <a:off x="198421" y="4572008"/>
            <a:ext cx="2151071" cy="428628"/>
          </a:xfrm>
          <a:prstGeom prst="rect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لا شكل لها 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78" name="Rectangle 149"/>
          <p:cNvSpPr>
            <a:spLocks noChangeArrowheads="1"/>
          </p:cNvSpPr>
          <p:nvPr/>
        </p:nvSpPr>
        <p:spPr bwMode="auto">
          <a:xfrm>
            <a:off x="198421" y="3143249"/>
            <a:ext cx="2159001" cy="428628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متباعدة جدا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6072198" y="5068903"/>
            <a:ext cx="2762227" cy="360362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3- من خلال فهمك للجدول السابق بماذا تفسر :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33" name="Rectangle 72"/>
          <p:cNvSpPr>
            <a:spLocks noChangeArrowheads="1"/>
          </p:cNvSpPr>
          <p:nvPr/>
        </p:nvSpPr>
        <p:spPr bwMode="auto">
          <a:xfrm>
            <a:off x="6786578" y="5572140"/>
            <a:ext cx="2008194" cy="357190"/>
          </a:xfrm>
          <a:prstGeom prst="rect">
            <a:avLst/>
          </a:prstGeom>
          <a:solidFill>
            <a:srgbClr val="CC99FF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ثبات شكل وحجم المادة الجامدة ؟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34" name="Rectangle 94"/>
          <p:cNvSpPr>
            <a:spLocks noChangeArrowheads="1"/>
          </p:cNvSpPr>
          <p:nvPr/>
        </p:nvSpPr>
        <p:spPr bwMode="auto">
          <a:xfrm>
            <a:off x="2714612" y="6072206"/>
            <a:ext cx="6156325" cy="431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وذلك بسبب أن جزيئاتها متقاربة من بعضها البعض وقوة الرابطة بينها قوية جدا  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37" name="زر إجراء: فيلم 36">
            <a:hlinkClick r:id="rId2" action="ppaction://hlinkfile" highlightClick="1"/>
          </p:cNvPr>
          <p:cNvSpPr/>
          <p:nvPr/>
        </p:nvSpPr>
        <p:spPr bwMode="auto">
          <a:xfrm>
            <a:off x="214282" y="3643314"/>
            <a:ext cx="285752" cy="357190"/>
          </a:xfrm>
          <a:prstGeom prst="actionButtonMovi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9227" grpId="0" animBg="1"/>
      <p:bldP spid="9261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9" grpId="0" animBg="1"/>
      <p:bldP spid="30" grpId="0" animBg="1"/>
      <p:bldP spid="38" grpId="0" animBg="1"/>
      <p:bldP spid="39" grpId="0" animBg="1"/>
      <p:bldP spid="40" grpId="0" animBg="1"/>
      <p:bldP spid="41" grpId="0" animBg="1"/>
      <p:bldP spid="54" grpId="0" animBg="1"/>
      <p:bldP spid="56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32" grpId="0" animBg="1"/>
      <p:bldP spid="33" grpId="0" animBg="1"/>
      <p:bldP spid="34" grpId="0"/>
      <p:bldP spid="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79" name="Rectangle 95"/>
          <p:cNvSpPr>
            <a:spLocks noChangeArrowheads="1"/>
          </p:cNvSpPr>
          <p:nvPr/>
        </p:nvSpPr>
        <p:spPr bwMode="auto">
          <a:xfrm>
            <a:off x="6643702" y="214291"/>
            <a:ext cx="2365384" cy="357190"/>
          </a:xfrm>
          <a:prstGeom prst="rect">
            <a:avLst/>
          </a:prstGeom>
          <a:solidFill>
            <a:srgbClr val="CC99FF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cs typeface="Times New Roman" pitchFamily="18" charset="0"/>
              </a:rPr>
              <a:t>ثبات حجم السائل وتغير شكله ؟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12" name="Rectangle 94"/>
          <p:cNvSpPr>
            <a:spLocks noChangeArrowheads="1"/>
          </p:cNvSpPr>
          <p:nvPr/>
        </p:nvSpPr>
        <p:spPr bwMode="auto">
          <a:xfrm>
            <a:off x="857224" y="714356"/>
            <a:ext cx="8013713" cy="5032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وذلك بسبب </a:t>
            </a:r>
            <a:r>
              <a:rPr lang="ar-SA" sz="1400" b="1" dirty="0" smtClean="0">
                <a:cs typeface="+mj-cs"/>
              </a:rPr>
              <a:t>أن</a:t>
            </a:r>
            <a:r>
              <a:rPr lang="ar-SA" sz="1400" b="1" dirty="0" smtClean="0">
                <a:cs typeface="Times New Roman" pitchFamily="18" charset="0"/>
              </a:rPr>
              <a:t> جزيئاتها متقاربة نوعا  ما  وقوة الترابط ضعيفة بينها وأنها تتحرك من مكانها حيث تأخذ خاصية الجريان .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13" name="Rectangle 95"/>
          <p:cNvSpPr>
            <a:spLocks noChangeArrowheads="1"/>
          </p:cNvSpPr>
          <p:nvPr/>
        </p:nvSpPr>
        <p:spPr bwMode="auto">
          <a:xfrm>
            <a:off x="6143636" y="1209663"/>
            <a:ext cx="2857520" cy="361949"/>
          </a:xfrm>
          <a:prstGeom prst="rect">
            <a:avLst/>
          </a:prstGeom>
          <a:solidFill>
            <a:srgbClr val="CC99FF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cs typeface="Times New Roman" pitchFamily="18" charset="0"/>
              </a:rPr>
              <a:t>الغازات ليس لها شكل وحجم ثابتين ؟ </a:t>
            </a:r>
            <a:endParaRPr lang="en-US" sz="1400" b="1" dirty="0">
              <a:cs typeface="Times New Roman" pitchFamily="18" charset="0"/>
            </a:endParaRPr>
          </a:p>
        </p:txBody>
      </p:sp>
      <p:pic>
        <p:nvPicPr>
          <p:cNvPr id="16481" name="Picture 97" descr="صور حالات المادة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785822"/>
            <a:ext cx="16764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94"/>
          <p:cNvSpPr>
            <a:spLocks noChangeArrowheads="1"/>
          </p:cNvSpPr>
          <p:nvPr/>
        </p:nvSpPr>
        <p:spPr bwMode="auto">
          <a:xfrm>
            <a:off x="785787" y="1714488"/>
            <a:ext cx="8215370" cy="5032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وذلك بسبب أن جزيئاتها متباعدة جدا و قوة الرابطة بينها معدومة لذلك  تتوزع في في الأوعية</a:t>
            </a:r>
            <a:r>
              <a:rPr lang="en-US" sz="1400" b="1" dirty="0" smtClean="0">
                <a:cs typeface="Times New Roman" pitchFamily="18" charset="0"/>
              </a:rPr>
              <a:t> </a:t>
            </a:r>
            <a:r>
              <a:rPr lang="ar-SA" sz="1400" b="1" dirty="0" smtClean="0">
                <a:cs typeface="Times New Roman" pitchFamily="18" charset="0"/>
              </a:rPr>
              <a:t>التي تحتويها عشوائيا .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500826" y="2214555"/>
            <a:ext cx="2500330" cy="35719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4- ماذا يقصد بالتغيرات في حالة المادة ؟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7" name="Rectangle 94"/>
          <p:cNvSpPr>
            <a:spLocks noChangeArrowheads="1"/>
          </p:cNvSpPr>
          <p:nvPr/>
        </p:nvSpPr>
        <p:spPr bwMode="auto">
          <a:xfrm>
            <a:off x="500034" y="2786058"/>
            <a:ext cx="8585217" cy="5032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يقصد بها هي تحول المادة من حالة الى حالة أخرى من حالات المادة مثل ( صلب الى سائل ) آو العكس وذلك عن طريق </a:t>
            </a:r>
            <a:endParaRPr lang="en-US" sz="1400" b="1" dirty="0" smtClean="0">
              <a:cs typeface="Times New Roman" pitchFamily="18" charset="0"/>
            </a:endParaRPr>
          </a:p>
          <a:p>
            <a:r>
              <a:rPr lang="ar-SA" sz="1400" b="1" dirty="0" smtClean="0">
                <a:cs typeface="Times New Roman" pitchFamily="18" charset="0"/>
              </a:rPr>
              <a:t>التسخين أو التبريد آو الضغط  . و يجب معرفة أن هذه التحولات للمادة </a:t>
            </a:r>
            <a:r>
              <a:rPr lang="en-US" sz="1400" b="1" dirty="0" smtClean="0">
                <a:cs typeface="Times New Roman" pitchFamily="18" charset="0"/>
              </a:rPr>
              <a:t> </a:t>
            </a:r>
            <a:r>
              <a:rPr lang="ar-SA" sz="1400" b="1" dirty="0" smtClean="0">
                <a:cs typeface="Times New Roman" pitchFamily="18" charset="0"/>
              </a:rPr>
              <a:t>لا تؤثر في تركيبها الكيميائي .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7143768" y="3357563"/>
            <a:ext cx="1833533" cy="35719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5- ماذا يقصد بحالة البلازما ؟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19" name="Picture 10"/>
          <p:cNvPicPr>
            <a:picLocks noChangeAspect="1" noChangeArrowheads="1"/>
          </p:cNvPicPr>
          <p:nvPr/>
        </p:nvPicPr>
        <p:blipFill>
          <a:blip r:embed="rId3">
            <a:lum bright="-6000" contrast="6000"/>
          </a:blip>
          <a:srcRect/>
          <a:stretch>
            <a:fillRect/>
          </a:stretch>
        </p:blipFill>
        <p:spPr bwMode="auto">
          <a:xfrm>
            <a:off x="6841578" y="4000504"/>
            <a:ext cx="1813348" cy="1071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72"/>
          <p:cNvSpPr>
            <a:spLocks noChangeArrowheads="1"/>
          </p:cNvSpPr>
          <p:nvPr/>
        </p:nvSpPr>
        <p:spPr bwMode="auto">
          <a:xfrm>
            <a:off x="4429124" y="4714884"/>
            <a:ext cx="2436822" cy="35719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accent3">
                    <a:lumMod val="50000"/>
                  </a:schemeClr>
                </a:solidFill>
                <a:cs typeface="Times New Roman" pitchFamily="18" charset="0"/>
              </a:rPr>
              <a:t>يسلم يوم (          ) 11/ 11 /1430هـ</a:t>
            </a:r>
            <a:endParaRPr lang="en-US" sz="1400" b="1" dirty="0">
              <a:solidFill>
                <a:schemeClr val="accent3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1" name="وسيلة شرح على شكل سحابة 20"/>
          <p:cNvSpPr/>
          <p:nvPr/>
        </p:nvSpPr>
        <p:spPr bwMode="auto">
          <a:xfrm>
            <a:off x="285720" y="5214950"/>
            <a:ext cx="2500330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79" grpId="0" animBg="1"/>
      <p:bldP spid="12" grpId="0"/>
      <p:bldP spid="13" grpId="0" animBg="1"/>
      <p:bldP spid="15" grpId="0"/>
      <p:bldP spid="16" grpId="0" animBg="1"/>
      <p:bldP spid="17" grpId="0"/>
      <p:bldP spid="18" grpId="0" animBg="1"/>
      <p:bldP spid="20" grpId="0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4545</TotalTime>
  <Words>252</Words>
  <PresentationFormat>عرض على الشاشة (3:4)‏</PresentationFormat>
  <Paragraphs>49</Paragraphs>
  <Slides>2</Slides>
  <Notes>0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  <vt:variant>
        <vt:lpstr>عروض مخصصة</vt:lpstr>
      </vt:variant>
      <vt:variant>
        <vt:i4>1</vt:i4>
      </vt:variant>
    </vt:vector>
  </HeadingPairs>
  <TitlesOfParts>
    <vt:vector size="4" baseType="lpstr">
      <vt:lpstr>Training</vt:lpstr>
      <vt:lpstr>الشريحة 1</vt:lpstr>
      <vt:lpstr>الشريحة 2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222</cp:revision>
  <dcterms:modified xsi:type="dcterms:W3CDTF">2009-11-25T12:25:54Z</dcterms:modified>
</cp:coreProperties>
</file>