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6797675" cy="987425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0066"/>
    <a:srgbClr val="0099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8" d="100"/>
          <a:sy n="78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عنوان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5" name="عنوان فرعي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1" name="عنصر نائب للتاريخ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18" name="عنصر نائب للتذييل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عنصر نائب للصورة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عنصر نائب للعنوان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1" name="عنصر نائب للنص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7" name="عنصر نائب للتاريخ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06/08/33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/>
  </p:transition>
  <p:txStyles>
    <p:titleStyle>
      <a:lvl1pPr algn="l" rtl="1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r" rtl="1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r" rtl="1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r" rtl="1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r" rtl="1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r" rtl="1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r" rtl="1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386244" y="1418088"/>
            <a:ext cx="6686350" cy="2868168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ar-SA" dirty="0" smtClean="0">
                <a:ln/>
                <a:solidFill>
                  <a:schemeClr val="bg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كيف تنجحين في حياتك؟؟</a:t>
            </a:r>
            <a:endParaRPr lang="ar-SA" dirty="0">
              <a:ln/>
              <a:solidFill>
                <a:schemeClr val="bg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4029254" y="970430"/>
            <a:ext cx="5114778" cy="1101248"/>
          </a:xfrm>
        </p:spPr>
        <p:txBody>
          <a:bodyPr>
            <a:normAutofit/>
          </a:bodyPr>
          <a:lstStyle/>
          <a:p>
            <a:r>
              <a:rPr lang="ar-SA" sz="2800" b="1" dirty="0" smtClean="0"/>
              <a:t>بسم الله الرحمن الرحيم </a:t>
            </a:r>
            <a:endParaRPr lang="en-US" sz="2800" b="1" dirty="0" smtClean="0"/>
          </a:p>
        </p:txBody>
      </p:sp>
      <p:pic>
        <p:nvPicPr>
          <p:cNvPr id="4" name="صورة 3" descr="nja7.gif"/>
          <p:cNvPicPr>
            <a:picLocks noChangeAspect="1"/>
          </p:cNvPicPr>
          <p:nvPr/>
        </p:nvPicPr>
        <p:blipFill>
          <a:blip r:embed="rId2" cstate="print"/>
          <a:srcRect l="19824" b="19180"/>
          <a:stretch>
            <a:fillRect/>
          </a:stretch>
        </p:blipFill>
        <p:spPr>
          <a:xfrm>
            <a:off x="79621" y="1928802"/>
            <a:ext cx="2634991" cy="2714644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عنصر نائب للمحتوى 5" descr="images (1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3358" y="1928802"/>
            <a:ext cx="3714776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000496" y="2000240"/>
            <a:ext cx="4143404" cy="3471874"/>
          </a:xfrm>
        </p:spPr>
        <p:txBody>
          <a:bodyPr/>
          <a:lstStyle/>
          <a:p>
            <a:pPr marL="514350" indent="-514350">
              <a:buSzPct val="150000"/>
              <a:buFont typeface="+mj-lt"/>
              <a:buAutoNum type="arabicPeriod" startAt="4"/>
            </a:pPr>
            <a:r>
              <a:rPr lang="ar-SA" b="1" dirty="0" smtClean="0">
                <a:solidFill>
                  <a:srgbClr val="00B0F0"/>
                </a:solidFill>
              </a:rPr>
              <a:t>مغامر يتكيف مع الظروف المحيطة . </a:t>
            </a:r>
            <a:endParaRPr lang="en-US" b="1" dirty="0" smtClean="0">
              <a:solidFill>
                <a:srgbClr val="00B0F0"/>
              </a:solidFill>
            </a:endParaRPr>
          </a:p>
          <a:p>
            <a:pPr marL="514350" indent="-514350">
              <a:buSzPct val="150000"/>
              <a:buFont typeface="+mj-lt"/>
              <a:buAutoNum type="arabicPeriod" startAt="4"/>
            </a:pPr>
            <a:r>
              <a:rPr lang="ar-SA" b="1" dirty="0" smtClean="0">
                <a:solidFill>
                  <a:schemeClr val="tx2"/>
                </a:solidFill>
              </a:rPr>
              <a:t>يحب عمله </a:t>
            </a:r>
            <a:r>
              <a:rPr lang="ar-SA" b="1" dirty="0" err="1" smtClean="0">
                <a:solidFill>
                  <a:schemeClr val="tx2"/>
                </a:solidFill>
              </a:rPr>
              <a:t>و</a:t>
            </a:r>
            <a:r>
              <a:rPr lang="ar-SA" b="1" dirty="0" smtClean="0">
                <a:solidFill>
                  <a:schemeClr val="tx2"/>
                </a:solidFill>
              </a:rPr>
              <a:t> </a:t>
            </a:r>
            <a:r>
              <a:rPr lang="ar-SA" b="1" dirty="0" err="1" smtClean="0">
                <a:solidFill>
                  <a:schemeClr val="tx2"/>
                </a:solidFill>
              </a:rPr>
              <a:t>اسرته</a:t>
            </a:r>
            <a:r>
              <a:rPr lang="ar-SA" b="1" dirty="0" smtClean="0">
                <a:solidFill>
                  <a:schemeClr val="tx2"/>
                </a:solidFill>
              </a:rPr>
              <a:t>، ويهتم بأصدقائه.</a:t>
            </a:r>
            <a:endParaRPr lang="en-US" b="1" dirty="0" smtClean="0">
              <a:solidFill>
                <a:schemeClr val="tx2"/>
              </a:solidFill>
            </a:endParaRPr>
          </a:p>
          <a:p>
            <a:pPr marL="514350" indent="-514350">
              <a:buSzPct val="150000"/>
              <a:buFont typeface="+mj-lt"/>
              <a:buAutoNum type="arabicPeriod" startAt="4"/>
            </a:pPr>
            <a:endParaRPr lang="ar-SA" b="1" dirty="0">
              <a:solidFill>
                <a:srgbClr val="00B0F0"/>
              </a:solidFill>
            </a:endParaRPr>
          </a:p>
        </p:txBody>
      </p:sp>
      <p:pic>
        <p:nvPicPr>
          <p:cNvPr id="5" name="صورة 4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عنصر نائب للمحتوى 5" descr="6569alsh3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1" y="1785926"/>
            <a:ext cx="3079780" cy="4286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214678" y="2671770"/>
            <a:ext cx="5000660" cy="2328866"/>
          </a:xfrm>
        </p:spPr>
        <p:txBody>
          <a:bodyPr>
            <a:normAutofit/>
          </a:bodyPr>
          <a:lstStyle/>
          <a:p>
            <a:pPr marL="514350" indent="-514350">
              <a:buSzPct val="150000"/>
              <a:buFont typeface="+mj-lt"/>
              <a:buAutoNum type="arabicPeriod" startAt="6"/>
            </a:pPr>
            <a:r>
              <a:rPr lang="ar-SA" b="1" dirty="0" smtClean="0">
                <a:solidFill>
                  <a:srgbClr val="009900"/>
                </a:solidFill>
              </a:rPr>
              <a:t>يحقق الكسب المعنوي ويختار العمل الذي يحب . </a:t>
            </a:r>
            <a:endParaRPr lang="en-US" b="1" dirty="0" smtClean="0">
              <a:solidFill>
                <a:srgbClr val="009900"/>
              </a:solidFill>
            </a:endParaRPr>
          </a:p>
          <a:p>
            <a:pPr marL="514350" indent="-514350">
              <a:buSzPct val="150000"/>
              <a:buFont typeface="+mj-lt"/>
              <a:buAutoNum type="arabicPeriod" startAt="6"/>
            </a:pPr>
            <a:r>
              <a:rPr lang="ar-SA" b="1" dirty="0" smtClean="0">
                <a:solidFill>
                  <a:schemeClr val="tx2"/>
                </a:solidFill>
              </a:rPr>
              <a:t>يعرف قدراته ويكتشف طاقاته ليستفيد منها .</a:t>
            </a:r>
          </a:p>
          <a:p>
            <a:pPr marL="514350" indent="-514350">
              <a:buSzPct val="150000"/>
              <a:buNone/>
            </a:pPr>
            <a:endParaRPr lang="ar-SA" b="1" dirty="0"/>
          </a:p>
        </p:txBody>
      </p:sp>
      <p:pic>
        <p:nvPicPr>
          <p:cNvPr id="5" name="صورة 4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1643042" y="1995487"/>
            <a:ext cx="6255488" cy="1362075"/>
          </a:xfrm>
        </p:spPr>
        <p:txBody>
          <a:bodyPr>
            <a:normAutofit fontScale="90000"/>
          </a:bodyPr>
          <a:lstStyle/>
          <a:p>
            <a:r>
              <a:rPr lang="ar-SA" dirty="0" smtClean="0">
                <a:solidFill>
                  <a:srgbClr val="FF0066"/>
                </a:solidFill>
              </a:rPr>
              <a:t>ما هو أعظم نجاح يمكن أن يحققه أي إنسان ؟ </a:t>
            </a:r>
            <a:r>
              <a:rPr lang="en-US" dirty="0" smtClean="0">
                <a:solidFill>
                  <a:srgbClr val="FF0066"/>
                </a:solidFill>
              </a:rPr>
              <a:t/>
            </a:r>
            <a:br>
              <a:rPr lang="en-US" dirty="0" smtClean="0">
                <a:solidFill>
                  <a:srgbClr val="FF0066"/>
                </a:solidFill>
              </a:rPr>
            </a:br>
            <a:endParaRPr lang="ar-SA" dirty="0">
              <a:solidFill>
                <a:srgbClr val="FF0066"/>
              </a:solidFill>
            </a:endParaRPr>
          </a:p>
        </p:txBody>
      </p:sp>
      <p:pic>
        <p:nvPicPr>
          <p:cNvPr id="4" name="صورة 3" descr="nja7.gif"/>
          <p:cNvPicPr>
            <a:picLocks noChangeAspect="1"/>
          </p:cNvPicPr>
          <p:nvPr/>
        </p:nvPicPr>
        <p:blipFill>
          <a:blip r:embed="rId2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  <p:pic>
        <p:nvPicPr>
          <p:cNvPr id="7" name="صورة 6" descr="question-mark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672914"/>
            <a:ext cx="3214710" cy="4018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عنصر نائب للمحتوى 7" descr="success-bann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-905"/>
          <a:stretch>
            <a:fillRect/>
          </a:stretch>
        </p:blipFill>
        <p:spPr>
          <a:xfrm>
            <a:off x="214282" y="1643050"/>
            <a:ext cx="2806727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عنصر نائب للمحتوى 5"/>
          <p:cNvSpPr>
            <a:spLocks noGrp="1"/>
          </p:cNvSpPr>
          <p:nvPr>
            <p:ph sz="half" idx="2"/>
          </p:nvPr>
        </p:nvSpPr>
        <p:spPr>
          <a:xfrm>
            <a:off x="3000364" y="2000240"/>
            <a:ext cx="5143536" cy="3328998"/>
          </a:xfrm>
        </p:spPr>
        <p:txBody>
          <a:bodyPr/>
          <a:lstStyle/>
          <a:p>
            <a:r>
              <a:rPr lang="ar-SA" b="1" dirty="0" smtClean="0">
                <a:solidFill>
                  <a:srgbClr val="FF0066"/>
                </a:solidFill>
              </a:rPr>
              <a:t>هو نجاحه في انتصاره على نفسه .</a:t>
            </a:r>
            <a:endParaRPr lang="en-US" b="1" dirty="0" smtClean="0">
              <a:solidFill>
                <a:srgbClr val="FF0066"/>
              </a:solidFill>
            </a:endParaRPr>
          </a:p>
          <a:p>
            <a:r>
              <a:rPr lang="ar-SA" b="1" dirty="0" smtClean="0">
                <a:solidFill>
                  <a:srgbClr val="00B0F0"/>
                </a:solidFill>
              </a:rPr>
              <a:t>انتصارك على نفسك يعني أنك ستحول </a:t>
            </a:r>
          </a:p>
          <a:p>
            <a:r>
              <a:rPr lang="ar-SA" b="1" dirty="0" smtClean="0">
                <a:solidFill>
                  <a:schemeClr val="accent1"/>
                </a:solidFill>
              </a:rPr>
              <a:t>الكسل</a:t>
            </a:r>
            <a:r>
              <a:rPr lang="ar-SA" b="1" dirty="0" smtClean="0">
                <a:solidFill>
                  <a:srgbClr val="00B0F0"/>
                </a:solidFill>
              </a:rPr>
              <a:t> </a:t>
            </a:r>
            <a:r>
              <a:rPr lang="ar-SA" b="1" dirty="0" smtClean="0">
                <a:solidFill>
                  <a:srgbClr val="92D050"/>
                </a:solidFill>
              </a:rPr>
              <a:t>لنشاط</a:t>
            </a:r>
            <a:r>
              <a:rPr lang="ar-SA" b="1" dirty="0" smtClean="0">
                <a:solidFill>
                  <a:srgbClr val="00B0F0"/>
                </a:solidFill>
              </a:rPr>
              <a:t> .</a:t>
            </a:r>
          </a:p>
          <a:p>
            <a:r>
              <a:rPr lang="ar-SA" b="1" dirty="0" smtClean="0">
                <a:solidFill>
                  <a:schemeClr val="accent1"/>
                </a:solidFill>
              </a:rPr>
              <a:t>الفشل</a:t>
            </a:r>
            <a:r>
              <a:rPr lang="ar-SA" b="1" dirty="0" smtClean="0">
                <a:solidFill>
                  <a:srgbClr val="00B0F0"/>
                </a:solidFill>
              </a:rPr>
              <a:t> ل</a:t>
            </a:r>
            <a:r>
              <a:rPr lang="ar-SA" b="1" dirty="0" smtClean="0">
                <a:solidFill>
                  <a:srgbClr val="FF0066"/>
                </a:solidFill>
              </a:rPr>
              <a:t>نجاح</a:t>
            </a:r>
            <a:r>
              <a:rPr lang="ar-SA" b="1" dirty="0" smtClean="0">
                <a:solidFill>
                  <a:srgbClr val="00B0F0"/>
                </a:solidFill>
              </a:rPr>
              <a:t>.</a:t>
            </a:r>
            <a:endParaRPr lang="en-US" b="1" dirty="0" smtClean="0">
              <a:solidFill>
                <a:srgbClr val="00B0F0"/>
              </a:solidFill>
            </a:endParaRPr>
          </a:p>
          <a:p>
            <a:endParaRPr lang="ar-SA" b="1" dirty="0">
              <a:solidFill>
                <a:srgbClr val="00B0F0"/>
              </a:solidFill>
            </a:endParaRPr>
          </a:p>
        </p:txBody>
      </p:sp>
      <p:pic>
        <p:nvPicPr>
          <p:cNvPr id="7" name="صورة 6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ln w="500">
                  <a:solidFill>
                    <a:srgbClr val="FFFF00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أسعدني حضوركن ...</a:t>
            </a:r>
            <a:endParaRPr lang="ar-SA" dirty="0">
              <a:ln w="500">
                <a:solidFill>
                  <a:srgbClr val="FFFF00"/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عنصر نائب للمحتوى 5" descr="5761257969_e79db8f101_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87144" y="1857364"/>
            <a:ext cx="7083851" cy="471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4800" dirty="0" smtClean="0">
                <a:solidFill>
                  <a:srgbClr val="CC0099"/>
                </a:solidFill>
              </a:rPr>
              <a:t>أولاً :تعريف النجاح </a:t>
            </a:r>
            <a:endParaRPr lang="ar-SA" sz="4800" dirty="0">
              <a:solidFill>
                <a:srgbClr val="CC0099"/>
              </a:solidFill>
            </a:endParaRPr>
          </a:p>
        </p:txBody>
      </p:sp>
      <p:pic>
        <p:nvPicPr>
          <p:cNvPr id="7" name="عنصر نائب للمحتوى 6" descr="5576471-successful-people-are-standing-in-front-of-a-large-graph-conceptual-business-illustratio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406" y="1958181"/>
            <a:ext cx="2857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عنصر نائب للمحتوى 5"/>
          <p:cNvSpPr>
            <a:spLocks noGrp="1"/>
          </p:cNvSpPr>
          <p:nvPr>
            <p:ph sz="half" idx="2"/>
          </p:nvPr>
        </p:nvSpPr>
        <p:spPr>
          <a:xfrm>
            <a:off x="2857488" y="2886084"/>
            <a:ext cx="5286412" cy="1971676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200" b="1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اجتياز المصاعب والوصول للأهداف المرسومة والفرح بالإنجاز  </a:t>
            </a:r>
            <a:endParaRPr lang="en-US" sz="3200" b="1" dirty="0" smtClean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endParaRPr lang="ar-SA" sz="3200" b="1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صورة 7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72452" cy="1143000"/>
          </a:xfrm>
        </p:spPr>
        <p:txBody>
          <a:bodyPr>
            <a:normAutofit fontScale="90000"/>
          </a:bodyPr>
          <a:lstStyle/>
          <a:p>
            <a:r>
              <a:rPr lang="ar-SA" dirty="0" smtClean="0">
                <a:solidFill>
                  <a:srgbClr val="CC0099"/>
                </a:solidFill>
              </a:rPr>
              <a:t>ثانياً: خطوات ومبادئ النجاح في الحياة ( </a:t>
            </a:r>
            <a:r>
              <a:rPr lang="ar-SA" dirty="0" smtClean="0">
                <a:solidFill>
                  <a:srgbClr val="92D050"/>
                </a:solidFill>
              </a:rPr>
              <a:t>التاءات الستة </a:t>
            </a:r>
            <a:r>
              <a:rPr lang="ar-SA" dirty="0" smtClean="0">
                <a:solidFill>
                  <a:srgbClr val="CC0099"/>
                </a:solidFill>
              </a:rPr>
              <a:t>) </a:t>
            </a:r>
            <a:endParaRPr lang="ar-SA" dirty="0">
              <a:solidFill>
                <a:srgbClr val="CC0099"/>
              </a:solidFill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71472" y="1814514"/>
            <a:ext cx="7500990" cy="2686056"/>
          </a:xfrm>
        </p:spPr>
        <p:txBody>
          <a:bodyPr>
            <a:normAutofit/>
          </a:bodyPr>
          <a:lstStyle/>
          <a:p>
            <a:pPr marL="514350" indent="-514350">
              <a:buSzPct val="100000"/>
              <a:buFont typeface="+mj-lt"/>
              <a:buAutoNum type="arabicPeriod"/>
            </a:pPr>
            <a:r>
              <a:rPr lang="ar-SA" sz="7100" b="1" dirty="0" smtClean="0">
                <a:ln>
                  <a:solidFill>
                    <a:schemeClr val="tx2"/>
                  </a:solidFill>
                </a:ln>
                <a:solidFill>
                  <a:srgbClr val="92D050"/>
                </a:solidFill>
              </a:rPr>
              <a:t>تـ</a:t>
            </a:r>
            <a:r>
              <a:rPr lang="ar-SA" b="1" dirty="0" smtClean="0">
                <a:solidFill>
                  <a:schemeClr val="accent1"/>
                </a:solidFill>
              </a:rPr>
              <a:t>وكل على الله واستعانة </a:t>
            </a:r>
            <a:r>
              <a:rPr lang="ar-SA" b="1" dirty="0" err="1" smtClean="0">
                <a:solidFill>
                  <a:schemeClr val="accent1"/>
                </a:solidFill>
              </a:rPr>
              <a:t>به</a:t>
            </a:r>
            <a:r>
              <a:rPr lang="ar-SA" b="1" dirty="0" smtClean="0">
                <a:solidFill>
                  <a:schemeClr val="accent1"/>
                </a:solidFill>
              </a:rPr>
              <a:t> .</a:t>
            </a:r>
          </a:p>
          <a:p>
            <a:pPr marL="514350" indent="-514350">
              <a:buNone/>
            </a:pPr>
            <a:r>
              <a:rPr lang="ar-SA" b="1" dirty="0" smtClean="0">
                <a:solidFill>
                  <a:srgbClr val="00B050"/>
                </a:solidFill>
              </a:rPr>
              <a:t>(وَتَوَكَّلْ عَلَى الْحَيِّ الَّذِي لا يَمُوتُ) </a:t>
            </a:r>
            <a:r>
              <a:rPr lang="ar-SA" sz="1200" b="1" dirty="0" smtClean="0">
                <a:solidFill>
                  <a:srgbClr val="00B050"/>
                </a:solidFill>
              </a:rPr>
              <a:t>الفرقان: من الآية58  </a:t>
            </a:r>
            <a:endParaRPr lang="en-US" b="1" dirty="0" smtClean="0">
              <a:solidFill>
                <a:srgbClr val="00B050"/>
              </a:solidFill>
            </a:endParaRPr>
          </a:p>
          <a:p>
            <a:endParaRPr lang="ar-SA" b="1" dirty="0">
              <a:solidFill>
                <a:schemeClr val="accent1"/>
              </a:solidFill>
            </a:endParaRPr>
          </a:p>
        </p:txBody>
      </p:sp>
      <p:pic>
        <p:nvPicPr>
          <p:cNvPr id="7" name="عنصر نائب للمحتوى 6" descr="leadership_development_776873804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643314"/>
            <a:ext cx="3000396" cy="3058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44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1/ توكل </a:t>
            </a:r>
            <a:endParaRPr lang="ar-SA" sz="44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عنصر نائب للمحتوى 4" descr="Notepad++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4714884"/>
            <a:ext cx="1625397" cy="1625397"/>
          </a:xfrm>
        </p:spPr>
      </p:pic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785786" y="2546375"/>
            <a:ext cx="6913462" cy="4525963"/>
          </a:xfrm>
        </p:spPr>
        <p:txBody>
          <a:bodyPr/>
          <a:lstStyle/>
          <a:p>
            <a:pPr marL="1143000" indent="-1143000">
              <a:buFont typeface="+mj-lt"/>
              <a:buAutoNum type="arabicPeriod" startAt="2"/>
            </a:pPr>
            <a:r>
              <a:rPr lang="ar-SA" sz="7100" b="1" dirty="0" smtClean="0">
                <a:ln>
                  <a:solidFill>
                    <a:schemeClr val="tx2"/>
                  </a:solidFill>
                </a:ln>
                <a:solidFill>
                  <a:srgbClr val="92D050"/>
                </a:solidFill>
              </a:rPr>
              <a:t>تـ</a:t>
            </a:r>
            <a:r>
              <a:rPr lang="ar-SA" b="1" dirty="0" smtClean="0">
                <a:solidFill>
                  <a:schemeClr val="accent3"/>
                </a:solidFill>
              </a:rPr>
              <a:t>حديد أهداف حياتك التي ترغبين تحقيقها وكتابتها .</a:t>
            </a:r>
          </a:p>
          <a:p>
            <a:pPr marL="1143000" indent="-1143000">
              <a:buNone/>
            </a:pPr>
            <a:r>
              <a:rPr lang="ar-SA" b="1" dirty="0" smtClean="0">
                <a:solidFill>
                  <a:srgbClr val="00B050"/>
                </a:solidFill>
              </a:rPr>
              <a:t>(كُلُّ نَفْسٍ بِمَا كَسَبَتْ رَهِينَةٌ) </a:t>
            </a:r>
            <a:r>
              <a:rPr lang="ar-SA" sz="1200" b="1" dirty="0" smtClean="0">
                <a:solidFill>
                  <a:srgbClr val="00B050"/>
                </a:solidFill>
              </a:rPr>
              <a:t>(38) المدثر </a:t>
            </a:r>
            <a:endParaRPr lang="en-US" b="1" dirty="0" smtClean="0">
              <a:solidFill>
                <a:srgbClr val="00B050"/>
              </a:solidFill>
            </a:endParaRPr>
          </a:p>
          <a:p>
            <a:endParaRPr lang="ar-SA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3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1/ توكل </a:t>
            </a:r>
            <a:br>
              <a:rPr lang="ar-SA" sz="3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ar-SA" sz="3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2/تحديد </a:t>
            </a:r>
            <a:endParaRPr lang="ar-SA" sz="36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عنصر نائب للمحتوى 4" descr="Time-Technique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4959349"/>
            <a:ext cx="1612923" cy="1612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142976" y="1600200"/>
            <a:ext cx="6556272" cy="4525963"/>
          </a:xfrm>
        </p:spPr>
        <p:txBody>
          <a:bodyPr>
            <a:normAutofit/>
          </a:bodyPr>
          <a:lstStyle/>
          <a:p>
            <a:pPr marL="514350" indent="-514350">
              <a:buSzPct val="150000"/>
              <a:buFont typeface="+mj-lt"/>
              <a:buAutoNum type="arabicPeriod" startAt="3"/>
            </a:pPr>
            <a:r>
              <a:rPr lang="ar-SA" sz="7100" b="1" dirty="0" smtClean="0">
                <a:ln>
                  <a:solidFill>
                    <a:srgbClr val="B13F9A"/>
                  </a:solidFill>
                </a:ln>
                <a:solidFill>
                  <a:srgbClr val="92D050"/>
                </a:solidFill>
              </a:rPr>
              <a:t>تـ</a:t>
            </a:r>
            <a:r>
              <a:rPr lang="ar-SA" sz="3200" b="1" dirty="0" smtClean="0">
                <a:solidFill>
                  <a:srgbClr val="CC0099"/>
                </a:solidFill>
              </a:rPr>
              <a:t>خطيط سليم لتحقيق الأهداف والتنظيم لها .</a:t>
            </a:r>
          </a:p>
          <a:p>
            <a:pPr marL="514350" indent="-514350">
              <a:buSzPct val="150000"/>
              <a:buNone/>
            </a:pPr>
            <a:r>
              <a:rPr lang="ar-SA" sz="3200" b="1" dirty="0" smtClean="0"/>
              <a:t> </a:t>
            </a:r>
            <a:r>
              <a:rPr lang="ar-SA" sz="3200" b="1" dirty="0" smtClean="0">
                <a:solidFill>
                  <a:srgbClr val="00B050"/>
                </a:solidFill>
              </a:rPr>
              <a:t>(إِنَّا هَدَيْنَاهُ السَّبِيلَ إِمَّا شَاكِرًا وَإِمَّا كَفُورًا) </a:t>
            </a:r>
            <a:r>
              <a:rPr lang="ar-SA" sz="1600" b="1" dirty="0" smtClean="0">
                <a:solidFill>
                  <a:srgbClr val="00B050"/>
                </a:solidFill>
              </a:rPr>
              <a:t>[الإنسان:3]</a:t>
            </a:r>
            <a:endParaRPr lang="en-US" sz="3200" b="1" dirty="0" smtClean="0">
              <a:solidFill>
                <a:srgbClr val="00B050"/>
              </a:solidFill>
            </a:endParaRPr>
          </a:p>
          <a:p>
            <a:pPr marL="514350" indent="-514350">
              <a:buSzPct val="150000"/>
              <a:buFont typeface="+mj-lt"/>
              <a:buAutoNum type="arabicPeriod" startAt="3"/>
            </a:pPr>
            <a:endParaRPr lang="ar-SA" sz="3200" b="1" dirty="0">
              <a:solidFill>
                <a:srgbClr val="CC0099"/>
              </a:solidFill>
            </a:endParaRPr>
          </a:p>
        </p:txBody>
      </p:sp>
      <p:pic>
        <p:nvPicPr>
          <p:cNvPr id="6" name="صورة 5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751638"/>
          </a:xfrm>
        </p:spPr>
        <p:txBody>
          <a:bodyPr>
            <a:normAutofit/>
          </a:bodyPr>
          <a:lstStyle/>
          <a:p>
            <a: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1/ توكل </a:t>
            </a:r>
            <a:b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2/تحديد </a:t>
            </a:r>
            <a:b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3/ تخطيط</a:t>
            </a:r>
            <a:endParaRPr lang="ar-SA" dirty="0"/>
          </a:p>
        </p:txBody>
      </p:sp>
      <p:pic>
        <p:nvPicPr>
          <p:cNvPr id="5" name="عنصر نائب للمحتوى 4" descr="40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5000636"/>
            <a:ext cx="1428750" cy="1428750"/>
          </a:xfrm>
        </p:spPr>
      </p:pic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8596" y="2000241"/>
            <a:ext cx="7413528" cy="2143140"/>
          </a:xfrm>
        </p:spPr>
        <p:txBody>
          <a:bodyPr>
            <a:normAutofit fontScale="85000" lnSpcReduction="10000"/>
          </a:bodyPr>
          <a:lstStyle/>
          <a:p>
            <a:pPr marL="1143000" indent="-1143000">
              <a:buSzPct val="100000"/>
              <a:buFont typeface="+mj-lt"/>
              <a:buAutoNum type="arabicPeriod" startAt="4"/>
            </a:pPr>
            <a:r>
              <a:rPr lang="ar-SA" sz="7100" b="1" dirty="0" smtClean="0">
                <a:ln>
                  <a:solidFill>
                    <a:srgbClr val="B13F9A"/>
                  </a:solidFill>
                </a:ln>
                <a:solidFill>
                  <a:srgbClr val="92D050"/>
                </a:solidFill>
              </a:rPr>
              <a:t>تـ</a:t>
            </a:r>
            <a:r>
              <a:rPr lang="ar-SA" b="1" dirty="0" smtClean="0">
                <a:solidFill>
                  <a:schemeClr val="accent3"/>
                </a:solidFill>
              </a:rPr>
              <a:t>نمية المهارات، وإدارة الوقت.  </a:t>
            </a:r>
          </a:p>
          <a:p>
            <a:pPr marL="1143000" indent="-1143000">
              <a:buSzPct val="100000"/>
              <a:buNone/>
            </a:pPr>
            <a:r>
              <a:rPr lang="ar-SA" b="1" dirty="0" smtClean="0">
                <a:solidFill>
                  <a:srgbClr val="00B050"/>
                </a:solidFill>
              </a:rPr>
              <a:t>" اغْتَنِمْ خَمْسًا قَبْلَ خَمْسٍ : شَبَابَكَ قَبْلَ هَرَمِكَ , وَصِحَّتَكَ قَبْلَ سَقَمِكَ , وَغِنَاكَ قَبْلَ فَقْرِكَ , وَفَرَاغَكَ قَبْلَ شُغُلِكَ , وَحَيَاتَكَ قَبْلَ مَوْتِكَ "</a:t>
            </a:r>
            <a:endParaRPr lang="en-US" b="1" dirty="0" smtClean="0">
              <a:solidFill>
                <a:srgbClr val="00B050"/>
              </a:solidFill>
            </a:endParaRPr>
          </a:p>
          <a:p>
            <a:endParaRPr lang="ar-SA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894514"/>
          </a:xfrm>
        </p:spPr>
        <p:txBody>
          <a:bodyPr>
            <a:normAutofit fontScale="90000"/>
          </a:bodyPr>
          <a:lstStyle/>
          <a:p>
            <a: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1/ توكل </a:t>
            </a:r>
            <a:b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2/تحديد </a:t>
            </a:r>
            <a:b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3/ تخطيط</a:t>
            </a:r>
            <a:b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ar-SA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4/تنمية </a:t>
            </a:r>
            <a:endParaRPr lang="ar-SA" dirty="0"/>
          </a:p>
        </p:txBody>
      </p:sp>
      <p:pic>
        <p:nvPicPr>
          <p:cNvPr id="5" name="عنصر نائب للمحتوى 4" descr="on-off-wallpaper-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073483"/>
            <a:ext cx="3521075" cy="2641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214282" y="2528894"/>
            <a:ext cx="7858180" cy="125729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Clr>
                <a:srgbClr val="B13F9A"/>
              </a:buClr>
              <a:buSzPct val="150000"/>
              <a:buFont typeface="+mj-lt"/>
              <a:buAutoNum type="arabicPeriod" startAt="5"/>
            </a:pPr>
            <a:r>
              <a:rPr lang="ar-SA" sz="6000" b="1" dirty="0" smtClean="0">
                <a:ln>
                  <a:solidFill>
                    <a:srgbClr val="B13F9A"/>
                  </a:solidFill>
                </a:ln>
                <a:solidFill>
                  <a:srgbClr val="92D050"/>
                </a:solidFill>
              </a:rPr>
              <a:t>تـ</a:t>
            </a:r>
            <a:r>
              <a:rPr lang="ar-SA" b="1" dirty="0" smtClean="0">
                <a:solidFill>
                  <a:srgbClr val="7030A0"/>
                </a:solidFill>
              </a:rPr>
              <a:t>فعيل التقنية الحديثة لجمع المعلومات وخبرات الآخرين  </a:t>
            </a:r>
            <a:endParaRPr lang="en-US" b="1" dirty="0" smtClean="0">
              <a:solidFill>
                <a:srgbClr val="7030A0"/>
              </a:solidFill>
            </a:endParaRPr>
          </a:p>
          <a:p>
            <a:endParaRPr lang="ar-SA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عنصر نائب للمحتوى 5" descr="forum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357694"/>
            <a:ext cx="3214710" cy="2500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0" y="2143116"/>
            <a:ext cx="8143900" cy="2071702"/>
          </a:xfrm>
        </p:spPr>
        <p:txBody>
          <a:bodyPr>
            <a:normAutofit/>
          </a:bodyPr>
          <a:lstStyle/>
          <a:p>
            <a:pPr marL="514350" indent="-514350">
              <a:buSzPct val="150000"/>
              <a:buFont typeface="+mj-lt"/>
              <a:buAutoNum type="arabicPeriod" startAt="6"/>
            </a:pPr>
            <a:r>
              <a:rPr lang="ar-SA" sz="6000" b="1" dirty="0" smtClean="0">
                <a:ln>
                  <a:solidFill>
                    <a:srgbClr val="B13F9A"/>
                  </a:solidFill>
                </a:ln>
                <a:solidFill>
                  <a:srgbClr val="92D050"/>
                </a:solidFill>
              </a:rPr>
              <a:t>تـ</a:t>
            </a:r>
            <a:r>
              <a:rPr lang="ar-SA" b="1" dirty="0" smtClean="0">
                <a:solidFill>
                  <a:srgbClr val="7030A0"/>
                </a:solidFill>
              </a:rPr>
              <a:t>وازن العلاقات </a:t>
            </a:r>
            <a:r>
              <a:rPr lang="ar-SA" sz="2400" b="1" dirty="0" smtClean="0">
                <a:solidFill>
                  <a:srgbClr val="7030A0"/>
                </a:solidFill>
              </a:rPr>
              <a:t>(مع الله ثم  النفس والآخرين) </a:t>
            </a:r>
            <a:endParaRPr lang="ar-SA" b="1" dirty="0" smtClean="0">
              <a:solidFill>
                <a:srgbClr val="7030A0"/>
              </a:solidFill>
            </a:endParaRPr>
          </a:p>
          <a:p>
            <a:pPr marL="514350" indent="-514350">
              <a:buNone/>
            </a:pPr>
            <a:r>
              <a:rPr lang="ar-SA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((ثلاث من كنَّ فيه وجد </a:t>
            </a:r>
            <a:r>
              <a:rPr lang="ar-SA" b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بهن</a:t>
            </a:r>
            <a:r>
              <a:rPr lang="ar-SA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حلاوة الإيمان: من كان الله ورسوله أحب إليه مما سواهما، وأن يحب المرء لا يحبه إلا لله))</a:t>
            </a:r>
            <a:endParaRPr lang="en-US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 startAt="5"/>
            </a:pPr>
            <a:endParaRPr lang="ar-SA" b="1" dirty="0">
              <a:solidFill>
                <a:srgbClr val="7030A0"/>
              </a:solidFill>
            </a:endParaRPr>
          </a:p>
        </p:txBody>
      </p:sp>
      <p:pic>
        <p:nvPicPr>
          <p:cNvPr id="5" name="صورة 4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214282" y="218525"/>
            <a:ext cx="764386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ar-SA" sz="3400" b="1" dirty="0" smtClean="0">
                <a:ln w="1905"/>
                <a:gradFill>
                  <a:gsLst>
                    <a:gs pos="0">
                      <a:srgbClr val="FA8D3D">
                        <a:shade val="20000"/>
                        <a:satMod val="200000"/>
                      </a:srgbClr>
                    </a:gs>
                    <a:gs pos="78000">
                      <a:srgbClr val="FA8D3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A8D3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</a:rPr>
              <a:t>1/ توكل 2/تحديد 3/ تخطيط 4/تنمية 5/ تفعيل </a:t>
            </a:r>
            <a:endParaRPr lang="ar-SA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>
                <a:solidFill>
                  <a:srgbClr val="CC0099"/>
                </a:solidFill>
              </a:rPr>
              <a:t>ثالثاً : صفات الناجحين:  </a:t>
            </a:r>
            <a:endParaRPr lang="ar-SA" dirty="0">
              <a:solidFill>
                <a:srgbClr val="CC0099"/>
              </a:solidFill>
            </a:endParaRPr>
          </a:p>
        </p:txBody>
      </p:sp>
      <p:pic>
        <p:nvPicPr>
          <p:cNvPr id="6" name="عنصر نائب للمحتوى 5" descr="13383789214fc60aa9a7c054fc60aa9a7c4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542778"/>
            <a:ext cx="3521075" cy="2640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643306" y="1974871"/>
            <a:ext cx="4643470" cy="4525963"/>
          </a:xfrm>
        </p:spPr>
        <p:txBody>
          <a:bodyPr>
            <a:normAutofit/>
          </a:bodyPr>
          <a:lstStyle/>
          <a:p>
            <a:pPr marL="514350" indent="-514350">
              <a:buSzPct val="150000"/>
              <a:buFont typeface="+mj-lt"/>
              <a:buAutoNum type="arabicPeriod"/>
            </a:pPr>
            <a:r>
              <a:rPr lang="ar-SA" b="1" dirty="0" smtClean="0">
                <a:solidFill>
                  <a:schemeClr val="tx2"/>
                </a:solidFill>
              </a:rPr>
              <a:t>يصل للنجاح ثم يحافظ على هذا المكان بجده . </a:t>
            </a:r>
            <a:endParaRPr lang="en-US" b="1" dirty="0" smtClean="0">
              <a:solidFill>
                <a:schemeClr val="tx2"/>
              </a:solidFill>
            </a:endParaRPr>
          </a:p>
          <a:p>
            <a:pPr marL="514350" indent="-514350">
              <a:buSzPct val="150000"/>
              <a:buFont typeface="+mj-lt"/>
              <a:buAutoNum type="arabicPeriod"/>
            </a:pPr>
            <a:r>
              <a:rPr lang="ar-SA" b="1" dirty="0" smtClean="0">
                <a:solidFill>
                  <a:srgbClr val="00B0F0"/>
                </a:solidFill>
              </a:rPr>
              <a:t>طموح يتعلم من أخطائه ولا يتحسر على ما فات . </a:t>
            </a:r>
            <a:endParaRPr lang="en-US" b="1" dirty="0" smtClean="0">
              <a:solidFill>
                <a:srgbClr val="00B0F0"/>
              </a:solidFill>
            </a:endParaRPr>
          </a:p>
          <a:p>
            <a:pPr marL="514350" indent="-514350">
              <a:buSzPct val="150000"/>
              <a:buFont typeface="+mj-lt"/>
              <a:buAutoNum type="arabicPeriod"/>
            </a:pPr>
            <a:r>
              <a:rPr lang="ar-SA" b="1" dirty="0" smtClean="0">
                <a:solidFill>
                  <a:schemeClr val="tx2"/>
                </a:solidFill>
              </a:rPr>
              <a:t>يتفوق في عمله ولا يهتم بتفوق منافسيه .</a:t>
            </a:r>
            <a:endParaRPr lang="en-US" b="1" dirty="0" smtClean="0">
              <a:solidFill>
                <a:schemeClr val="tx2"/>
              </a:solidFill>
            </a:endParaRPr>
          </a:p>
          <a:p>
            <a:pPr marL="514350" indent="-514350">
              <a:buSzPct val="150000"/>
              <a:buFont typeface="+mj-lt"/>
              <a:buAutoNum type="arabicPeriod"/>
            </a:pPr>
            <a:endParaRPr lang="ar-SA" b="1" dirty="0"/>
          </a:p>
        </p:txBody>
      </p:sp>
      <p:pic>
        <p:nvPicPr>
          <p:cNvPr id="5" name="صورة 4" descr="nja7.gif"/>
          <p:cNvPicPr>
            <a:picLocks noChangeAspect="1"/>
          </p:cNvPicPr>
          <p:nvPr/>
        </p:nvPicPr>
        <p:blipFill>
          <a:blip r:embed="rId3" cstate="print"/>
          <a:srcRect l="19824" b="19180"/>
          <a:stretch>
            <a:fillRect/>
          </a:stretch>
        </p:blipFill>
        <p:spPr>
          <a:xfrm>
            <a:off x="8215338" y="4714884"/>
            <a:ext cx="928662" cy="1000132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افر">
  <a:themeElements>
    <a:clrScheme name="واف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وافر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وافر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286</TotalTime>
  <Words>242</Words>
  <Application>Microsoft Office PowerPoint</Application>
  <PresentationFormat>عرض على الشاشة (3:4)‏</PresentationFormat>
  <Paragraphs>35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وافر</vt:lpstr>
      <vt:lpstr>كيف تنجحين في حياتك؟؟</vt:lpstr>
      <vt:lpstr>أولاً :تعريف النجاح </vt:lpstr>
      <vt:lpstr>ثانياً: خطوات ومبادئ النجاح في الحياة ( التاءات الستة ) </vt:lpstr>
      <vt:lpstr>1/ توكل </vt:lpstr>
      <vt:lpstr>1/ توكل  2/تحديد </vt:lpstr>
      <vt:lpstr>1/ توكل  2/تحديد  3/ تخطيط</vt:lpstr>
      <vt:lpstr>1/ توكل  2/تحديد  3/ تخطيط 4/تنمية </vt:lpstr>
      <vt:lpstr>الشريحة 8</vt:lpstr>
      <vt:lpstr>ثالثاً : صفات الناجحين:  </vt:lpstr>
      <vt:lpstr>الشريحة 10</vt:lpstr>
      <vt:lpstr>الشريحة 11</vt:lpstr>
      <vt:lpstr>ما هو أعظم نجاح يمكن أن يحققه أي إنسان ؟  </vt:lpstr>
      <vt:lpstr>الشريحة 13</vt:lpstr>
      <vt:lpstr>أسعدني حضوركن 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الرحيم</dc:title>
  <dc:creator>m3alime</dc:creator>
  <cp:lastModifiedBy>mumaiz</cp:lastModifiedBy>
  <cp:revision>16</cp:revision>
  <dcterms:created xsi:type="dcterms:W3CDTF">2012-06-15T01:40:17Z</dcterms:created>
  <dcterms:modified xsi:type="dcterms:W3CDTF">2012-06-25T08:26:18Z</dcterms:modified>
</cp:coreProperties>
</file>