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3"/>
  </p:notesMasterIdLst>
  <p:handoutMasterIdLst>
    <p:handoutMasterId r:id="rId64"/>
  </p:handoutMasterIdLst>
  <p:sldIdLst>
    <p:sldId id="257" r:id="rId2"/>
    <p:sldId id="258" r:id="rId3"/>
    <p:sldId id="259" r:id="rId4"/>
    <p:sldId id="260" r:id="rId5"/>
    <p:sldId id="261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262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FDE139D-18D3-4DB6-8D5B-19F993B366C3}" type="datetimeFigureOut">
              <a:rPr lang="ar-SA" smtClean="0"/>
              <a:t>11/07/1431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1FC1F55-43EA-47B3-A0BA-88E04236E666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C77F88-4451-4F45-80BA-3DF9A8068761}" type="datetimeFigureOut">
              <a:rPr lang="ar-SA" smtClean="0"/>
              <a:pPr/>
              <a:t>11/07/1431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6FFBA15-65A0-47B4-96B1-99FD982A1CB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D2C76-DDC2-4D1D-9F80-B719DB918B26}" type="slidenum">
              <a:rPr lang="ar-SA" smtClean="0"/>
              <a:pPr/>
              <a:t>56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6/22/2010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39.xml"/><Relationship Id="rId7" Type="http://schemas.openxmlformats.org/officeDocument/2006/relationships/image" Target="../media/image8.emf"/><Relationship Id="rId12" Type="http://schemas.openxmlformats.org/officeDocument/2006/relationships/slide" Target="slide19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slide" Target="slide29.xml"/><Relationship Id="rId4" Type="http://schemas.openxmlformats.org/officeDocument/2006/relationships/image" Target="../media/image6.jpeg"/><Relationship Id="rId9" Type="http://schemas.openxmlformats.org/officeDocument/2006/relationships/image" Target="../media/image9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شعار الوزارة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7620" y="785794"/>
            <a:ext cx="1474814" cy="1285884"/>
          </a:xfrm>
          <a:prstGeom prst="rect">
            <a:avLst/>
          </a:prstGeom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714348" y="2143116"/>
            <a:ext cx="7715304" cy="22860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none" fromWordArt="1">
            <a:prstTxWarp prst="textCanDown">
              <a:avLst/>
            </a:prstTxWarp>
          </a:bodyPr>
          <a:lstStyle/>
          <a:p>
            <a:pPr algn="ctr" rtl="1"/>
            <a:r>
              <a:rPr lang="ar-SA" sz="32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FS_Egypt"/>
              </a:rPr>
              <a:t>التقنيات في </a:t>
            </a:r>
            <a:r>
              <a:rPr lang="ar-SA" sz="32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FS_Egypt"/>
              </a:rPr>
              <a:t>الرياضيات</a:t>
            </a:r>
            <a:endParaRPr lang="ar-SA" sz="3200" kern="1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FS_Egypt"/>
            </a:endParaRPr>
          </a:p>
          <a:p>
            <a:pPr algn="ctr" rtl="1"/>
            <a:r>
              <a:rPr lang="ar-SA" sz="20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FS_Egypt"/>
              </a:rPr>
              <a:t>للصف الثاني متوسط</a:t>
            </a:r>
          </a:p>
          <a:p>
            <a:pPr algn="ctr" rtl="1"/>
            <a:r>
              <a:rPr lang="ar-SA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FS_Egypt"/>
              </a:rPr>
              <a:t>الفصل الدراسي الأول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5500694" y="214290"/>
            <a:ext cx="33575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وزارة الـتـربـيـة والـتعـلـيـم</a:t>
            </a:r>
            <a:endParaRPr lang="en-US" b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928926" y="214290"/>
            <a:ext cx="3251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lArabiya" pitchFamily="18" charset="-78"/>
                <a:cs typeface="ae_AlArabiya" pitchFamily="18" charset="-78"/>
              </a:rPr>
              <a:t> </a:t>
            </a:r>
            <a:r>
              <a:rPr lang="ar-S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lArabiya" pitchFamily="18" charset="-78"/>
                <a:cs typeface="ae_AlArabiya" pitchFamily="18" charset="-78"/>
              </a:rPr>
              <a:t>المـمـلكـة العـربية الـسـعــوديـة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e_AlArabiya" pitchFamily="18" charset="-78"/>
              <a:cs typeface="ae_AlArabiya" pitchFamily="18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5643570" y="571480"/>
            <a:ext cx="3071834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إدارة تعليم البنات بمحافظة الطائف</a:t>
            </a:r>
          </a:p>
          <a:p>
            <a:pPr algn="ctr"/>
            <a:r>
              <a:rPr lang="ar-SA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 الإشراف التربوي</a:t>
            </a:r>
          </a:p>
          <a:p>
            <a:pPr algn="ctr"/>
            <a:r>
              <a:rPr lang="ar-SA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شعبة الرياضيات</a:t>
            </a:r>
          </a:p>
          <a:p>
            <a:pPr algn="ctr"/>
            <a:endParaRPr lang="en-US" b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  <a:p>
            <a:pPr algn="ctr"/>
            <a:endParaRPr lang="ar-SA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143108" y="5072074"/>
            <a:ext cx="6708888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Hesham Free" pitchFamily="2" charset="-78"/>
              </a:rPr>
              <a:t>تحت إشراف رئيسة شعبة الرياضيات / وفــاء الجيزاني</a:t>
            </a:r>
            <a:endParaRPr lang="ar-SA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Hesham Free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00034" y="5643578"/>
            <a:ext cx="6813083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Hesham Free" pitchFamily="2" charset="-78"/>
              </a:rPr>
              <a:t>قامت بهذا العمل مشرفة الرياضيات / مشاعل العبيكان</a:t>
            </a:r>
            <a:endParaRPr lang="ar-SA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Hesham Free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40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15" grpId="0"/>
      <p:bldP spid="16" grpId="0"/>
      <p:bldP spid="1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1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14313" y="1357313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ما العلاقة بين مساحات المربع الثلاثة في كل مثلث ؟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642938" y="3857625"/>
            <a:ext cx="7521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أن مجموع مساحتي المربعين الصغيرين = مساحة المربع الكبير </a:t>
            </a:r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285732" y="2000250"/>
          <a:ext cx="8453456" cy="168330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12787"/>
                <a:gridCol w="2439100"/>
                <a:gridCol w="2528178"/>
                <a:gridCol w="2473391"/>
              </a:tblGrid>
              <a:tr h="586025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المثلث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 المربع الأزرق</a:t>
                      </a:r>
                      <a:r>
                        <a:rPr lang="ar-SA" b="1" baseline="0" dirty="0" smtClean="0"/>
                        <a:t> 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 المربع الأخضر </a:t>
                      </a:r>
                      <a:r>
                        <a:rPr lang="ar-SA" b="1" baseline="0" dirty="0" smtClean="0"/>
                        <a:t>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</a:t>
                      </a:r>
                      <a:r>
                        <a:rPr lang="ar-SA" b="1" baseline="0" dirty="0" smtClean="0"/>
                        <a:t> المربع الأصفر(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1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2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3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6072188" y="2571750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1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500438" y="2513013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1</a:t>
            </a: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1143000" y="2513013"/>
            <a:ext cx="121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6072188" y="301307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4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500438" y="2941638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1</a:t>
            </a: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1143000" y="2941638"/>
            <a:ext cx="121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6072188" y="329882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4</a:t>
            </a: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500438" y="329882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latin typeface="Calibri" pitchFamily="34" charset="0"/>
              </a:rPr>
              <a:t>4</a:t>
            </a: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1143000" y="3298825"/>
            <a:ext cx="1214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8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429621" y="500027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2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00063" y="500063"/>
            <a:ext cx="7643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على ورق مربعات سنتمتري ارسم مثلثاً قائم الزاوية طولا ضلعي القائمة فيه 3 سم , 4 سم . إذا رسمت مربعاً على كل ضلع من أضلاع المثلث فما مساحة كل مربع ؟ استعمل المسطرة لقياس طول الضلع الثالث في المثلث  ؟</a:t>
            </a:r>
          </a:p>
        </p:txBody>
      </p:sp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2571736" y="1357298"/>
          <a:ext cx="4071969" cy="4500595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70179"/>
                <a:gridCol w="370179"/>
                <a:gridCol w="370179"/>
                <a:gridCol w="370179"/>
                <a:gridCol w="370179"/>
                <a:gridCol w="370179"/>
                <a:gridCol w="370179"/>
                <a:gridCol w="370179"/>
                <a:gridCol w="370179"/>
                <a:gridCol w="370179"/>
                <a:gridCol w="370179"/>
              </a:tblGrid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145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مستطيل 9"/>
          <p:cNvSpPr/>
          <p:nvPr/>
        </p:nvSpPr>
        <p:spPr>
          <a:xfrm>
            <a:off x="4071938" y="4643438"/>
            <a:ext cx="1071562" cy="12144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571750" y="3000375"/>
            <a:ext cx="1500188" cy="1643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9" name="مثلث قائم الزاوية 8"/>
          <p:cNvSpPr/>
          <p:nvPr/>
        </p:nvSpPr>
        <p:spPr>
          <a:xfrm>
            <a:off x="4071938" y="3000375"/>
            <a:ext cx="1071562" cy="1643063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3" name="مستطيل 12"/>
          <p:cNvSpPr/>
          <p:nvPr/>
        </p:nvSpPr>
        <p:spPr>
          <a:xfrm rot="3370522">
            <a:off x="4446588" y="2398712"/>
            <a:ext cx="1885950" cy="1857375"/>
          </a:xfrm>
          <a:prstGeom prst="rect">
            <a:avLst/>
          </a:prstGeom>
          <a:noFill/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3786188" y="5000625"/>
            <a:ext cx="1500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9 سم</a:t>
            </a:r>
            <a:r>
              <a:rPr lang="ar-SA" sz="2000" b="1" baseline="30000">
                <a:latin typeface="Calibri" pitchFamily="34" charset="0"/>
              </a:rPr>
              <a:t>2</a:t>
            </a:r>
            <a:endParaRPr lang="ar-SA" sz="2000" b="1">
              <a:latin typeface="Calibri" pitchFamily="34" charset="0"/>
            </a:endParaRP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2571750" y="3571875"/>
            <a:ext cx="1500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16سم</a:t>
            </a:r>
            <a:r>
              <a:rPr lang="ar-SA" sz="2000" b="1" baseline="30000">
                <a:latin typeface="Calibri" pitchFamily="34" charset="0"/>
              </a:rPr>
              <a:t>2</a:t>
            </a:r>
            <a:endParaRPr lang="ar-SA" sz="2000" b="1">
              <a:latin typeface="Calibri" pitchFamily="34" charset="0"/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4643438" y="3143250"/>
            <a:ext cx="1500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25سم</a:t>
            </a:r>
            <a:r>
              <a:rPr lang="ar-SA" sz="2000" b="1" baseline="30000">
                <a:latin typeface="Calibri" pitchFamily="34" charset="0"/>
              </a:rPr>
              <a:t>2</a:t>
            </a:r>
            <a:endParaRPr lang="ar-SA" sz="2000" b="1">
              <a:latin typeface="Calibri" pitchFamily="34" charset="0"/>
            </a:endParaRPr>
          </a:p>
        </p:txBody>
      </p:sp>
      <p:pic>
        <p:nvPicPr>
          <p:cNvPr id="1026" name="Picture 2" descr="C:\Documents and Settings\Laser\My Documents\My Pictures\Microsoft Clip Organizer\j029092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907680">
            <a:off x="3871913" y="2849562"/>
            <a:ext cx="184308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مربع نص 16"/>
          <p:cNvSpPr txBox="1">
            <a:spLocks noChangeArrowheads="1"/>
          </p:cNvSpPr>
          <p:nvPr/>
        </p:nvSpPr>
        <p:spPr bwMode="auto">
          <a:xfrm rot="3231174">
            <a:off x="3733007" y="3734594"/>
            <a:ext cx="1500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800" b="1">
                <a:solidFill>
                  <a:schemeClr val="bg1"/>
                </a:solidFill>
                <a:latin typeface="Calibri" pitchFamily="34" charset="0"/>
              </a:rPr>
              <a:t>5سم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9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215338" y="150017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3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00063" y="1500188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خمن : حدد طول أطول ضلع في مثلث قائم الزاوية طولا أصغر ضلعين فيه 6 سم , 8 سم .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71500" y="2286000"/>
            <a:ext cx="7521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36 + 64 = 100</a:t>
            </a:r>
          </a:p>
          <a:p>
            <a:pPr algn="ctr" rtl="0"/>
            <a:r>
              <a:rPr lang="ar-SA" sz="2000" b="1">
                <a:latin typeface="Calibri" pitchFamily="34" charset="0"/>
              </a:rPr>
              <a:t>مساحة المربع الكبير = 100</a:t>
            </a:r>
          </a:p>
          <a:p>
            <a:pPr algn="ctr" rtl="0"/>
            <a:r>
              <a:rPr lang="ar-SA" sz="2000" b="1">
                <a:latin typeface="Calibri" pitchFamily="34" charset="0"/>
              </a:rPr>
              <a:t>طول ضلعه = طول اطول ضلع في المثلث القائم الزاوية ( الوتر )</a:t>
            </a:r>
          </a:p>
          <a:p>
            <a:pPr algn="ctr" rtl="0"/>
            <a:r>
              <a:rPr lang="ar-SA" sz="2000" b="1">
                <a:latin typeface="Calibri" pitchFamily="34" charset="0"/>
              </a:rPr>
              <a:t>= 10 سم </a:t>
            </a:r>
          </a:p>
        </p:txBody>
      </p:sp>
      <p:grpSp>
        <p:nvGrpSpPr>
          <p:cNvPr id="6" name="مجموعة 5"/>
          <p:cNvGrpSpPr/>
          <p:nvPr/>
        </p:nvGrpSpPr>
        <p:grpSpPr>
          <a:xfrm>
            <a:off x="285720" y="4714884"/>
            <a:ext cx="1214446" cy="1401179"/>
            <a:chOff x="142844" y="2143115"/>
            <a:chExt cx="1214446" cy="1401179"/>
          </a:xfrm>
        </p:grpSpPr>
        <p:pic>
          <p:nvPicPr>
            <p:cNvPr id="7" name="Picture 8" descr="C:\Documents and Settings\Laser\My Documents\My Pictures\3D-1\1600x1200_waael_com%20(11).jpg"/>
            <p:cNvPicPr>
              <a:picLocks noChangeAspect="1" noChangeArrowheads="1"/>
            </p:cNvPicPr>
            <p:nvPr/>
          </p:nvPicPr>
          <p:blipFill>
            <a:blip r:embed="rId2" cstate="print"/>
            <a:srcRect l="19356" r="17736"/>
            <a:stretch>
              <a:fillRect/>
            </a:stretch>
          </p:blipFill>
          <p:spPr bwMode="auto">
            <a:xfrm>
              <a:off x="142844" y="2143115"/>
              <a:ext cx="1214446" cy="1401179"/>
            </a:xfrm>
            <a:prstGeom prst="rect">
              <a:avLst/>
            </a:prstGeom>
            <a:noFill/>
          </p:spPr>
        </p:pic>
        <p:sp>
          <p:nvSpPr>
            <p:cNvPr id="9" name="مربع نص 8">
              <a:hlinkClick r:id="rId3" action="ppaction://hlinksldjump"/>
            </p:cNvPr>
            <p:cNvSpPr txBox="1"/>
            <p:nvPr/>
          </p:nvSpPr>
          <p:spPr>
            <a:xfrm>
              <a:off x="500034" y="2571744"/>
              <a:ext cx="57150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b="1" dirty="0" smtClean="0"/>
                <a:t>عودة</a:t>
              </a:r>
              <a:endParaRPr lang="ar-SA" b="1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143108" y="2071678"/>
            <a:ext cx="407836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معمل الهندسة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2143108" y="3286124"/>
            <a:ext cx="421482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( </a:t>
            </a:r>
            <a:r>
              <a:rPr lang="ar-S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تمثيل الأعداد غير النسبية </a:t>
            </a:r>
            <a:r>
              <a:rPr lang="ar-S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)</a:t>
            </a:r>
          </a:p>
        </p:txBody>
      </p:sp>
      <p:pic>
        <p:nvPicPr>
          <p:cNvPr id="5" name="Picture 13" descr="http://www.arabteam2000-forum.com/uploads/monthly_02_2008/post-140583-1202721019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929066"/>
            <a:ext cx="3262323" cy="8155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مستدير الزوايا 7"/>
          <p:cNvSpPr/>
          <p:nvPr/>
        </p:nvSpPr>
        <p:spPr>
          <a:xfrm>
            <a:off x="7143750" y="214313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643174" y="357166"/>
            <a:ext cx="4429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FF0000"/>
                </a:solidFill>
                <a:latin typeface="Calibri" pitchFamily="34" charset="0"/>
                <a:cs typeface="AL-Mohanad" pitchFamily="2" charset="-78"/>
              </a:rPr>
              <a:t>  </a:t>
            </a:r>
            <a:r>
              <a:rPr lang="ar-SA" sz="2000" b="1" dirty="0" smtClean="0">
                <a:solidFill>
                  <a:srgbClr val="FF0000"/>
                </a:solidFill>
                <a:latin typeface="Calibri" pitchFamily="34" charset="0"/>
              </a:rPr>
              <a:t>مثل</a:t>
            </a:r>
            <a:r>
              <a:rPr lang="ar-SA" sz="2000" b="1" dirty="0" smtClean="0">
                <a:solidFill>
                  <a:srgbClr val="FF0000"/>
                </a:solidFill>
                <a:latin typeface="Calibri" pitchFamily="34" charset="0"/>
                <a:cs typeface="AL-Mohanad" pitchFamily="2" charset="-78"/>
              </a:rPr>
              <a:t> </a:t>
            </a:r>
            <a:r>
              <a:rPr lang="ar-SA" sz="2000" b="1" dirty="0" smtClean="0">
                <a:solidFill>
                  <a:srgbClr val="FF0000"/>
                </a:solidFill>
                <a:latin typeface="Calibri" pitchFamily="34" charset="0"/>
                <a:cs typeface="Al-TkamolZulfiMath" pitchFamily="2" charset="-78"/>
              </a:rPr>
              <a:t> [</a:t>
            </a:r>
            <a:r>
              <a:rPr lang="ar-SA" sz="2000" b="1" dirty="0" smtClean="0">
                <a:solidFill>
                  <a:srgbClr val="FF0000"/>
                </a:solidFill>
                <a:latin typeface="Calibri" pitchFamily="34" charset="0"/>
              </a:rPr>
              <a:t> 34 على خط الأعداد بالدقة الممكنة </a:t>
            </a:r>
            <a:endParaRPr lang="ar-SA" sz="2000" b="1" dirty="0">
              <a:solidFill>
                <a:srgbClr val="FF0000"/>
              </a:solidFill>
              <a:latin typeface="Calibri" pitchFamily="34" charset="0"/>
              <a:cs typeface="AL-Mohanad" pitchFamily="2" charset="-78"/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571868" y="1143000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أوجد عددين مربعين مجموعهما 34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5286380" y="1785926"/>
            <a:ext cx="16430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34</a:t>
            </a:r>
            <a:r>
              <a:rPr lang="ar-SA" sz="2000" b="1" dirty="0" smtClean="0">
                <a:latin typeface="Calibri" pitchFamily="34" charset="0"/>
              </a:rPr>
              <a:t> =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25</a:t>
            </a:r>
            <a:r>
              <a:rPr lang="ar-SA" sz="2000" b="1" dirty="0" smtClean="0">
                <a:latin typeface="Calibri" pitchFamily="34" charset="0"/>
              </a:rPr>
              <a:t> 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9</a:t>
            </a:r>
            <a:r>
              <a:rPr lang="ar-SA" sz="2000" b="1" dirty="0" smtClean="0">
                <a:latin typeface="Calibri" pitchFamily="34" charset="0"/>
              </a:rPr>
              <a:t> 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143240" y="2571744"/>
            <a:ext cx="4500575" cy="707886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بإيجاد الجذور </a:t>
            </a:r>
            <a:r>
              <a:rPr lang="ar-SA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التربيعية</a:t>
            </a:r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 سنحصل على مثلث طولا ساقيه 3 , 5 وحدات وطول الوتر فيه   </a:t>
            </a:r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 34 وحدة  </a:t>
            </a:r>
            <a:endParaRPr lang="ar-SA" sz="2000" b="1" dirty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3643306" y="3714752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25 </a:t>
            </a:r>
            <a:r>
              <a:rPr lang="ar-SA" sz="2000" b="1" dirty="0" smtClean="0">
                <a:latin typeface="Calibri" pitchFamily="34" charset="0"/>
              </a:rPr>
              <a:t>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9</a:t>
            </a:r>
            <a:r>
              <a:rPr lang="en-US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34</a:t>
            </a:r>
            <a:r>
              <a:rPr lang="ar-SA" sz="2000" b="1" dirty="0" smtClean="0">
                <a:latin typeface="Calibri" pitchFamily="34" charset="0"/>
              </a:rPr>
              <a:t> 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endParaRPr lang="ar-SA" sz="2000" b="1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3571868" y="4572008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34</a:t>
            </a:r>
            <a:r>
              <a:rPr lang="ar-SA" sz="2000" b="1" dirty="0" smtClean="0">
                <a:latin typeface="Calibri" pitchFamily="34" charset="0"/>
              </a:rPr>
              <a:t> 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5 </a:t>
            </a:r>
            <a:r>
              <a:rPr lang="ar-SA" sz="2000" b="1" dirty="0" smtClean="0">
                <a:latin typeface="Calibri" pitchFamily="34" charset="0"/>
              </a:rPr>
              <a:t> +   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3</a:t>
            </a:r>
            <a:endParaRPr lang="ar-SA" sz="20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2" grpId="0"/>
      <p:bldP spid="17" grpId="0"/>
      <p:bldP spid="18" grpId="0" animBg="1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مستطيل مستدير الزوايا 20"/>
          <p:cNvSpPr/>
          <p:nvPr/>
        </p:nvSpPr>
        <p:spPr>
          <a:xfrm>
            <a:off x="7429520" y="357166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285720" y="285728"/>
            <a:ext cx="70723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ارسم خط الأعداد على ورق مربعات ثم ارسم مثلثاً قائم الزاوية طولا ساقيه 3 , 5 وحدة .</a:t>
            </a:r>
            <a:endParaRPr lang="ar-SA" sz="2000" b="1" dirty="0">
              <a:latin typeface="Calibri" pitchFamily="34" charset="0"/>
            </a:endParaRPr>
          </a:p>
        </p:txBody>
      </p:sp>
      <p:graphicFrame>
        <p:nvGraphicFramePr>
          <p:cNvPr id="15" name="جدول 14"/>
          <p:cNvGraphicFramePr>
            <a:graphicFrameLocks noGrp="1"/>
          </p:cNvGraphicFramePr>
          <p:nvPr/>
        </p:nvGraphicFramePr>
        <p:xfrm>
          <a:off x="857212" y="3059668"/>
          <a:ext cx="3286160" cy="2560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</a:tblGrid>
              <a:tr h="27046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جدول 15"/>
          <p:cNvGraphicFramePr>
            <a:graphicFrameLocks noGrp="1"/>
          </p:cNvGraphicFramePr>
          <p:nvPr/>
        </p:nvGraphicFramePr>
        <p:xfrm>
          <a:off x="4714876" y="3059668"/>
          <a:ext cx="3286160" cy="25603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  <a:gridCol w="328616"/>
              </a:tblGrid>
              <a:tr h="270467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467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مربع نص 23"/>
          <p:cNvSpPr txBox="1"/>
          <p:nvPr/>
        </p:nvSpPr>
        <p:spPr>
          <a:xfrm>
            <a:off x="4929190" y="5631436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5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6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7</a:t>
            </a:r>
            <a:r>
              <a:rPr lang="en-US" b="1" dirty="0" smtClean="0">
                <a:solidFill>
                  <a:srgbClr val="FF0000"/>
                </a:solidFill>
              </a:rPr>
              <a:t>     </a:t>
            </a:r>
            <a:r>
              <a:rPr lang="ar-SA" b="1" dirty="0" smtClean="0">
                <a:solidFill>
                  <a:srgbClr val="FF0000"/>
                </a:solidFill>
              </a:rPr>
              <a:t>8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9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142976" y="5631436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5</a:t>
            </a:r>
            <a:r>
              <a:rPr lang="en-US" b="1" dirty="0" smtClean="0">
                <a:solidFill>
                  <a:srgbClr val="FF0000"/>
                </a:solidFill>
              </a:rPr>
              <a:t>    </a:t>
            </a:r>
            <a:r>
              <a:rPr lang="ar-SA" b="1" dirty="0" smtClean="0">
                <a:solidFill>
                  <a:srgbClr val="FF0000"/>
                </a:solidFill>
              </a:rPr>
              <a:t>6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7</a:t>
            </a:r>
            <a:r>
              <a:rPr lang="en-US" b="1" dirty="0" smtClean="0">
                <a:solidFill>
                  <a:srgbClr val="FF0000"/>
                </a:solidFill>
              </a:rPr>
              <a:t>     </a:t>
            </a:r>
            <a:r>
              <a:rPr lang="ar-SA" b="1" dirty="0" smtClean="0">
                <a:solidFill>
                  <a:srgbClr val="FF0000"/>
                </a:solidFill>
              </a:rPr>
              <a:t>8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ar-SA" b="1" dirty="0" smtClean="0">
                <a:solidFill>
                  <a:srgbClr val="FF0000"/>
                </a:solidFill>
              </a:rPr>
              <a:t>9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27" name="رابط كسهم مستقيم 26"/>
          <p:cNvCxnSpPr/>
          <p:nvPr/>
        </p:nvCxnSpPr>
        <p:spPr>
          <a:xfrm>
            <a:off x="4714876" y="5274246"/>
            <a:ext cx="3357586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كسهم مستقيم 28"/>
          <p:cNvCxnSpPr/>
          <p:nvPr/>
        </p:nvCxnSpPr>
        <p:spPr>
          <a:xfrm>
            <a:off x="785786" y="5274246"/>
            <a:ext cx="3429024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مستطيل 32"/>
          <p:cNvSpPr/>
          <p:nvPr/>
        </p:nvSpPr>
        <p:spPr>
          <a:xfrm>
            <a:off x="5357818" y="2345288"/>
            <a:ext cx="1762021" cy="52322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l-Hadith1" pitchFamily="2" charset="-78"/>
              </a:rPr>
              <a:t>الحالة الأولى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l-Hadith1" pitchFamily="2" charset="-78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1643042" y="2345288"/>
            <a:ext cx="1810111" cy="523220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l-Hadith1" pitchFamily="2" charset="-78"/>
              </a:rPr>
              <a:t>الحالة الثانية</a:t>
            </a:r>
            <a:endParaRPr lang="ar-SA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l-Hadith1" pitchFamily="2" charset="-78"/>
            </a:endParaRPr>
          </a:p>
        </p:txBody>
      </p:sp>
      <p:cxnSp>
        <p:nvCxnSpPr>
          <p:cNvPr id="36" name="رابط مستقيم 35"/>
          <p:cNvCxnSpPr/>
          <p:nvPr/>
        </p:nvCxnSpPr>
        <p:spPr>
          <a:xfrm>
            <a:off x="5072066" y="5244446"/>
            <a:ext cx="92869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رابط مستقيم 37"/>
          <p:cNvCxnSpPr/>
          <p:nvPr/>
        </p:nvCxnSpPr>
        <p:spPr>
          <a:xfrm rot="5400000" flipH="1" flipV="1">
            <a:off x="5072066" y="4345552"/>
            <a:ext cx="185738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/>
          <p:nvPr/>
        </p:nvCxnSpPr>
        <p:spPr>
          <a:xfrm rot="5400000">
            <a:off x="4572000" y="3845486"/>
            <a:ext cx="1928826" cy="92869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3" name="مستطيل 42"/>
          <p:cNvSpPr/>
          <p:nvPr/>
        </p:nvSpPr>
        <p:spPr>
          <a:xfrm>
            <a:off x="5111679" y="5231326"/>
            <a:ext cx="9605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وحدات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مستطيل 43"/>
          <p:cNvSpPr/>
          <p:nvPr/>
        </p:nvSpPr>
        <p:spPr>
          <a:xfrm rot="16200000">
            <a:off x="5720556" y="4125690"/>
            <a:ext cx="9605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وحدات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" name="Picture 3" descr="C:\Documents and Settings\Laser\My Documents\My Pictures\Microsoft Clip Organizer\j03367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770896">
            <a:off x="2445796" y="4629834"/>
            <a:ext cx="4742833" cy="762000"/>
          </a:xfrm>
          <a:prstGeom prst="rect">
            <a:avLst/>
          </a:prstGeom>
          <a:noFill/>
        </p:spPr>
      </p:pic>
      <p:sp>
        <p:nvSpPr>
          <p:cNvPr id="47" name="قوس 46"/>
          <p:cNvSpPr/>
          <p:nvPr/>
        </p:nvSpPr>
        <p:spPr>
          <a:xfrm>
            <a:off x="4500562" y="3357562"/>
            <a:ext cx="2500330" cy="4286280"/>
          </a:xfrm>
          <a:prstGeom prst="arc">
            <a:avLst>
              <a:gd name="adj1" fmla="val 16287135"/>
              <a:gd name="adj2" fmla="val 0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8" name="مربع نص 47"/>
          <p:cNvSpPr txBox="1">
            <a:spLocks noChangeArrowheads="1"/>
          </p:cNvSpPr>
          <p:nvPr/>
        </p:nvSpPr>
        <p:spPr bwMode="auto">
          <a:xfrm>
            <a:off x="5857884" y="4786322"/>
            <a:ext cx="17859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3200" b="1" dirty="0" smtClean="0">
                <a:latin typeface="Calibri" pitchFamily="34" charset="0"/>
                <a:cs typeface="AL-Mohanad" pitchFamily="2" charset="-78"/>
              </a:rPr>
              <a:t>   </a:t>
            </a:r>
            <a:r>
              <a:rPr lang="ar-SA" sz="3200" b="1" dirty="0" smtClean="0">
                <a:latin typeface="Calibri" pitchFamily="34" charset="0"/>
                <a:cs typeface="Al-TkamolZulfiMath" pitchFamily="2" charset="-78"/>
              </a:rPr>
              <a:t> [</a:t>
            </a:r>
            <a:r>
              <a:rPr lang="ar-SA" sz="3200" b="1" dirty="0" smtClean="0">
                <a:latin typeface="Calibri" pitchFamily="34" charset="0"/>
              </a:rPr>
              <a:t> 34</a:t>
            </a:r>
            <a:endParaRPr lang="ar-SA" sz="3200" b="1" dirty="0">
              <a:latin typeface="Calibri" pitchFamily="34" charset="0"/>
              <a:cs typeface="AL-Mohanad" pitchFamily="2" charset="-78"/>
            </a:endParaRPr>
          </a:p>
        </p:txBody>
      </p:sp>
      <p:sp>
        <p:nvSpPr>
          <p:cNvPr id="51" name="شكل بيضاوي 50"/>
          <p:cNvSpPr/>
          <p:nvPr/>
        </p:nvSpPr>
        <p:spPr>
          <a:xfrm>
            <a:off x="6917008" y="5187756"/>
            <a:ext cx="157624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5" name="مستطيل مستدير الزوايا 54"/>
          <p:cNvSpPr/>
          <p:nvPr/>
        </p:nvSpPr>
        <p:spPr>
          <a:xfrm>
            <a:off x="7429520" y="1142984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3</a:t>
            </a:r>
          </a:p>
        </p:txBody>
      </p:sp>
      <p:sp>
        <p:nvSpPr>
          <p:cNvPr id="56" name="مربع نص 55"/>
          <p:cNvSpPr txBox="1">
            <a:spLocks noChangeArrowheads="1"/>
          </p:cNvSpPr>
          <p:nvPr/>
        </p:nvSpPr>
        <p:spPr bwMode="auto">
          <a:xfrm>
            <a:off x="285720" y="1142984"/>
            <a:ext cx="70723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افتح الفرجار بمقدار طول الوتر ثم ضع رأسه عند العدد صفر وارسم قوساً يقطع خط الأعداد في نقطة تمثل العدد  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</a:rPr>
              <a:t>34</a:t>
            </a:r>
            <a:endParaRPr lang="ar-SA" sz="2000" b="1" dirty="0">
              <a:latin typeface="Calibri" pitchFamily="34" charset="0"/>
            </a:endParaRPr>
          </a:p>
        </p:txBody>
      </p:sp>
      <p:cxnSp>
        <p:nvCxnSpPr>
          <p:cNvPr id="58" name="رابط مستقيم 57"/>
          <p:cNvCxnSpPr/>
          <p:nvPr/>
        </p:nvCxnSpPr>
        <p:spPr>
          <a:xfrm>
            <a:off x="1142976" y="5286388"/>
            <a:ext cx="1714512" cy="15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9" name="مستطيل 58"/>
          <p:cNvSpPr/>
          <p:nvPr/>
        </p:nvSpPr>
        <p:spPr>
          <a:xfrm>
            <a:off x="1857356" y="5214950"/>
            <a:ext cx="9605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وحدات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1" name="رابط مستقيم 60"/>
          <p:cNvCxnSpPr/>
          <p:nvPr/>
        </p:nvCxnSpPr>
        <p:spPr>
          <a:xfrm rot="5400000" flipH="1" flipV="1">
            <a:off x="2240946" y="4714884"/>
            <a:ext cx="114300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2" name="مستطيل 61"/>
          <p:cNvSpPr/>
          <p:nvPr/>
        </p:nvSpPr>
        <p:spPr>
          <a:xfrm rot="16200000">
            <a:off x="2494336" y="4566460"/>
            <a:ext cx="96051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وحدات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4" name="رابط مستقيم 63"/>
          <p:cNvCxnSpPr/>
          <p:nvPr/>
        </p:nvCxnSpPr>
        <p:spPr>
          <a:xfrm rot="10800000" flipV="1">
            <a:off x="1131466" y="4143380"/>
            <a:ext cx="1643074" cy="107157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7" name="رابط مستقيم 76"/>
          <p:cNvCxnSpPr/>
          <p:nvPr/>
        </p:nvCxnSpPr>
        <p:spPr>
          <a:xfrm>
            <a:off x="5143504" y="5286388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3" descr="C:\Documents and Settings\Laser\My Documents\My Pictures\Microsoft Clip Organizer\j03367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958647" flipH="1">
            <a:off x="-782264" y="4079469"/>
            <a:ext cx="3919664" cy="1030373"/>
          </a:xfrm>
          <a:prstGeom prst="rect">
            <a:avLst/>
          </a:prstGeom>
          <a:noFill/>
        </p:spPr>
      </p:pic>
      <p:sp>
        <p:nvSpPr>
          <p:cNvPr id="79" name="قوس 78"/>
          <p:cNvSpPr/>
          <p:nvPr/>
        </p:nvSpPr>
        <p:spPr>
          <a:xfrm rot="887053">
            <a:off x="449892" y="3723695"/>
            <a:ext cx="2643206" cy="4429156"/>
          </a:xfrm>
          <a:prstGeom prst="arc">
            <a:avLst>
              <a:gd name="adj1" fmla="val 16287135"/>
              <a:gd name="adj2" fmla="val 0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0" name="مربع نص 79"/>
          <p:cNvSpPr txBox="1">
            <a:spLocks noChangeArrowheads="1"/>
          </p:cNvSpPr>
          <p:nvPr/>
        </p:nvSpPr>
        <p:spPr bwMode="auto">
          <a:xfrm>
            <a:off x="2000232" y="4786322"/>
            <a:ext cx="17859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3200" b="1" dirty="0" smtClean="0">
                <a:latin typeface="Calibri" pitchFamily="34" charset="0"/>
                <a:cs typeface="AL-Mohanad" pitchFamily="2" charset="-78"/>
              </a:rPr>
              <a:t>   </a:t>
            </a:r>
            <a:r>
              <a:rPr lang="ar-SA" sz="3200" b="1" dirty="0" smtClean="0">
                <a:latin typeface="Calibri" pitchFamily="34" charset="0"/>
                <a:cs typeface="Al-TkamolZulfiMath" pitchFamily="2" charset="-78"/>
              </a:rPr>
              <a:t> [</a:t>
            </a:r>
            <a:r>
              <a:rPr lang="ar-SA" sz="3200" b="1" dirty="0" smtClean="0">
                <a:latin typeface="Calibri" pitchFamily="34" charset="0"/>
              </a:rPr>
              <a:t> 34</a:t>
            </a:r>
            <a:endParaRPr lang="ar-SA" sz="3200" b="1" dirty="0">
              <a:latin typeface="Calibri" pitchFamily="34" charset="0"/>
              <a:cs typeface="AL-Mohanad" pitchFamily="2" charset="-78"/>
            </a:endParaRPr>
          </a:p>
        </p:txBody>
      </p:sp>
      <p:sp>
        <p:nvSpPr>
          <p:cNvPr id="81" name="شكل بيضاوي 80"/>
          <p:cNvSpPr/>
          <p:nvPr/>
        </p:nvSpPr>
        <p:spPr>
          <a:xfrm>
            <a:off x="3059356" y="5187756"/>
            <a:ext cx="157624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2" name="رابط مستقيم 81"/>
          <p:cNvCxnSpPr/>
          <p:nvPr/>
        </p:nvCxnSpPr>
        <p:spPr>
          <a:xfrm>
            <a:off x="1199666" y="5261812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مستطيل 82"/>
          <p:cNvSpPr/>
          <p:nvPr/>
        </p:nvSpPr>
        <p:spPr>
          <a:xfrm>
            <a:off x="0" y="285728"/>
            <a:ext cx="899651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l-Hadith1" pitchFamily="2" charset="-78"/>
              </a:rPr>
              <a:t>                </a:t>
            </a:r>
            <a:r>
              <a:rPr lang="ar-S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l-Hadith1" pitchFamily="2" charset="-78"/>
              </a:rPr>
              <a:t>                      ماذا تلاحظين على قيمة وموقع   </a:t>
            </a:r>
            <a:r>
              <a:rPr lang="ar-S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l-TkamolZulfiMath" pitchFamily="2" charset="-78"/>
              </a:rPr>
              <a:t>[</a:t>
            </a:r>
            <a:r>
              <a:rPr lang="ar-S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l-Hadith1" pitchFamily="2" charset="-78"/>
              </a:rPr>
              <a:t>34  على خط الأعداد في كل من الحالتين؟</a:t>
            </a:r>
            <a:endParaRPr lang="ar-S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l-Hadith1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770" decel="100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770" decel="100000"/>
                                        <p:tgtEl>
                                          <p:spTgt spid="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0" dur="77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2" dur="77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770" decel="100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770" decel="100000"/>
                                        <p:tgtEl>
                                          <p:spTgt spid="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6" dur="77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8" dur="77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77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6" dur="770" decel="100000"/>
                                        <p:tgtEl>
                                          <p:spTgt spid="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8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0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/>
      <p:bldP spid="22" grpId="1"/>
      <p:bldP spid="24" grpId="0"/>
      <p:bldP spid="25" grpId="0"/>
      <p:bldP spid="33" grpId="0"/>
      <p:bldP spid="34" grpId="0"/>
      <p:bldP spid="34" grpId="1"/>
      <p:bldP spid="43" grpId="0"/>
      <p:bldP spid="43" grpId="1"/>
      <p:bldP spid="44" grpId="0"/>
      <p:bldP spid="44" grpId="1"/>
      <p:bldP spid="47" grpId="0" animBg="1"/>
      <p:bldP spid="47" grpId="1" animBg="1"/>
      <p:bldP spid="48" grpId="0"/>
      <p:bldP spid="51" grpId="0" animBg="1"/>
      <p:bldP spid="55" grpId="0" animBg="1"/>
      <p:bldP spid="55" grpId="1" animBg="1"/>
      <p:bldP spid="56" grpId="0"/>
      <p:bldP spid="56" grpId="1"/>
      <p:bldP spid="59" grpId="0"/>
      <p:bldP spid="59" grpId="1"/>
      <p:bldP spid="62" grpId="0"/>
      <p:bldP spid="62" grpId="1"/>
      <p:bldP spid="79" grpId="0" animBg="1"/>
      <p:bldP spid="79" grpId="1" animBg="1"/>
      <p:bldP spid="80" grpId="0"/>
      <p:bldP spid="81" grpId="0" animBg="1"/>
      <p:bldP spid="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11" name="شكل بيضاوي 10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1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214313" y="1357313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 smtClean="0">
                <a:solidFill>
                  <a:srgbClr val="C00000"/>
                </a:solidFill>
                <a:latin typeface="Calibri" pitchFamily="34" charset="0"/>
              </a:rPr>
              <a:t>فسر كيف تقرر أي الأطوال تمثل ساقي المثلث القائم الزاوية عند تمثيل العدد غير النسبي .</a:t>
            </a:r>
            <a:endParaRPr lang="ar-SA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714348" y="1928813"/>
            <a:ext cx="75216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ar-SA" sz="2000" b="1" dirty="0" smtClean="0">
                <a:latin typeface="Calibri" pitchFamily="34" charset="0"/>
              </a:rPr>
              <a:t>بمحاولة جمع عددين مربعين كل منهما أصغر من العدد غير النسبي ثم نوجد جذريهما </a:t>
            </a:r>
            <a:r>
              <a:rPr lang="ar-SA" sz="2000" b="1" dirty="0" err="1" smtClean="0">
                <a:latin typeface="Calibri" pitchFamily="34" charset="0"/>
              </a:rPr>
              <a:t>التربيعيين</a:t>
            </a:r>
            <a:r>
              <a:rPr lang="ar-SA" sz="2000" b="1" dirty="0" smtClean="0">
                <a:latin typeface="Calibri" pitchFamily="34" charset="0"/>
              </a:rPr>
              <a:t> كطولين لساقي المثلث القائم الزاوية . 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14" name="شكل بيضاوي 13"/>
          <p:cNvSpPr/>
          <p:nvPr/>
        </p:nvSpPr>
        <p:spPr>
          <a:xfrm>
            <a:off x="8501059" y="3000357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/>
              <a:t>2</a:t>
            </a:r>
            <a:endParaRPr lang="ar-SA" sz="2400" b="1" dirty="0"/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571472" y="3000372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 smtClean="0">
                <a:solidFill>
                  <a:srgbClr val="C00000"/>
                </a:solidFill>
                <a:latin typeface="Calibri" pitchFamily="34" charset="0"/>
              </a:rPr>
              <a:t>فسر كيف تستعمل  </a:t>
            </a:r>
            <a:r>
              <a:rPr lang="ar-SA" b="1" dirty="0" smtClean="0">
                <a:solidFill>
                  <a:srgbClr val="C00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b="1" dirty="0" smtClean="0">
                <a:solidFill>
                  <a:srgbClr val="C00000"/>
                </a:solidFill>
                <a:latin typeface="Calibri" pitchFamily="34" charset="0"/>
              </a:rPr>
              <a:t> 2 لتمثيل   </a:t>
            </a:r>
            <a:r>
              <a:rPr lang="ar-SA" b="1" dirty="0" smtClean="0">
                <a:solidFill>
                  <a:srgbClr val="C00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b="1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endParaRPr lang="ar-SA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4929190" y="3571876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أوجد عددين مربعين مجموعهما 3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6572264" y="4071942"/>
            <a:ext cx="16430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</a:t>
            </a:r>
            <a:r>
              <a:rPr lang="ar-SA" sz="2000" b="1" dirty="0" smtClean="0">
                <a:latin typeface="Calibri" pitchFamily="34" charset="0"/>
              </a:rPr>
              <a:t> =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 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2214546" y="4071942"/>
            <a:ext cx="4500575" cy="400110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ولكن العدد 2 عدد غير مربع فما الحل ؟؟</a:t>
            </a:r>
            <a:endParaRPr lang="ar-SA" sz="2000" b="1" dirty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6572264" y="4714884"/>
            <a:ext cx="19288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 </a:t>
            </a:r>
            <a:r>
              <a:rPr lang="ar-SA" sz="2000" b="1" dirty="0" smtClean="0">
                <a:latin typeface="Calibri" pitchFamily="34" charset="0"/>
              </a:rPr>
              <a:t>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r>
              <a:rPr lang="en-US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</a:t>
            </a:r>
            <a:r>
              <a:rPr lang="ar-SA" sz="2000" b="1" dirty="0" smtClean="0">
                <a:latin typeface="Calibri" pitchFamily="34" charset="0"/>
              </a:rPr>
              <a:t>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endParaRPr lang="ar-SA" sz="2000" b="1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6286512" y="5286388"/>
            <a:ext cx="22859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</a:t>
            </a:r>
            <a:r>
              <a:rPr lang="ar-SA" sz="2000" b="1" dirty="0" smtClean="0">
                <a:latin typeface="Calibri" pitchFamily="34" charset="0"/>
              </a:rPr>
              <a:t> 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+   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endParaRPr lang="ar-SA" sz="20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714348" y="5286388"/>
            <a:ext cx="6143649" cy="400110"/>
          </a:xfrm>
          <a:prstGeom prst="rect">
            <a:avLst/>
          </a:prstGeom>
          <a:ln>
            <a:prstDash val="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في هذه الحالة علينا التعامل مع  </a:t>
            </a:r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 2  وتمثيله على خط الأعداد كالتالي :</a:t>
            </a:r>
            <a:endParaRPr lang="ar-SA" sz="2000" b="1" dirty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 animBg="1"/>
      <p:bldP spid="19" grpId="0"/>
      <p:bldP spid="20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4786314" y="642918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أوجد عددين مربعين مجموعهما 2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6429388" y="1142984"/>
            <a:ext cx="1643055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=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1 </a:t>
            </a:r>
            <a:r>
              <a:rPr lang="ar-SA" sz="2000" b="1" dirty="0" smtClean="0">
                <a:latin typeface="Calibri" pitchFamily="34" charset="0"/>
              </a:rPr>
              <a:t>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6429388" y="1785926"/>
            <a:ext cx="1928807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1</a:t>
            </a:r>
            <a:r>
              <a:rPr lang="ar-SA" sz="2000" b="1" dirty="0" smtClean="0">
                <a:latin typeface="Calibri" pitchFamily="34" charset="0"/>
              </a:rPr>
              <a:t>+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r>
              <a:rPr lang="en-US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endParaRPr lang="ar-SA" sz="2000" b="1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6143636" y="2357430"/>
            <a:ext cx="2285997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0"/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 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1 </a:t>
            </a:r>
            <a:r>
              <a:rPr lang="ar-SA" sz="2000" b="1" dirty="0" smtClean="0">
                <a:latin typeface="Calibri" pitchFamily="34" charset="0"/>
              </a:rPr>
              <a:t>+   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endParaRPr lang="ar-SA" sz="20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428600" y="1785926"/>
          <a:ext cx="4572029" cy="390549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653147"/>
                <a:gridCol w="653147"/>
                <a:gridCol w="653147"/>
                <a:gridCol w="653147"/>
                <a:gridCol w="653147"/>
                <a:gridCol w="653147"/>
                <a:gridCol w="653147"/>
              </a:tblGrid>
              <a:tr h="557928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928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مربع نص 10"/>
          <p:cNvSpPr txBox="1"/>
          <p:nvPr/>
        </p:nvSpPr>
        <p:spPr>
          <a:xfrm>
            <a:off x="928662" y="5143512"/>
            <a:ext cx="350046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         </a:t>
            </a:r>
            <a:r>
              <a:rPr lang="ar-SA" b="1" dirty="0" smtClean="0">
                <a:solidFill>
                  <a:srgbClr val="FF0000"/>
                </a:solidFill>
              </a:rPr>
              <a:t> 1</a:t>
            </a:r>
            <a:r>
              <a:rPr lang="en-US" b="1" dirty="0" smtClean="0">
                <a:solidFill>
                  <a:srgbClr val="FF0000"/>
                </a:solidFill>
              </a:rPr>
              <a:t>         </a:t>
            </a:r>
            <a:r>
              <a:rPr lang="ar-SA" b="1" dirty="0" smtClean="0">
                <a:solidFill>
                  <a:srgbClr val="FF0000"/>
                </a:solidFill>
              </a:rPr>
              <a:t> 2</a:t>
            </a:r>
            <a:r>
              <a:rPr lang="en-US" b="1" dirty="0" smtClean="0">
                <a:solidFill>
                  <a:srgbClr val="FF0000"/>
                </a:solidFill>
              </a:rPr>
              <a:t>        </a:t>
            </a:r>
            <a:r>
              <a:rPr lang="ar-SA" b="1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      </a:t>
            </a:r>
            <a:r>
              <a:rPr lang="ar-SA" b="1" dirty="0" smtClean="0">
                <a:solidFill>
                  <a:srgbClr val="FF0000"/>
                </a:solidFill>
              </a:rPr>
              <a:t>  4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12" name="رابط كسهم مستقيم 11"/>
          <p:cNvCxnSpPr/>
          <p:nvPr/>
        </p:nvCxnSpPr>
        <p:spPr>
          <a:xfrm>
            <a:off x="357158" y="5143512"/>
            <a:ext cx="3357586" cy="1588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مستقيم 13"/>
          <p:cNvCxnSpPr/>
          <p:nvPr/>
        </p:nvCxnSpPr>
        <p:spPr>
          <a:xfrm>
            <a:off x="1071538" y="5143512"/>
            <a:ext cx="714380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5400000" flipH="1" flipV="1">
            <a:off x="1471464" y="4871714"/>
            <a:ext cx="571504" cy="158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مستطيل 16"/>
          <p:cNvSpPr/>
          <p:nvPr/>
        </p:nvSpPr>
        <p:spPr>
          <a:xfrm>
            <a:off x="1142976" y="5214950"/>
            <a:ext cx="6110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وحده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 rot="16200000">
            <a:off x="1537565" y="4677485"/>
            <a:ext cx="61106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وحده</a:t>
            </a:r>
            <a:endParaRPr lang="ar-SA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0" name="رابط مستقيم 19"/>
          <p:cNvCxnSpPr/>
          <p:nvPr/>
        </p:nvCxnSpPr>
        <p:spPr>
          <a:xfrm rot="10800000" flipV="1">
            <a:off x="1071538" y="4572008"/>
            <a:ext cx="694599" cy="500067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6" name="Picture 3" descr="C:\Documents and Settings\Laser\My Documents\My Pictures\Microsoft Clip Organizer\j03367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494331">
            <a:off x="556190" y="3855032"/>
            <a:ext cx="2114211" cy="762000"/>
          </a:xfrm>
          <a:prstGeom prst="rect">
            <a:avLst/>
          </a:prstGeom>
          <a:noFill/>
        </p:spPr>
      </p:pic>
      <p:sp>
        <p:nvSpPr>
          <p:cNvPr id="27" name="قوس 26"/>
          <p:cNvSpPr/>
          <p:nvPr/>
        </p:nvSpPr>
        <p:spPr>
          <a:xfrm rot="20148545">
            <a:off x="940915" y="4627409"/>
            <a:ext cx="1184376" cy="1010944"/>
          </a:xfrm>
          <a:prstGeom prst="arc">
            <a:avLst>
              <a:gd name="adj1" fmla="val 18680053"/>
              <a:gd name="adj2" fmla="val 2020637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1785918" y="4714884"/>
            <a:ext cx="7143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b="1" dirty="0" smtClean="0">
                <a:latin typeface="Calibri" pitchFamily="34" charset="0"/>
                <a:cs typeface="AL-Mohanad" pitchFamily="2" charset="-78"/>
              </a:rPr>
              <a:t>   </a:t>
            </a:r>
            <a:r>
              <a:rPr lang="ar-SA" b="1" dirty="0" smtClean="0">
                <a:latin typeface="Calibri" pitchFamily="34" charset="0"/>
                <a:cs typeface="Al-TkamolZulfiMath" pitchFamily="2" charset="-78"/>
              </a:rPr>
              <a:t> [</a:t>
            </a:r>
            <a:r>
              <a:rPr lang="ar-SA" b="1" dirty="0" smtClean="0">
                <a:latin typeface="Calibri" pitchFamily="34" charset="0"/>
              </a:rPr>
              <a:t> 2</a:t>
            </a:r>
            <a:endParaRPr lang="ar-SA" b="1" dirty="0">
              <a:latin typeface="Calibri" pitchFamily="34" charset="0"/>
              <a:cs typeface="AL-Mohanad" pitchFamily="2" charset="-78"/>
            </a:endParaRPr>
          </a:p>
        </p:txBody>
      </p:sp>
      <p:sp>
        <p:nvSpPr>
          <p:cNvPr id="29" name="شكل بيضاوي 28"/>
          <p:cNvSpPr/>
          <p:nvPr/>
        </p:nvSpPr>
        <p:spPr>
          <a:xfrm>
            <a:off x="2002534" y="5073551"/>
            <a:ext cx="157624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1" name="رابط مستقيم 30"/>
          <p:cNvCxnSpPr/>
          <p:nvPr/>
        </p:nvCxnSpPr>
        <p:spPr>
          <a:xfrm flipV="1">
            <a:off x="1071538" y="5143512"/>
            <a:ext cx="939332" cy="1954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مربع نص 31"/>
          <p:cNvSpPr txBox="1">
            <a:spLocks noChangeArrowheads="1"/>
          </p:cNvSpPr>
          <p:nvPr/>
        </p:nvSpPr>
        <p:spPr bwMode="auto">
          <a:xfrm>
            <a:off x="5214942" y="3000372"/>
            <a:ext cx="3714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الآن تمكننا من تمثيل العدد غير النسبي 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</a:rPr>
              <a:t>2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33" name="مربع نص 32"/>
          <p:cNvSpPr txBox="1">
            <a:spLocks noChangeArrowheads="1"/>
          </p:cNvSpPr>
          <p:nvPr/>
        </p:nvSpPr>
        <p:spPr bwMode="auto">
          <a:xfrm>
            <a:off x="5214942" y="3643314"/>
            <a:ext cx="37147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sz="2000" b="1" dirty="0" smtClean="0">
                <a:latin typeface="Calibri" pitchFamily="34" charset="0"/>
              </a:rPr>
              <a:t>وأصبح الآن من السهل تمثيل العدد غير النسبي  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</a:rPr>
              <a:t>3 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34" name="مربع نص 33"/>
          <p:cNvSpPr txBox="1">
            <a:spLocks noChangeArrowheads="1"/>
          </p:cNvSpPr>
          <p:nvPr/>
        </p:nvSpPr>
        <p:spPr bwMode="auto">
          <a:xfrm>
            <a:off x="6429388" y="4429132"/>
            <a:ext cx="22859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en-US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  <a:cs typeface="Al-TkamolZulfiMath" pitchFamily="2" charset="-78"/>
              </a:rPr>
              <a:t> </a:t>
            </a:r>
            <a:r>
              <a:rPr lang="ar-SA" sz="2000" b="1" dirty="0" smtClean="0">
                <a:solidFill>
                  <a:srgbClr val="00B050"/>
                </a:solidFill>
                <a:latin typeface="Calibri" pitchFamily="34" charset="0"/>
              </a:rPr>
              <a:t>3</a:t>
            </a:r>
            <a:r>
              <a:rPr lang="ar-SA" sz="2000" b="1" dirty="0" smtClean="0">
                <a:latin typeface="Calibri" pitchFamily="34" charset="0"/>
              </a:rPr>
              <a:t> = 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  <a:cs typeface="Al-TkamolZulfiMath" pitchFamily="2" charset="-78"/>
              </a:rPr>
              <a:t>[</a:t>
            </a:r>
            <a:r>
              <a:rPr lang="ar-SA" sz="2000" b="1" dirty="0" smtClean="0">
                <a:latin typeface="Calibri" pitchFamily="34" charset="0"/>
              </a:rPr>
              <a:t> </a:t>
            </a:r>
            <a:r>
              <a:rPr lang="ar-SA" sz="2000" b="1" dirty="0" smtClean="0">
                <a:solidFill>
                  <a:srgbClr val="FFC000"/>
                </a:solidFill>
                <a:latin typeface="Calibri" pitchFamily="34" charset="0"/>
              </a:rPr>
              <a:t>2</a:t>
            </a:r>
            <a:r>
              <a:rPr lang="ar-SA" sz="2000" b="1" dirty="0" smtClean="0">
                <a:latin typeface="Calibri" pitchFamily="34" charset="0"/>
              </a:rPr>
              <a:t>+    </a:t>
            </a:r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1</a:t>
            </a:r>
            <a:endParaRPr lang="ar-SA" sz="2000" b="1" dirty="0">
              <a:solidFill>
                <a:schemeClr val="accent5">
                  <a:lumMod val="75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36" name="رابط مستقيم 35"/>
          <p:cNvCxnSpPr/>
          <p:nvPr/>
        </p:nvCxnSpPr>
        <p:spPr>
          <a:xfrm rot="5400000" flipH="1" flipV="1">
            <a:off x="1835881" y="4834991"/>
            <a:ext cx="531039" cy="507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رابط مستقيم 37"/>
          <p:cNvCxnSpPr/>
          <p:nvPr/>
        </p:nvCxnSpPr>
        <p:spPr>
          <a:xfrm rot="10800000" flipV="1">
            <a:off x="1071538" y="4572008"/>
            <a:ext cx="1071570" cy="57150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9" name="Picture 3" descr="C:\Documents and Settings\Laser\My Documents\My Pictures\Microsoft Clip Organizer\j03367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285786">
            <a:off x="880847" y="3725498"/>
            <a:ext cx="2151800" cy="926040"/>
          </a:xfrm>
          <a:prstGeom prst="rect">
            <a:avLst/>
          </a:prstGeom>
          <a:noFill/>
        </p:spPr>
      </p:pic>
      <p:sp>
        <p:nvSpPr>
          <p:cNvPr id="40" name="قوس 39"/>
          <p:cNvSpPr/>
          <p:nvPr/>
        </p:nvSpPr>
        <p:spPr>
          <a:xfrm>
            <a:off x="1714480" y="4574310"/>
            <a:ext cx="571504" cy="1214446"/>
          </a:xfrm>
          <a:prstGeom prst="arc">
            <a:avLst>
              <a:gd name="adj1" fmla="val 16632555"/>
              <a:gd name="adj2" fmla="val 0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مربع نص 40"/>
          <p:cNvSpPr txBox="1">
            <a:spLocks noChangeArrowheads="1"/>
          </p:cNvSpPr>
          <p:nvPr/>
        </p:nvSpPr>
        <p:spPr bwMode="auto">
          <a:xfrm>
            <a:off x="2071670" y="4714884"/>
            <a:ext cx="7143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0"/>
            <a:r>
              <a:rPr lang="ar-SA" b="1" dirty="0" smtClean="0">
                <a:latin typeface="Calibri" pitchFamily="34" charset="0"/>
                <a:cs typeface="AL-Mohanad" pitchFamily="2" charset="-78"/>
              </a:rPr>
              <a:t>   </a:t>
            </a:r>
            <a:r>
              <a:rPr lang="ar-SA" b="1" dirty="0" smtClean="0">
                <a:latin typeface="Calibri" pitchFamily="34" charset="0"/>
                <a:cs typeface="Al-TkamolZulfiMath" pitchFamily="2" charset="-78"/>
              </a:rPr>
              <a:t> [</a:t>
            </a:r>
            <a:r>
              <a:rPr lang="ar-SA" b="1" dirty="0" smtClean="0">
                <a:latin typeface="Calibri" pitchFamily="34" charset="0"/>
              </a:rPr>
              <a:t> 3</a:t>
            </a:r>
            <a:endParaRPr lang="ar-SA" b="1" dirty="0">
              <a:latin typeface="Calibri" pitchFamily="34" charset="0"/>
              <a:cs typeface="AL-Mohanad" pitchFamily="2" charset="-78"/>
            </a:endParaRPr>
          </a:p>
        </p:txBody>
      </p:sp>
      <p:sp>
        <p:nvSpPr>
          <p:cNvPr id="42" name="شكل بيضاوي 41"/>
          <p:cNvSpPr/>
          <p:nvPr/>
        </p:nvSpPr>
        <p:spPr>
          <a:xfrm>
            <a:off x="2185050" y="5072074"/>
            <a:ext cx="157624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44" name="رابط مستقيم 43"/>
          <p:cNvCxnSpPr/>
          <p:nvPr/>
        </p:nvCxnSpPr>
        <p:spPr>
          <a:xfrm>
            <a:off x="1113480" y="5128764"/>
            <a:ext cx="1221820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  <p:bldP spid="11" grpId="0"/>
      <p:bldP spid="17" grpId="0"/>
      <p:bldP spid="17" grpId="1"/>
      <p:bldP spid="18" grpId="0"/>
      <p:bldP spid="18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072462" y="1785926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/>
              <a:t>3</a:t>
            </a:r>
            <a:endParaRPr lang="ar-SA" sz="2400" b="1" dirty="0"/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85720" y="1785926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 smtClean="0">
                <a:solidFill>
                  <a:srgbClr val="C00000"/>
                </a:solidFill>
                <a:latin typeface="Calibri" pitchFamily="34" charset="0"/>
              </a:rPr>
              <a:t>خمن : هل تظن أن بإمكانك تمثيل الجذر التربيعي لأي عدد كلي ؟ وضح تفسيرك .</a:t>
            </a:r>
            <a:endParaRPr lang="ar-SA" b="1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785786" y="2571744"/>
            <a:ext cx="75216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lang="ar-SA" sz="2000" b="1" dirty="0" smtClean="0">
                <a:latin typeface="Calibri" pitchFamily="34" charset="0"/>
              </a:rPr>
              <a:t>نعم .. وبالنسبة للأعداد التي ليست مجموع مربعين كاملين يمكنك تمثيل أعداد غير نسبية أولاً ..كما سبق شرحه في المثال السابق .</a:t>
            </a:r>
            <a:endParaRPr lang="ar-SA" sz="2000" b="1" dirty="0">
              <a:latin typeface="Calibri" pitchFamily="34" charset="0"/>
            </a:endParaRPr>
          </a:p>
        </p:txBody>
      </p:sp>
      <p:grpSp>
        <p:nvGrpSpPr>
          <p:cNvPr id="6" name="مجموعة 5"/>
          <p:cNvGrpSpPr/>
          <p:nvPr/>
        </p:nvGrpSpPr>
        <p:grpSpPr>
          <a:xfrm>
            <a:off x="285720" y="4714884"/>
            <a:ext cx="1214446" cy="1401179"/>
            <a:chOff x="142844" y="2143115"/>
            <a:chExt cx="1214446" cy="1401179"/>
          </a:xfrm>
        </p:grpSpPr>
        <p:pic>
          <p:nvPicPr>
            <p:cNvPr id="7" name="Picture 8" descr="C:\Documents and Settings\Laser\My Documents\My Pictures\3D-1\1600x1200_waael_com%20(11).jpg"/>
            <p:cNvPicPr>
              <a:picLocks noChangeAspect="1" noChangeArrowheads="1"/>
            </p:cNvPicPr>
            <p:nvPr/>
          </p:nvPicPr>
          <p:blipFill>
            <a:blip r:embed="rId2" cstate="print"/>
            <a:srcRect l="19356" r="17736"/>
            <a:stretch>
              <a:fillRect/>
            </a:stretch>
          </p:blipFill>
          <p:spPr bwMode="auto">
            <a:xfrm>
              <a:off x="142844" y="2143115"/>
              <a:ext cx="1214446" cy="1401179"/>
            </a:xfrm>
            <a:prstGeom prst="rect">
              <a:avLst/>
            </a:prstGeom>
            <a:noFill/>
          </p:spPr>
        </p:pic>
        <p:sp>
          <p:nvSpPr>
            <p:cNvPr id="9" name="مربع نص 8">
              <a:hlinkClick r:id="rId3" action="ppaction://hlinksldjump"/>
            </p:cNvPr>
            <p:cNvSpPr txBox="1"/>
            <p:nvPr/>
          </p:nvSpPr>
          <p:spPr>
            <a:xfrm>
              <a:off x="500034" y="2571744"/>
              <a:ext cx="57150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b="1" dirty="0" smtClean="0"/>
                <a:t>عودة</a:t>
              </a:r>
              <a:endParaRPr lang="ar-SA" b="1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643174" y="2357430"/>
            <a:ext cx="407836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معمل الهندسة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2714625" y="3571875"/>
            <a:ext cx="3857625" cy="5842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( المثلثات )</a:t>
            </a:r>
          </a:p>
        </p:txBody>
      </p:sp>
      <p:pic>
        <p:nvPicPr>
          <p:cNvPr id="25602" name="Picture 2" descr="C:\Documents and Settings\Laser\My Documents\My Pictures\dic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226834">
            <a:off x="642910" y="714356"/>
            <a:ext cx="1719659" cy="17970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648859" y="142852"/>
            <a:ext cx="4495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ader" pitchFamily="2" charset="-78"/>
              </a:rPr>
              <a:t>وها نحن نستمر ..</a:t>
            </a:r>
            <a:endParaRPr lang="ar-S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ader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714480" y="928670"/>
            <a:ext cx="6292107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بدأنا العام السابق </a:t>
            </a:r>
            <a:r>
              <a:rPr lang="ar-SA" sz="2800" b="1" dirty="0" err="1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بتفعيل</a:t>
            </a:r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 تقنيات التعليم في الرياضيات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لمقررات المشروع ( الصف الرابع , الأول متوسط )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وها نحن نكمل معكم الجزء الثاني 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وفي هذا العرض تجدون 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شرح مبسط لمعامل الرياضيات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في مقرر الصف الثاني متوسط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واستخدمنا في هذا العمل تقنية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بسيطة قد يكون لها أثر إيجابي على الميدان 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وهانحن نضعها بين أيديكم ..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فإن أصبنا فمن الله سبحانه وتعالى..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وإن أخطأنا فمن أنفسنا ومن الشيطان..</a:t>
            </a:r>
            <a:endParaRPr lang="ar-SA" sz="28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e_Arab" pitchFamily="18" charset="-78"/>
              <a:cs typeface="ae_Arab" pitchFamily="18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14282" y="5842337"/>
            <a:ext cx="321471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وفـــاء أحمد الجيزاني </a:t>
            </a:r>
          </a:p>
          <a:p>
            <a:pPr algn="ctr"/>
            <a:r>
              <a:rPr lang="ar-SA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e_Arab" pitchFamily="18" charset="-78"/>
                <a:cs typeface="ae_Arab" pitchFamily="18" charset="-78"/>
              </a:rPr>
              <a:t>مشاعل عبد الله العبيكان</a:t>
            </a:r>
            <a:endParaRPr lang="ar-SA" sz="28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e_Arab" pitchFamily="18" charset="-78"/>
              <a:cs typeface="ae_Arab" pitchFamily="18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6215074" y="214290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785918" y="357166"/>
            <a:ext cx="4429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FF0000"/>
                </a:solidFill>
                <a:latin typeface="Calibri" pitchFamily="34" charset="0"/>
              </a:rPr>
              <a:t>مجموع قياسات زوايا المثلث</a:t>
            </a: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4214813" y="1143000"/>
            <a:ext cx="3071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ارسم مستقيمين متوازيين</a:t>
            </a:r>
          </a:p>
        </p:txBody>
      </p:sp>
      <p:cxnSp>
        <p:nvCxnSpPr>
          <p:cNvPr id="12" name="رابط كسهم مستقيم 11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ستطيل مستدير الزوايا 16"/>
          <p:cNvSpPr/>
          <p:nvPr/>
        </p:nvSpPr>
        <p:spPr>
          <a:xfrm>
            <a:off x="7358063" y="2286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500438" y="228600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ارسم قاطعاً لهما كما هو مبين في الشكل</a:t>
            </a:r>
          </a:p>
          <a:p>
            <a:pPr rtl="0"/>
            <a:r>
              <a:rPr lang="ar-SA" sz="2000" b="1">
                <a:latin typeface="Calibri" pitchFamily="34" charset="0"/>
              </a:rPr>
              <a:t>وسم الزاويتين   1  و   2</a:t>
            </a:r>
          </a:p>
        </p:txBody>
      </p:sp>
      <p:grpSp>
        <p:nvGrpSpPr>
          <p:cNvPr id="2" name="مجموعة 22"/>
          <p:cNvGrpSpPr>
            <a:grpSpLocks/>
          </p:cNvGrpSpPr>
          <p:nvPr/>
        </p:nvGrpSpPr>
        <p:grpSpPr bwMode="auto">
          <a:xfrm>
            <a:off x="5715000" y="2686050"/>
            <a:ext cx="142875" cy="144463"/>
            <a:chOff x="5857884" y="3500438"/>
            <a:chExt cx="357190" cy="430216"/>
          </a:xfrm>
        </p:grpSpPr>
        <p:cxnSp>
          <p:nvCxnSpPr>
            <p:cNvPr id="20" name="رابط مستقيم 19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رابط مستقيم 21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مجموعة 23"/>
          <p:cNvGrpSpPr>
            <a:grpSpLocks/>
          </p:cNvGrpSpPr>
          <p:nvPr/>
        </p:nvGrpSpPr>
        <p:grpSpPr bwMode="auto">
          <a:xfrm>
            <a:off x="5127625" y="2682875"/>
            <a:ext cx="142875" cy="144463"/>
            <a:chOff x="5857884" y="3500438"/>
            <a:chExt cx="357190" cy="430216"/>
          </a:xfrm>
        </p:grpSpPr>
        <p:cxnSp>
          <p:nvCxnSpPr>
            <p:cNvPr id="25" name="رابط مستقيم 24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رابط مستقيم 25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مستطيل مستدير الزوايا 26"/>
          <p:cNvSpPr/>
          <p:nvPr/>
        </p:nvSpPr>
        <p:spPr>
          <a:xfrm>
            <a:off x="7429500" y="3286125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3</a:t>
            </a: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3714750" y="3214688"/>
            <a:ext cx="3643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ارسم قاطعاً آخر كما هو مبين في الشكل </a:t>
            </a:r>
          </a:p>
          <a:p>
            <a:pPr rtl="0"/>
            <a:r>
              <a:rPr lang="ar-SA" sz="2000" b="1">
                <a:latin typeface="Calibri" pitchFamily="34" charset="0"/>
              </a:rPr>
              <a:t>وسم الزاويتين   3  و    4  وسم المثلث</a:t>
            </a:r>
          </a:p>
          <a:p>
            <a:pPr rtl="0"/>
            <a:r>
              <a:rPr lang="ar-SA" sz="2000" b="1">
                <a:latin typeface="Calibri" pitchFamily="34" charset="0"/>
              </a:rPr>
              <a:t>أ ب جـ</a:t>
            </a:r>
          </a:p>
        </p:txBody>
      </p:sp>
      <p:cxnSp>
        <p:nvCxnSpPr>
          <p:cNvPr id="32" name="رابط كسهم مستقيم 31"/>
          <p:cNvCxnSpPr/>
          <p:nvPr/>
        </p:nvCxnSpPr>
        <p:spPr>
          <a:xfrm rot="5400000">
            <a:off x="285750" y="2571751"/>
            <a:ext cx="2357437" cy="7858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مربع نص 32"/>
          <p:cNvSpPr txBox="1">
            <a:spLocks noChangeArrowheads="1"/>
          </p:cNvSpPr>
          <p:nvPr/>
        </p:nvSpPr>
        <p:spPr bwMode="auto">
          <a:xfrm>
            <a:off x="1285875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sp>
        <p:nvSpPr>
          <p:cNvPr id="34" name="مربع نص 33"/>
          <p:cNvSpPr txBox="1">
            <a:spLocks noChangeArrowheads="1"/>
          </p:cNvSpPr>
          <p:nvPr/>
        </p:nvSpPr>
        <p:spPr bwMode="auto">
          <a:xfrm>
            <a:off x="1357313" y="30718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cxnSp>
        <p:nvCxnSpPr>
          <p:cNvPr id="36" name="رابط كسهم مستقيم 35"/>
          <p:cNvCxnSpPr/>
          <p:nvPr/>
        </p:nvCxnSpPr>
        <p:spPr>
          <a:xfrm rot="16200000" flipH="1">
            <a:off x="535782" y="2177256"/>
            <a:ext cx="2500312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مربع نص 37"/>
          <p:cNvSpPr txBox="1">
            <a:spLocks noChangeArrowheads="1"/>
          </p:cNvSpPr>
          <p:nvPr/>
        </p:nvSpPr>
        <p:spPr bwMode="auto">
          <a:xfrm>
            <a:off x="1714500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39" name="مربع نص 38"/>
          <p:cNvSpPr txBox="1">
            <a:spLocks noChangeArrowheads="1"/>
          </p:cNvSpPr>
          <p:nvPr/>
        </p:nvSpPr>
        <p:spPr bwMode="auto">
          <a:xfrm>
            <a:off x="1714500" y="30718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40" name="مربع نص 39"/>
          <p:cNvSpPr txBox="1">
            <a:spLocks noChangeArrowheads="1"/>
          </p:cNvSpPr>
          <p:nvPr/>
        </p:nvSpPr>
        <p:spPr bwMode="auto">
          <a:xfrm>
            <a:off x="1543050" y="19986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أ</a:t>
            </a:r>
          </a:p>
        </p:txBody>
      </p:sp>
      <p:sp>
        <p:nvSpPr>
          <p:cNvPr id="41" name="مربع نص 40"/>
          <p:cNvSpPr txBox="1">
            <a:spLocks noChangeArrowheads="1"/>
          </p:cNvSpPr>
          <p:nvPr/>
        </p:nvSpPr>
        <p:spPr bwMode="auto">
          <a:xfrm>
            <a:off x="1000125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ب</a:t>
            </a:r>
          </a:p>
        </p:txBody>
      </p:sp>
      <p:sp>
        <p:nvSpPr>
          <p:cNvPr id="42" name="مربع نص 41"/>
          <p:cNvSpPr txBox="1">
            <a:spLocks noChangeArrowheads="1"/>
          </p:cNvSpPr>
          <p:nvPr/>
        </p:nvSpPr>
        <p:spPr bwMode="auto">
          <a:xfrm>
            <a:off x="2071688" y="335756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جـ</a:t>
            </a:r>
          </a:p>
        </p:txBody>
      </p:sp>
      <p:grpSp>
        <p:nvGrpSpPr>
          <p:cNvPr id="4" name="مجموعة 44"/>
          <p:cNvGrpSpPr>
            <a:grpSpLocks/>
          </p:cNvGrpSpPr>
          <p:nvPr/>
        </p:nvGrpSpPr>
        <p:grpSpPr bwMode="auto">
          <a:xfrm>
            <a:off x="5837238" y="3600450"/>
            <a:ext cx="142875" cy="144463"/>
            <a:chOff x="5857884" y="3500438"/>
            <a:chExt cx="357190" cy="430216"/>
          </a:xfrm>
        </p:grpSpPr>
        <p:cxnSp>
          <p:nvCxnSpPr>
            <p:cNvPr id="46" name="رابط مستقيم 45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رابط مستقيم 46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مجموعة 47"/>
          <p:cNvGrpSpPr>
            <a:grpSpLocks/>
          </p:cNvGrpSpPr>
          <p:nvPr/>
        </p:nvGrpSpPr>
        <p:grpSpPr bwMode="auto">
          <a:xfrm>
            <a:off x="5192713" y="3611563"/>
            <a:ext cx="142875" cy="144462"/>
            <a:chOff x="5857884" y="3500438"/>
            <a:chExt cx="357190" cy="430216"/>
          </a:xfrm>
        </p:grpSpPr>
        <p:cxnSp>
          <p:nvCxnSpPr>
            <p:cNvPr id="49" name="رابط مستقيم 48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رابط مستقيم 49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مثلث متساوي الساقين 50"/>
          <p:cNvSpPr/>
          <p:nvPr/>
        </p:nvSpPr>
        <p:spPr>
          <a:xfrm>
            <a:off x="1330325" y="2414588"/>
            <a:ext cx="728663" cy="1000125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/>
      <p:bldP spid="17" grpId="0" animBg="1"/>
      <p:bldP spid="18" grpId="0"/>
      <p:bldP spid="27" grpId="0" animBg="1"/>
      <p:bldP spid="28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51" grpId="0" animBg="1"/>
      <p:bldP spid="5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1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14313" y="1357313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صنف العلاقة بين الزاويتين   1 </a:t>
            </a:r>
            <a:r>
              <a:rPr lang="ar-SA" b="1" dirty="0" err="1">
                <a:solidFill>
                  <a:srgbClr val="C00000"/>
                </a:solidFill>
                <a:latin typeface="Calibri" pitchFamily="34" charset="0"/>
              </a:rPr>
              <a:t>و</a:t>
            </a:r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   2 . ما العلاقة بين قياسيهما ؟</a:t>
            </a:r>
          </a:p>
        </p:txBody>
      </p:sp>
      <p:grpSp>
        <p:nvGrpSpPr>
          <p:cNvPr id="2" name="مجموعة 8"/>
          <p:cNvGrpSpPr>
            <a:grpSpLocks/>
          </p:cNvGrpSpPr>
          <p:nvPr/>
        </p:nvGrpSpPr>
        <p:grpSpPr bwMode="auto">
          <a:xfrm>
            <a:off x="5572125" y="1428750"/>
            <a:ext cx="142875" cy="144463"/>
            <a:chOff x="5857884" y="3500438"/>
            <a:chExt cx="357190" cy="430216"/>
          </a:xfrm>
        </p:grpSpPr>
        <p:cxnSp>
          <p:nvCxnSpPr>
            <p:cNvPr id="10" name="رابط مستقيم 9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مجموعة 11"/>
          <p:cNvGrpSpPr>
            <a:grpSpLocks/>
          </p:cNvGrpSpPr>
          <p:nvPr/>
        </p:nvGrpSpPr>
        <p:grpSpPr bwMode="auto">
          <a:xfrm>
            <a:off x="5143500" y="1428750"/>
            <a:ext cx="142875" cy="144463"/>
            <a:chOff x="5857884" y="3500438"/>
            <a:chExt cx="357190" cy="430216"/>
          </a:xfrm>
        </p:grpSpPr>
        <p:cxnSp>
          <p:nvCxnSpPr>
            <p:cNvPr id="13" name="رابط مستقيم 12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رابط مستقيم 13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735388" y="1928813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متبادلة داخلياً والعلاقة بين قياسيهما ( متساويان ) </a:t>
            </a:r>
          </a:p>
        </p:txBody>
      </p:sp>
      <p:cxnSp>
        <p:nvCxnSpPr>
          <p:cNvPr id="16" name="رابط كسهم مستقيم 15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rot="5400000">
            <a:off x="285750" y="2571751"/>
            <a:ext cx="2357437" cy="7858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7" name="مربع نص 20"/>
          <p:cNvSpPr txBox="1">
            <a:spLocks noChangeArrowheads="1"/>
          </p:cNvSpPr>
          <p:nvPr/>
        </p:nvSpPr>
        <p:spPr bwMode="auto">
          <a:xfrm>
            <a:off x="1285875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cxnSp>
        <p:nvCxnSpPr>
          <p:cNvPr id="22" name="رابط كسهم مستقيم 21"/>
          <p:cNvCxnSpPr/>
          <p:nvPr/>
        </p:nvCxnSpPr>
        <p:spPr>
          <a:xfrm rot="16200000" flipH="1">
            <a:off x="535782" y="2177256"/>
            <a:ext cx="2500312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9" name="مربع نص 22"/>
          <p:cNvSpPr txBox="1">
            <a:spLocks noChangeArrowheads="1"/>
          </p:cNvSpPr>
          <p:nvPr/>
        </p:nvSpPr>
        <p:spPr bwMode="auto">
          <a:xfrm>
            <a:off x="1714500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15380" name="مربع نص 23"/>
          <p:cNvSpPr txBox="1">
            <a:spLocks noChangeArrowheads="1"/>
          </p:cNvSpPr>
          <p:nvPr/>
        </p:nvSpPr>
        <p:spPr bwMode="auto">
          <a:xfrm>
            <a:off x="1543050" y="19986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أ</a:t>
            </a:r>
          </a:p>
        </p:txBody>
      </p:sp>
      <p:sp>
        <p:nvSpPr>
          <p:cNvPr id="15381" name="مربع نص 24"/>
          <p:cNvSpPr txBox="1">
            <a:spLocks noChangeArrowheads="1"/>
          </p:cNvSpPr>
          <p:nvPr/>
        </p:nvSpPr>
        <p:spPr bwMode="auto">
          <a:xfrm>
            <a:off x="1000125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ب</a:t>
            </a:r>
          </a:p>
        </p:txBody>
      </p:sp>
      <p:sp>
        <p:nvSpPr>
          <p:cNvPr id="15382" name="مربع نص 25"/>
          <p:cNvSpPr txBox="1">
            <a:spLocks noChangeArrowheads="1"/>
          </p:cNvSpPr>
          <p:nvPr/>
        </p:nvSpPr>
        <p:spPr bwMode="auto">
          <a:xfrm>
            <a:off x="2071688" y="335756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جـ</a:t>
            </a:r>
          </a:p>
        </p:txBody>
      </p:sp>
      <p:sp>
        <p:nvSpPr>
          <p:cNvPr id="15383" name="مربع نص 26"/>
          <p:cNvSpPr txBox="1">
            <a:spLocks noChangeArrowheads="1"/>
          </p:cNvSpPr>
          <p:nvPr/>
        </p:nvSpPr>
        <p:spPr bwMode="auto">
          <a:xfrm>
            <a:off x="1714500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15384" name="مربع نص 27"/>
          <p:cNvSpPr txBox="1">
            <a:spLocks noChangeArrowheads="1"/>
          </p:cNvSpPr>
          <p:nvPr/>
        </p:nvSpPr>
        <p:spPr bwMode="auto">
          <a:xfrm>
            <a:off x="1714500" y="30718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15385" name="مربع نص 28"/>
          <p:cNvSpPr txBox="1">
            <a:spLocks noChangeArrowheads="1"/>
          </p:cNvSpPr>
          <p:nvPr/>
        </p:nvSpPr>
        <p:spPr bwMode="auto">
          <a:xfrm>
            <a:off x="1357313" y="30718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sp>
        <p:nvSpPr>
          <p:cNvPr id="30" name="مربع نص 29"/>
          <p:cNvSpPr txBox="1">
            <a:spLocks noChangeArrowheads="1"/>
          </p:cNvSpPr>
          <p:nvPr/>
        </p:nvSpPr>
        <p:spPr bwMode="auto">
          <a:xfrm>
            <a:off x="1273175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00B05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1" name="مربع نص 30"/>
          <p:cNvSpPr txBox="1">
            <a:spLocks noChangeArrowheads="1"/>
          </p:cNvSpPr>
          <p:nvPr/>
        </p:nvSpPr>
        <p:spPr bwMode="auto">
          <a:xfrm>
            <a:off x="1358900" y="30718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00B05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2" name="مربع نص 31"/>
          <p:cNvSpPr txBox="1"/>
          <p:nvPr/>
        </p:nvSpPr>
        <p:spPr>
          <a:xfrm>
            <a:off x="1714500" y="2359025"/>
            <a:ext cx="357188" cy="369888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3</a:t>
            </a:r>
          </a:p>
        </p:txBody>
      </p:sp>
      <p:sp>
        <p:nvSpPr>
          <p:cNvPr id="33" name="مربع نص 32"/>
          <p:cNvSpPr txBox="1"/>
          <p:nvPr/>
        </p:nvSpPr>
        <p:spPr>
          <a:xfrm>
            <a:off x="1701800" y="3071813"/>
            <a:ext cx="357188" cy="369887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4</a:t>
            </a:r>
          </a:p>
        </p:txBody>
      </p:sp>
      <p:cxnSp>
        <p:nvCxnSpPr>
          <p:cNvPr id="34" name="رابط كسهم مستقيم 33"/>
          <p:cNvCxnSpPr/>
          <p:nvPr/>
        </p:nvCxnSpPr>
        <p:spPr>
          <a:xfrm rot="5400000">
            <a:off x="285750" y="2571751"/>
            <a:ext cx="2357437" cy="785812"/>
          </a:xfrm>
          <a:prstGeom prst="straightConnector1">
            <a:avLst/>
          </a:prstGeom>
          <a:ln w="28575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مجموعة 45"/>
          <p:cNvGrpSpPr>
            <a:grpSpLocks/>
          </p:cNvGrpSpPr>
          <p:nvPr/>
        </p:nvGrpSpPr>
        <p:grpSpPr bwMode="auto">
          <a:xfrm>
            <a:off x="1187450" y="2357438"/>
            <a:ext cx="487363" cy="728662"/>
            <a:chOff x="1187220" y="2355128"/>
            <a:chExt cx="487620" cy="729130"/>
          </a:xfrm>
        </p:grpSpPr>
        <p:cxnSp>
          <p:nvCxnSpPr>
            <p:cNvPr id="37" name="رابط مستقيم 36"/>
            <p:cNvCxnSpPr/>
            <p:nvPr/>
          </p:nvCxnSpPr>
          <p:spPr>
            <a:xfrm rot="10800000">
              <a:off x="1187220" y="2355128"/>
              <a:ext cx="487620" cy="1588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رابط مستقيم 40"/>
            <p:cNvCxnSpPr/>
            <p:nvPr/>
          </p:nvCxnSpPr>
          <p:spPr>
            <a:xfrm rot="5400000">
              <a:off x="1195122" y="2622011"/>
              <a:ext cx="698949" cy="225544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شكل بيضاوي 46"/>
          <p:cNvSpPr/>
          <p:nvPr/>
        </p:nvSpPr>
        <p:spPr>
          <a:xfrm>
            <a:off x="1530350" y="2355850"/>
            <a:ext cx="142875" cy="1428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7" name="مجموعة 45"/>
          <p:cNvGrpSpPr>
            <a:grpSpLocks/>
          </p:cNvGrpSpPr>
          <p:nvPr/>
        </p:nvGrpSpPr>
        <p:grpSpPr bwMode="auto">
          <a:xfrm rot="10800000">
            <a:off x="1300163" y="2714625"/>
            <a:ext cx="487362" cy="728663"/>
            <a:chOff x="1187220" y="2355128"/>
            <a:chExt cx="487620" cy="729130"/>
          </a:xfrm>
        </p:grpSpPr>
        <p:cxnSp>
          <p:nvCxnSpPr>
            <p:cNvPr id="52" name="رابط مستقيم 51"/>
            <p:cNvCxnSpPr/>
            <p:nvPr/>
          </p:nvCxnSpPr>
          <p:spPr>
            <a:xfrm rot="10800000">
              <a:off x="1187220" y="2355128"/>
              <a:ext cx="487620" cy="1589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رابط مستقيم 52"/>
            <p:cNvCxnSpPr/>
            <p:nvPr/>
          </p:nvCxnSpPr>
          <p:spPr>
            <a:xfrm rot="5400000">
              <a:off x="1193533" y="2620423"/>
              <a:ext cx="698948" cy="225544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شكل بيضاوي 50"/>
          <p:cNvSpPr/>
          <p:nvPr/>
        </p:nvSpPr>
        <p:spPr>
          <a:xfrm rot="10800000">
            <a:off x="1333500" y="3286125"/>
            <a:ext cx="142875" cy="1428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4" name="شكل بيضاوي 53"/>
          <p:cNvSpPr/>
          <p:nvPr/>
        </p:nvSpPr>
        <p:spPr>
          <a:xfrm>
            <a:off x="8143900" y="292893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2</a:t>
            </a:r>
          </a:p>
        </p:txBody>
      </p:sp>
      <p:sp>
        <p:nvSpPr>
          <p:cNvPr id="55" name="مربع نص 54"/>
          <p:cNvSpPr txBox="1">
            <a:spLocks noChangeArrowheads="1"/>
          </p:cNvSpPr>
          <p:nvPr/>
        </p:nvSpPr>
        <p:spPr bwMode="auto">
          <a:xfrm>
            <a:off x="214282" y="2852892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>
                <a:solidFill>
                  <a:srgbClr val="C00000"/>
                </a:solidFill>
                <a:latin typeface="Calibri" pitchFamily="34" charset="0"/>
              </a:rPr>
              <a:t>صنف العلاقة بين الزاويتين   3 و   4 . ما العلاقة بين قياسيهما ؟</a:t>
            </a:r>
          </a:p>
        </p:txBody>
      </p:sp>
      <p:grpSp>
        <p:nvGrpSpPr>
          <p:cNvPr id="9" name="مجموعة 55"/>
          <p:cNvGrpSpPr>
            <a:grpSpLocks/>
          </p:cNvGrpSpPr>
          <p:nvPr/>
        </p:nvGrpSpPr>
        <p:grpSpPr bwMode="auto">
          <a:xfrm>
            <a:off x="5572125" y="3000375"/>
            <a:ext cx="142875" cy="144463"/>
            <a:chOff x="5857884" y="3500438"/>
            <a:chExt cx="357190" cy="430216"/>
          </a:xfrm>
        </p:grpSpPr>
        <p:cxnSp>
          <p:nvCxnSpPr>
            <p:cNvPr id="57" name="رابط مستقيم 56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رابط مستقيم 57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مجموعة 58"/>
          <p:cNvGrpSpPr>
            <a:grpSpLocks/>
          </p:cNvGrpSpPr>
          <p:nvPr/>
        </p:nvGrpSpPr>
        <p:grpSpPr bwMode="auto">
          <a:xfrm>
            <a:off x="5143500" y="3000375"/>
            <a:ext cx="142875" cy="144463"/>
            <a:chOff x="5857884" y="3500438"/>
            <a:chExt cx="357190" cy="430216"/>
          </a:xfrm>
        </p:grpSpPr>
        <p:cxnSp>
          <p:nvCxnSpPr>
            <p:cNvPr id="60" name="رابط مستقيم 59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رابط مستقيم 60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مربع نص 61"/>
          <p:cNvSpPr txBox="1">
            <a:spLocks noChangeArrowheads="1"/>
          </p:cNvSpPr>
          <p:nvPr/>
        </p:nvSpPr>
        <p:spPr bwMode="auto">
          <a:xfrm>
            <a:off x="3786188" y="3357563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متبادلة داخلياً والعلاقة بين قياسيهما ( متساويان ) </a:t>
            </a:r>
          </a:p>
        </p:txBody>
      </p:sp>
      <p:cxnSp>
        <p:nvCxnSpPr>
          <p:cNvPr id="65" name="رابط كسهم مستقيم 64"/>
          <p:cNvCxnSpPr/>
          <p:nvPr/>
        </p:nvCxnSpPr>
        <p:spPr>
          <a:xfrm rot="16200000" flipH="1">
            <a:off x="554832" y="2240756"/>
            <a:ext cx="2500312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1" name="مجموعة 73"/>
          <p:cNvGrpSpPr>
            <a:grpSpLocks/>
          </p:cNvGrpSpPr>
          <p:nvPr/>
        </p:nvGrpSpPr>
        <p:grpSpPr bwMode="auto">
          <a:xfrm>
            <a:off x="1538288" y="2357438"/>
            <a:ext cx="676275" cy="1084262"/>
            <a:chOff x="1538188" y="2357430"/>
            <a:chExt cx="676358" cy="1083712"/>
          </a:xfrm>
        </p:grpSpPr>
        <p:cxnSp>
          <p:nvCxnSpPr>
            <p:cNvPr id="67" name="رابط مستقيم 66"/>
            <p:cNvCxnSpPr/>
            <p:nvPr/>
          </p:nvCxnSpPr>
          <p:spPr>
            <a:xfrm rot="10800000">
              <a:off x="1714422" y="2357430"/>
              <a:ext cx="500124" cy="1586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رابط مستقيم 68"/>
            <p:cNvCxnSpPr/>
            <p:nvPr/>
          </p:nvCxnSpPr>
          <p:spPr>
            <a:xfrm rot="16200000" flipH="1">
              <a:off x="1348796" y="2692890"/>
              <a:ext cx="1071018" cy="400099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رابط مستقيم 72"/>
            <p:cNvCxnSpPr>
              <a:endCxn id="31" idx="2"/>
            </p:cNvCxnSpPr>
            <p:nvPr/>
          </p:nvCxnSpPr>
          <p:spPr>
            <a:xfrm rot="10800000" flipV="1">
              <a:off x="1538188" y="3428448"/>
              <a:ext cx="533465" cy="12694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شكل بيضاوي 74"/>
          <p:cNvSpPr/>
          <p:nvPr/>
        </p:nvSpPr>
        <p:spPr>
          <a:xfrm rot="10800000">
            <a:off x="1682750" y="2355850"/>
            <a:ext cx="142875" cy="142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6" name="شكل بيضاوي 75"/>
          <p:cNvSpPr/>
          <p:nvPr/>
        </p:nvSpPr>
        <p:spPr>
          <a:xfrm rot="10800000">
            <a:off x="1924050" y="3287713"/>
            <a:ext cx="142875" cy="142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30" grpId="0"/>
      <p:bldP spid="31" grpId="0"/>
      <p:bldP spid="32" grpId="0"/>
      <p:bldP spid="33" grpId="0"/>
      <p:bldP spid="47" grpId="0" animBg="1"/>
      <p:bldP spid="51" grpId="0" animBg="1"/>
      <p:bldP spid="55" grpId="0"/>
      <p:bldP spid="62" grpId="0"/>
      <p:bldP spid="75" grpId="0" animBg="1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429652" y="64291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3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500063" y="642938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ما نوع الزاوية التي تتشكل من الزوايا :   1 و   3 و   ب أ جـ ؟ وما قياسها ؟</a:t>
            </a:r>
          </a:p>
        </p:txBody>
      </p:sp>
      <p:cxnSp>
        <p:nvCxnSpPr>
          <p:cNvPr id="8" name="رابط كسهم مستقيم 7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285750" y="2571751"/>
            <a:ext cx="2357437" cy="7858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7" name="مربع نص 12"/>
          <p:cNvSpPr txBox="1">
            <a:spLocks noChangeArrowheads="1"/>
          </p:cNvSpPr>
          <p:nvPr/>
        </p:nvSpPr>
        <p:spPr bwMode="auto">
          <a:xfrm>
            <a:off x="1357313" y="307181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cxnSp>
        <p:nvCxnSpPr>
          <p:cNvPr id="14" name="رابط كسهم مستقيم 13"/>
          <p:cNvCxnSpPr/>
          <p:nvPr/>
        </p:nvCxnSpPr>
        <p:spPr>
          <a:xfrm rot="16200000" flipH="1">
            <a:off x="535782" y="2177256"/>
            <a:ext cx="2500312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9" name="مربع نص 14"/>
          <p:cNvSpPr txBox="1">
            <a:spLocks noChangeArrowheads="1"/>
          </p:cNvSpPr>
          <p:nvPr/>
        </p:nvSpPr>
        <p:spPr bwMode="auto">
          <a:xfrm>
            <a:off x="1714500" y="235743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16400" name="مربع نص 15"/>
          <p:cNvSpPr txBox="1">
            <a:spLocks noChangeArrowheads="1"/>
          </p:cNvSpPr>
          <p:nvPr/>
        </p:nvSpPr>
        <p:spPr bwMode="auto">
          <a:xfrm>
            <a:off x="1714500" y="307181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16401" name="مربع نص 16"/>
          <p:cNvSpPr txBox="1">
            <a:spLocks noChangeArrowheads="1"/>
          </p:cNvSpPr>
          <p:nvPr/>
        </p:nvSpPr>
        <p:spPr bwMode="auto">
          <a:xfrm>
            <a:off x="1543050" y="19986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أ</a:t>
            </a:r>
          </a:p>
        </p:txBody>
      </p:sp>
      <p:sp>
        <p:nvSpPr>
          <p:cNvPr id="16402" name="مربع نص 17"/>
          <p:cNvSpPr txBox="1">
            <a:spLocks noChangeArrowheads="1"/>
          </p:cNvSpPr>
          <p:nvPr/>
        </p:nvSpPr>
        <p:spPr bwMode="auto">
          <a:xfrm>
            <a:off x="1000125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ب</a:t>
            </a:r>
          </a:p>
        </p:txBody>
      </p:sp>
      <p:sp>
        <p:nvSpPr>
          <p:cNvPr id="16403" name="مربع نص 18"/>
          <p:cNvSpPr txBox="1">
            <a:spLocks noChangeArrowheads="1"/>
          </p:cNvSpPr>
          <p:nvPr/>
        </p:nvSpPr>
        <p:spPr bwMode="auto">
          <a:xfrm>
            <a:off x="2071688" y="3357563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solidFill>
                  <a:srgbClr val="FF0000"/>
                </a:solidFill>
                <a:latin typeface="Calibri" pitchFamily="34" charset="0"/>
              </a:rPr>
              <a:t>جـ</a:t>
            </a:r>
          </a:p>
        </p:txBody>
      </p:sp>
      <p:sp>
        <p:nvSpPr>
          <p:cNvPr id="16404" name="مربع نص 20"/>
          <p:cNvSpPr txBox="1">
            <a:spLocks noChangeArrowheads="1"/>
          </p:cNvSpPr>
          <p:nvPr/>
        </p:nvSpPr>
        <p:spPr bwMode="auto">
          <a:xfrm>
            <a:off x="1389063" y="23272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grpSp>
        <p:nvGrpSpPr>
          <p:cNvPr id="2" name="مجموعة 21"/>
          <p:cNvGrpSpPr>
            <a:grpSpLocks/>
          </p:cNvGrpSpPr>
          <p:nvPr/>
        </p:nvGrpSpPr>
        <p:grpSpPr bwMode="auto">
          <a:xfrm>
            <a:off x="4973638" y="728663"/>
            <a:ext cx="142875" cy="144462"/>
            <a:chOff x="5857884" y="3500438"/>
            <a:chExt cx="357190" cy="430216"/>
          </a:xfrm>
        </p:grpSpPr>
        <p:cxnSp>
          <p:nvCxnSpPr>
            <p:cNvPr id="23" name="رابط مستقيم 22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رابط مستقيم 23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مجموعة 24"/>
          <p:cNvGrpSpPr>
            <a:grpSpLocks/>
          </p:cNvGrpSpPr>
          <p:nvPr/>
        </p:nvGrpSpPr>
        <p:grpSpPr bwMode="auto">
          <a:xfrm>
            <a:off x="4500563" y="744538"/>
            <a:ext cx="142875" cy="144462"/>
            <a:chOff x="5857884" y="3500438"/>
            <a:chExt cx="357190" cy="430216"/>
          </a:xfrm>
        </p:grpSpPr>
        <p:cxnSp>
          <p:nvCxnSpPr>
            <p:cNvPr id="26" name="رابط مستقيم 25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رابط مستقيم 26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مجموعة 27"/>
          <p:cNvGrpSpPr>
            <a:grpSpLocks/>
          </p:cNvGrpSpPr>
          <p:nvPr/>
        </p:nvGrpSpPr>
        <p:grpSpPr bwMode="auto">
          <a:xfrm>
            <a:off x="4030663" y="728663"/>
            <a:ext cx="142875" cy="144462"/>
            <a:chOff x="5857884" y="3500438"/>
            <a:chExt cx="357190" cy="430216"/>
          </a:xfrm>
        </p:grpSpPr>
        <p:cxnSp>
          <p:nvCxnSpPr>
            <p:cNvPr id="29" name="رابط مستقيم 28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رابط مستقيم 29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قوس 30"/>
          <p:cNvSpPr/>
          <p:nvPr/>
        </p:nvSpPr>
        <p:spPr>
          <a:xfrm rot="12226456">
            <a:off x="1354138" y="2211388"/>
            <a:ext cx="428625" cy="428625"/>
          </a:xfrm>
          <a:prstGeom prst="arc">
            <a:avLst>
              <a:gd name="adj1" fmla="val 14404994"/>
              <a:gd name="adj2" fmla="val 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2" name="قوس 31"/>
          <p:cNvSpPr/>
          <p:nvPr/>
        </p:nvSpPr>
        <p:spPr>
          <a:xfrm rot="6419336">
            <a:off x="1643063" y="2214563"/>
            <a:ext cx="428625" cy="428625"/>
          </a:xfrm>
          <a:prstGeom prst="arc">
            <a:avLst>
              <a:gd name="adj1" fmla="val 14404994"/>
              <a:gd name="adj2" fmla="val 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3" name="قوس 32"/>
          <p:cNvSpPr/>
          <p:nvPr/>
        </p:nvSpPr>
        <p:spPr>
          <a:xfrm rot="8491362">
            <a:off x="1458913" y="2227263"/>
            <a:ext cx="433387" cy="474662"/>
          </a:xfrm>
          <a:prstGeom prst="arc">
            <a:avLst>
              <a:gd name="adj1" fmla="val 15768715"/>
              <a:gd name="adj2" fmla="val 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4" name="قوس 33"/>
          <p:cNvSpPr/>
          <p:nvPr/>
        </p:nvSpPr>
        <p:spPr>
          <a:xfrm rot="8171898">
            <a:off x="1087438" y="1493838"/>
            <a:ext cx="1152525" cy="1173162"/>
          </a:xfrm>
          <a:prstGeom prst="arc">
            <a:avLst>
              <a:gd name="adj1" fmla="val 15218241"/>
              <a:gd name="adj2" fmla="val 564031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5" name="مربع نص 34"/>
          <p:cNvSpPr txBox="1">
            <a:spLocks noChangeArrowheads="1"/>
          </p:cNvSpPr>
          <p:nvPr/>
        </p:nvSpPr>
        <p:spPr bwMode="auto">
          <a:xfrm>
            <a:off x="3857625" y="1357313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>
                <a:latin typeface="Calibri" pitchFamily="34" charset="0"/>
              </a:rPr>
              <a:t>زاوية مستقيمة = 180 ْ </a:t>
            </a:r>
          </a:p>
        </p:txBody>
      </p:sp>
      <p:sp>
        <p:nvSpPr>
          <p:cNvPr id="36" name="شكل بيضاوي 35"/>
          <p:cNvSpPr/>
          <p:nvPr/>
        </p:nvSpPr>
        <p:spPr>
          <a:xfrm>
            <a:off x="8501090" y="278605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4</a:t>
            </a:r>
          </a:p>
        </p:txBody>
      </p:sp>
      <p:sp>
        <p:nvSpPr>
          <p:cNvPr id="37" name="مربع نص 36"/>
          <p:cNvSpPr txBox="1">
            <a:spLocks noChangeArrowheads="1"/>
          </p:cNvSpPr>
          <p:nvPr/>
        </p:nvSpPr>
        <p:spPr bwMode="auto">
          <a:xfrm>
            <a:off x="3714750" y="2786063"/>
            <a:ext cx="4500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en-US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ما ذا تستنتج عن مجموع قياسات زوايا المثلث </a:t>
            </a:r>
            <a:r>
              <a:rPr lang="ar-SA" b="1" dirty="0" err="1">
                <a:solidFill>
                  <a:srgbClr val="C00000"/>
                </a:solidFill>
                <a:latin typeface="Calibri" pitchFamily="34" charset="0"/>
              </a:rPr>
              <a:t>أ</a:t>
            </a:r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 ب </a:t>
            </a:r>
            <a:r>
              <a:rPr lang="ar-SA" b="1" dirty="0" err="1">
                <a:solidFill>
                  <a:srgbClr val="C00000"/>
                </a:solidFill>
                <a:latin typeface="Calibri" pitchFamily="34" charset="0"/>
              </a:rPr>
              <a:t>جـ</a:t>
            </a:r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 ؟ </a:t>
            </a:r>
          </a:p>
          <a:p>
            <a:pPr algn="r" rtl="0"/>
            <a:r>
              <a:rPr lang="ar-SA" b="1" dirty="0">
                <a:solidFill>
                  <a:srgbClr val="C00000"/>
                </a:solidFill>
                <a:latin typeface="Calibri" pitchFamily="34" charset="0"/>
              </a:rPr>
              <a:t>فسر تبريرك ؟</a:t>
            </a:r>
          </a:p>
        </p:txBody>
      </p:sp>
      <p:sp>
        <p:nvSpPr>
          <p:cNvPr id="38" name="مثلث متساوي الساقين 37"/>
          <p:cNvSpPr/>
          <p:nvPr/>
        </p:nvSpPr>
        <p:spPr>
          <a:xfrm>
            <a:off x="1330325" y="2414588"/>
            <a:ext cx="728663" cy="1000125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9" name="مربع نص 38"/>
          <p:cNvSpPr txBox="1">
            <a:spLocks noChangeArrowheads="1"/>
          </p:cNvSpPr>
          <p:nvPr/>
        </p:nvSpPr>
        <p:spPr bwMode="auto">
          <a:xfrm>
            <a:off x="4572000" y="3500438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مجموع قياس زوايا المثلث = 180 ْ</a:t>
            </a:r>
          </a:p>
          <a:p>
            <a:pPr algn="r" rtl="0"/>
            <a:r>
              <a:rPr lang="en-US" sz="2000" b="1">
                <a:latin typeface="Calibri" pitchFamily="34" charset="0"/>
              </a:rPr>
              <a:t> </a:t>
            </a:r>
            <a:r>
              <a:rPr lang="ar-SA" sz="2000" b="1">
                <a:latin typeface="Calibri" pitchFamily="34" charset="0"/>
              </a:rPr>
              <a:t>   4    , </a:t>
            </a:r>
            <a:r>
              <a:rPr lang="en-US" sz="2000" b="1">
                <a:latin typeface="Calibri" pitchFamily="34" charset="0"/>
              </a:rPr>
              <a:t> </a:t>
            </a:r>
            <a:r>
              <a:rPr lang="en-US" sz="2000" b="1">
                <a:latin typeface="Calibri" pitchFamily="34" charset="0"/>
                <a:sym typeface="Zawawi" pitchFamily="2" charset="2"/>
              </a:rPr>
              <a:t></a:t>
            </a:r>
            <a:r>
              <a:rPr lang="ar-SA" sz="2000" b="1">
                <a:latin typeface="Calibri" pitchFamily="34" charset="0"/>
              </a:rPr>
              <a:t>   2 ,    3 </a:t>
            </a:r>
            <a:r>
              <a:rPr lang="ar-SA" sz="2000" b="1">
                <a:latin typeface="Calibri" pitchFamily="34" charset="0"/>
                <a:sym typeface="Zawawi" pitchFamily="2" charset="2"/>
              </a:rPr>
              <a:t></a:t>
            </a:r>
            <a:r>
              <a:rPr lang="en-US" sz="2000" b="1">
                <a:latin typeface="Calibri" pitchFamily="34" charset="0"/>
              </a:rPr>
              <a:t> </a:t>
            </a:r>
            <a:r>
              <a:rPr lang="ar-SA" sz="2000" b="1">
                <a:latin typeface="Calibri" pitchFamily="34" charset="0"/>
              </a:rPr>
              <a:t>    1</a:t>
            </a:r>
          </a:p>
        </p:txBody>
      </p:sp>
      <p:grpSp>
        <p:nvGrpSpPr>
          <p:cNvPr id="7" name="مجموعة 39"/>
          <p:cNvGrpSpPr>
            <a:grpSpLocks/>
          </p:cNvGrpSpPr>
          <p:nvPr/>
        </p:nvGrpSpPr>
        <p:grpSpPr bwMode="auto">
          <a:xfrm>
            <a:off x="7858125" y="3929063"/>
            <a:ext cx="142875" cy="144462"/>
            <a:chOff x="5857884" y="3500438"/>
            <a:chExt cx="357190" cy="430216"/>
          </a:xfrm>
        </p:grpSpPr>
        <p:cxnSp>
          <p:nvCxnSpPr>
            <p:cNvPr id="41" name="رابط مستقيم 40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رابط مستقيم 41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مجموعة 42"/>
          <p:cNvGrpSpPr>
            <a:grpSpLocks/>
          </p:cNvGrpSpPr>
          <p:nvPr/>
        </p:nvGrpSpPr>
        <p:grpSpPr bwMode="auto">
          <a:xfrm>
            <a:off x="7286625" y="3929063"/>
            <a:ext cx="142875" cy="144462"/>
            <a:chOff x="5857884" y="3500438"/>
            <a:chExt cx="357190" cy="430216"/>
          </a:xfrm>
        </p:grpSpPr>
        <p:cxnSp>
          <p:nvCxnSpPr>
            <p:cNvPr id="44" name="رابط مستقيم 43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رابط مستقيم 44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مجموعة 45"/>
          <p:cNvGrpSpPr>
            <a:grpSpLocks/>
          </p:cNvGrpSpPr>
          <p:nvPr/>
        </p:nvGrpSpPr>
        <p:grpSpPr bwMode="auto">
          <a:xfrm>
            <a:off x="6715125" y="3929063"/>
            <a:ext cx="142875" cy="144462"/>
            <a:chOff x="5857884" y="3500438"/>
            <a:chExt cx="357190" cy="430216"/>
          </a:xfrm>
        </p:grpSpPr>
        <p:cxnSp>
          <p:nvCxnSpPr>
            <p:cNvPr id="47" name="رابط مستقيم 46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رابط مستقيم 47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مجموعة 48"/>
          <p:cNvGrpSpPr>
            <a:grpSpLocks/>
          </p:cNvGrpSpPr>
          <p:nvPr/>
        </p:nvGrpSpPr>
        <p:grpSpPr bwMode="auto">
          <a:xfrm>
            <a:off x="6072188" y="3929063"/>
            <a:ext cx="142875" cy="144462"/>
            <a:chOff x="5857884" y="3500438"/>
            <a:chExt cx="357190" cy="430216"/>
          </a:xfrm>
        </p:grpSpPr>
        <p:cxnSp>
          <p:nvCxnSpPr>
            <p:cNvPr id="50" name="رابط مستقيم 49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رابط مستقيم 50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مربع نص 51"/>
          <p:cNvSpPr txBox="1">
            <a:spLocks noChangeArrowheads="1"/>
          </p:cNvSpPr>
          <p:nvPr/>
        </p:nvSpPr>
        <p:spPr bwMode="auto">
          <a:xfrm>
            <a:off x="3571875" y="4357688"/>
            <a:ext cx="4714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ق    1 + ق    ب أ جـ  + ق   3   = 180 ْ</a:t>
            </a:r>
          </a:p>
        </p:txBody>
      </p:sp>
      <p:grpSp>
        <p:nvGrpSpPr>
          <p:cNvPr id="17" name="مجموعة 52"/>
          <p:cNvGrpSpPr>
            <a:grpSpLocks/>
          </p:cNvGrpSpPr>
          <p:nvPr/>
        </p:nvGrpSpPr>
        <p:grpSpPr bwMode="auto">
          <a:xfrm>
            <a:off x="7715250" y="4500563"/>
            <a:ext cx="142875" cy="144462"/>
            <a:chOff x="5857884" y="3500438"/>
            <a:chExt cx="357190" cy="430216"/>
          </a:xfrm>
        </p:grpSpPr>
        <p:cxnSp>
          <p:nvCxnSpPr>
            <p:cNvPr id="54" name="رابط مستقيم 53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رابط مستقيم 54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مجموعة 55"/>
          <p:cNvGrpSpPr>
            <a:grpSpLocks/>
          </p:cNvGrpSpPr>
          <p:nvPr/>
        </p:nvGrpSpPr>
        <p:grpSpPr bwMode="auto">
          <a:xfrm>
            <a:off x="6858000" y="4500563"/>
            <a:ext cx="142875" cy="144462"/>
            <a:chOff x="5857884" y="3500438"/>
            <a:chExt cx="357190" cy="430216"/>
          </a:xfrm>
        </p:grpSpPr>
        <p:cxnSp>
          <p:nvCxnSpPr>
            <p:cNvPr id="57" name="رابط مستقيم 56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رابط مستقيم 57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مجموعة 58"/>
          <p:cNvGrpSpPr>
            <a:grpSpLocks/>
          </p:cNvGrpSpPr>
          <p:nvPr/>
        </p:nvGrpSpPr>
        <p:grpSpPr bwMode="auto">
          <a:xfrm>
            <a:off x="5572125" y="4500563"/>
            <a:ext cx="142875" cy="144462"/>
            <a:chOff x="5857884" y="3500438"/>
            <a:chExt cx="357190" cy="430216"/>
          </a:xfrm>
        </p:grpSpPr>
        <p:cxnSp>
          <p:nvCxnSpPr>
            <p:cNvPr id="60" name="رابط مستقيم 59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رابط مستقيم 60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مربع نص 61"/>
          <p:cNvSpPr txBox="1">
            <a:spLocks noChangeArrowheads="1"/>
          </p:cNvSpPr>
          <p:nvPr/>
        </p:nvSpPr>
        <p:spPr bwMode="auto">
          <a:xfrm>
            <a:off x="3643313" y="5143500"/>
            <a:ext cx="4714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بالتعويض </a:t>
            </a:r>
            <a:r>
              <a:rPr lang="ar-SA" sz="2000" b="1" dirty="0" err="1">
                <a:latin typeface="Calibri" pitchFamily="34" charset="0"/>
              </a:rPr>
              <a:t>ق</a:t>
            </a:r>
            <a:r>
              <a:rPr lang="ar-SA" sz="2000" b="1" dirty="0">
                <a:latin typeface="Calibri" pitchFamily="34" charset="0"/>
              </a:rPr>
              <a:t>   2 + ق   أ ب جـ + ق    4  = 180 ْ</a:t>
            </a:r>
          </a:p>
        </p:txBody>
      </p:sp>
      <p:grpSp>
        <p:nvGrpSpPr>
          <p:cNvPr id="20" name="مجموعة 62"/>
          <p:cNvGrpSpPr>
            <a:grpSpLocks/>
          </p:cNvGrpSpPr>
          <p:nvPr/>
        </p:nvGrpSpPr>
        <p:grpSpPr bwMode="auto">
          <a:xfrm>
            <a:off x="7000875" y="5286375"/>
            <a:ext cx="142875" cy="144463"/>
            <a:chOff x="5857884" y="3500438"/>
            <a:chExt cx="357190" cy="430216"/>
          </a:xfrm>
        </p:grpSpPr>
        <p:cxnSp>
          <p:nvCxnSpPr>
            <p:cNvPr id="64" name="رابط مستقيم 63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رابط مستقيم 64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مجموعة 65"/>
          <p:cNvGrpSpPr>
            <a:grpSpLocks/>
          </p:cNvGrpSpPr>
          <p:nvPr/>
        </p:nvGrpSpPr>
        <p:grpSpPr bwMode="auto">
          <a:xfrm>
            <a:off x="6215063" y="5286375"/>
            <a:ext cx="142875" cy="144463"/>
            <a:chOff x="5857884" y="3500438"/>
            <a:chExt cx="357190" cy="430216"/>
          </a:xfrm>
        </p:grpSpPr>
        <p:cxnSp>
          <p:nvCxnSpPr>
            <p:cNvPr id="67" name="رابط مستقيم 66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رابط مستقيم 67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مجموعة 68"/>
          <p:cNvGrpSpPr>
            <a:grpSpLocks/>
          </p:cNvGrpSpPr>
          <p:nvPr/>
        </p:nvGrpSpPr>
        <p:grpSpPr bwMode="auto">
          <a:xfrm>
            <a:off x="5000625" y="5286375"/>
            <a:ext cx="142875" cy="144463"/>
            <a:chOff x="5857884" y="3500438"/>
            <a:chExt cx="357190" cy="430216"/>
          </a:xfrm>
        </p:grpSpPr>
        <p:cxnSp>
          <p:nvCxnSpPr>
            <p:cNvPr id="70" name="رابط مستقيم 69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رابط مستقيم 70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 animBg="1"/>
      <p:bldP spid="32" grpId="0" animBg="1"/>
      <p:bldP spid="33" grpId="0" animBg="1"/>
      <p:bldP spid="34" grpId="0" animBg="1"/>
      <p:bldP spid="34" grpId="1" animBg="1"/>
      <p:bldP spid="35" grpId="0"/>
      <p:bldP spid="37" grpId="0"/>
      <p:bldP spid="38" grpId="0" animBg="1"/>
      <p:bldP spid="39" grpId="0"/>
      <p:bldP spid="52" grpId="0"/>
      <p:bldP spid="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7929586" y="2000240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4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1643063" y="2000250"/>
            <a:ext cx="6215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ar-SA" sz="2400" b="1" dirty="0">
                <a:solidFill>
                  <a:srgbClr val="C00000"/>
                </a:solidFill>
                <a:latin typeface="Calibri" pitchFamily="34" charset="0"/>
              </a:rPr>
              <a:t>خمن : معتمداً على هذا النشاط , ما مجموع قياسات زوايا أي مثلث ؟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500313" y="3000375"/>
            <a:ext cx="4500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3200" b="1" dirty="0">
                <a:latin typeface="Calibri" pitchFamily="34" charset="0"/>
              </a:rPr>
              <a:t>180 </a:t>
            </a:r>
            <a:r>
              <a:rPr lang="ar-SA" sz="3200" b="1" dirty="0" err="1">
                <a:latin typeface="Calibri" pitchFamily="34" charset="0"/>
              </a:rPr>
              <a:t>ْ</a:t>
            </a:r>
            <a:r>
              <a:rPr lang="ar-SA" sz="3200" b="1" dirty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1428750" y="2143125"/>
            <a:ext cx="6215063" cy="70802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L-Mateen" pitchFamily="2" charset="-78"/>
              </a:rPr>
              <a:t> </a:t>
            </a:r>
            <a:r>
              <a:rPr lang="ar-SA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L-Mateen" pitchFamily="2" charset="-78"/>
              </a:rPr>
              <a:t>متى يتشابه مثلثان ؟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571750" y="2928938"/>
            <a:ext cx="450056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3200" b="1">
                <a:latin typeface="Calibri" pitchFamily="34" charset="0"/>
              </a:rPr>
              <a:t>إذا تطابقت زاويتان في مثلث مع زاويتين في مثلث آخر .</a:t>
            </a:r>
          </a:p>
        </p:txBody>
      </p:sp>
      <p:sp>
        <p:nvSpPr>
          <p:cNvPr id="9" name="شكل بيضاوي 8"/>
          <p:cNvSpPr/>
          <p:nvPr/>
        </p:nvSpPr>
        <p:spPr>
          <a:xfrm>
            <a:off x="5000625" y="1000125"/>
            <a:ext cx="2286000" cy="8572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/>
              <a:t>تذكري </a:t>
            </a:r>
          </a:p>
        </p:txBody>
      </p:sp>
      <p:pic>
        <p:nvPicPr>
          <p:cNvPr id="18439" name="Picture 2" descr="C:\Documents and Settings\Laser\My Documents\My Pictures\3D-1\2136947623_cf61c4365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5715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مربع نص 9"/>
          <p:cNvSpPr txBox="1"/>
          <p:nvPr/>
        </p:nvSpPr>
        <p:spPr>
          <a:xfrm>
            <a:off x="2071688" y="4071938"/>
            <a:ext cx="5429250" cy="1077912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latin typeface="+mn-lt"/>
                <a:cs typeface="+mn-cs"/>
              </a:rPr>
              <a:t>والعكس صحيح :إذا </a:t>
            </a:r>
            <a:r>
              <a:rPr lang="ar-S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تشابه مثلثان </a:t>
            </a:r>
            <a:r>
              <a:rPr lang="ar-SA" sz="3200" b="1" dirty="0">
                <a:latin typeface="+mn-lt"/>
                <a:cs typeface="+mn-cs"/>
              </a:rPr>
              <a:t>فإن زواياهما المتناظرة متطابقة .</a:t>
            </a:r>
          </a:p>
        </p:txBody>
      </p:sp>
      <p:sp>
        <p:nvSpPr>
          <p:cNvPr id="11" name="مثلث متساوي الساقين 10"/>
          <p:cNvSpPr/>
          <p:nvPr/>
        </p:nvSpPr>
        <p:spPr>
          <a:xfrm>
            <a:off x="428625" y="285750"/>
            <a:ext cx="1714500" cy="1643063"/>
          </a:xfrm>
          <a:prstGeom prst="triangle">
            <a:avLst>
              <a:gd name="adj" fmla="val 8440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مثلث متساوي الساقين 11"/>
          <p:cNvSpPr/>
          <p:nvPr/>
        </p:nvSpPr>
        <p:spPr>
          <a:xfrm>
            <a:off x="2857500" y="714375"/>
            <a:ext cx="1143000" cy="1071563"/>
          </a:xfrm>
          <a:prstGeom prst="triangle">
            <a:avLst>
              <a:gd name="adj" fmla="val 838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2" name="مجموعة 14"/>
          <p:cNvGrpSpPr>
            <a:grpSpLocks/>
          </p:cNvGrpSpPr>
          <p:nvPr/>
        </p:nvGrpSpPr>
        <p:grpSpPr bwMode="auto">
          <a:xfrm>
            <a:off x="1587500" y="207963"/>
            <a:ext cx="693738" cy="584200"/>
            <a:chOff x="1588214" y="207928"/>
            <a:chExt cx="693605" cy="584227"/>
          </a:xfrm>
        </p:grpSpPr>
        <p:sp>
          <p:nvSpPr>
            <p:cNvPr id="13" name="قوس 12"/>
            <p:cNvSpPr/>
            <p:nvPr/>
          </p:nvSpPr>
          <p:spPr>
            <a:xfrm rot="10057629">
              <a:off x="1588214" y="292069"/>
              <a:ext cx="642815" cy="500086"/>
            </a:xfrm>
            <a:prstGeom prst="arc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sp>
          <p:nvSpPr>
            <p:cNvPr id="14" name="قوس 13"/>
            <p:cNvSpPr/>
            <p:nvPr/>
          </p:nvSpPr>
          <p:spPr>
            <a:xfrm rot="10057629">
              <a:off x="1639004" y="207928"/>
              <a:ext cx="642815" cy="500085"/>
            </a:xfrm>
            <a:prstGeom prst="arc">
              <a:avLst>
                <a:gd name="adj1" fmla="val 17010451"/>
                <a:gd name="adj2" fmla="val 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grpSp>
        <p:nvGrpSpPr>
          <p:cNvPr id="3" name="مجموعة 15"/>
          <p:cNvGrpSpPr>
            <a:grpSpLocks/>
          </p:cNvGrpSpPr>
          <p:nvPr/>
        </p:nvGrpSpPr>
        <p:grpSpPr bwMode="auto">
          <a:xfrm>
            <a:off x="3500438" y="642938"/>
            <a:ext cx="693737" cy="584200"/>
            <a:chOff x="1588214" y="207928"/>
            <a:chExt cx="693605" cy="584227"/>
          </a:xfrm>
        </p:grpSpPr>
        <p:sp>
          <p:nvSpPr>
            <p:cNvPr id="17" name="قوس 16"/>
            <p:cNvSpPr/>
            <p:nvPr/>
          </p:nvSpPr>
          <p:spPr>
            <a:xfrm rot="10057629">
              <a:off x="1588214" y="292069"/>
              <a:ext cx="642815" cy="500086"/>
            </a:xfrm>
            <a:prstGeom prst="arc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sp>
          <p:nvSpPr>
            <p:cNvPr id="18" name="قوس 17"/>
            <p:cNvSpPr/>
            <p:nvPr/>
          </p:nvSpPr>
          <p:spPr>
            <a:xfrm rot="10057629">
              <a:off x="1639004" y="207928"/>
              <a:ext cx="642815" cy="500085"/>
            </a:xfrm>
            <a:prstGeom prst="arc">
              <a:avLst>
                <a:gd name="adj1" fmla="val 17010451"/>
                <a:gd name="adj2" fmla="val 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</p:grpSp>
      <p:sp>
        <p:nvSpPr>
          <p:cNvPr id="19" name="قوس 18"/>
          <p:cNvSpPr/>
          <p:nvPr/>
        </p:nvSpPr>
        <p:spPr>
          <a:xfrm>
            <a:off x="490538" y="1670050"/>
            <a:ext cx="357187" cy="57150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0" name="قوس 19"/>
          <p:cNvSpPr/>
          <p:nvPr/>
        </p:nvSpPr>
        <p:spPr>
          <a:xfrm>
            <a:off x="2865438" y="1547813"/>
            <a:ext cx="357187" cy="571500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447" name="مربع نص 20"/>
          <p:cNvSpPr txBox="1">
            <a:spLocks noChangeArrowheads="1"/>
          </p:cNvSpPr>
          <p:nvPr/>
        </p:nvSpPr>
        <p:spPr bwMode="auto">
          <a:xfrm>
            <a:off x="3643313" y="4286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ب</a:t>
            </a:r>
          </a:p>
        </p:txBody>
      </p:sp>
      <p:sp>
        <p:nvSpPr>
          <p:cNvPr id="18448" name="مربع نص 21"/>
          <p:cNvSpPr txBox="1">
            <a:spLocks noChangeArrowheads="1"/>
          </p:cNvSpPr>
          <p:nvPr/>
        </p:nvSpPr>
        <p:spPr bwMode="auto">
          <a:xfrm>
            <a:off x="1571625" y="71438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ص</a:t>
            </a:r>
          </a:p>
        </p:txBody>
      </p:sp>
      <p:sp>
        <p:nvSpPr>
          <p:cNvPr id="18449" name="مربع نص 22"/>
          <p:cNvSpPr txBox="1">
            <a:spLocks noChangeArrowheads="1"/>
          </p:cNvSpPr>
          <p:nvPr/>
        </p:nvSpPr>
        <p:spPr bwMode="auto">
          <a:xfrm>
            <a:off x="88900" y="1739900"/>
            <a:ext cx="500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س</a:t>
            </a:r>
          </a:p>
        </p:txBody>
      </p:sp>
      <p:sp>
        <p:nvSpPr>
          <p:cNvPr id="18450" name="مربع نص 23"/>
          <p:cNvSpPr txBox="1">
            <a:spLocks noChangeArrowheads="1"/>
          </p:cNvSpPr>
          <p:nvPr/>
        </p:nvSpPr>
        <p:spPr bwMode="auto">
          <a:xfrm>
            <a:off x="2000250" y="1928813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ع</a:t>
            </a:r>
          </a:p>
        </p:txBody>
      </p:sp>
      <p:sp>
        <p:nvSpPr>
          <p:cNvPr id="18451" name="مربع نص 24"/>
          <p:cNvSpPr txBox="1">
            <a:spLocks noChangeArrowheads="1"/>
          </p:cNvSpPr>
          <p:nvPr/>
        </p:nvSpPr>
        <p:spPr bwMode="auto">
          <a:xfrm>
            <a:off x="2662238" y="162560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أ</a:t>
            </a:r>
          </a:p>
        </p:txBody>
      </p:sp>
      <p:sp>
        <p:nvSpPr>
          <p:cNvPr id="18452" name="مربع نص 25"/>
          <p:cNvSpPr txBox="1">
            <a:spLocks noChangeArrowheads="1"/>
          </p:cNvSpPr>
          <p:nvPr/>
        </p:nvSpPr>
        <p:spPr bwMode="auto">
          <a:xfrm>
            <a:off x="3987800" y="1598613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b="1">
                <a:latin typeface="Calibri" pitchFamily="34" charset="0"/>
              </a:rPr>
              <a:t>جـ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6572264" y="285728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071670" y="369612"/>
            <a:ext cx="4429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FF0000"/>
                </a:solidFill>
                <a:latin typeface="Calibri" pitchFamily="34" charset="0"/>
              </a:rPr>
              <a:t>المثلثات المتشابهة</a:t>
            </a: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4214813" y="1143000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ارسم زوجاً من المستقيمات المتوازية</a:t>
            </a:r>
          </a:p>
        </p:txBody>
      </p:sp>
      <p:cxnSp>
        <p:nvCxnSpPr>
          <p:cNvPr id="12" name="رابط كسهم مستقيم 11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مستطيل مستدير الزوايا 16"/>
          <p:cNvSpPr/>
          <p:nvPr/>
        </p:nvSpPr>
        <p:spPr>
          <a:xfrm>
            <a:off x="7358063" y="2286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3500438" y="228600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ارسم قاطعين لهما , كما هو مبين في الشكل</a:t>
            </a:r>
          </a:p>
          <a:p>
            <a:pPr algn="r" rtl="0"/>
            <a:r>
              <a:rPr lang="ar-SA" sz="2000" b="1">
                <a:latin typeface="Calibri" pitchFamily="34" charset="0"/>
              </a:rPr>
              <a:t>وسم المثلثين ر س ت , ي س ف </a:t>
            </a:r>
          </a:p>
        </p:txBody>
      </p:sp>
      <p:cxnSp>
        <p:nvCxnSpPr>
          <p:cNvPr id="43" name="رابط كسهم مستقيم 42"/>
          <p:cNvCxnSpPr/>
          <p:nvPr/>
        </p:nvCxnSpPr>
        <p:spPr>
          <a:xfrm rot="5400000">
            <a:off x="0" y="2000250"/>
            <a:ext cx="3000375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رابط كسهم مستقيم 43"/>
          <p:cNvCxnSpPr/>
          <p:nvPr/>
        </p:nvCxnSpPr>
        <p:spPr>
          <a:xfrm rot="16200000" flipH="1">
            <a:off x="320675" y="1749425"/>
            <a:ext cx="3359150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مربع نص 51"/>
          <p:cNvSpPr txBox="1">
            <a:spLocks noChangeArrowheads="1"/>
          </p:cNvSpPr>
          <p:nvPr/>
        </p:nvSpPr>
        <p:spPr bwMode="auto">
          <a:xfrm>
            <a:off x="1643063" y="1143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س</a:t>
            </a:r>
          </a:p>
        </p:txBody>
      </p:sp>
      <p:sp>
        <p:nvSpPr>
          <p:cNvPr id="53" name="مربع نص 52"/>
          <p:cNvSpPr txBox="1">
            <a:spLocks noChangeArrowheads="1"/>
          </p:cNvSpPr>
          <p:nvPr/>
        </p:nvSpPr>
        <p:spPr bwMode="auto">
          <a:xfrm>
            <a:off x="1928813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ت</a:t>
            </a:r>
          </a:p>
        </p:txBody>
      </p:sp>
      <p:sp>
        <p:nvSpPr>
          <p:cNvPr id="54" name="مربع نص 53"/>
          <p:cNvSpPr txBox="1">
            <a:spLocks noChangeArrowheads="1"/>
          </p:cNvSpPr>
          <p:nvPr/>
        </p:nvSpPr>
        <p:spPr bwMode="auto">
          <a:xfrm>
            <a:off x="1303338" y="20447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ر</a:t>
            </a:r>
          </a:p>
        </p:txBody>
      </p:sp>
      <p:sp>
        <p:nvSpPr>
          <p:cNvPr id="55" name="مربع نص 54"/>
          <p:cNvSpPr txBox="1">
            <a:spLocks noChangeArrowheads="1"/>
          </p:cNvSpPr>
          <p:nvPr/>
        </p:nvSpPr>
        <p:spPr bwMode="auto">
          <a:xfrm>
            <a:off x="2357438" y="3429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ف</a:t>
            </a:r>
          </a:p>
        </p:txBody>
      </p:sp>
      <p:sp>
        <p:nvSpPr>
          <p:cNvPr id="56" name="مربع نص 55"/>
          <p:cNvSpPr txBox="1">
            <a:spLocks noChangeArrowheads="1"/>
          </p:cNvSpPr>
          <p:nvPr/>
        </p:nvSpPr>
        <p:spPr bwMode="auto">
          <a:xfrm>
            <a:off x="857250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ي</a:t>
            </a:r>
          </a:p>
        </p:txBody>
      </p:sp>
      <p:sp>
        <p:nvSpPr>
          <p:cNvPr id="61" name="مربع نص 60"/>
          <p:cNvSpPr txBox="1">
            <a:spLocks noChangeArrowheads="1"/>
          </p:cNvSpPr>
          <p:nvPr/>
        </p:nvSpPr>
        <p:spPr bwMode="auto">
          <a:xfrm>
            <a:off x="1500188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sp>
        <p:nvSpPr>
          <p:cNvPr id="62" name="مربع نص 61"/>
          <p:cNvSpPr txBox="1">
            <a:spLocks noChangeArrowheads="1"/>
          </p:cNvSpPr>
          <p:nvPr/>
        </p:nvSpPr>
        <p:spPr bwMode="auto">
          <a:xfrm>
            <a:off x="1181100" y="3160713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sp>
        <p:nvSpPr>
          <p:cNvPr id="63" name="مربع نص 62"/>
          <p:cNvSpPr txBox="1">
            <a:spLocks noChangeArrowheads="1"/>
          </p:cNvSpPr>
          <p:nvPr/>
        </p:nvSpPr>
        <p:spPr bwMode="auto">
          <a:xfrm>
            <a:off x="1771650" y="20986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64" name="مربع نص 63"/>
          <p:cNvSpPr txBox="1">
            <a:spLocks noChangeArrowheads="1"/>
          </p:cNvSpPr>
          <p:nvPr/>
        </p:nvSpPr>
        <p:spPr bwMode="auto">
          <a:xfrm>
            <a:off x="2084388" y="3175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66" name="مثلث متساوي الساقين 65"/>
          <p:cNvSpPr/>
          <p:nvPr/>
        </p:nvSpPr>
        <p:spPr>
          <a:xfrm>
            <a:off x="1214438" y="1714500"/>
            <a:ext cx="1143000" cy="1714500"/>
          </a:xfrm>
          <a:prstGeom prst="triangl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5" name="مثلث متساوي الساقين 64"/>
          <p:cNvSpPr/>
          <p:nvPr/>
        </p:nvSpPr>
        <p:spPr>
          <a:xfrm>
            <a:off x="1571625" y="1714500"/>
            <a:ext cx="428625" cy="64293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/>
      <p:bldP spid="17" grpId="0" animBg="1"/>
      <p:bldP spid="18" grpId="0"/>
      <p:bldP spid="52" grpId="0"/>
      <p:bldP spid="52" grpId="1"/>
      <p:bldP spid="53" grpId="0"/>
      <p:bldP spid="54" grpId="0"/>
      <p:bldP spid="55" grpId="0"/>
      <p:bldP spid="56" grpId="0"/>
      <p:bldP spid="61" grpId="0"/>
      <p:bldP spid="62" grpId="0"/>
      <p:bldP spid="63" grpId="0"/>
      <p:bldP spid="64" grpId="0"/>
      <p:bldP spid="66" grpId="0" animBg="1"/>
      <p:bldP spid="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3786188" y="1357313"/>
            <a:ext cx="4357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ما نوع الزاويتين  1 و  2 ؟ وما العلاقة بينهما ؟</a:t>
            </a:r>
          </a:p>
        </p:txBody>
      </p:sp>
      <p:cxnSp>
        <p:nvCxnSpPr>
          <p:cNvPr id="12" name="رابط كسهم مستقيم 11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مجموعة 44"/>
          <p:cNvGrpSpPr>
            <a:grpSpLocks/>
          </p:cNvGrpSpPr>
          <p:nvPr/>
        </p:nvGrpSpPr>
        <p:grpSpPr bwMode="auto">
          <a:xfrm>
            <a:off x="6500813" y="1500188"/>
            <a:ext cx="142875" cy="144462"/>
            <a:chOff x="5857884" y="3500438"/>
            <a:chExt cx="357190" cy="430216"/>
          </a:xfrm>
        </p:grpSpPr>
        <p:cxnSp>
          <p:nvCxnSpPr>
            <p:cNvPr id="46" name="رابط مستقيم 45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رابط مستقيم 46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رابط كسهم مستقيم 42"/>
          <p:cNvCxnSpPr/>
          <p:nvPr/>
        </p:nvCxnSpPr>
        <p:spPr>
          <a:xfrm rot="5400000">
            <a:off x="0" y="2000250"/>
            <a:ext cx="3000375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رابط كسهم مستقيم 43"/>
          <p:cNvCxnSpPr/>
          <p:nvPr/>
        </p:nvCxnSpPr>
        <p:spPr>
          <a:xfrm rot="16200000" flipH="1">
            <a:off x="320675" y="1749425"/>
            <a:ext cx="3359150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2" name="مربع نص 51"/>
          <p:cNvSpPr txBox="1">
            <a:spLocks noChangeArrowheads="1"/>
          </p:cNvSpPr>
          <p:nvPr/>
        </p:nvSpPr>
        <p:spPr bwMode="auto">
          <a:xfrm>
            <a:off x="1643063" y="1143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س</a:t>
            </a:r>
          </a:p>
        </p:txBody>
      </p:sp>
      <p:sp>
        <p:nvSpPr>
          <p:cNvPr id="20493" name="مربع نص 52"/>
          <p:cNvSpPr txBox="1">
            <a:spLocks noChangeArrowheads="1"/>
          </p:cNvSpPr>
          <p:nvPr/>
        </p:nvSpPr>
        <p:spPr bwMode="auto">
          <a:xfrm>
            <a:off x="1928813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ت</a:t>
            </a:r>
          </a:p>
        </p:txBody>
      </p:sp>
      <p:sp>
        <p:nvSpPr>
          <p:cNvPr id="20494" name="مربع نص 53"/>
          <p:cNvSpPr txBox="1">
            <a:spLocks noChangeArrowheads="1"/>
          </p:cNvSpPr>
          <p:nvPr/>
        </p:nvSpPr>
        <p:spPr bwMode="auto">
          <a:xfrm>
            <a:off x="1303338" y="20447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ر</a:t>
            </a:r>
          </a:p>
        </p:txBody>
      </p:sp>
      <p:sp>
        <p:nvSpPr>
          <p:cNvPr id="20495" name="مربع نص 54"/>
          <p:cNvSpPr txBox="1">
            <a:spLocks noChangeArrowheads="1"/>
          </p:cNvSpPr>
          <p:nvPr/>
        </p:nvSpPr>
        <p:spPr bwMode="auto">
          <a:xfrm>
            <a:off x="2357438" y="3429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ف</a:t>
            </a:r>
          </a:p>
        </p:txBody>
      </p:sp>
      <p:sp>
        <p:nvSpPr>
          <p:cNvPr id="20496" name="مربع نص 55"/>
          <p:cNvSpPr txBox="1">
            <a:spLocks noChangeArrowheads="1"/>
          </p:cNvSpPr>
          <p:nvPr/>
        </p:nvSpPr>
        <p:spPr bwMode="auto">
          <a:xfrm>
            <a:off x="857250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ي</a:t>
            </a:r>
          </a:p>
        </p:txBody>
      </p:sp>
      <p:sp>
        <p:nvSpPr>
          <p:cNvPr id="20497" name="مربع نص 60"/>
          <p:cNvSpPr txBox="1">
            <a:spLocks noChangeArrowheads="1"/>
          </p:cNvSpPr>
          <p:nvPr/>
        </p:nvSpPr>
        <p:spPr bwMode="auto">
          <a:xfrm>
            <a:off x="1500188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sp>
        <p:nvSpPr>
          <p:cNvPr id="20498" name="مربع نص 61"/>
          <p:cNvSpPr txBox="1">
            <a:spLocks noChangeArrowheads="1"/>
          </p:cNvSpPr>
          <p:nvPr/>
        </p:nvSpPr>
        <p:spPr bwMode="auto">
          <a:xfrm>
            <a:off x="1181100" y="3160713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sp>
        <p:nvSpPr>
          <p:cNvPr id="20499" name="مربع نص 62"/>
          <p:cNvSpPr txBox="1">
            <a:spLocks noChangeArrowheads="1"/>
          </p:cNvSpPr>
          <p:nvPr/>
        </p:nvSpPr>
        <p:spPr bwMode="auto">
          <a:xfrm>
            <a:off x="1771650" y="20986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20500" name="مربع نص 63"/>
          <p:cNvSpPr txBox="1">
            <a:spLocks noChangeArrowheads="1"/>
          </p:cNvSpPr>
          <p:nvPr/>
        </p:nvSpPr>
        <p:spPr bwMode="auto">
          <a:xfrm>
            <a:off x="2084388" y="3175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33" name="مستطيل 32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34" name="شكل بيضاوي 33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6</a:t>
            </a:r>
          </a:p>
        </p:txBody>
      </p:sp>
      <p:grpSp>
        <p:nvGrpSpPr>
          <p:cNvPr id="3" name="مجموعة 44"/>
          <p:cNvGrpSpPr>
            <a:grpSpLocks/>
          </p:cNvGrpSpPr>
          <p:nvPr/>
        </p:nvGrpSpPr>
        <p:grpSpPr bwMode="auto">
          <a:xfrm>
            <a:off x="6042025" y="1473200"/>
            <a:ext cx="142875" cy="144463"/>
            <a:chOff x="5857884" y="3500438"/>
            <a:chExt cx="357190" cy="430216"/>
          </a:xfrm>
        </p:grpSpPr>
        <p:cxnSp>
          <p:nvCxnSpPr>
            <p:cNvPr id="36" name="رابط مستقيم 35"/>
            <p:cNvCxnSpPr/>
            <p:nvPr/>
          </p:nvCxnSpPr>
          <p:spPr>
            <a:xfrm rot="16200000" flipH="1">
              <a:off x="5928527" y="3644109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رابط مستقيم 36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مجموعة 47"/>
          <p:cNvGrpSpPr>
            <a:grpSpLocks/>
          </p:cNvGrpSpPr>
          <p:nvPr/>
        </p:nvGrpSpPr>
        <p:grpSpPr bwMode="auto">
          <a:xfrm>
            <a:off x="1071563" y="2343150"/>
            <a:ext cx="1112837" cy="1514475"/>
            <a:chOff x="1071538" y="2342682"/>
            <a:chExt cx="1113512" cy="1514946"/>
          </a:xfrm>
        </p:grpSpPr>
        <p:cxnSp>
          <p:nvCxnSpPr>
            <p:cNvPr id="39" name="رابط مستقيم 38"/>
            <p:cNvCxnSpPr/>
            <p:nvPr/>
          </p:nvCxnSpPr>
          <p:spPr>
            <a:xfrm rot="10800000">
              <a:off x="1519485" y="2342682"/>
              <a:ext cx="643327" cy="1588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1" name="رابط مستقيم 40"/>
            <p:cNvCxnSpPr/>
            <p:nvPr/>
          </p:nvCxnSpPr>
          <p:spPr>
            <a:xfrm rot="5400000">
              <a:off x="571393" y="2857119"/>
              <a:ext cx="1500654" cy="500365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5" name="رابط مستقيم 44"/>
            <p:cNvCxnSpPr/>
            <p:nvPr/>
          </p:nvCxnSpPr>
          <p:spPr>
            <a:xfrm>
              <a:off x="1255800" y="3414578"/>
              <a:ext cx="929250" cy="1587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51" name="مربع نص 50"/>
          <p:cNvSpPr txBox="1">
            <a:spLocks noChangeArrowheads="1"/>
          </p:cNvSpPr>
          <p:nvPr/>
        </p:nvSpPr>
        <p:spPr bwMode="auto">
          <a:xfrm>
            <a:off x="1500188" y="20732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57" name="مربع نص 56"/>
          <p:cNvSpPr txBox="1">
            <a:spLocks noChangeArrowheads="1"/>
          </p:cNvSpPr>
          <p:nvPr/>
        </p:nvSpPr>
        <p:spPr bwMode="auto">
          <a:xfrm>
            <a:off x="1169988" y="315753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58" name="مربع نص 57"/>
          <p:cNvSpPr txBox="1">
            <a:spLocks noChangeArrowheads="1"/>
          </p:cNvSpPr>
          <p:nvPr/>
        </p:nvSpPr>
        <p:spPr bwMode="auto">
          <a:xfrm>
            <a:off x="4929188" y="1785938"/>
            <a:ext cx="3071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متناظرتان , متطابقتان .</a:t>
            </a:r>
          </a:p>
        </p:txBody>
      </p:sp>
      <p:sp>
        <p:nvSpPr>
          <p:cNvPr id="59" name="مربع نص 58"/>
          <p:cNvSpPr txBox="1">
            <a:spLocks noChangeArrowheads="1"/>
          </p:cNvSpPr>
          <p:nvPr/>
        </p:nvSpPr>
        <p:spPr bwMode="auto">
          <a:xfrm>
            <a:off x="3857625" y="2571750"/>
            <a:ext cx="4357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ما نوع الزاويتين  3 و  4 ؟ وما العلاقة بينهما ؟</a:t>
            </a:r>
          </a:p>
        </p:txBody>
      </p:sp>
      <p:sp>
        <p:nvSpPr>
          <p:cNvPr id="60" name="شكل بيضاوي 59"/>
          <p:cNvSpPr/>
          <p:nvPr/>
        </p:nvSpPr>
        <p:spPr>
          <a:xfrm>
            <a:off x="8215338" y="257174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7</a:t>
            </a:r>
          </a:p>
        </p:txBody>
      </p:sp>
      <p:grpSp>
        <p:nvGrpSpPr>
          <p:cNvPr id="5" name="مجموعة 44"/>
          <p:cNvGrpSpPr>
            <a:grpSpLocks/>
          </p:cNvGrpSpPr>
          <p:nvPr/>
        </p:nvGrpSpPr>
        <p:grpSpPr bwMode="auto">
          <a:xfrm>
            <a:off x="6559550" y="2700338"/>
            <a:ext cx="142875" cy="144462"/>
            <a:chOff x="5857884" y="3500438"/>
            <a:chExt cx="357190" cy="430216"/>
          </a:xfrm>
        </p:grpSpPr>
        <p:cxnSp>
          <p:nvCxnSpPr>
            <p:cNvPr id="68" name="رابط مستقيم 67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رابط مستقيم 68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مجموعة 44"/>
          <p:cNvGrpSpPr>
            <a:grpSpLocks/>
          </p:cNvGrpSpPr>
          <p:nvPr/>
        </p:nvGrpSpPr>
        <p:grpSpPr bwMode="auto">
          <a:xfrm>
            <a:off x="6116638" y="2700338"/>
            <a:ext cx="142875" cy="144462"/>
            <a:chOff x="5857884" y="3500438"/>
            <a:chExt cx="357190" cy="430216"/>
          </a:xfrm>
        </p:grpSpPr>
        <p:cxnSp>
          <p:nvCxnSpPr>
            <p:cNvPr id="71" name="رابط مستقيم 70"/>
            <p:cNvCxnSpPr/>
            <p:nvPr/>
          </p:nvCxnSpPr>
          <p:spPr>
            <a:xfrm rot="16200000" flipH="1">
              <a:off x="5928528" y="3644108"/>
              <a:ext cx="430216" cy="14287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رابط مستقيم 71"/>
            <p:cNvCxnSpPr/>
            <p:nvPr/>
          </p:nvCxnSpPr>
          <p:spPr>
            <a:xfrm rot="10800000">
              <a:off x="5857884" y="3930654"/>
              <a:ext cx="35719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مربع نص 72"/>
          <p:cNvSpPr txBox="1">
            <a:spLocks noChangeArrowheads="1"/>
          </p:cNvSpPr>
          <p:nvPr/>
        </p:nvSpPr>
        <p:spPr bwMode="auto">
          <a:xfrm>
            <a:off x="1773238" y="2085975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74" name="مربع نص 73"/>
          <p:cNvSpPr txBox="1">
            <a:spLocks noChangeArrowheads="1"/>
          </p:cNvSpPr>
          <p:nvPr/>
        </p:nvSpPr>
        <p:spPr bwMode="auto">
          <a:xfrm>
            <a:off x="2085975" y="3173413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4</a:t>
            </a:r>
          </a:p>
        </p:txBody>
      </p:sp>
      <p:grpSp>
        <p:nvGrpSpPr>
          <p:cNvPr id="7" name="مجموعة 74"/>
          <p:cNvGrpSpPr>
            <a:grpSpLocks/>
          </p:cNvGrpSpPr>
          <p:nvPr/>
        </p:nvGrpSpPr>
        <p:grpSpPr bwMode="auto">
          <a:xfrm flipH="1">
            <a:off x="1357313" y="2357438"/>
            <a:ext cx="1214437" cy="1514475"/>
            <a:chOff x="1071538" y="2342682"/>
            <a:chExt cx="1113512" cy="1514946"/>
          </a:xfrm>
        </p:grpSpPr>
        <p:cxnSp>
          <p:nvCxnSpPr>
            <p:cNvPr id="76" name="رابط مستقيم 75"/>
            <p:cNvCxnSpPr/>
            <p:nvPr/>
          </p:nvCxnSpPr>
          <p:spPr>
            <a:xfrm rot="10800000">
              <a:off x="1519854" y="2342682"/>
              <a:ext cx="641907" cy="1587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7" name="رابط مستقيم 76"/>
            <p:cNvCxnSpPr/>
            <p:nvPr/>
          </p:nvCxnSpPr>
          <p:spPr>
            <a:xfrm rot="5400000">
              <a:off x="571569" y="2856942"/>
              <a:ext cx="1500655" cy="500717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8" name="رابط مستقيم 77"/>
            <p:cNvCxnSpPr/>
            <p:nvPr/>
          </p:nvCxnSpPr>
          <p:spPr>
            <a:xfrm>
              <a:off x="1256395" y="3414577"/>
              <a:ext cx="928655" cy="1588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79" name="مربع نص 78"/>
          <p:cNvSpPr txBox="1">
            <a:spLocks noChangeArrowheads="1"/>
          </p:cNvSpPr>
          <p:nvPr/>
        </p:nvSpPr>
        <p:spPr bwMode="auto">
          <a:xfrm>
            <a:off x="4857750" y="3071813"/>
            <a:ext cx="3071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متناظرتان , متطابقتان 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51" grpId="1"/>
      <p:bldP spid="57" grpId="0"/>
      <p:bldP spid="57" grpId="1"/>
      <p:bldP spid="58" grpId="0"/>
      <p:bldP spid="59" grpId="0"/>
      <p:bldP spid="73" grpId="0"/>
      <p:bldP spid="73" grpId="1"/>
      <p:bldP spid="74" grpId="0"/>
      <p:bldP spid="74" grpId="1"/>
      <p:bldP spid="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2857500" y="714375"/>
            <a:ext cx="5072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ر س ت ,   </a:t>
            </a:r>
            <a:r>
              <a:rPr lang="ar-SA" sz="2000" b="1">
                <a:solidFill>
                  <a:srgbClr val="C00000"/>
                </a:solidFill>
                <a:latin typeface="Calibri" pitchFamily="34" charset="0"/>
                <a:sym typeface="Zawawi" pitchFamily="2" charset="2"/>
              </a:rPr>
              <a:t> </a:t>
            </a:r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ما ذا تستنتج عن المثلثين  </a:t>
            </a:r>
          </a:p>
        </p:txBody>
      </p:sp>
      <p:cxnSp>
        <p:nvCxnSpPr>
          <p:cNvPr id="12" name="رابط كسهم مستقيم 11"/>
          <p:cNvCxnSpPr/>
          <p:nvPr/>
        </p:nvCxnSpPr>
        <p:spPr>
          <a:xfrm rot="10800000" flipV="1">
            <a:off x="714375" y="2357438"/>
            <a:ext cx="2571750" cy="158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 flipV="1">
            <a:off x="730250" y="3429000"/>
            <a:ext cx="2484438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714625" y="2359025"/>
            <a:ext cx="21431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2643188" y="3429000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رابط كسهم مستقيم 42"/>
          <p:cNvCxnSpPr/>
          <p:nvPr/>
        </p:nvCxnSpPr>
        <p:spPr>
          <a:xfrm rot="5400000">
            <a:off x="0" y="2000250"/>
            <a:ext cx="3000375" cy="1000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رابط كسهم مستقيم 43"/>
          <p:cNvCxnSpPr/>
          <p:nvPr/>
        </p:nvCxnSpPr>
        <p:spPr>
          <a:xfrm rot="16200000" flipH="1">
            <a:off x="320675" y="1749425"/>
            <a:ext cx="3359150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5" name="مربع نص 51"/>
          <p:cNvSpPr txBox="1">
            <a:spLocks noChangeArrowheads="1"/>
          </p:cNvSpPr>
          <p:nvPr/>
        </p:nvSpPr>
        <p:spPr bwMode="auto">
          <a:xfrm>
            <a:off x="1643063" y="1143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س</a:t>
            </a:r>
          </a:p>
        </p:txBody>
      </p:sp>
      <p:sp>
        <p:nvSpPr>
          <p:cNvPr id="21516" name="مربع نص 52"/>
          <p:cNvSpPr txBox="1">
            <a:spLocks noChangeArrowheads="1"/>
          </p:cNvSpPr>
          <p:nvPr/>
        </p:nvSpPr>
        <p:spPr bwMode="auto">
          <a:xfrm>
            <a:off x="1928813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ت</a:t>
            </a:r>
          </a:p>
        </p:txBody>
      </p:sp>
      <p:sp>
        <p:nvSpPr>
          <p:cNvPr id="21517" name="مربع نص 53"/>
          <p:cNvSpPr txBox="1">
            <a:spLocks noChangeArrowheads="1"/>
          </p:cNvSpPr>
          <p:nvPr/>
        </p:nvSpPr>
        <p:spPr bwMode="auto">
          <a:xfrm>
            <a:off x="1303338" y="20447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ر</a:t>
            </a:r>
          </a:p>
        </p:txBody>
      </p:sp>
      <p:sp>
        <p:nvSpPr>
          <p:cNvPr id="21518" name="مربع نص 54"/>
          <p:cNvSpPr txBox="1">
            <a:spLocks noChangeArrowheads="1"/>
          </p:cNvSpPr>
          <p:nvPr/>
        </p:nvSpPr>
        <p:spPr bwMode="auto">
          <a:xfrm>
            <a:off x="2357438" y="3429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ف</a:t>
            </a:r>
          </a:p>
        </p:txBody>
      </p:sp>
      <p:sp>
        <p:nvSpPr>
          <p:cNvPr id="21519" name="مربع نص 55"/>
          <p:cNvSpPr txBox="1">
            <a:spLocks noChangeArrowheads="1"/>
          </p:cNvSpPr>
          <p:nvPr/>
        </p:nvSpPr>
        <p:spPr bwMode="auto">
          <a:xfrm>
            <a:off x="857250" y="3357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0000"/>
                </a:solidFill>
                <a:latin typeface="Calibri" pitchFamily="34" charset="0"/>
              </a:rPr>
              <a:t>ي</a:t>
            </a:r>
          </a:p>
        </p:txBody>
      </p:sp>
      <p:sp>
        <p:nvSpPr>
          <p:cNvPr id="61" name="مربع نص 60"/>
          <p:cNvSpPr txBox="1">
            <a:spLocks noChangeArrowheads="1"/>
          </p:cNvSpPr>
          <p:nvPr/>
        </p:nvSpPr>
        <p:spPr bwMode="auto">
          <a:xfrm>
            <a:off x="1500188" y="207168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1</a:t>
            </a:r>
          </a:p>
        </p:txBody>
      </p:sp>
      <p:sp>
        <p:nvSpPr>
          <p:cNvPr id="62" name="مربع نص 61"/>
          <p:cNvSpPr txBox="1">
            <a:spLocks noChangeArrowheads="1"/>
          </p:cNvSpPr>
          <p:nvPr/>
        </p:nvSpPr>
        <p:spPr bwMode="auto">
          <a:xfrm>
            <a:off x="1181100" y="3160713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2</a:t>
            </a:r>
          </a:p>
        </p:txBody>
      </p:sp>
      <p:sp>
        <p:nvSpPr>
          <p:cNvPr id="63" name="مربع نص 62"/>
          <p:cNvSpPr txBox="1">
            <a:spLocks noChangeArrowheads="1"/>
          </p:cNvSpPr>
          <p:nvPr/>
        </p:nvSpPr>
        <p:spPr bwMode="auto">
          <a:xfrm>
            <a:off x="1714500" y="207168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3</a:t>
            </a:r>
          </a:p>
        </p:txBody>
      </p:sp>
      <p:sp>
        <p:nvSpPr>
          <p:cNvPr id="64" name="مربع نص 63"/>
          <p:cNvSpPr txBox="1">
            <a:spLocks noChangeArrowheads="1"/>
          </p:cNvSpPr>
          <p:nvPr/>
        </p:nvSpPr>
        <p:spPr bwMode="auto">
          <a:xfrm>
            <a:off x="2084388" y="31750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latin typeface="Calibri" pitchFamily="34" charset="0"/>
              </a:rPr>
              <a:t>4</a:t>
            </a:r>
          </a:p>
        </p:txBody>
      </p:sp>
      <p:sp>
        <p:nvSpPr>
          <p:cNvPr id="34" name="شكل بيضاوي 33"/>
          <p:cNvSpPr/>
          <p:nvPr/>
        </p:nvSpPr>
        <p:spPr>
          <a:xfrm>
            <a:off x="7858148" y="78579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8</a:t>
            </a:r>
          </a:p>
        </p:txBody>
      </p:sp>
      <p:sp>
        <p:nvSpPr>
          <p:cNvPr id="65" name="مربع نص 64"/>
          <p:cNvSpPr txBox="1">
            <a:spLocks noChangeArrowheads="1"/>
          </p:cNvSpPr>
          <p:nvPr/>
        </p:nvSpPr>
        <p:spPr bwMode="auto">
          <a:xfrm>
            <a:off x="4214813" y="1143000"/>
            <a:ext cx="3643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ي </a:t>
            </a:r>
            <a:r>
              <a:rPr lang="ar-SA" sz="2000" b="1" dirty="0" err="1">
                <a:solidFill>
                  <a:srgbClr val="C00000"/>
                </a:solidFill>
                <a:latin typeface="Calibri" pitchFamily="34" charset="0"/>
              </a:rPr>
              <a:t>س</a:t>
            </a:r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 ف ؟ فسر إجابتك </a:t>
            </a:r>
            <a:r>
              <a:rPr lang="ar-SA" sz="2000" b="1" dirty="0">
                <a:solidFill>
                  <a:srgbClr val="C00000"/>
                </a:solidFill>
                <a:latin typeface="Calibri" pitchFamily="34" charset="0"/>
                <a:sym typeface="Zawawi" pitchFamily="2" charset="2"/>
              </a:rPr>
              <a:t> </a:t>
            </a:r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والمثلث </a:t>
            </a:r>
          </a:p>
        </p:txBody>
      </p:sp>
      <p:sp>
        <p:nvSpPr>
          <p:cNvPr id="66" name="مربع نص 65"/>
          <p:cNvSpPr txBox="1">
            <a:spLocks noChangeArrowheads="1"/>
          </p:cNvSpPr>
          <p:nvPr/>
        </p:nvSpPr>
        <p:spPr bwMode="auto">
          <a:xfrm>
            <a:off x="4714875" y="1785938"/>
            <a:ext cx="3429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  <a:sym typeface="Zawawi" pitchFamily="2" charset="2"/>
              </a:rPr>
              <a:t> ي </a:t>
            </a:r>
            <a:r>
              <a:rPr lang="ar-SA" sz="2000" b="1" dirty="0" err="1">
                <a:latin typeface="Calibri" pitchFamily="34" charset="0"/>
                <a:sym typeface="Zawawi" pitchFamily="2" charset="2"/>
              </a:rPr>
              <a:t>س</a:t>
            </a:r>
            <a:r>
              <a:rPr lang="ar-SA" sz="2000" b="1" dirty="0">
                <a:latin typeface="Calibri" pitchFamily="34" charset="0"/>
                <a:sym typeface="Zawawi" pitchFamily="2" charset="2"/>
              </a:rPr>
              <a:t> ف لأن    ر س ت  </a:t>
            </a:r>
            <a:endParaRPr lang="ar-SA" sz="2000" b="1" dirty="0">
              <a:latin typeface="Calibri" pitchFamily="34" charset="0"/>
            </a:endParaRPr>
          </a:p>
        </p:txBody>
      </p:sp>
      <p:sp>
        <p:nvSpPr>
          <p:cNvPr id="67" name="مربع نص 66"/>
          <p:cNvSpPr txBox="1">
            <a:spLocks noChangeArrowheads="1"/>
          </p:cNvSpPr>
          <p:nvPr/>
        </p:nvSpPr>
        <p:spPr bwMode="auto">
          <a:xfrm>
            <a:off x="5000625" y="2214563"/>
            <a:ext cx="3071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زاويتان من الأول تطابقان زاويتان من الثاني .</a:t>
            </a:r>
          </a:p>
        </p:txBody>
      </p:sp>
      <p:sp>
        <p:nvSpPr>
          <p:cNvPr id="70" name="مثلث متساوي الساقين 69"/>
          <p:cNvSpPr/>
          <p:nvPr/>
        </p:nvSpPr>
        <p:spPr>
          <a:xfrm>
            <a:off x="1214438" y="1714500"/>
            <a:ext cx="1143000" cy="1714500"/>
          </a:xfrm>
          <a:prstGeom prst="triangl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5" name="مثلث متساوي الساقين 74"/>
          <p:cNvSpPr/>
          <p:nvPr/>
        </p:nvSpPr>
        <p:spPr>
          <a:xfrm>
            <a:off x="1571625" y="1714500"/>
            <a:ext cx="428625" cy="642938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80" name="مربع نص 79"/>
          <p:cNvSpPr txBox="1">
            <a:spLocks noChangeArrowheads="1"/>
          </p:cNvSpPr>
          <p:nvPr/>
        </p:nvSpPr>
        <p:spPr bwMode="auto">
          <a:xfrm>
            <a:off x="1514475" y="2089150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C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81" name="مربع نص 80"/>
          <p:cNvSpPr txBox="1">
            <a:spLocks noChangeArrowheads="1"/>
          </p:cNvSpPr>
          <p:nvPr/>
        </p:nvSpPr>
        <p:spPr bwMode="auto">
          <a:xfrm>
            <a:off x="1169988" y="3160713"/>
            <a:ext cx="3571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FFC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82" name="مربع نص 81"/>
          <p:cNvSpPr txBox="1">
            <a:spLocks noChangeArrowheads="1"/>
          </p:cNvSpPr>
          <p:nvPr/>
        </p:nvSpPr>
        <p:spPr bwMode="auto">
          <a:xfrm>
            <a:off x="1714500" y="2084388"/>
            <a:ext cx="357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83" name="مربع نص 82"/>
          <p:cNvSpPr txBox="1">
            <a:spLocks noChangeArrowheads="1"/>
          </p:cNvSpPr>
          <p:nvPr/>
        </p:nvSpPr>
        <p:spPr bwMode="auto">
          <a:xfrm>
            <a:off x="2071688" y="3187700"/>
            <a:ext cx="357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>
                <a:solidFill>
                  <a:srgbClr val="00B050"/>
                </a:solidFill>
                <a:latin typeface="Calibri" pitchFamily="34" charset="0"/>
              </a:rPr>
              <a:t>4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0" grpId="0" animBg="1"/>
      <p:bldP spid="75" grpId="0" animBg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مثلث متساوي الساقين 46"/>
          <p:cNvSpPr/>
          <p:nvPr/>
        </p:nvSpPr>
        <p:spPr>
          <a:xfrm rot="2296262">
            <a:off x="2684463" y="2909888"/>
            <a:ext cx="949325" cy="1058862"/>
          </a:xfrm>
          <a:prstGeom prst="triangle">
            <a:avLst>
              <a:gd name="adj" fmla="val 64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46" name="مثلث متساوي الساقين 45"/>
          <p:cNvSpPr/>
          <p:nvPr/>
        </p:nvSpPr>
        <p:spPr>
          <a:xfrm rot="20311783">
            <a:off x="969963" y="2989263"/>
            <a:ext cx="1385887" cy="882650"/>
          </a:xfrm>
          <a:prstGeom prst="triangle">
            <a:avLst>
              <a:gd name="adj" fmla="val 5771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" name="مربع نص 1"/>
          <p:cNvSpPr txBox="1">
            <a:spLocks noChangeArrowheads="1"/>
          </p:cNvSpPr>
          <p:nvPr/>
        </p:nvSpPr>
        <p:spPr bwMode="auto">
          <a:xfrm>
            <a:off x="1000125" y="785813"/>
            <a:ext cx="7215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  <a:sym typeface="Zawawi" pitchFamily="2" charset="2"/>
              </a:rPr>
              <a:t>هـ د جـ برر اجابتك أ ب جـ يشابه     </a:t>
            </a:r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في الشكل المبين أدناه حدد ما إذا كان </a:t>
            </a:r>
          </a:p>
        </p:txBody>
      </p:sp>
      <p:sp>
        <p:nvSpPr>
          <p:cNvPr id="3" name="شكل بيضاوي 2"/>
          <p:cNvSpPr/>
          <p:nvPr/>
        </p:nvSpPr>
        <p:spPr>
          <a:xfrm>
            <a:off x="8358214" y="78579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9</a:t>
            </a:r>
          </a:p>
        </p:txBody>
      </p:sp>
      <p:grpSp>
        <p:nvGrpSpPr>
          <p:cNvPr id="4" name="مجموعة 25"/>
          <p:cNvGrpSpPr>
            <a:grpSpLocks/>
          </p:cNvGrpSpPr>
          <p:nvPr/>
        </p:nvGrpSpPr>
        <p:grpSpPr bwMode="auto">
          <a:xfrm>
            <a:off x="5143500" y="1571625"/>
            <a:ext cx="3643313" cy="708025"/>
            <a:chOff x="5143504" y="2214554"/>
            <a:chExt cx="3643338" cy="707886"/>
          </a:xfrm>
        </p:grpSpPr>
        <p:grpSp>
          <p:nvGrpSpPr>
            <p:cNvPr id="7" name="مجموعة 44"/>
            <p:cNvGrpSpPr>
              <a:grpSpLocks/>
            </p:cNvGrpSpPr>
            <p:nvPr/>
          </p:nvGrpSpPr>
          <p:grpSpPr bwMode="auto">
            <a:xfrm>
              <a:off x="7072330" y="2357430"/>
              <a:ext cx="142876" cy="144464"/>
              <a:chOff x="5857884" y="3500438"/>
              <a:chExt cx="357190" cy="430216"/>
            </a:xfrm>
          </p:grpSpPr>
          <p:cxnSp>
            <p:nvCxnSpPr>
              <p:cNvPr id="8" name="رابط مستقيم 7"/>
              <p:cNvCxnSpPr/>
              <p:nvPr/>
            </p:nvCxnSpPr>
            <p:spPr>
              <a:xfrm rot="16200000" flipH="1">
                <a:off x="5928570" y="3643980"/>
                <a:ext cx="430130" cy="142876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رابط مستقيم 8"/>
              <p:cNvCxnSpPr/>
              <p:nvPr/>
            </p:nvCxnSpPr>
            <p:spPr>
              <a:xfrm rot="10800000">
                <a:off x="5857884" y="3930481"/>
                <a:ext cx="35719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مجموعة 24"/>
            <p:cNvGrpSpPr>
              <a:grpSpLocks/>
            </p:cNvGrpSpPr>
            <p:nvPr/>
          </p:nvGrpSpPr>
          <p:grpSpPr bwMode="auto">
            <a:xfrm>
              <a:off x="5143504" y="2214554"/>
              <a:ext cx="3643338" cy="707886"/>
              <a:chOff x="5143504" y="1571612"/>
              <a:chExt cx="3643338" cy="707886"/>
            </a:xfrm>
          </p:grpSpPr>
          <p:grpSp>
            <p:nvGrpSpPr>
              <p:cNvPr id="11" name="مجموعة 44"/>
              <p:cNvGrpSpPr>
                <a:grpSpLocks/>
              </p:cNvGrpSpPr>
              <p:nvPr/>
            </p:nvGrpSpPr>
            <p:grpSpPr bwMode="auto">
              <a:xfrm>
                <a:off x="8402458" y="1726934"/>
                <a:ext cx="142876" cy="144464"/>
                <a:chOff x="5857884" y="3500438"/>
                <a:chExt cx="357190" cy="430216"/>
              </a:xfrm>
            </p:grpSpPr>
            <p:cxnSp>
              <p:nvCxnSpPr>
                <p:cNvPr id="5" name="رابط مستقيم 4"/>
                <p:cNvCxnSpPr/>
                <p:nvPr/>
              </p:nvCxnSpPr>
              <p:spPr>
                <a:xfrm rot="16200000" flipH="1">
                  <a:off x="5929085" y="3644730"/>
                  <a:ext cx="430130" cy="142876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رابط مستقيم 5"/>
                <p:cNvCxnSpPr/>
                <p:nvPr/>
              </p:nvCxnSpPr>
              <p:spPr>
                <a:xfrm rot="10800000">
                  <a:off x="5858399" y="3931232"/>
                  <a:ext cx="357190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582" name="مربع نص 9"/>
              <p:cNvSpPr txBox="1">
                <a:spLocks noChangeArrowheads="1"/>
              </p:cNvSpPr>
              <p:nvPr/>
            </p:nvSpPr>
            <p:spPr bwMode="auto">
              <a:xfrm>
                <a:off x="5143504" y="1571612"/>
                <a:ext cx="3643338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0"/>
                <a:r>
                  <a:rPr lang="ar-SA" sz="2000" b="1" dirty="0">
                    <a:latin typeface="Calibri" pitchFamily="34" charset="0"/>
                  </a:rPr>
                  <a:t>    ب </a:t>
                </a:r>
                <a:r>
                  <a:rPr lang="ar-SA" sz="2000" b="1" dirty="0" err="1">
                    <a:latin typeface="Calibri" pitchFamily="34" charset="0"/>
                  </a:rPr>
                  <a:t>أ</a:t>
                </a:r>
                <a:r>
                  <a:rPr lang="ar-SA" sz="2000" b="1" dirty="0">
                    <a:latin typeface="Calibri" pitchFamily="34" charset="0"/>
                  </a:rPr>
                  <a:t> </a:t>
                </a:r>
                <a:r>
                  <a:rPr lang="ar-SA" sz="2000" b="1" dirty="0" err="1">
                    <a:latin typeface="Calibri" pitchFamily="34" charset="0"/>
                  </a:rPr>
                  <a:t>جـ</a:t>
                </a:r>
                <a:r>
                  <a:rPr lang="ar-SA" sz="2000" b="1" dirty="0">
                    <a:latin typeface="Calibri" pitchFamily="34" charset="0"/>
                  </a:rPr>
                  <a:t> تطابق    </a:t>
                </a:r>
                <a:r>
                  <a:rPr lang="ar-SA" sz="2000" b="1" dirty="0" err="1">
                    <a:latin typeface="Calibri" pitchFamily="34" charset="0"/>
                  </a:rPr>
                  <a:t>د</a:t>
                </a:r>
                <a:r>
                  <a:rPr lang="ar-SA" sz="2000" b="1" dirty="0">
                    <a:latin typeface="Calibri" pitchFamily="34" charset="0"/>
                  </a:rPr>
                  <a:t> هـ </a:t>
                </a:r>
                <a:r>
                  <a:rPr lang="ar-SA" sz="2000" b="1" dirty="0" err="1">
                    <a:latin typeface="Calibri" pitchFamily="34" charset="0"/>
                  </a:rPr>
                  <a:t>جـ</a:t>
                </a:r>
                <a:r>
                  <a:rPr lang="ar-SA" sz="2000" b="1" dirty="0">
                    <a:latin typeface="Calibri" pitchFamily="34" charset="0"/>
                  </a:rPr>
                  <a:t> لأنهما :</a:t>
                </a:r>
              </a:p>
              <a:p>
                <a:pPr algn="r" rtl="0"/>
                <a:endParaRPr lang="ar-SA" sz="2000" b="1" dirty="0">
                  <a:latin typeface="Calibri" pitchFamily="34" charset="0"/>
                </a:endParaRPr>
              </a:p>
            </p:txBody>
          </p:sp>
        </p:grpSp>
      </p:grp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2425700" y="1589088"/>
            <a:ext cx="3643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    متبادلتان داخلياً .</a:t>
            </a:r>
          </a:p>
          <a:p>
            <a:pPr algn="r" rtl="0"/>
            <a:endParaRPr lang="ar-SA" sz="2000" b="1" dirty="0">
              <a:latin typeface="Calibri" pitchFamily="34" charset="0"/>
            </a:endParaRP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4572000" y="3071813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en-US" sz="2000" b="1" dirty="0">
                <a:latin typeface="Calibri" pitchFamily="34" charset="0"/>
              </a:rPr>
              <a:t>  </a:t>
            </a:r>
            <a:r>
              <a:rPr lang="ar-SA" sz="2000" b="1" dirty="0">
                <a:latin typeface="Calibri" pitchFamily="34" charset="0"/>
              </a:rPr>
              <a:t> </a:t>
            </a:r>
            <a:r>
              <a:rPr lang="en-US" sz="2000" b="1" dirty="0">
                <a:latin typeface="Calibri" pitchFamily="34" charset="0"/>
              </a:rPr>
              <a:t>  </a:t>
            </a:r>
            <a:r>
              <a:rPr lang="ar-SA" sz="2000" b="1" dirty="0">
                <a:latin typeface="Calibri" pitchFamily="34" charset="0"/>
              </a:rPr>
              <a:t>  أ </a:t>
            </a:r>
            <a:r>
              <a:rPr lang="ar-SA" sz="2000" b="1" dirty="0" err="1">
                <a:latin typeface="Calibri" pitchFamily="34" charset="0"/>
              </a:rPr>
              <a:t>ب</a:t>
            </a:r>
            <a:r>
              <a:rPr lang="ar-SA" sz="2000" b="1" dirty="0">
                <a:latin typeface="Calibri" pitchFamily="34" charset="0"/>
              </a:rPr>
              <a:t> </a:t>
            </a:r>
            <a:r>
              <a:rPr lang="ar-SA" sz="2000" b="1" dirty="0" err="1">
                <a:latin typeface="Calibri" pitchFamily="34" charset="0"/>
              </a:rPr>
              <a:t>جـ</a:t>
            </a:r>
            <a:r>
              <a:rPr lang="ar-SA" sz="2000" b="1" dirty="0">
                <a:latin typeface="Calibri" pitchFamily="34" charset="0"/>
                <a:sym typeface="Zawawi" pitchFamily="2" charset="2"/>
              </a:rPr>
              <a:t> </a:t>
            </a:r>
            <a:r>
              <a:rPr lang="ar-SA" sz="2000" b="1" dirty="0">
                <a:latin typeface="Calibri" pitchFamily="34" charset="0"/>
              </a:rPr>
              <a:t>ولأن زاويتان من زوايا  </a:t>
            </a:r>
          </a:p>
          <a:p>
            <a:pPr algn="r" rtl="0"/>
            <a:endParaRPr lang="ar-SA" sz="2000" b="1" dirty="0">
              <a:latin typeface="Calibri" pitchFamily="34" charset="0"/>
            </a:endParaRPr>
          </a:p>
        </p:txBody>
      </p:sp>
      <p:sp>
        <p:nvSpPr>
          <p:cNvPr id="16" name="مربع نص 15"/>
          <p:cNvSpPr txBox="1">
            <a:spLocks noChangeArrowheads="1"/>
          </p:cNvSpPr>
          <p:nvPr/>
        </p:nvSpPr>
        <p:spPr bwMode="auto">
          <a:xfrm>
            <a:off x="4572000" y="37147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en-US" sz="2000" b="1" dirty="0">
                <a:latin typeface="Calibri" pitchFamily="34" charset="0"/>
              </a:rPr>
              <a:t>  </a:t>
            </a:r>
            <a:r>
              <a:rPr lang="ar-SA" sz="2000" b="1" dirty="0">
                <a:latin typeface="Calibri" pitchFamily="34" charset="0"/>
              </a:rPr>
              <a:t> </a:t>
            </a:r>
            <a:r>
              <a:rPr lang="en-US" sz="2000" b="1" dirty="0">
                <a:latin typeface="Calibri" pitchFamily="34" charset="0"/>
              </a:rPr>
              <a:t>  </a:t>
            </a:r>
            <a:r>
              <a:rPr lang="ar-SA" sz="2000" b="1" dirty="0">
                <a:latin typeface="Calibri" pitchFamily="34" charset="0"/>
              </a:rPr>
              <a:t>  هـ </a:t>
            </a:r>
            <a:r>
              <a:rPr lang="ar-SA" sz="2000" b="1" dirty="0" err="1">
                <a:latin typeface="Calibri" pitchFamily="34" charset="0"/>
              </a:rPr>
              <a:t>د</a:t>
            </a:r>
            <a:r>
              <a:rPr lang="ar-SA" sz="2000" b="1" dirty="0">
                <a:latin typeface="Calibri" pitchFamily="34" charset="0"/>
              </a:rPr>
              <a:t> </a:t>
            </a:r>
            <a:r>
              <a:rPr lang="ar-SA" sz="2000" b="1" dirty="0" err="1">
                <a:latin typeface="Calibri" pitchFamily="34" charset="0"/>
              </a:rPr>
              <a:t>جـ</a:t>
            </a:r>
            <a:r>
              <a:rPr lang="ar-SA" sz="2000" b="1" dirty="0">
                <a:latin typeface="Calibri" pitchFamily="34" charset="0"/>
              </a:rPr>
              <a:t> </a:t>
            </a:r>
            <a:r>
              <a:rPr lang="ar-SA" sz="2000" b="1" dirty="0">
                <a:latin typeface="Calibri" pitchFamily="34" charset="0"/>
                <a:sym typeface="Zawawi" pitchFamily="2" charset="2"/>
              </a:rPr>
              <a:t> </a:t>
            </a:r>
            <a:r>
              <a:rPr lang="ar-SA" sz="2000" b="1" dirty="0">
                <a:latin typeface="Calibri" pitchFamily="34" charset="0"/>
              </a:rPr>
              <a:t>تطابقان زاويتين من زوايا </a:t>
            </a:r>
          </a:p>
          <a:p>
            <a:pPr algn="r" rtl="0"/>
            <a:endParaRPr lang="ar-SA" sz="2000" b="1" dirty="0">
              <a:latin typeface="Calibri" pitchFamily="34" charset="0"/>
            </a:endParaRPr>
          </a:p>
        </p:txBody>
      </p:sp>
      <p:sp>
        <p:nvSpPr>
          <p:cNvPr id="17" name="مربع نص 16"/>
          <p:cNvSpPr txBox="1">
            <a:spLocks noChangeArrowheads="1"/>
          </p:cNvSpPr>
          <p:nvPr/>
        </p:nvSpPr>
        <p:spPr bwMode="auto">
          <a:xfrm>
            <a:off x="5000625" y="4429125"/>
            <a:ext cx="3429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  <a:sym typeface="Zawawi" pitchFamily="2" charset="2"/>
              </a:rPr>
              <a:t> هـ د جـ  أ ب جـ  </a:t>
            </a:r>
            <a:endParaRPr lang="ar-SA" sz="2000" b="1">
              <a:latin typeface="Calibri" pitchFamily="34" charset="0"/>
            </a:endParaRPr>
          </a:p>
        </p:txBody>
      </p:sp>
      <p:grpSp>
        <p:nvGrpSpPr>
          <p:cNvPr id="12" name="مجموعة 26"/>
          <p:cNvGrpSpPr>
            <a:grpSpLocks/>
          </p:cNvGrpSpPr>
          <p:nvPr/>
        </p:nvGrpSpPr>
        <p:grpSpPr bwMode="auto">
          <a:xfrm>
            <a:off x="5000625" y="2143125"/>
            <a:ext cx="3643313" cy="708025"/>
            <a:chOff x="1571604" y="2071678"/>
            <a:chExt cx="3643338" cy="707886"/>
          </a:xfrm>
        </p:grpSpPr>
        <p:sp>
          <p:nvSpPr>
            <p:cNvPr id="22572" name="مربع نص 17"/>
            <p:cNvSpPr txBox="1">
              <a:spLocks noChangeArrowheads="1"/>
            </p:cNvSpPr>
            <p:nvPr/>
          </p:nvSpPr>
          <p:spPr bwMode="auto">
            <a:xfrm>
              <a:off x="1571604" y="2071678"/>
              <a:ext cx="364333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0"/>
              <a:r>
                <a:rPr lang="ar-SA" sz="2000" b="1" dirty="0">
                  <a:latin typeface="Calibri" pitchFamily="34" charset="0"/>
                </a:rPr>
                <a:t>    أ </a:t>
              </a:r>
              <a:r>
                <a:rPr lang="ar-SA" sz="2000" b="1" dirty="0" err="1">
                  <a:latin typeface="Calibri" pitchFamily="34" charset="0"/>
                </a:rPr>
                <a:t>ب</a:t>
              </a:r>
              <a:r>
                <a:rPr lang="ar-SA" sz="2000" b="1" dirty="0">
                  <a:latin typeface="Calibri" pitchFamily="34" charset="0"/>
                </a:rPr>
                <a:t> </a:t>
              </a:r>
              <a:r>
                <a:rPr lang="ar-SA" sz="2000" b="1" dirty="0" err="1">
                  <a:latin typeface="Calibri" pitchFamily="34" charset="0"/>
                </a:rPr>
                <a:t>جـ</a:t>
              </a:r>
              <a:r>
                <a:rPr lang="ar-SA" sz="2000" b="1" dirty="0">
                  <a:latin typeface="Calibri" pitchFamily="34" charset="0"/>
                </a:rPr>
                <a:t> تطابق    هـ </a:t>
              </a:r>
              <a:r>
                <a:rPr lang="ar-SA" sz="2000" b="1" dirty="0" err="1">
                  <a:latin typeface="Calibri" pitchFamily="34" charset="0"/>
                </a:rPr>
                <a:t>د</a:t>
              </a:r>
              <a:r>
                <a:rPr lang="ar-SA" sz="2000" b="1" dirty="0">
                  <a:latin typeface="Calibri" pitchFamily="34" charset="0"/>
                </a:rPr>
                <a:t> </a:t>
              </a:r>
              <a:r>
                <a:rPr lang="ar-SA" sz="2000" b="1" dirty="0" err="1">
                  <a:latin typeface="Calibri" pitchFamily="34" charset="0"/>
                </a:rPr>
                <a:t>جـ</a:t>
              </a:r>
              <a:r>
                <a:rPr lang="ar-SA" sz="2000" b="1" dirty="0">
                  <a:latin typeface="Calibri" pitchFamily="34" charset="0"/>
                </a:rPr>
                <a:t> لأنهما :</a:t>
              </a:r>
            </a:p>
            <a:p>
              <a:pPr algn="r" rtl="0"/>
              <a:endParaRPr lang="ar-SA" sz="2000" b="1" dirty="0">
                <a:latin typeface="Calibri" pitchFamily="34" charset="0"/>
              </a:endParaRPr>
            </a:p>
          </p:txBody>
        </p:sp>
        <p:grpSp>
          <p:nvGrpSpPr>
            <p:cNvPr id="13" name="مجموعة 44"/>
            <p:cNvGrpSpPr>
              <a:grpSpLocks/>
            </p:cNvGrpSpPr>
            <p:nvPr/>
          </p:nvGrpSpPr>
          <p:grpSpPr bwMode="auto">
            <a:xfrm>
              <a:off x="4857752" y="2214554"/>
              <a:ext cx="142876" cy="144464"/>
              <a:chOff x="5857884" y="3500438"/>
              <a:chExt cx="357190" cy="430216"/>
            </a:xfrm>
          </p:grpSpPr>
          <p:cxnSp>
            <p:nvCxnSpPr>
              <p:cNvPr id="20" name="رابط مستقيم 19"/>
              <p:cNvCxnSpPr/>
              <p:nvPr/>
            </p:nvCxnSpPr>
            <p:spPr>
              <a:xfrm rot="16200000" flipH="1">
                <a:off x="5928570" y="3643980"/>
                <a:ext cx="430130" cy="142876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رابط مستقيم 20"/>
              <p:cNvCxnSpPr/>
              <p:nvPr/>
            </p:nvCxnSpPr>
            <p:spPr>
              <a:xfrm rot="10800000">
                <a:off x="5857884" y="3930481"/>
                <a:ext cx="35719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مجموعة 44"/>
            <p:cNvGrpSpPr>
              <a:grpSpLocks/>
            </p:cNvGrpSpPr>
            <p:nvPr/>
          </p:nvGrpSpPr>
          <p:grpSpPr bwMode="auto">
            <a:xfrm>
              <a:off x="3500430" y="2214554"/>
              <a:ext cx="142876" cy="144464"/>
              <a:chOff x="5857884" y="3500438"/>
              <a:chExt cx="357190" cy="430216"/>
            </a:xfrm>
          </p:grpSpPr>
          <p:cxnSp>
            <p:nvCxnSpPr>
              <p:cNvPr id="23" name="رابط مستقيم 22"/>
              <p:cNvCxnSpPr/>
              <p:nvPr/>
            </p:nvCxnSpPr>
            <p:spPr>
              <a:xfrm rot="16200000" flipH="1">
                <a:off x="5928570" y="3643980"/>
                <a:ext cx="430130" cy="142876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رابط مستقيم 23"/>
              <p:cNvCxnSpPr/>
              <p:nvPr/>
            </p:nvCxnSpPr>
            <p:spPr>
              <a:xfrm rot="10800000">
                <a:off x="5857884" y="3930481"/>
                <a:ext cx="357190" cy="0"/>
              </a:xfrm>
              <a:prstGeom prst="line">
                <a:avLst/>
              </a:prstGeom>
              <a:ln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5000625" y="2571750"/>
            <a:ext cx="3643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    متبادلتان داخلياً .</a:t>
            </a:r>
          </a:p>
          <a:p>
            <a:pPr algn="r" rtl="0"/>
            <a:endParaRPr lang="ar-SA" sz="2000" b="1" dirty="0">
              <a:latin typeface="Calibri" pitchFamily="34" charset="0"/>
            </a:endParaRPr>
          </a:p>
        </p:txBody>
      </p:sp>
      <p:cxnSp>
        <p:nvCxnSpPr>
          <p:cNvPr id="30" name="رابط كسهم مستقيم 29"/>
          <p:cNvCxnSpPr/>
          <p:nvPr/>
        </p:nvCxnSpPr>
        <p:spPr>
          <a:xfrm rot="10800000" flipV="1">
            <a:off x="428625" y="2571750"/>
            <a:ext cx="4357688" cy="18573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785813" y="2428875"/>
            <a:ext cx="3214687" cy="22145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رابط كسهم مستقيم 33"/>
          <p:cNvCxnSpPr/>
          <p:nvPr/>
        </p:nvCxnSpPr>
        <p:spPr>
          <a:xfrm rot="5400000" flipH="1" flipV="1">
            <a:off x="71437" y="2857501"/>
            <a:ext cx="2714625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كسهم مستقيم 34"/>
          <p:cNvCxnSpPr/>
          <p:nvPr/>
        </p:nvCxnSpPr>
        <p:spPr>
          <a:xfrm rot="5400000" flipH="1" flipV="1">
            <a:off x="1928812" y="3286126"/>
            <a:ext cx="2714625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كسهم مستقيم 35"/>
          <p:cNvCxnSpPr/>
          <p:nvPr/>
        </p:nvCxnSpPr>
        <p:spPr>
          <a:xfrm rot="5400000" flipH="1" flipV="1">
            <a:off x="3271838" y="3500437"/>
            <a:ext cx="285750" cy="142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كسهم مستقيم 38"/>
          <p:cNvCxnSpPr/>
          <p:nvPr/>
        </p:nvCxnSpPr>
        <p:spPr>
          <a:xfrm rot="5400000" flipH="1" flipV="1">
            <a:off x="1285876" y="3371850"/>
            <a:ext cx="285750" cy="142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51" name="مربع نص 40"/>
          <p:cNvSpPr txBox="1">
            <a:spLocks noChangeArrowheads="1"/>
          </p:cNvSpPr>
          <p:nvPr/>
        </p:nvSpPr>
        <p:spPr bwMode="auto">
          <a:xfrm>
            <a:off x="2357438" y="314325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sz="2000" b="1">
                <a:latin typeface="Calibri" pitchFamily="34" charset="0"/>
              </a:rPr>
              <a:t>جـ</a:t>
            </a:r>
          </a:p>
        </p:txBody>
      </p:sp>
      <p:sp>
        <p:nvSpPr>
          <p:cNvPr id="22552" name="مربع نص 41"/>
          <p:cNvSpPr txBox="1">
            <a:spLocks noChangeArrowheads="1"/>
          </p:cNvSpPr>
          <p:nvPr/>
        </p:nvSpPr>
        <p:spPr bwMode="auto">
          <a:xfrm>
            <a:off x="1462088" y="2643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sz="2000" b="1">
                <a:latin typeface="Calibri" pitchFamily="34" charset="0"/>
              </a:rPr>
              <a:t>أ</a:t>
            </a:r>
          </a:p>
        </p:txBody>
      </p:sp>
      <p:sp>
        <p:nvSpPr>
          <p:cNvPr id="22553" name="مربع نص 42"/>
          <p:cNvSpPr txBox="1">
            <a:spLocks noChangeArrowheads="1"/>
          </p:cNvSpPr>
          <p:nvPr/>
        </p:nvSpPr>
        <p:spPr bwMode="auto">
          <a:xfrm>
            <a:off x="763588" y="414337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sz="2000" b="1">
                <a:latin typeface="Calibri" pitchFamily="34" charset="0"/>
              </a:rPr>
              <a:t>ب</a:t>
            </a:r>
          </a:p>
        </p:txBody>
      </p:sp>
      <p:sp>
        <p:nvSpPr>
          <p:cNvPr id="22554" name="مربع نص 43"/>
          <p:cNvSpPr txBox="1">
            <a:spLocks noChangeArrowheads="1"/>
          </p:cNvSpPr>
          <p:nvPr/>
        </p:nvSpPr>
        <p:spPr bwMode="auto">
          <a:xfrm>
            <a:off x="3633788" y="271462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sz="2000" b="1">
                <a:latin typeface="Calibri" pitchFamily="34" charset="0"/>
              </a:rPr>
              <a:t>د</a:t>
            </a:r>
          </a:p>
        </p:txBody>
      </p:sp>
      <p:sp>
        <p:nvSpPr>
          <p:cNvPr id="22555" name="مربع نص 44"/>
          <p:cNvSpPr txBox="1">
            <a:spLocks noChangeArrowheads="1"/>
          </p:cNvSpPr>
          <p:nvPr/>
        </p:nvSpPr>
        <p:spPr bwMode="auto">
          <a:xfrm>
            <a:off x="3073400" y="4098925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ar-SA" sz="2000" b="1">
                <a:latin typeface="Calibri" pitchFamily="34" charset="0"/>
              </a:rPr>
              <a:t>هـ</a:t>
            </a:r>
          </a:p>
        </p:txBody>
      </p:sp>
      <p:grpSp>
        <p:nvGrpSpPr>
          <p:cNvPr id="19" name="مجموعة 55"/>
          <p:cNvGrpSpPr>
            <a:grpSpLocks/>
          </p:cNvGrpSpPr>
          <p:nvPr/>
        </p:nvGrpSpPr>
        <p:grpSpPr bwMode="auto">
          <a:xfrm>
            <a:off x="1285875" y="3000375"/>
            <a:ext cx="2286000" cy="1143000"/>
            <a:chOff x="1285852" y="3000372"/>
            <a:chExt cx="2286016" cy="1143008"/>
          </a:xfrm>
        </p:grpSpPr>
        <p:cxnSp>
          <p:nvCxnSpPr>
            <p:cNvPr id="49" name="رابط مستقيم 48"/>
            <p:cNvCxnSpPr/>
            <p:nvPr/>
          </p:nvCxnSpPr>
          <p:spPr>
            <a:xfrm rot="5400000" flipH="1" flipV="1">
              <a:off x="1071537" y="3214687"/>
              <a:ext cx="785819" cy="357191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1" name="رابط مستقيم 50"/>
            <p:cNvCxnSpPr/>
            <p:nvPr/>
          </p:nvCxnSpPr>
          <p:spPr>
            <a:xfrm>
              <a:off x="1643043" y="3000372"/>
              <a:ext cx="1571636" cy="1143008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رابط مستقيم 53"/>
            <p:cNvCxnSpPr/>
            <p:nvPr/>
          </p:nvCxnSpPr>
          <p:spPr>
            <a:xfrm rot="5400000" flipH="1" flipV="1">
              <a:off x="2821770" y="3393281"/>
              <a:ext cx="1071569" cy="428628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57" name="شكل بيضاوي 56"/>
          <p:cNvSpPr/>
          <p:nvPr/>
        </p:nvSpPr>
        <p:spPr>
          <a:xfrm>
            <a:off x="1571625" y="3071813"/>
            <a:ext cx="214313" cy="2857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8" name="شكل بيضاوي 57"/>
          <p:cNvSpPr/>
          <p:nvPr/>
        </p:nvSpPr>
        <p:spPr>
          <a:xfrm>
            <a:off x="3000375" y="3786188"/>
            <a:ext cx="214313" cy="2857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22" name="مجموعة 58"/>
          <p:cNvGrpSpPr>
            <a:grpSpLocks/>
          </p:cNvGrpSpPr>
          <p:nvPr/>
        </p:nvGrpSpPr>
        <p:grpSpPr bwMode="auto">
          <a:xfrm rot="2091730" flipV="1">
            <a:off x="1312863" y="2413000"/>
            <a:ext cx="2197100" cy="2403475"/>
            <a:chOff x="1285852" y="3000372"/>
            <a:chExt cx="2286016" cy="1143008"/>
          </a:xfrm>
        </p:grpSpPr>
        <p:cxnSp>
          <p:nvCxnSpPr>
            <p:cNvPr id="60" name="رابط مستقيم 59"/>
            <p:cNvCxnSpPr/>
            <p:nvPr/>
          </p:nvCxnSpPr>
          <p:spPr>
            <a:xfrm rot="5400000" flipH="1" flipV="1">
              <a:off x="1069738" y="3215127"/>
              <a:ext cx="785913" cy="356777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1" name="رابط مستقيم 60"/>
            <p:cNvCxnSpPr/>
            <p:nvPr/>
          </p:nvCxnSpPr>
          <p:spPr>
            <a:xfrm>
              <a:off x="1642629" y="3000372"/>
              <a:ext cx="1572462" cy="1143008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2" name="رابط مستقيم 61"/>
            <p:cNvCxnSpPr/>
            <p:nvPr/>
          </p:nvCxnSpPr>
          <p:spPr>
            <a:xfrm rot="5400000" flipH="1" flipV="1">
              <a:off x="2820649" y="3393350"/>
              <a:ext cx="1071287" cy="427802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3" name="شكل بيضاوي 62"/>
          <p:cNvSpPr/>
          <p:nvPr/>
        </p:nvSpPr>
        <p:spPr>
          <a:xfrm>
            <a:off x="1187220" y="3857628"/>
            <a:ext cx="214314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4" name="شكل بيضاوي 63"/>
          <p:cNvSpPr/>
          <p:nvPr/>
        </p:nvSpPr>
        <p:spPr>
          <a:xfrm>
            <a:off x="3357554" y="3143248"/>
            <a:ext cx="214314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52" name="مجموعة 51"/>
          <p:cNvGrpSpPr/>
          <p:nvPr/>
        </p:nvGrpSpPr>
        <p:grpSpPr>
          <a:xfrm>
            <a:off x="285720" y="4714884"/>
            <a:ext cx="1214446" cy="1401179"/>
            <a:chOff x="142844" y="2143115"/>
            <a:chExt cx="1214446" cy="1401179"/>
          </a:xfrm>
        </p:grpSpPr>
        <p:pic>
          <p:nvPicPr>
            <p:cNvPr id="53" name="Picture 8" descr="C:\Documents and Settings\Laser\My Documents\My Pictures\3D-1\1600x1200_waael_com%20(11).jpg"/>
            <p:cNvPicPr>
              <a:picLocks noChangeAspect="1" noChangeArrowheads="1"/>
            </p:cNvPicPr>
            <p:nvPr/>
          </p:nvPicPr>
          <p:blipFill>
            <a:blip r:embed="rId2" cstate="print"/>
            <a:srcRect l="19356" r="17736"/>
            <a:stretch>
              <a:fillRect/>
            </a:stretch>
          </p:blipFill>
          <p:spPr bwMode="auto">
            <a:xfrm>
              <a:off x="142844" y="2143115"/>
              <a:ext cx="1214446" cy="1401179"/>
            </a:xfrm>
            <a:prstGeom prst="rect">
              <a:avLst/>
            </a:prstGeom>
            <a:noFill/>
          </p:spPr>
        </p:pic>
        <p:sp>
          <p:nvSpPr>
            <p:cNvPr id="55" name="مربع نص 54">
              <a:hlinkClick r:id="rId3" action="ppaction://hlinksldjump"/>
            </p:cNvPr>
            <p:cNvSpPr txBox="1"/>
            <p:nvPr/>
          </p:nvSpPr>
          <p:spPr>
            <a:xfrm>
              <a:off x="500034" y="2571744"/>
              <a:ext cx="57150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b="1" dirty="0" smtClean="0"/>
                <a:t>عودة</a:t>
              </a:r>
              <a:endParaRPr lang="ar-SA" b="1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  <p:bldP spid="2" grpId="0"/>
      <p:bldP spid="14" grpId="0"/>
      <p:bldP spid="15" grpId="0"/>
      <p:bldP spid="16" grpId="0"/>
      <p:bldP spid="17" grpId="0"/>
      <p:bldP spid="28" grpId="0"/>
      <p:bldP spid="57" grpId="0" animBg="1"/>
      <p:bldP spid="5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2643174" y="1500174"/>
            <a:ext cx="407836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معمل الهندسة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2500298" y="2714620"/>
            <a:ext cx="4286250" cy="5842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( استقصاء تطابق المثلثات )</a:t>
            </a:r>
          </a:p>
        </p:txBody>
      </p:sp>
      <p:pic>
        <p:nvPicPr>
          <p:cNvPr id="4" name="Picture 14" descr="C:\Documents and Settings\Laser\My Documents\My Pictures\3D-1\2364667079_276791cb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500438"/>
            <a:ext cx="2674934" cy="26749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Documents and Settings\Laser\My Documents\My Pictures\42.gif"/>
          <p:cNvPicPr>
            <a:picLocks noChangeAspect="1" noChangeArrowheads="1" noCrop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480" y="2714620"/>
            <a:ext cx="5338791" cy="11239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مستطيل 15"/>
          <p:cNvSpPr/>
          <p:nvPr/>
        </p:nvSpPr>
        <p:spPr>
          <a:xfrm>
            <a:off x="1571604" y="3071810"/>
            <a:ext cx="1643074" cy="50006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9" name="مستطيل 18"/>
          <p:cNvSpPr/>
          <p:nvPr/>
        </p:nvSpPr>
        <p:spPr>
          <a:xfrm>
            <a:off x="4500562" y="3357562"/>
            <a:ext cx="2143140" cy="214314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7143750" y="214313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1428750" y="1143000"/>
            <a:ext cx="585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ارسم مثلثاً على قطعة صغيرة من الورق الشفاف . انسخ أضلاعه على قطعة أخرى من الورق نفسه , ثم قم بقص الورقة لكل ضلع .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7358063" y="2286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500438" y="2286000"/>
            <a:ext cx="3714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رتب والصق القطع معاً لتشكل مثلثاً</a:t>
            </a:r>
          </a:p>
        </p:txBody>
      </p:sp>
      <p:sp>
        <p:nvSpPr>
          <p:cNvPr id="17" name="مثلث متساوي الساقين 16"/>
          <p:cNvSpPr/>
          <p:nvPr/>
        </p:nvSpPr>
        <p:spPr>
          <a:xfrm rot="694357">
            <a:off x="5000625" y="3778250"/>
            <a:ext cx="1428750" cy="857250"/>
          </a:xfrm>
          <a:prstGeom prst="triangle">
            <a:avLst>
              <a:gd name="adj" fmla="val 37801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1357290" y="3857628"/>
            <a:ext cx="1857388" cy="50006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1" name="مستطيل 20"/>
          <p:cNvSpPr/>
          <p:nvPr/>
        </p:nvSpPr>
        <p:spPr>
          <a:xfrm>
            <a:off x="1130530" y="4786322"/>
            <a:ext cx="2143140" cy="50006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24" name="رابط مستقيم 23"/>
          <p:cNvCxnSpPr/>
          <p:nvPr/>
        </p:nvCxnSpPr>
        <p:spPr>
          <a:xfrm>
            <a:off x="1571625" y="5000625"/>
            <a:ext cx="1344613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رابط مستقيم 26"/>
          <p:cNvCxnSpPr/>
          <p:nvPr/>
        </p:nvCxnSpPr>
        <p:spPr>
          <a:xfrm rot="10800000">
            <a:off x="1714500" y="4071938"/>
            <a:ext cx="1150938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 rot="10800000">
            <a:off x="1876425" y="3357563"/>
            <a:ext cx="10128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>
            <a:stCxn id="17" idx="4"/>
            <a:endCxn id="17" idx="2"/>
          </p:cNvCxnSpPr>
          <p:nvPr/>
        </p:nvCxnSpPr>
        <p:spPr>
          <a:xfrm rot="5400000" flipH="1">
            <a:off x="5485607" y="3926681"/>
            <a:ext cx="287338" cy="1400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رابط مستقيم 37"/>
          <p:cNvCxnSpPr>
            <a:stCxn id="17" idx="0"/>
            <a:endCxn id="17" idx="2"/>
          </p:cNvCxnSpPr>
          <p:nvPr/>
        </p:nvCxnSpPr>
        <p:spPr>
          <a:xfrm rot="16200000" flipH="1" flipV="1">
            <a:off x="4914107" y="3766344"/>
            <a:ext cx="731837" cy="7016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>
            <a:stCxn id="17" idx="0"/>
            <a:endCxn id="17" idx="4"/>
          </p:cNvCxnSpPr>
          <p:nvPr/>
        </p:nvCxnSpPr>
        <p:spPr>
          <a:xfrm rot="16200000" flipH="1">
            <a:off x="5470525" y="3911601"/>
            <a:ext cx="1019175" cy="698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مجموعة 42"/>
          <p:cNvGrpSpPr>
            <a:grpSpLocks/>
          </p:cNvGrpSpPr>
          <p:nvPr/>
        </p:nvGrpSpPr>
        <p:grpSpPr bwMode="auto">
          <a:xfrm rot="-2765615">
            <a:off x="6643688" y="3944938"/>
            <a:ext cx="1643062" cy="500062"/>
            <a:chOff x="714348" y="1857364"/>
            <a:chExt cx="1643074" cy="500066"/>
          </a:xfrm>
        </p:grpSpPr>
        <p:sp>
          <p:nvSpPr>
            <p:cNvPr id="41" name="مستطيل 40"/>
            <p:cNvSpPr/>
            <p:nvPr/>
          </p:nvSpPr>
          <p:spPr>
            <a:xfrm>
              <a:off x="714348" y="1857364"/>
              <a:ext cx="1643074" cy="50006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42" name="رابط مستقيم 41"/>
            <p:cNvCxnSpPr/>
            <p:nvPr/>
          </p:nvCxnSpPr>
          <p:spPr>
            <a:xfrm rot="10800000">
              <a:off x="973195" y="2143141"/>
              <a:ext cx="1012832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مجموعة 48"/>
          <p:cNvGrpSpPr>
            <a:grpSpLocks/>
          </p:cNvGrpSpPr>
          <p:nvPr/>
        </p:nvGrpSpPr>
        <p:grpSpPr bwMode="auto">
          <a:xfrm rot="3306624">
            <a:off x="7235032" y="4158456"/>
            <a:ext cx="1866900" cy="500063"/>
            <a:chOff x="285720" y="2643182"/>
            <a:chExt cx="2143140" cy="500066"/>
          </a:xfrm>
        </p:grpSpPr>
        <p:sp>
          <p:nvSpPr>
            <p:cNvPr id="47" name="مستطيل 46"/>
            <p:cNvSpPr/>
            <p:nvPr/>
          </p:nvSpPr>
          <p:spPr>
            <a:xfrm>
              <a:off x="285720" y="2643182"/>
              <a:ext cx="2143140" cy="50006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48" name="رابط مستقيم 47"/>
            <p:cNvCxnSpPr/>
            <p:nvPr/>
          </p:nvCxnSpPr>
          <p:spPr>
            <a:xfrm rot="16200000" flipH="1">
              <a:off x="1355827" y="2143592"/>
              <a:ext cx="1587" cy="142876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مجموعة 45"/>
          <p:cNvGrpSpPr>
            <a:grpSpLocks/>
          </p:cNvGrpSpPr>
          <p:nvPr/>
        </p:nvGrpSpPr>
        <p:grpSpPr bwMode="auto">
          <a:xfrm rot="811984">
            <a:off x="6861175" y="4554538"/>
            <a:ext cx="2000250" cy="500062"/>
            <a:chOff x="214282" y="1928802"/>
            <a:chExt cx="1857388" cy="500066"/>
          </a:xfrm>
        </p:grpSpPr>
        <p:sp>
          <p:nvSpPr>
            <p:cNvPr id="44" name="مستطيل 43"/>
            <p:cNvSpPr/>
            <p:nvPr/>
          </p:nvSpPr>
          <p:spPr>
            <a:xfrm>
              <a:off x="214282" y="1928802"/>
              <a:ext cx="1857388" cy="50006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45" name="رابط مستقيم 44"/>
            <p:cNvCxnSpPr/>
            <p:nvPr/>
          </p:nvCxnSpPr>
          <p:spPr>
            <a:xfrm rot="5400000">
              <a:off x="1099942" y="1528851"/>
              <a:ext cx="7938" cy="123531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مجموعة 54"/>
          <p:cNvGrpSpPr>
            <a:grpSpLocks/>
          </p:cNvGrpSpPr>
          <p:nvPr/>
        </p:nvGrpSpPr>
        <p:grpSpPr bwMode="auto">
          <a:xfrm>
            <a:off x="7129463" y="3883025"/>
            <a:ext cx="1398587" cy="1017588"/>
            <a:chOff x="7129020" y="3882465"/>
            <a:chExt cx="1399715" cy="1018108"/>
          </a:xfrm>
        </p:grpSpPr>
        <p:cxnSp>
          <p:nvCxnSpPr>
            <p:cNvPr id="52" name="رابط مستقيم 51"/>
            <p:cNvCxnSpPr/>
            <p:nvPr/>
          </p:nvCxnSpPr>
          <p:spPr>
            <a:xfrm rot="5400000" flipH="1">
              <a:off x="7685930" y="4057767"/>
              <a:ext cx="285896" cy="139971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رابط مستقيم 52"/>
            <p:cNvCxnSpPr/>
            <p:nvPr/>
          </p:nvCxnSpPr>
          <p:spPr>
            <a:xfrm rot="16200000" flipH="1" flipV="1">
              <a:off x="7113240" y="3898245"/>
              <a:ext cx="732212" cy="7006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رابط مستقيم 53"/>
            <p:cNvCxnSpPr/>
            <p:nvPr/>
          </p:nvCxnSpPr>
          <p:spPr>
            <a:xfrm rot="16200000" flipH="1">
              <a:off x="7670149" y="4041987"/>
              <a:ext cx="1018108" cy="6990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23629 -0.16806 " pathEditMode="relative" ptsTypes="AA">
                                      <p:cBhvr>
                                        <p:cTn id="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22 -0.01713 L -0.30469 -0.1115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34652 0.08403 " pathEditMode="relative" ptsTypes="AA">
                                      <p:cBhvr>
                                        <p:cTn id="8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/>
      <p:bldP spid="14" grpId="0" animBg="1"/>
      <p:bldP spid="15" grpId="0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1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00063" y="1357313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هل المثلث الذي كونته يطابق المثلث الأصلي ؟ فسر إجابتك .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735388" y="1928813"/>
            <a:ext cx="4500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 .. لأن الأضلاع متطابقة وكذلك الزوايا  مع المثلث الأصلي.</a:t>
            </a:r>
          </a:p>
        </p:txBody>
      </p:sp>
      <p:sp>
        <p:nvSpPr>
          <p:cNvPr id="10" name="شكل بيضاوي 9"/>
          <p:cNvSpPr/>
          <p:nvPr/>
        </p:nvSpPr>
        <p:spPr>
          <a:xfrm>
            <a:off x="8286776" y="2857496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2</a:t>
            </a: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500063" y="2857500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حاول تكوين مثلث آخر من الأضلاع نفسها ؟ هل هو مطابق للمثلث الأصلي ؟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714750" y="3214688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نعم.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8358214" y="400050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3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571500" y="4000500"/>
            <a:ext cx="7643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خمن : بالاعتماد على هذا النشاط , هل يمكن استعمال ثلاثة أزواج من الأضلاع المتطابقة لتبين أن المثلثين متطابقين ؟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714750" y="4786313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643182"/>
            <a:ext cx="2143140" cy="214314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143750" y="214313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428750" y="1143000"/>
            <a:ext cx="5857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ارسم مثلثاً على قطعة صغيرة من الورق الشفاف . وانسخ كلاً من زواياه على ورقة شفاف منفصلة , ومد ضلعي كل زاوية لتصل إلى حافة الورقة .</a:t>
            </a:r>
          </a:p>
        </p:txBody>
      </p:sp>
      <p:sp>
        <p:nvSpPr>
          <p:cNvPr id="12" name="مثلث متساوي الساقين 11"/>
          <p:cNvSpPr/>
          <p:nvPr/>
        </p:nvSpPr>
        <p:spPr>
          <a:xfrm rot="769127">
            <a:off x="6632575" y="3028950"/>
            <a:ext cx="1044575" cy="1298575"/>
          </a:xfrm>
          <a:prstGeom prst="triangle">
            <a:avLst>
              <a:gd name="adj" fmla="val 2521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2" name="مجموعة 36"/>
          <p:cNvGrpSpPr>
            <a:grpSpLocks/>
          </p:cNvGrpSpPr>
          <p:nvPr/>
        </p:nvGrpSpPr>
        <p:grpSpPr bwMode="auto">
          <a:xfrm>
            <a:off x="3714750" y="2857500"/>
            <a:ext cx="1643063" cy="2000250"/>
            <a:chOff x="3714744" y="3000372"/>
            <a:chExt cx="1500198" cy="1714512"/>
          </a:xfrm>
        </p:grpSpPr>
        <p:sp>
          <p:nvSpPr>
            <p:cNvPr id="13" name="مستطيل 12"/>
            <p:cNvSpPr/>
            <p:nvPr/>
          </p:nvSpPr>
          <p:spPr>
            <a:xfrm>
              <a:off x="3714744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3" name="مجموعة 25"/>
            <p:cNvGrpSpPr>
              <a:grpSpLocks/>
            </p:cNvGrpSpPr>
            <p:nvPr/>
          </p:nvGrpSpPr>
          <p:grpSpPr bwMode="auto">
            <a:xfrm>
              <a:off x="3929058" y="3429000"/>
              <a:ext cx="958190" cy="1285884"/>
              <a:chOff x="3929058" y="3414252"/>
              <a:chExt cx="958190" cy="1285884"/>
            </a:xfrm>
          </p:grpSpPr>
          <p:cxnSp>
            <p:nvCxnSpPr>
              <p:cNvPr id="17" name="رابط مستقيم 16"/>
              <p:cNvCxnSpPr>
                <a:stCxn id="12" idx="2"/>
                <a:endCxn id="12" idx="0"/>
              </p:cNvCxnSpPr>
              <p:nvPr/>
            </p:nvCxnSpPr>
            <p:spPr>
              <a:xfrm rot="5400000" flipH="1" flipV="1">
                <a:off x="3598283" y="3760203"/>
                <a:ext cx="1206963" cy="54499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رابط مستقيم 18"/>
              <p:cNvCxnSpPr/>
              <p:nvPr/>
            </p:nvCxnSpPr>
            <p:spPr>
              <a:xfrm rot="16200000" flipH="1">
                <a:off x="4029900" y="3842674"/>
                <a:ext cx="1285884" cy="4290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مجموعة 37"/>
          <p:cNvGrpSpPr>
            <a:grpSpLocks/>
          </p:cNvGrpSpPr>
          <p:nvPr/>
        </p:nvGrpSpPr>
        <p:grpSpPr bwMode="auto">
          <a:xfrm>
            <a:off x="2000250" y="3000375"/>
            <a:ext cx="1500188" cy="2071688"/>
            <a:chOff x="2000232" y="3000372"/>
            <a:chExt cx="1500198" cy="1714512"/>
          </a:xfrm>
        </p:grpSpPr>
        <p:sp>
          <p:nvSpPr>
            <p:cNvPr id="14" name="مستطيل 13"/>
            <p:cNvSpPr/>
            <p:nvPr/>
          </p:nvSpPr>
          <p:spPr>
            <a:xfrm>
              <a:off x="2000232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7" name="مجموعة 30"/>
            <p:cNvGrpSpPr>
              <a:grpSpLocks/>
            </p:cNvGrpSpPr>
            <p:nvPr/>
          </p:nvGrpSpPr>
          <p:grpSpPr bwMode="auto">
            <a:xfrm>
              <a:off x="2071670" y="3000372"/>
              <a:ext cx="1019748" cy="1439254"/>
              <a:chOff x="6500827" y="2987446"/>
              <a:chExt cx="1019748" cy="1439254"/>
            </a:xfrm>
          </p:grpSpPr>
          <p:cxnSp>
            <p:nvCxnSpPr>
              <p:cNvPr id="28" name="رابط مستقيم 27"/>
              <p:cNvCxnSpPr>
                <a:stCxn id="12" idx="0"/>
                <a:endCxn id="12" idx="4"/>
              </p:cNvCxnSpPr>
              <p:nvPr/>
            </p:nvCxnSpPr>
            <p:spPr>
              <a:xfrm rot="16200000" flipH="1">
                <a:off x="6563369" y="3469420"/>
                <a:ext cx="1438613" cy="47466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رابط مستقيم 29"/>
              <p:cNvCxnSpPr>
                <a:stCxn id="12" idx="4"/>
                <a:endCxn id="12" idx="2"/>
              </p:cNvCxnSpPr>
              <p:nvPr/>
            </p:nvCxnSpPr>
            <p:spPr>
              <a:xfrm rot="5400000" flipH="1">
                <a:off x="6894147" y="3800196"/>
                <a:ext cx="232543" cy="1019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مجموعة 38"/>
          <p:cNvGrpSpPr>
            <a:grpSpLocks/>
          </p:cNvGrpSpPr>
          <p:nvPr/>
        </p:nvGrpSpPr>
        <p:grpSpPr bwMode="auto">
          <a:xfrm>
            <a:off x="214313" y="3000375"/>
            <a:ext cx="1500187" cy="2000250"/>
            <a:chOff x="214282" y="3000372"/>
            <a:chExt cx="1500198" cy="1714512"/>
          </a:xfrm>
        </p:grpSpPr>
        <p:sp>
          <p:nvSpPr>
            <p:cNvPr id="15" name="مستطيل 14"/>
            <p:cNvSpPr/>
            <p:nvPr/>
          </p:nvSpPr>
          <p:spPr>
            <a:xfrm>
              <a:off x="214282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11" name="مجموعة 35"/>
            <p:cNvGrpSpPr>
              <a:grpSpLocks/>
            </p:cNvGrpSpPr>
            <p:nvPr/>
          </p:nvGrpSpPr>
          <p:grpSpPr bwMode="auto">
            <a:xfrm>
              <a:off x="642910" y="3000372"/>
              <a:ext cx="1019749" cy="1439254"/>
              <a:chOff x="6500827" y="2987445"/>
              <a:chExt cx="1019749" cy="1439254"/>
            </a:xfrm>
          </p:grpSpPr>
          <p:cxnSp>
            <p:nvCxnSpPr>
              <p:cNvPr id="33" name="رابط مستقيم 32"/>
              <p:cNvCxnSpPr>
                <a:stCxn id="12" idx="0"/>
                <a:endCxn id="12" idx="2"/>
              </p:cNvCxnSpPr>
              <p:nvPr/>
            </p:nvCxnSpPr>
            <p:spPr>
              <a:xfrm rot="16200000" flipH="1" flipV="1">
                <a:off x="6169603" y="3318669"/>
                <a:ext cx="1206962" cy="54451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رابط مستقيم 34"/>
              <p:cNvCxnSpPr>
                <a:stCxn id="12" idx="2"/>
                <a:endCxn id="12" idx="4"/>
              </p:cNvCxnSpPr>
              <p:nvPr/>
            </p:nvCxnSpPr>
            <p:spPr>
              <a:xfrm rot="16200000" flipH="1">
                <a:off x="6894077" y="3801158"/>
                <a:ext cx="232683" cy="1019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سهم للأسفل 39"/>
          <p:cNvSpPr/>
          <p:nvPr/>
        </p:nvSpPr>
        <p:spPr>
          <a:xfrm rot="5400000">
            <a:off x="5393531" y="3536157"/>
            <a:ext cx="428625" cy="78581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2" grpId="0" animBg="1"/>
      <p:bldP spid="4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7358063" y="5715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3500438" y="571500"/>
            <a:ext cx="3714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رتب والصق الأوراق معاً لتشكل مثلثاً</a:t>
            </a:r>
          </a:p>
        </p:txBody>
      </p:sp>
      <p:grpSp>
        <p:nvGrpSpPr>
          <p:cNvPr id="2" name="مجموعة 7"/>
          <p:cNvGrpSpPr>
            <a:grpSpLocks/>
          </p:cNvGrpSpPr>
          <p:nvPr/>
        </p:nvGrpSpPr>
        <p:grpSpPr bwMode="auto">
          <a:xfrm>
            <a:off x="5157788" y="1241425"/>
            <a:ext cx="1857375" cy="2214563"/>
            <a:chOff x="3714744" y="3000372"/>
            <a:chExt cx="1500198" cy="1714512"/>
          </a:xfrm>
        </p:grpSpPr>
        <p:sp>
          <p:nvSpPr>
            <p:cNvPr id="9" name="مستطيل 8"/>
            <p:cNvSpPr/>
            <p:nvPr/>
          </p:nvSpPr>
          <p:spPr>
            <a:xfrm>
              <a:off x="3714744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3" name="مجموعة 25"/>
            <p:cNvGrpSpPr>
              <a:grpSpLocks/>
            </p:cNvGrpSpPr>
            <p:nvPr/>
          </p:nvGrpSpPr>
          <p:grpSpPr bwMode="auto">
            <a:xfrm>
              <a:off x="3929058" y="3429000"/>
              <a:ext cx="958190" cy="1285884"/>
              <a:chOff x="3929058" y="3414252"/>
              <a:chExt cx="958190" cy="1285884"/>
            </a:xfrm>
          </p:grpSpPr>
          <p:cxnSp>
            <p:nvCxnSpPr>
              <p:cNvPr id="11" name="رابط مستقيم 10"/>
              <p:cNvCxnSpPr/>
              <p:nvPr/>
            </p:nvCxnSpPr>
            <p:spPr>
              <a:xfrm rot="5400000" flipH="1" flipV="1">
                <a:off x="3597887" y="3760295"/>
                <a:ext cx="1206918" cy="54494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رابط مستقيم 11"/>
              <p:cNvCxnSpPr/>
              <p:nvPr/>
            </p:nvCxnSpPr>
            <p:spPr>
              <a:xfrm rot="16200000" flipH="1">
                <a:off x="4029775" y="3843217"/>
                <a:ext cx="1285577" cy="42826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مجموعة 12"/>
          <p:cNvGrpSpPr>
            <a:grpSpLocks/>
          </p:cNvGrpSpPr>
          <p:nvPr/>
        </p:nvGrpSpPr>
        <p:grpSpPr bwMode="auto">
          <a:xfrm>
            <a:off x="5441950" y="2027238"/>
            <a:ext cx="1643063" cy="1857375"/>
            <a:chOff x="2000232" y="3000372"/>
            <a:chExt cx="1500198" cy="1714512"/>
          </a:xfrm>
        </p:grpSpPr>
        <p:sp>
          <p:nvSpPr>
            <p:cNvPr id="14" name="مستطيل 13"/>
            <p:cNvSpPr/>
            <p:nvPr/>
          </p:nvSpPr>
          <p:spPr>
            <a:xfrm>
              <a:off x="2000232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7" name="مجموعة 30"/>
            <p:cNvGrpSpPr>
              <a:grpSpLocks/>
            </p:cNvGrpSpPr>
            <p:nvPr/>
          </p:nvGrpSpPr>
          <p:grpSpPr bwMode="auto">
            <a:xfrm>
              <a:off x="2071670" y="3000372"/>
              <a:ext cx="1019748" cy="1439254"/>
              <a:chOff x="6500827" y="2987446"/>
              <a:chExt cx="1019748" cy="1439254"/>
            </a:xfrm>
          </p:grpSpPr>
          <p:cxnSp>
            <p:nvCxnSpPr>
              <p:cNvPr id="16" name="رابط مستقيم 15"/>
              <p:cNvCxnSpPr/>
              <p:nvPr/>
            </p:nvCxnSpPr>
            <p:spPr>
              <a:xfrm rot="16200000" flipH="1">
                <a:off x="6563616" y="3469243"/>
                <a:ext cx="1439018" cy="47542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رابط مستقيم 16"/>
              <p:cNvCxnSpPr/>
              <p:nvPr/>
            </p:nvCxnSpPr>
            <p:spPr>
              <a:xfrm rot="5400000" flipH="1">
                <a:off x="6894859" y="3800486"/>
                <a:ext cx="231532" cy="102042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مجموعة 17"/>
          <p:cNvGrpSpPr>
            <a:grpSpLocks/>
          </p:cNvGrpSpPr>
          <p:nvPr/>
        </p:nvGrpSpPr>
        <p:grpSpPr bwMode="auto">
          <a:xfrm>
            <a:off x="4959350" y="2000250"/>
            <a:ext cx="1643063" cy="1857375"/>
            <a:chOff x="214282" y="3000372"/>
            <a:chExt cx="1500198" cy="1714512"/>
          </a:xfrm>
        </p:grpSpPr>
        <p:sp>
          <p:nvSpPr>
            <p:cNvPr id="19" name="مستطيل 18"/>
            <p:cNvSpPr/>
            <p:nvPr/>
          </p:nvSpPr>
          <p:spPr>
            <a:xfrm>
              <a:off x="214282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10" name="مجموعة 35"/>
            <p:cNvGrpSpPr>
              <a:grpSpLocks/>
            </p:cNvGrpSpPr>
            <p:nvPr/>
          </p:nvGrpSpPr>
          <p:grpSpPr bwMode="auto">
            <a:xfrm>
              <a:off x="642910" y="3000372"/>
              <a:ext cx="1019749" cy="1439254"/>
              <a:chOff x="6500827" y="2987445"/>
              <a:chExt cx="1019749" cy="1439254"/>
            </a:xfrm>
          </p:grpSpPr>
          <p:cxnSp>
            <p:nvCxnSpPr>
              <p:cNvPr id="21" name="رابط مستقيم 20"/>
              <p:cNvCxnSpPr/>
              <p:nvPr/>
            </p:nvCxnSpPr>
            <p:spPr>
              <a:xfrm rot="16200000" flipH="1" flipV="1">
                <a:off x="6169998" y="3318688"/>
                <a:ext cx="1207485" cy="545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رابط مستقيم 21"/>
              <p:cNvCxnSpPr/>
              <p:nvPr/>
            </p:nvCxnSpPr>
            <p:spPr>
              <a:xfrm rot="16200000" flipH="1">
                <a:off x="6894962" y="3801209"/>
                <a:ext cx="231532" cy="101897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4" name="رابط مستقيم 23"/>
          <p:cNvCxnSpPr/>
          <p:nvPr/>
        </p:nvCxnSpPr>
        <p:spPr>
          <a:xfrm rot="5400000">
            <a:off x="5066507" y="2334419"/>
            <a:ext cx="1357312" cy="5715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مجموعة 25"/>
          <p:cNvGrpSpPr>
            <a:grpSpLocks/>
          </p:cNvGrpSpPr>
          <p:nvPr/>
        </p:nvGrpSpPr>
        <p:grpSpPr bwMode="auto">
          <a:xfrm>
            <a:off x="5557838" y="1958975"/>
            <a:ext cx="1071562" cy="1638300"/>
            <a:chOff x="6500827" y="2987446"/>
            <a:chExt cx="1019748" cy="1439254"/>
          </a:xfrm>
        </p:grpSpPr>
        <p:cxnSp>
          <p:nvCxnSpPr>
            <p:cNvPr id="27" name="رابط مستقيم 26"/>
            <p:cNvCxnSpPr/>
            <p:nvPr/>
          </p:nvCxnSpPr>
          <p:spPr>
            <a:xfrm rot="16200000" flipH="1">
              <a:off x="6563763" y="3469887"/>
              <a:ext cx="1439254" cy="4743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رابط مستقيم 27"/>
            <p:cNvCxnSpPr/>
            <p:nvPr/>
          </p:nvCxnSpPr>
          <p:spPr>
            <a:xfrm rot="5400000" flipH="1">
              <a:off x="6894947" y="3801072"/>
              <a:ext cx="231508" cy="10197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مستطيل 28"/>
          <p:cNvSpPr/>
          <p:nvPr/>
        </p:nvSpPr>
        <p:spPr>
          <a:xfrm>
            <a:off x="1857356" y="1928802"/>
            <a:ext cx="2143140" cy="214314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0" name="مثلث متساوي الساقين 29"/>
          <p:cNvSpPr/>
          <p:nvPr/>
        </p:nvSpPr>
        <p:spPr>
          <a:xfrm rot="769127">
            <a:off x="2487613" y="2243138"/>
            <a:ext cx="1046162" cy="1298575"/>
          </a:xfrm>
          <a:prstGeom prst="triangle">
            <a:avLst>
              <a:gd name="adj" fmla="val 2521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1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00063" y="1357313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هل المثلث الذي كونته يطابق المثلث الأصلي ؟ فسر إجابتك .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735388" y="1928813"/>
            <a:ext cx="4500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نلاحظ أن الزوايا المتناظرة متطابقة لكنه أكبر من المثلث الأصلي لذا ليس مطابقاً بل مشابهاً له .</a:t>
            </a:r>
          </a:p>
        </p:txBody>
      </p:sp>
      <p:sp>
        <p:nvSpPr>
          <p:cNvPr id="10" name="شكل بيضاوي 9"/>
          <p:cNvSpPr/>
          <p:nvPr/>
        </p:nvSpPr>
        <p:spPr>
          <a:xfrm>
            <a:off x="8143900" y="292893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2</a:t>
            </a: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428625" y="2857500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حاول تكوين مثلث آخر بنفس قياسات الزوايا المعطاة . هل هو مطابق للمثلث الأصلي ؟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643313" y="3429000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ليس مطابقاً للمثلث الأصلي ولكنه مشابها له .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8215338" y="421481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3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500063" y="4143375"/>
            <a:ext cx="7643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خمن : بالاعتماد على هذا النشاط , هل يمكن استعمال ثلاثة أزواج من الزوايا المتطابقة  </a:t>
            </a:r>
            <a:r>
              <a:rPr lang="en-US" sz="20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  لتبين أن المثلثين متطابقان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500438" y="4929188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لا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643182"/>
            <a:ext cx="2143140" cy="214314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6715140" y="214290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428750" y="1143000"/>
            <a:ext cx="585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/>
            <a:r>
              <a:rPr lang="ar-SA" sz="2000" b="1">
                <a:latin typeface="Calibri" pitchFamily="34" charset="0"/>
              </a:rPr>
              <a:t>ارسم مثلثاً على قطعة من الورق الشفاف . وانسخ منه ضلعين والزاوية المحصورة بينهما على أوراق شفافة منفصلة .</a:t>
            </a:r>
          </a:p>
        </p:txBody>
      </p:sp>
      <p:grpSp>
        <p:nvGrpSpPr>
          <p:cNvPr id="2" name="مجموعة 9"/>
          <p:cNvGrpSpPr>
            <a:grpSpLocks/>
          </p:cNvGrpSpPr>
          <p:nvPr/>
        </p:nvGrpSpPr>
        <p:grpSpPr bwMode="auto">
          <a:xfrm>
            <a:off x="3714750" y="2786063"/>
            <a:ext cx="1643063" cy="2000250"/>
            <a:chOff x="3714744" y="3000372"/>
            <a:chExt cx="1500198" cy="1714512"/>
          </a:xfrm>
        </p:grpSpPr>
        <p:sp>
          <p:nvSpPr>
            <p:cNvPr id="11" name="مستطيل 10"/>
            <p:cNvSpPr/>
            <p:nvPr/>
          </p:nvSpPr>
          <p:spPr>
            <a:xfrm>
              <a:off x="3714744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3" name="مجموعة 25"/>
            <p:cNvGrpSpPr>
              <a:grpSpLocks/>
            </p:cNvGrpSpPr>
            <p:nvPr/>
          </p:nvGrpSpPr>
          <p:grpSpPr bwMode="auto">
            <a:xfrm>
              <a:off x="3929058" y="3429000"/>
              <a:ext cx="958190" cy="1285884"/>
              <a:chOff x="3929058" y="3414252"/>
              <a:chExt cx="958190" cy="1285884"/>
            </a:xfrm>
          </p:grpSpPr>
          <p:cxnSp>
            <p:nvCxnSpPr>
              <p:cNvPr id="13" name="رابط مستقيم 12"/>
              <p:cNvCxnSpPr/>
              <p:nvPr/>
            </p:nvCxnSpPr>
            <p:spPr>
              <a:xfrm rot="5400000" flipH="1" flipV="1">
                <a:off x="3598284" y="3760202"/>
                <a:ext cx="1206962" cy="54499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رابط مستقيم 13"/>
              <p:cNvCxnSpPr/>
              <p:nvPr/>
            </p:nvCxnSpPr>
            <p:spPr>
              <a:xfrm rot="16200000" flipH="1">
                <a:off x="4029900" y="3842673"/>
                <a:ext cx="1285885" cy="4290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سهم للأسفل 14"/>
          <p:cNvSpPr/>
          <p:nvPr/>
        </p:nvSpPr>
        <p:spPr>
          <a:xfrm rot="5400000">
            <a:off x="5393531" y="3536157"/>
            <a:ext cx="428625" cy="78581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6" name="مثلث متساوي الساقين 15"/>
          <p:cNvSpPr/>
          <p:nvPr/>
        </p:nvSpPr>
        <p:spPr>
          <a:xfrm rot="769127">
            <a:off x="6632575" y="3028950"/>
            <a:ext cx="1044575" cy="1298575"/>
          </a:xfrm>
          <a:prstGeom prst="triangle">
            <a:avLst>
              <a:gd name="adj" fmla="val 2521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6" name="مجموعة 27"/>
          <p:cNvGrpSpPr>
            <a:grpSpLocks/>
          </p:cNvGrpSpPr>
          <p:nvPr/>
        </p:nvGrpSpPr>
        <p:grpSpPr bwMode="auto">
          <a:xfrm>
            <a:off x="1889125" y="2714625"/>
            <a:ext cx="1643063" cy="2214563"/>
            <a:chOff x="1785918" y="2714620"/>
            <a:chExt cx="1643074" cy="2214578"/>
          </a:xfrm>
        </p:grpSpPr>
        <p:sp>
          <p:nvSpPr>
            <p:cNvPr id="18" name="مستطيل 17"/>
            <p:cNvSpPr/>
            <p:nvPr/>
          </p:nvSpPr>
          <p:spPr>
            <a:xfrm>
              <a:off x="1785918" y="2714620"/>
              <a:ext cx="1643074" cy="221457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21" name="رابط مستقيم 20"/>
            <p:cNvCxnSpPr/>
            <p:nvPr/>
          </p:nvCxnSpPr>
          <p:spPr>
            <a:xfrm rot="16200000" flipH="1">
              <a:off x="2017695" y="3554413"/>
              <a:ext cx="1439872" cy="47466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مجموعة 28"/>
          <p:cNvGrpSpPr>
            <a:grpSpLocks/>
          </p:cNvGrpSpPr>
          <p:nvPr/>
        </p:nvGrpSpPr>
        <p:grpSpPr bwMode="auto">
          <a:xfrm>
            <a:off x="103188" y="2714625"/>
            <a:ext cx="1643062" cy="2214563"/>
            <a:chOff x="44244" y="2756562"/>
            <a:chExt cx="1643074" cy="2214578"/>
          </a:xfrm>
        </p:grpSpPr>
        <p:sp>
          <p:nvSpPr>
            <p:cNvPr id="25" name="مستطيل 24"/>
            <p:cNvSpPr/>
            <p:nvPr/>
          </p:nvSpPr>
          <p:spPr>
            <a:xfrm>
              <a:off x="44244" y="2756562"/>
              <a:ext cx="1643074" cy="221457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27" name="رابط مستقيم 26"/>
            <p:cNvCxnSpPr/>
            <p:nvPr/>
          </p:nvCxnSpPr>
          <p:spPr>
            <a:xfrm rot="5400000" flipH="1" flipV="1">
              <a:off x="301421" y="3556667"/>
              <a:ext cx="1214445" cy="5318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7358063" y="642938"/>
            <a:ext cx="1285875" cy="357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214438" y="642938"/>
            <a:ext cx="6000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latin typeface="Calibri" pitchFamily="34" charset="0"/>
              </a:rPr>
              <a:t>رتب الأجزاء وألصقها بحيث يشكل المستقيمان ضلعي الزاوية ثم الصقها </a:t>
            </a:r>
            <a:r>
              <a:rPr lang="en-US" sz="2000" b="1" dirty="0">
                <a:latin typeface="Calibri" pitchFamily="34" charset="0"/>
              </a:rPr>
              <a:t>.</a:t>
            </a:r>
            <a:r>
              <a:rPr lang="ar-SA" sz="2000" b="1" dirty="0">
                <a:latin typeface="Calibri" pitchFamily="34" charset="0"/>
              </a:rPr>
              <a:t>على ورق مقوى وصل بين ضلعي الزاوية لتكون مثلثاً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072198" y="2643182"/>
            <a:ext cx="2143140" cy="214314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4" name="مجموعة 6"/>
          <p:cNvGrpSpPr>
            <a:grpSpLocks/>
          </p:cNvGrpSpPr>
          <p:nvPr/>
        </p:nvGrpSpPr>
        <p:grpSpPr bwMode="auto">
          <a:xfrm>
            <a:off x="3714750" y="2571750"/>
            <a:ext cx="1643063" cy="2000250"/>
            <a:chOff x="3714745" y="3000372"/>
            <a:chExt cx="1500198" cy="1714512"/>
          </a:xfrm>
        </p:grpSpPr>
        <p:sp>
          <p:nvSpPr>
            <p:cNvPr id="8" name="مستطيل 7"/>
            <p:cNvSpPr/>
            <p:nvPr/>
          </p:nvSpPr>
          <p:spPr>
            <a:xfrm>
              <a:off x="3714745" y="3000372"/>
              <a:ext cx="1500198" cy="1714512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grpSp>
          <p:nvGrpSpPr>
            <p:cNvPr id="5" name="مجموعة 25"/>
            <p:cNvGrpSpPr>
              <a:grpSpLocks/>
            </p:cNvGrpSpPr>
            <p:nvPr/>
          </p:nvGrpSpPr>
          <p:grpSpPr bwMode="auto">
            <a:xfrm>
              <a:off x="3929058" y="3429000"/>
              <a:ext cx="958190" cy="1285884"/>
              <a:chOff x="3929058" y="3414252"/>
              <a:chExt cx="958190" cy="1285884"/>
            </a:xfrm>
          </p:grpSpPr>
          <p:cxnSp>
            <p:nvCxnSpPr>
              <p:cNvPr id="10" name="رابط مستقيم 9"/>
              <p:cNvCxnSpPr/>
              <p:nvPr/>
            </p:nvCxnSpPr>
            <p:spPr>
              <a:xfrm rot="5400000" flipH="1" flipV="1">
                <a:off x="3598284" y="3760203"/>
                <a:ext cx="1206963" cy="54499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رابط مستقيم 10"/>
              <p:cNvCxnSpPr/>
              <p:nvPr/>
            </p:nvCxnSpPr>
            <p:spPr>
              <a:xfrm rot="16200000" flipH="1">
                <a:off x="4029900" y="3842674"/>
                <a:ext cx="1285884" cy="4290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مثلث متساوي الساقين 11"/>
          <p:cNvSpPr/>
          <p:nvPr/>
        </p:nvSpPr>
        <p:spPr>
          <a:xfrm rot="769127">
            <a:off x="6632575" y="3028950"/>
            <a:ext cx="1044575" cy="1298575"/>
          </a:xfrm>
          <a:prstGeom prst="triangle">
            <a:avLst>
              <a:gd name="adj" fmla="val 2521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pSp>
        <p:nvGrpSpPr>
          <p:cNvPr id="7" name="مجموعة 23"/>
          <p:cNvGrpSpPr>
            <a:grpSpLocks/>
          </p:cNvGrpSpPr>
          <p:nvPr/>
        </p:nvGrpSpPr>
        <p:grpSpPr bwMode="auto">
          <a:xfrm>
            <a:off x="3786188" y="2714625"/>
            <a:ext cx="1643062" cy="2214563"/>
            <a:chOff x="2428860" y="3857628"/>
            <a:chExt cx="1643074" cy="2214578"/>
          </a:xfrm>
        </p:grpSpPr>
        <p:sp>
          <p:nvSpPr>
            <p:cNvPr id="14" name="مستطيل 13"/>
            <p:cNvSpPr/>
            <p:nvPr/>
          </p:nvSpPr>
          <p:spPr>
            <a:xfrm>
              <a:off x="2428860" y="3857628"/>
              <a:ext cx="1643074" cy="221457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15" name="رابط مستقيم 14"/>
            <p:cNvCxnSpPr/>
            <p:nvPr/>
          </p:nvCxnSpPr>
          <p:spPr>
            <a:xfrm rot="16200000" flipH="1">
              <a:off x="2660637" y="4697422"/>
              <a:ext cx="1439872" cy="4746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مجموعة 24"/>
          <p:cNvGrpSpPr>
            <a:grpSpLocks/>
          </p:cNvGrpSpPr>
          <p:nvPr/>
        </p:nvGrpSpPr>
        <p:grpSpPr bwMode="auto">
          <a:xfrm>
            <a:off x="3429000" y="2643188"/>
            <a:ext cx="1643063" cy="2214562"/>
            <a:chOff x="857224" y="2786058"/>
            <a:chExt cx="1643074" cy="2214578"/>
          </a:xfrm>
        </p:grpSpPr>
        <p:sp>
          <p:nvSpPr>
            <p:cNvPr id="17" name="مستطيل 16"/>
            <p:cNvSpPr/>
            <p:nvPr/>
          </p:nvSpPr>
          <p:spPr>
            <a:xfrm>
              <a:off x="857224" y="2786058"/>
              <a:ext cx="1643074" cy="2214578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ar-SA"/>
            </a:p>
          </p:txBody>
        </p:sp>
        <p:cxnSp>
          <p:nvCxnSpPr>
            <p:cNvPr id="18" name="رابط مستقيم 17"/>
            <p:cNvCxnSpPr/>
            <p:nvPr/>
          </p:nvCxnSpPr>
          <p:spPr>
            <a:xfrm rot="5400000" flipH="1" flipV="1">
              <a:off x="1114400" y="3586164"/>
              <a:ext cx="1214447" cy="531816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مجموعة 25"/>
          <p:cNvGrpSpPr>
            <a:grpSpLocks/>
          </p:cNvGrpSpPr>
          <p:nvPr/>
        </p:nvGrpSpPr>
        <p:grpSpPr bwMode="auto">
          <a:xfrm>
            <a:off x="3949700" y="3071813"/>
            <a:ext cx="1049338" cy="1500187"/>
            <a:chOff x="3929058" y="3414252"/>
            <a:chExt cx="958190" cy="1285884"/>
          </a:xfrm>
        </p:grpSpPr>
        <p:cxnSp>
          <p:nvCxnSpPr>
            <p:cNvPr id="20" name="رابط مستقيم 19"/>
            <p:cNvCxnSpPr/>
            <p:nvPr/>
          </p:nvCxnSpPr>
          <p:spPr>
            <a:xfrm rot="5400000" flipH="1" flipV="1">
              <a:off x="3598102" y="3760175"/>
              <a:ext cx="1206963" cy="5450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رابط مستقيم 20"/>
            <p:cNvCxnSpPr/>
            <p:nvPr/>
          </p:nvCxnSpPr>
          <p:spPr>
            <a:xfrm rot="16200000" flipH="1">
              <a:off x="4029764" y="3842653"/>
              <a:ext cx="1285884" cy="42908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رابط مستقيم 27"/>
          <p:cNvCxnSpPr/>
          <p:nvPr/>
        </p:nvCxnSpPr>
        <p:spPr>
          <a:xfrm rot="16200000" flipH="1">
            <a:off x="4043363" y="3554413"/>
            <a:ext cx="1439862" cy="4746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7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00063" y="1357313"/>
            <a:ext cx="7643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هل المثلث الذي كونته يطابق المثلث الأصلي ؟ فسر إجابتك .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735388" y="1928813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 لأن الأضلاع المتناظرة متطابقة .</a:t>
            </a:r>
          </a:p>
        </p:txBody>
      </p:sp>
      <p:sp>
        <p:nvSpPr>
          <p:cNvPr id="10" name="شكل بيضاوي 9"/>
          <p:cNvSpPr/>
          <p:nvPr/>
        </p:nvSpPr>
        <p:spPr>
          <a:xfrm>
            <a:off x="8143900" y="292893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8</a:t>
            </a: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428625" y="2857500"/>
            <a:ext cx="7643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حاول تكوين مثلث آخر من نفس الأضلاع والزاوية المحصورة بينهما هل هو مطابق للمثلث الأصلي ؟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643313" y="3429000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 .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8215338" y="421481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9</a:t>
            </a: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500063" y="4143375"/>
            <a:ext cx="7643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solidFill>
                  <a:srgbClr val="C00000"/>
                </a:solidFill>
                <a:latin typeface="Calibri" pitchFamily="34" charset="0"/>
              </a:rPr>
              <a:t>خمن : بالاعتماد على هذا النشاط , هل يمكن استعمال تطابق زوجين من الأضلاع لتبين أن المثلثين متطابقان</a:t>
            </a:r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3500438" y="4929188"/>
            <a:ext cx="4500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شكل بيضاوي 5"/>
          <p:cNvSpPr/>
          <p:nvPr/>
        </p:nvSpPr>
        <p:spPr>
          <a:xfrm>
            <a:off x="8072462" y="285728"/>
            <a:ext cx="571504" cy="50006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400" b="1" dirty="0"/>
              <a:t>10</a:t>
            </a:r>
            <a:endParaRPr lang="ar-SA" sz="3200" b="1" dirty="0"/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357158" y="352562"/>
            <a:ext cx="7643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 dirty="0">
                <a:solidFill>
                  <a:srgbClr val="C00000"/>
                </a:solidFill>
                <a:latin typeface="Calibri" pitchFamily="34" charset="0"/>
              </a:rPr>
              <a:t>توسع : استعمل الورق الشفاف للاستقصاء والتوصل لتخمين حول ما إذا كانت كل من الشروط التالية تكفي لتطابق المثلثين أم لا .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3357533" y="1138374"/>
            <a:ext cx="4500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+mn-cs"/>
              </a:rPr>
              <a:t>الحالة 4 : تطابق زوجين من الأضلاع وزاويتين غير محصورتين بينهما .</a:t>
            </a: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3357533" y="1995624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لا .</a:t>
            </a: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3357533" y="2495687"/>
            <a:ext cx="4500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+mn-cs"/>
              </a:rPr>
              <a:t>الحالة 5 : تطابق زوجين من الزوايا وضلعين يصلان بينهما.</a:t>
            </a:r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286096" y="3995874"/>
            <a:ext cx="4500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+mn-cs"/>
              </a:rPr>
              <a:t>الحالة 6 : تطابق زوجين من الزوايا وضلعين غير واصلين بينهما .</a:t>
            </a:r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214658" y="3210062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 .</a:t>
            </a: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214658" y="4853124"/>
            <a:ext cx="4500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/>
            <a:r>
              <a:rPr lang="ar-SA" sz="2000" b="1">
                <a:latin typeface="Calibri" pitchFamily="34" charset="0"/>
              </a:rPr>
              <a:t>نعم .</a:t>
            </a:r>
          </a:p>
        </p:txBody>
      </p:sp>
      <p:grpSp>
        <p:nvGrpSpPr>
          <p:cNvPr id="14" name="مجموعة 13"/>
          <p:cNvGrpSpPr/>
          <p:nvPr/>
        </p:nvGrpSpPr>
        <p:grpSpPr>
          <a:xfrm>
            <a:off x="285720" y="4714884"/>
            <a:ext cx="1214446" cy="1401179"/>
            <a:chOff x="142844" y="2143115"/>
            <a:chExt cx="1214446" cy="1401179"/>
          </a:xfrm>
        </p:grpSpPr>
        <p:pic>
          <p:nvPicPr>
            <p:cNvPr id="15" name="Picture 8" descr="C:\Documents and Settings\Laser\My Documents\My Pictures\3D-1\1600x1200_waael_com%20(11).jpg"/>
            <p:cNvPicPr>
              <a:picLocks noChangeAspect="1" noChangeArrowheads="1"/>
            </p:cNvPicPr>
            <p:nvPr/>
          </p:nvPicPr>
          <p:blipFill>
            <a:blip r:embed="rId2" cstate="print"/>
            <a:srcRect l="19356" r="17736"/>
            <a:stretch>
              <a:fillRect/>
            </a:stretch>
          </p:blipFill>
          <p:spPr bwMode="auto">
            <a:xfrm>
              <a:off x="142844" y="2143115"/>
              <a:ext cx="1214446" cy="1401179"/>
            </a:xfrm>
            <a:prstGeom prst="rect">
              <a:avLst/>
            </a:prstGeom>
            <a:noFill/>
          </p:spPr>
        </p:pic>
        <p:sp>
          <p:nvSpPr>
            <p:cNvPr id="16" name="مربع نص 15">
              <a:hlinkClick r:id="rId3" action="ppaction://hlinksldjump"/>
            </p:cNvPr>
            <p:cNvSpPr txBox="1"/>
            <p:nvPr/>
          </p:nvSpPr>
          <p:spPr>
            <a:xfrm>
              <a:off x="500034" y="2571744"/>
              <a:ext cx="57150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b="1" dirty="0" smtClean="0"/>
                <a:t>عودة</a:t>
              </a:r>
              <a:endParaRPr lang="ar-SA" b="1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785918" y="1785926"/>
            <a:ext cx="57551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معمل الجداول الالكترونية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Excel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e_Nice" pitchFamily="34" charset="-78"/>
              <a:cs typeface="ae_Nice" pitchFamily="34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071670" y="3429000"/>
            <a:ext cx="479971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التكبير</a:t>
            </a:r>
            <a:r>
              <a:rPr lang="ar-S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 و</a:t>
            </a:r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التصغير</a:t>
            </a:r>
            <a:endParaRPr lang="ar-SA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6" name="Picture 1" descr="F:\صور مفيده\j043934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3357562"/>
            <a:ext cx="4857784" cy="27823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aser\My Documents\My Pictures\einstein100th-420x2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0" y="1785926"/>
            <a:ext cx="730600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CS  Yaqout Bold" pitchFamily="2" charset="-78"/>
              </a:rPr>
              <a:t>معامل</a:t>
            </a:r>
          </a:p>
          <a:p>
            <a:pPr algn="ctr"/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CS  Yaqout Bold" pitchFamily="2" charset="-78"/>
              </a:rPr>
              <a:t>الرياضيات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7358082" y="285728"/>
            <a:ext cx="1566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/>
                <a:latin typeface="ae_Rehan" pitchFamily="18" charset="-78"/>
                <a:cs typeface="ae_Rehan" pitchFamily="18" charset="-78"/>
              </a:rPr>
              <a:t>نشاط</a:t>
            </a:r>
            <a:endParaRPr lang="ar-SA" sz="5400" b="1" cap="none" spc="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/>
              <a:latin typeface="ae_Rehan" pitchFamily="18" charset="-78"/>
              <a:cs typeface="ae_Rehan" pitchFamily="18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14282" y="1214422"/>
            <a:ext cx="864399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/>
              <a:t>رسمت هدى شكلاً خماسياً على ورقة رسم بياني , وكانت احداثيات رؤوسه كما يأتي :</a:t>
            </a:r>
          </a:p>
          <a:p>
            <a:pPr algn="r"/>
            <a:r>
              <a:rPr lang="ar-SA" sz="2400" b="1" dirty="0" smtClean="0"/>
              <a:t>(2 , 2 ) , ( 4 , 2 ) , ( 5 , 4 ) , (3 , 6 ) , ( 1 , 4 ) . وأرادت تكبير الشكل من خلال ضرب كل إحداثي في ( 3 ) فقامت بإدخال الإحداثيات في برنامج للجداول الالكترونية كما يلي :</a:t>
            </a:r>
            <a:endParaRPr lang="ar-SA" sz="2400" b="1" dirty="0"/>
          </a:p>
        </p:txBody>
      </p:sp>
      <p:pic>
        <p:nvPicPr>
          <p:cNvPr id="1026" name="Picture 2" descr="C:\Documents and Settings\Laser\My Documents\My Pictures\003_maths_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857496"/>
            <a:ext cx="3154372" cy="27865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7215206" y="357166"/>
            <a:ext cx="142876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اتبعي الخطوات</a:t>
            </a:r>
            <a:endParaRPr lang="ar-SA" sz="2400" b="1" dirty="0"/>
          </a:p>
        </p:txBody>
      </p:sp>
      <p:sp>
        <p:nvSpPr>
          <p:cNvPr id="3" name="مربع نص 2"/>
          <p:cNvSpPr txBox="1"/>
          <p:nvPr/>
        </p:nvSpPr>
        <p:spPr>
          <a:xfrm>
            <a:off x="1285852" y="285728"/>
            <a:ext cx="55721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cs typeface="ACS  Zomorrod" pitchFamily="2" charset="-78"/>
              </a:rPr>
              <a:t>يتم فتح برنامج الإكسل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cs typeface="ACS  Zomorrod" pitchFamily="2" charset="-78"/>
              </a:rPr>
              <a:t> </a:t>
            </a:r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cs typeface="ACS  Zomorrod" pitchFamily="2" charset="-78"/>
              </a:rPr>
              <a:t>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ACS  Zomorrod" pitchFamily="2" charset="-78"/>
              </a:rPr>
              <a:t>Excel</a:t>
            </a:r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cs typeface="ACS  Zomorrod" pitchFamily="2" charset="-78"/>
              </a:rPr>
              <a:t> كما يلي :</a:t>
            </a:r>
            <a:endParaRPr lang="ar-S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cs typeface="ACS  Zomorrod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6836" t="30937"/>
          <a:stretch>
            <a:fillRect/>
          </a:stretch>
        </p:blipFill>
        <p:spPr bwMode="auto">
          <a:xfrm>
            <a:off x="1142976" y="1034208"/>
            <a:ext cx="5929354" cy="526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رابط كسهم مستقيم 6"/>
          <p:cNvCxnSpPr/>
          <p:nvPr/>
        </p:nvCxnSpPr>
        <p:spPr>
          <a:xfrm rot="10800000" flipV="1">
            <a:off x="6786578" y="5072074"/>
            <a:ext cx="1428760" cy="100013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 flipV="1">
            <a:off x="6572264" y="4357694"/>
            <a:ext cx="1357322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رابط بشكل مرفق 12"/>
          <p:cNvCxnSpPr/>
          <p:nvPr/>
        </p:nvCxnSpPr>
        <p:spPr>
          <a:xfrm rot="10800000" flipV="1">
            <a:off x="5429256" y="1098740"/>
            <a:ext cx="2143140" cy="1071570"/>
          </a:xfrm>
          <a:prstGeom prst="bentConnector3">
            <a:avLst>
              <a:gd name="adj1" fmla="val 50000"/>
            </a:avLst>
          </a:prstGeom>
          <a:ln w="762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0" y="1857364"/>
            <a:ext cx="1428760" cy="714380"/>
          </a:xfrm>
          <a:prstGeom prst="straightConnector1">
            <a:avLst/>
          </a:prstGeom>
          <a:ln>
            <a:tailEnd type="arrow"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b="4375"/>
          <a:stretch>
            <a:fillRect/>
          </a:stretch>
        </p:blipFill>
        <p:spPr bwMode="auto">
          <a:xfrm>
            <a:off x="0" y="1"/>
            <a:ext cx="9144000" cy="635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642910" y="2071678"/>
            <a:ext cx="66437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عندها ستُفتح </a:t>
            </a:r>
            <a:r>
              <a:rPr lang="ar-SA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صفحة البرنامج</a:t>
            </a:r>
          </a:p>
          <a:p>
            <a:pPr algn="ctr"/>
            <a:r>
              <a:rPr lang="ar-SA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كما في الشكل</a:t>
            </a:r>
            <a:endParaRPr lang="ar-SA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قوس كبير أيسر 3"/>
          <p:cNvSpPr/>
          <p:nvPr/>
        </p:nvSpPr>
        <p:spPr>
          <a:xfrm rot="5400000">
            <a:off x="4250529" y="-2964701"/>
            <a:ext cx="500066" cy="8286808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1857356" y="142852"/>
            <a:ext cx="2500330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Mehr" pitchFamily="2" charset="-78"/>
              </a:rPr>
              <a:t>الأحرف ( وتمثل الأعمدة )</a:t>
            </a:r>
            <a:endParaRPr lang="ar-SA" sz="28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Mehr" pitchFamily="2" charset="-78"/>
            </a:endParaRPr>
          </a:p>
        </p:txBody>
      </p:sp>
      <p:sp>
        <p:nvSpPr>
          <p:cNvPr id="6" name="قوس كبير أيسر 5"/>
          <p:cNvSpPr/>
          <p:nvPr/>
        </p:nvSpPr>
        <p:spPr>
          <a:xfrm>
            <a:off x="8001024" y="1571612"/>
            <a:ext cx="571504" cy="4572032"/>
          </a:xfrm>
          <a:prstGeom prst="leftBrac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ربع نص 6"/>
          <p:cNvSpPr txBox="1"/>
          <p:nvPr/>
        </p:nvSpPr>
        <p:spPr>
          <a:xfrm>
            <a:off x="5715008" y="3714753"/>
            <a:ext cx="2143140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Mehr" pitchFamily="2" charset="-78"/>
              </a:rPr>
              <a:t>الأرقام</a:t>
            </a:r>
          </a:p>
          <a:p>
            <a:pPr algn="ctr"/>
            <a:r>
              <a:rPr lang="ar-SA" sz="36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Mehr" pitchFamily="2" charset="-78"/>
              </a:rPr>
              <a:t>( الصفوف )</a:t>
            </a:r>
            <a:endParaRPr lang="ar-SA" sz="36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B Mehr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3529"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/>
          <p:nvPr/>
        </p:nvSpPr>
        <p:spPr>
          <a:xfrm>
            <a:off x="571472" y="2714620"/>
            <a:ext cx="4572032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/>
              <a:t>ضعي المؤشر على الخلية الأولى وابدئي بتسجيل البيانات</a:t>
            </a:r>
          </a:p>
          <a:p>
            <a:pPr algn="ctr"/>
            <a:r>
              <a:rPr lang="ar-SA" sz="2400" dirty="0" smtClean="0"/>
              <a:t>وللانتقال بين كل خلية وأخرى استعملي الأسهم من لوحة المفاتيح </a:t>
            </a:r>
            <a:r>
              <a:rPr lang="ar-SA" sz="2400" dirty="0" err="1" smtClean="0"/>
              <a:t>و</a:t>
            </a:r>
            <a:r>
              <a:rPr lang="ar-SA" sz="2400" dirty="0" smtClean="0"/>
              <a:t> زر</a:t>
            </a:r>
          </a:p>
          <a:p>
            <a:pPr algn="ctr"/>
            <a:r>
              <a:rPr lang="ar-SA" sz="2400" dirty="0" smtClean="0"/>
              <a:t> </a:t>
            </a:r>
            <a:r>
              <a:rPr lang="en-US" sz="2400" dirty="0" smtClean="0"/>
              <a:t>Tab</a:t>
            </a:r>
            <a:endParaRPr lang="ar-SA" sz="2400" dirty="0"/>
          </a:p>
        </p:txBody>
      </p:sp>
      <p:cxnSp>
        <p:nvCxnSpPr>
          <p:cNvPr id="9" name="رابط كسهم مستقيم 8"/>
          <p:cNvCxnSpPr/>
          <p:nvPr/>
        </p:nvCxnSpPr>
        <p:spPr>
          <a:xfrm flipV="1">
            <a:off x="2071670" y="1643050"/>
            <a:ext cx="6286544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b="3529"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شكل بيضاوي 4"/>
          <p:cNvSpPr/>
          <p:nvPr/>
        </p:nvSpPr>
        <p:spPr>
          <a:xfrm>
            <a:off x="1643042" y="2357430"/>
            <a:ext cx="4500594" cy="157163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يمكنك توسيع الأعمدة أو الصفوف بالسحب من حرف العمود</a:t>
            </a:r>
          </a:p>
          <a:p>
            <a:pPr algn="ctr"/>
            <a:r>
              <a:rPr lang="ar-SA" sz="2400" b="1" dirty="0" smtClean="0"/>
              <a:t>أو من رقم الصف</a:t>
            </a:r>
            <a:endParaRPr lang="ar-SA" sz="2400" b="1" dirty="0"/>
          </a:p>
        </p:txBody>
      </p:sp>
      <p:sp>
        <p:nvSpPr>
          <p:cNvPr id="8" name="شكل حر 7"/>
          <p:cNvSpPr/>
          <p:nvPr/>
        </p:nvSpPr>
        <p:spPr>
          <a:xfrm>
            <a:off x="3832412" y="1842247"/>
            <a:ext cx="5110969" cy="3065929"/>
          </a:xfrm>
          <a:custGeom>
            <a:avLst/>
            <a:gdLst>
              <a:gd name="connsiteX0" fmla="*/ 0 w 5110969"/>
              <a:gd name="connsiteY0" fmla="*/ 2017059 h 3065929"/>
              <a:gd name="connsiteX1" fmla="*/ 53788 w 5110969"/>
              <a:gd name="connsiteY1" fmla="*/ 2353235 h 3065929"/>
              <a:gd name="connsiteX2" fmla="*/ 94129 w 5110969"/>
              <a:gd name="connsiteY2" fmla="*/ 2393577 h 3065929"/>
              <a:gd name="connsiteX3" fmla="*/ 107576 w 5110969"/>
              <a:gd name="connsiteY3" fmla="*/ 2433918 h 3065929"/>
              <a:gd name="connsiteX4" fmla="*/ 134470 w 5110969"/>
              <a:gd name="connsiteY4" fmla="*/ 2474259 h 3065929"/>
              <a:gd name="connsiteX5" fmla="*/ 201706 w 5110969"/>
              <a:gd name="connsiteY5" fmla="*/ 2581835 h 3065929"/>
              <a:gd name="connsiteX6" fmla="*/ 228600 w 5110969"/>
              <a:gd name="connsiteY6" fmla="*/ 2622177 h 3065929"/>
              <a:gd name="connsiteX7" fmla="*/ 322729 w 5110969"/>
              <a:gd name="connsiteY7" fmla="*/ 2662518 h 3065929"/>
              <a:gd name="connsiteX8" fmla="*/ 403412 w 5110969"/>
              <a:gd name="connsiteY8" fmla="*/ 2702859 h 3065929"/>
              <a:gd name="connsiteX9" fmla="*/ 618564 w 5110969"/>
              <a:gd name="connsiteY9" fmla="*/ 2689412 h 3065929"/>
              <a:gd name="connsiteX10" fmla="*/ 645459 w 5110969"/>
              <a:gd name="connsiteY10" fmla="*/ 2649071 h 3065929"/>
              <a:gd name="connsiteX11" fmla="*/ 766482 w 5110969"/>
              <a:gd name="connsiteY11" fmla="*/ 2554941 h 3065929"/>
              <a:gd name="connsiteX12" fmla="*/ 779929 w 5110969"/>
              <a:gd name="connsiteY12" fmla="*/ 2393577 h 3065929"/>
              <a:gd name="connsiteX13" fmla="*/ 739588 w 5110969"/>
              <a:gd name="connsiteY13" fmla="*/ 2380129 h 3065929"/>
              <a:gd name="connsiteX14" fmla="*/ 699247 w 5110969"/>
              <a:gd name="connsiteY14" fmla="*/ 2353235 h 3065929"/>
              <a:gd name="connsiteX15" fmla="*/ 403412 w 5110969"/>
              <a:gd name="connsiteY15" fmla="*/ 2366682 h 3065929"/>
              <a:gd name="connsiteX16" fmla="*/ 336176 w 5110969"/>
              <a:gd name="connsiteY16" fmla="*/ 2433918 h 3065929"/>
              <a:gd name="connsiteX17" fmla="*/ 322729 w 5110969"/>
              <a:gd name="connsiteY17" fmla="*/ 2474259 h 3065929"/>
              <a:gd name="connsiteX18" fmla="*/ 282388 w 5110969"/>
              <a:gd name="connsiteY18" fmla="*/ 2554941 h 3065929"/>
              <a:gd name="connsiteX19" fmla="*/ 309282 w 5110969"/>
              <a:gd name="connsiteY19" fmla="*/ 2864224 h 3065929"/>
              <a:gd name="connsiteX20" fmla="*/ 403412 w 5110969"/>
              <a:gd name="connsiteY20" fmla="*/ 3025588 h 3065929"/>
              <a:gd name="connsiteX21" fmla="*/ 484094 w 5110969"/>
              <a:gd name="connsiteY21" fmla="*/ 3052482 h 3065929"/>
              <a:gd name="connsiteX22" fmla="*/ 578223 w 5110969"/>
              <a:gd name="connsiteY22" fmla="*/ 3065929 h 3065929"/>
              <a:gd name="connsiteX23" fmla="*/ 927847 w 5110969"/>
              <a:gd name="connsiteY23" fmla="*/ 3052482 h 3065929"/>
              <a:gd name="connsiteX24" fmla="*/ 1048870 w 5110969"/>
              <a:gd name="connsiteY24" fmla="*/ 2985247 h 3065929"/>
              <a:gd name="connsiteX25" fmla="*/ 1089212 w 5110969"/>
              <a:gd name="connsiteY25" fmla="*/ 2971800 h 3065929"/>
              <a:gd name="connsiteX26" fmla="*/ 1156447 w 5110969"/>
              <a:gd name="connsiteY26" fmla="*/ 2944906 h 3065929"/>
              <a:gd name="connsiteX27" fmla="*/ 1237129 w 5110969"/>
              <a:gd name="connsiteY27" fmla="*/ 2864224 h 3065929"/>
              <a:gd name="connsiteX28" fmla="*/ 1264023 w 5110969"/>
              <a:gd name="connsiteY28" fmla="*/ 2837329 h 3065929"/>
              <a:gd name="connsiteX29" fmla="*/ 1304364 w 5110969"/>
              <a:gd name="connsiteY29" fmla="*/ 2810435 h 3065929"/>
              <a:gd name="connsiteX30" fmla="*/ 1344706 w 5110969"/>
              <a:gd name="connsiteY30" fmla="*/ 2743200 h 3065929"/>
              <a:gd name="connsiteX31" fmla="*/ 1371600 w 5110969"/>
              <a:gd name="connsiteY31" fmla="*/ 2689412 h 3065929"/>
              <a:gd name="connsiteX32" fmla="*/ 1411941 w 5110969"/>
              <a:gd name="connsiteY32" fmla="*/ 2649071 h 3065929"/>
              <a:gd name="connsiteX33" fmla="*/ 1452282 w 5110969"/>
              <a:gd name="connsiteY33" fmla="*/ 2501153 h 3065929"/>
              <a:gd name="connsiteX34" fmla="*/ 1385047 w 5110969"/>
              <a:gd name="connsiteY34" fmla="*/ 2299447 h 3065929"/>
              <a:gd name="connsiteX35" fmla="*/ 1344706 w 5110969"/>
              <a:gd name="connsiteY35" fmla="*/ 2272553 h 3065929"/>
              <a:gd name="connsiteX36" fmla="*/ 1183341 w 5110969"/>
              <a:gd name="connsiteY36" fmla="*/ 2286000 h 3065929"/>
              <a:gd name="connsiteX37" fmla="*/ 1156447 w 5110969"/>
              <a:gd name="connsiteY37" fmla="*/ 2353235 h 3065929"/>
              <a:gd name="connsiteX38" fmla="*/ 1169894 w 5110969"/>
              <a:gd name="connsiteY38" fmla="*/ 2528047 h 3065929"/>
              <a:gd name="connsiteX39" fmla="*/ 1196788 w 5110969"/>
              <a:gd name="connsiteY39" fmla="*/ 2568388 h 3065929"/>
              <a:gd name="connsiteX40" fmla="*/ 1385047 w 5110969"/>
              <a:gd name="connsiteY40" fmla="*/ 2662518 h 3065929"/>
              <a:gd name="connsiteX41" fmla="*/ 1492623 w 5110969"/>
              <a:gd name="connsiteY41" fmla="*/ 2689412 h 3065929"/>
              <a:gd name="connsiteX42" fmla="*/ 1532964 w 5110969"/>
              <a:gd name="connsiteY42" fmla="*/ 2716306 h 3065929"/>
              <a:gd name="connsiteX43" fmla="*/ 1613647 w 5110969"/>
              <a:gd name="connsiteY43" fmla="*/ 2729753 h 3065929"/>
              <a:gd name="connsiteX44" fmla="*/ 2084294 w 5110969"/>
              <a:gd name="connsiteY44" fmla="*/ 2716306 h 3065929"/>
              <a:gd name="connsiteX45" fmla="*/ 2124635 w 5110969"/>
              <a:gd name="connsiteY45" fmla="*/ 2689412 h 3065929"/>
              <a:gd name="connsiteX46" fmla="*/ 2164976 w 5110969"/>
              <a:gd name="connsiteY46" fmla="*/ 2675965 h 3065929"/>
              <a:gd name="connsiteX47" fmla="*/ 2299447 w 5110969"/>
              <a:gd name="connsiteY47" fmla="*/ 2541494 h 3065929"/>
              <a:gd name="connsiteX48" fmla="*/ 2366682 w 5110969"/>
              <a:gd name="connsiteY48" fmla="*/ 2487706 h 3065929"/>
              <a:gd name="connsiteX49" fmla="*/ 2407023 w 5110969"/>
              <a:gd name="connsiteY49" fmla="*/ 2407024 h 3065929"/>
              <a:gd name="connsiteX50" fmla="*/ 2433917 w 5110969"/>
              <a:gd name="connsiteY50" fmla="*/ 2380129 h 3065929"/>
              <a:gd name="connsiteX51" fmla="*/ 2353235 w 5110969"/>
              <a:gd name="connsiteY51" fmla="*/ 2003612 h 3065929"/>
              <a:gd name="connsiteX52" fmla="*/ 2299447 w 5110969"/>
              <a:gd name="connsiteY52" fmla="*/ 1976718 h 3065929"/>
              <a:gd name="connsiteX53" fmla="*/ 2043953 w 5110969"/>
              <a:gd name="connsiteY53" fmla="*/ 1990165 h 3065929"/>
              <a:gd name="connsiteX54" fmla="*/ 2057400 w 5110969"/>
              <a:gd name="connsiteY54" fmla="*/ 2178424 h 3065929"/>
              <a:gd name="connsiteX55" fmla="*/ 2084294 w 5110969"/>
              <a:gd name="connsiteY55" fmla="*/ 2218765 h 3065929"/>
              <a:gd name="connsiteX56" fmla="*/ 2178423 w 5110969"/>
              <a:gd name="connsiteY56" fmla="*/ 2312894 h 3065929"/>
              <a:gd name="connsiteX57" fmla="*/ 2232212 w 5110969"/>
              <a:gd name="connsiteY57" fmla="*/ 2326341 h 3065929"/>
              <a:gd name="connsiteX58" fmla="*/ 2272553 w 5110969"/>
              <a:gd name="connsiteY58" fmla="*/ 2339788 h 3065929"/>
              <a:gd name="connsiteX59" fmla="*/ 2702859 w 5110969"/>
              <a:gd name="connsiteY59" fmla="*/ 2312894 h 3065929"/>
              <a:gd name="connsiteX60" fmla="*/ 2743200 w 5110969"/>
              <a:gd name="connsiteY60" fmla="*/ 2299447 h 3065929"/>
              <a:gd name="connsiteX61" fmla="*/ 2756647 w 5110969"/>
              <a:gd name="connsiteY61" fmla="*/ 2259106 h 3065929"/>
              <a:gd name="connsiteX62" fmla="*/ 2877670 w 5110969"/>
              <a:gd name="connsiteY62" fmla="*/ 2111188 h 3065929"/>
              <a:gd name="connsiteX63" fmla="*/ 2891117 w 5110969"/>
              <a:gd name="connsiteY63" fmla="*/ 2057400 h 3065929"/>
              <a:gd name="connsiteX64" fmla="*/ 2904564 w 5110969"/>
              <a:gd name="connsiteY64" fmla="*/ 1734671 h 3065929"/>
              <a:gd name="connsiteX65" fmla="*/ 2971800 w 5110969"/>
              <a:gd name="connsiteY65" fmla="*/ 1559859 h 3065929"/>
              <a:gd name="connsiteX66" fmla="*/ 3065929 w 5110969"/>
              <a:gd name="connsiteY66" fmla="*/ 1465729 h 3065929"/>
              <a:gd name="connsiteX67" fmla="*/ 3092823 w 5110969"/>
              <a:gd name="connsiteY67" fmla="*/ 1425388 h 3065929"/>
              <a:gd name="connsiteX68" fmla="*/ 3307976 w 5110969"/>
              <a:gd name="connsiteY68" fmla="*/ 1277471 h 3065929"/>
              <a:gd name="connsiteX69" fmla="*/ 3415553 w 5110969"/>
              <a:gd name="connsiteY69" fmla="*/ 1223682 h 3065929"/>
              <a:gd name="connsiteX70" fmla="*/ 3496235 w 5110969"/>
              <a:gd name="connsiteY70" fmla="*/ 1183341 h 3065929"/>
              <a:gd name="connsiteX71" fmla="*/ 3590364 w 5110969"/>
              <a:gd name="connsiteY71" fmla="*/ 1156447 h 3065929"/>
              <a:gd name="connsiteX72" fmla="*/ 3684494 w 5110969"/>
              <a:gd name="connsiteY72" fmla="*/ 1129553 h 3065929"/>
              <a:gd name="connsiteX73" fmla="*/ 3724835 w 5110969"/>
              <a:gd name="connsiteY73" fmla="*/ 1102659 h 3065929"/>
              <a:gd name="connsiteX74" fmla="*/ 3751729 w 5110969"/>
              <a:gd name="connsiteY74" fmla="*/ 1048871 h 3065929"/>
              <a:gd name="connsiteX75" fmla="*/ 3818964 w 5110969"/>
              <a:gd name="connsiteY75" fmla="*/ 1021977 h 3065929"/>
              <a:gd name="connsiteX76" fmla="*/ 3913094 w 5110969"/>
              <a:gd name="connsiteY76" fmla="*/ 968188 h 3065929"/>
              <a:gd name="connsiteX77" fmla="*/ 4007223 w 5110969"/>
              <a:gd name="connsiteY77" fmla="*/ 874059 h 3065929"/>
              <a:gd name="connsiteX78" fmla="*/ 4141694 w 5110969"/>
              <a:gd name="connsiteY78" fmla="*/ 806824 h 3065929"/>
              <a:gd name="connsiteX79" fmla="*/ 4222376 w 5110969"/>
              <a:gd name="connsiteY79" fmla="*/ 766482 h 3065929"/>
              <a:gd name="connsiteX80" fmla="*/ 4276164 w 5110969"/>
              <a:gd name="connsiteY80" fmla="*/ 726141 h 3065929"/>
              <a:gd name="connsiteX81" fmla="*/ 4303059 w 5110969"/>
              <a:gd name="connsiteY81" fmla="*/ 699247 h 3065929"/>
              <a:gd name="connsiteX82" fmla="*/ 4424082 w 5110969"/>
              <a:gd name="connsiteY82" fmla="*/ 658906 h 3065929"/>
              <a:gd name="connsiteX83" fmla="*/ 4477870 w 5110969"/>
              <a:gd name="connsiteY83" fmla="*/ 632012 h 3065929"/>
              <a:gd name="connsiteX84" fmla="*/ 4518212 w 5110969"/>
              <a:gd name="connsiteY84" fmla="*/ 618565 h 3065929"/>
              <a:gd name="connsiteX85" fmla="*/ 4612341 w 5110969"/>
              <a:gd name="connsiteY85" fmla="*/ 564777 h 3065929"/>
              <a:gd name="connsiteX86" fmla="*/ 4666129 w 5110969"/>
              <a:gd name="connsiteY86" fmla="*/ 551329 h 3065929"/>
              <a:gd name="connsiteX87" fmla="*/ 4706470 w 5110969"/>
              <a:gd name="connsiteY87" fmla="*/ 537882 h 3065929"/>
              <a:gd name="connsiteX88" fmla="*/ 4894729 w 5110969"/>
              <a:gd name="connsiteY88" fmla="*/ 336177 h 3065929"/>
              <a:gd name="connsiteX89" fmla="*/ 4908176 w 5110969"/>
              <a:gd name="connsiteY89" fmla="*/ 295835 h 3065929"/>
              <a:gd name="connsiteX90" fmla="*/ 4988859 w 5110969"/>
              <a:gd name="connsiteY90" fmla="*/ 228600 h 3065929"/>
              <a:gd name="connsiteX91" fmla="*/ 5015753 w 5110969"/>
              <a:gd name="connsiteY91" fmla="*/ 174812 h 3065929"/>
              <a:gd name="connsiteX92" fmla="*/ 5042647 w 5110969"/>
              <a:gd name="connsiteY92" fmla="*/ 134471 h 3065929"/>
              <a:gd name="connsiteX93" fmla="*/ 5056094 w 5110969"/>
              <a:gd name="connsiteY93" fmla="*/ 94129 h 3065929"/>
              <a:gd name="connsiteX94" fmla="*/ 5096435 w 5110969"/>
              <a:gd name="connsiteY94" fmla="*/ 67235 h 3065929"/>
              <a:gd name="connsiteX95" fmla="*/ 5109882 w 5110969"/>
              <a:gd name="connsiteY95" fmla="*/ 0 h 306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110969" h="3065929">
                <a:moveTo>
                  <a:pt x="0" y="2017059"/>
                </a:moveTo>
                <a:cubicBezTo>
                  <a:pt x="4453" y="2059359"/>
                  <a:pt x="8225" y="2271221"/>
                  <a:pt x="53788" y="2353235"/>
                </a:cubicBezTo>
                <a:cubicBezTo>
                  <a:pt x="63023" y="2369859"/>
                  <a:pt x="80682" y="2380130"/>
                  <a:pt x="94129" y="2393577"/>
                </a:cubicBezTo>
                <a:cubicBezTo>
                  <a:pt x="98611" y="2407024"/>
                  <a:pt x="101237" y="2421240"/>
                  <a:pt x="107576" y="2433918"/>
                </a:cubicBezTo>
                <a:cubicBezTo>
                  <a:pt x="114804" y="2448373"/>
                  <a:pt x="125793" y="2460624"/>
                  <a:pt x="134470" y="2474259"/>
                </a:cubicBezTo>
                <a:cubicBezTo>
                  <a:pt x="157173" y="2509934"/>
                  <a:pt x="179003" y="2546160"/>
                  <a:pt x="201706" y="2581835"/>
                </a:cubicBezTo>
                <a:cubicBezTo>
                  <a:pt x="210383" y="2595470"/>
                  <a:pt x="213268" y="2617066"/>
                  <a:pt x="228600" y="2622177"/>
                </a:cubicBezTo>
                <a:cubicBezTo>
                  <a:pt x="273858" y="2637263"/>
                  <a:pt x="276203" y="2635932"/>
                  <a:pt x="322729" y="2662518"/>
                </a:cubicBezTo>
                <a:cubicBezTo>
                  <a:pt x="395717" y="2704226"/>
                  <a:pt x="329448" y="2678205"/>
                  <a:pt x="403412" y="2702859"/>
                </a:cubicBezTo>
                <a:cubicBezTo>
                  <a:pt x="475129" y="2698377"/>
                  <a:pt x="548418" y="2705000"/>
                  <a:pt x="618564" y="2689412"/>
                </a:cubicBezTo>
                <a:cubicBezTo>
                  <a:pt x="634341" y="2685906"/>
                  <a:pt x="634031" y="2660499"/>
                  <a:pt x="645459" y="2649071"/>
                </a:cubicBezTo>
                <a:cubicBezTo>
                  <a:pt x="692011" y="2602519"/>
                  <a:pt x="718499" y="2586929"/>
                  <a:pt x="766482" y="2554941"/>
                </a:cubicBezTo>
                <a:cubicBezTo>
                  <a:pt x="806036" y="2495610"/>
                  <a:pt x="819912" y="2493535"/>
                  <a:pt x="779929" y="2393577"/>
                </a:cubicBezTo>
                <a:cubicBezTo>
                  <a:pt x="774665" y="2380416"/>
                  <a:pt x="752266" y="2386468"/>
                  <a:pt x="739588" y="2380129"/>
                </a:cubicBezTo>
                <a:cubicBezTo>
                  <a:pt x="725133" y="2372901"/>
                  <a:pt x="712694" y="2362200"/>
                  <a:pt x="699247" y="2353235"/>
                </a:cubicBezTo>
                <a:lnTo>
                  <a:pt x="403412" y="2366682"/>
                </a:lnTo>
                <a:cubicBezTo>
                  <a:pt x="372471" y="2373558"/>
                  <a:pt x="336176" y="2433918"/>
                  <a:pt x="336176" y="2433918"/>
                </a:cubicBezTo>
                <a:cubicBezTo>
                  <a:pt x="331694" y="2447365"/>
                  <a:pt x="328486" y="2461306"/>
                  <a:pt x="322729" y="2474259"/>
                </a:cubicBezTo>
                <a:cubicBezTo>
                  <a:pt x="310517" y="2501736"/>
                  <a:pt x="283424" y="2524890"/>
                  <a:pt x="282388" y="2554941"/>
                </a:cubicBezTo>
                <a:cubicBezTo>
                  <a:pt x="278822" y="2658363"/>
                  <a:pt x="293307" y="2761981"/>
                  <a:pt x="309282" y="2864224"/>
                </a:cubicBezTo>
                <a:cubicBezTo>
                  <a:pt x="322320" y="2947665"/>
                  <a:pt x="333730" y="2990747"/>
                  <a:pt x="403412" y="3025588"/>
                </a:cubicBezTo>
                <a:cubicBezTo>
                  <a:pt x="428768" y="3038266"/>
                  <a:pt x="456471" y="3046108"/>
                  <a:pt x="484094" y="3052482"/>
                </a:cubicBezTo>
                <a:cubicBezTo>
                  <a:pt x="514977" y="3059609"/>
                  <a:pt x="546847" y="3061447"/>
                  <a:pt x="578223" y="3065929"/>
                </a:cubicBezTo>
                <a:cubicBezTo>
                  <a:pt x="694764" y="3061447"/>
                  <a:pt x="811798" y="3064087"/>
                  <a:pt x="927847" y="3052482"/>
                </a:cubicBezTo>
                <a:cubicBezTo>
                  <a:pt x="944035" y="3050863"/>
                  <a:pt x="1043951" y="2987707"/>
                  <a:pt x="1048870" y="2985247"/>
                </a:cubicBezTo>
                <a:cubicBezTo>
                  <a:pt x="1061548" y="2978908"/>
                  <a:pt x="1075940" y="2976777"/>
                  <a:pt x="1089212" y="2971800"/>
                </a:cubicBezTo>
                <a:cubicBezTo>
                  <a:pt x="1111813" y="2963325"/>
                  <a:pt x="1134035" y="2953871"/>
                  <a:pt x="1156447" y="2944906"/>
                </a:cubicBezTo>
                <a:lnTo>
                  <a:pt x="1237129" y="2864224"/>
                </a:lnTo>
                <a:cubicBezTo>
                  <a:pt x="1246094" y="2855259"/>
                  <a:pt x="1253474" y="2844362"/>
                  <a:pt x="1264023" y="2837329"/>
                </a:cubicBezTo>
                <a:lnTo>
                  <a:pt x="1304364" y="2810435"/>
                </a:lnTo>
                <a:cubicBezTo>
                  <a:pt x="1317811" y="2788023"/>
                  <a:pt x="1332013" y="2766047"/>
                  <a:pt x="1344706" y="2743200"/>
                </a:cubicBezTo>
                <a:cubicBezTo>
                  <a:pt x="1354441" y="2725677"/>
                  <a:pt x="1359949" y="2705724"/>
                  <a:pt x="1371600" y="2689412"/>
                </a:cubicBezTo>
                <a:cubicBezTo>
                  <a:pt x="1382653" y="2673937"/>
                  <a:pt x="1398494" y="2662518"/>
                  <a:pt x="1411941" y="2649071"/>
                </a:cubicBezTo>
                <a:cubicBezTo>
                  <a:pt x="1446062" y="2546705"/>
                  <a:pt x="1433275" y="2596187"/>
                  <a:pt x="1452282" y="2501153"/>
                </a:cubicBezTo>
                <a:cubicBezTo>
                  <a:pt x="1435520" y="2283252"/>
                  <a:pt x="1491717" y="2360402"/>
                  <a:pt x="1385047" y="2299447"/>
                </a:cubicBezTo>
                <a:cubicBezTo>
                  <a:pt x="1371015" y="2291429"/>
                  <a:pt x="1358153" y="2281518"/>
                  <a:pt x="1344706" y="2272553"/>
                </a:cubicBezTo>
                <a:cubicBezTo>
                  <a:pt x="1290918" y="2277035"/>
                  <a:pt x="1232952" y="2264738"/>
                  <a:pt x="1183341" y="2286000"/>
                </a:cubicBezTo>
                <a:cubicBezTo>
                  <a:pt x="1161155" y="2295508"/>
                  <a:pt x="1157786" y="2329134"/>
                  <a:pt x="1156447" y="2353235"/>
                </a:cubicBezTo>
                <a:cubicBezTo>
                  <a:pt x="1153205" y="2411588"/>
                  <a:pt x="1159124" y="2470605"/>
                  <a:pt x="1169894" y="2528047"/>
                </a:cubicBezTo>
                <a:cubicBezTo>
                  <a:pt x="1172872" y="2543931"/>
                  <a:pt x="1184168" y="2558292"/>
                  <a:pt x="1196788" y="2568388"/>
                </a:cubicBezTo>
                <a:cubicBezTo>
                  <a:pt x="1266936" y="2624507"/>
                  <a:pt x="1305456" y="2639778"/>
                  <a:pt x="1385047" y="2662518"/>
                </a:cubicBezTo>
                <a:cubicBezTo>
                  <a:pt x="1420587" y="2672672"/>
                  <a:pt x="1492623" y="2689412"/>
                  <a:pt x="1492623" y="2689412"/>
                </a:cubicBezTo>
                <a:cubicBezTo>
                  <a:pt x="1506070" y="2698377"/>
                  <a:pt x="1517632" y="2711195"/>
                  <a:pt x="1532964" y="2716306"/>
                </a:cubicBezTo>
                <a:cubicBezTo>
                  <a:pt x="1558830" y="2724928"/>
                  <a:pt x="1586382" y="2729753"/>
                  <a:pt x="1613647" y="2729753"/>
                </a:cubicBezTo>
                <a:cubicBezTo>
                  <a:pt x="1770593" y="2729753"/>
                  <a:pt x="1927412" y="2720788"/>
                  <a:pt x="2084294" y="2716306"/>
                </a:cubicBezTo>
                <a:cubicBezTo>
                  <a:pt x="2097741" y="2707341"/>
                  <a:pt x="2110180" y="2696640"/>
                  <a:pt x="2124635" y="2689412"/>
                </a:cubicBezTo>
                <a:cubicBezTo>
                  <a:pt x="2137313" y="2683073"/>
                  <a:pt x="2153787" y="2684667"/>
                  <a:pt x="2164976" y="2675965"/>
                </a:cubicBezTo>
                <a:cubicBezTo>
                  <a:pt x="2366707" y="2519063"/>
                  <a:pt x="2150020" y="2661036"/>
                  <a:pt x="2299447" y="2541494"/>
                </a:cubicBezTo>
                <a:cubicBezTo>
                  <a:pt x="2321859" y="2523565"/>
                  <a:pt x="2346387" y="2508001"/>
                  <a:pt x="2366682" y="2487706"/>
                </a:cubicBezTo>
                <a:cubicBezTo>
                  <a:pt x="2417688" y="2436700"/>
                  <a:pt x="2374214" y="2461707"/>
                  <a:pt x="2407023" y="2407024"/>
                </a:cubicBezTo>
                <a:cubicBezTo>
                  <a:pt x="2413546" y="2396152"/>
                  <a:pt x="2424952" y="2389094"/>
                  <a:pt x="2433917" y="2380129"/>
                </a:cubicBezTo>
                <a:cubicBezTo>
                  <a:pt x="2412824" y="2116469"/>
                  <a:pt x="2495443" y="2092492"/>
                  <a:pt x="2353235" y="2003612"/>
                </a:cubicBezTo>
                <a:cubicBezTo>
                  <a:pt x="2336236" y="1992988"/>
                  <a:pt x="2317376" y="1985683"/>
                  <a:pt x="2299447" y="1976718"/>
                </a:cubicBezTo>
                <a:cubicBezTo>
                  <a:pt x="2214282" y="1981200"/>
                  <a:pt x="2109469" y="1935568"/>
                  <a:pt x="2043953" y="1990165"/>
                </a:cubicBezTo>
                <a:cubicBezTo>
                  <a:pt x="1995622" y="2030441"/>
                  <a:pt x="2046467" y="2116468"/>
                  <a:pt x="2057400" y="2178424"/>
                </a:cubicBezTo>
                <a:cubicBezTo>
                  <a:pt x="2060209" y="2194339"/>
                  <a:pt x="2074900" y="2205614"/>
                  <a:pt x="2084294" y="2218765"/>
                </a:cubicBezTo>
                <a:cubicBezTo>
                  <a:pt x="2114176" y="2260600"/>
                  <a:pt x="2130612" y="2288989"/>
                  <a:pt x="2178423" y="2312894"/>
                </a:cubicBezTo>
                <a:cubicBezTo>
                  <a:pt x="2194953" y="2321159"/>
                  <a:pt x="2214442" y="2321264"/>
                  <a:pt x="2232212" y="2326341"/>
                </a:cubicBezTo>
                <a:cubicBezTo>
                  <a:pt x="2245841" y="2330235"/>
                  <a:pt x="2259106" y="2335306"/>
                  <a:pt x="2272553" y="2339788"/>
                </a:cubicBezTo>
                <a:cubicBezTo>
                  <a:pt x="2415988" y="2330823"/>
                  <a:pt x="2559669" y="2325167"/>
                  <a:pt x="2702859" y="2312894"/>
                </a:cubicBezTo>
                <a:cubicBezTo>
                  <a:pt x="2716982" y="2311683"/>
                  <a:pt x="2733177" y="2309470"/>
                  <a:pt x="2743200" y="2299447"/>
                </a:cubicBezTo>
                <a:cubicBezTo>
                  <a:pt x="2753223" y="2289424"/>
                  <a:pt x="2747945" y="2270295"/>
                  <a:pt x="2756647" y="2259106"/>
                </a:cubicBezTo>
                <a:cubicBezTo>
                  <a:pt x="2930178" y="2035995"/>
                  <a:pt x="2766656" y="2296214"/>
                  <a:pt x="2877670" y="2111188"/>
                </a:cubicBezTo>
                <a:cubicBezTo>
                  <a:pt x="2882152" y="2093259"/>
                  <a:pt x="2889800" y="2075834"/>
                  <a:pt x="2891117" y="2057400"/>
                </a:cubicBezTo>
                <a:cubicBezTo>
                  <a:pt x="2898788" y="1950004"/>
                  <a:pt x="2891608" y="1841558"/>
                  <a:pt x="2904564" y="1734671"/>
                </a:cubicBezTo>
                <a:cubicBezTo>
                  <a:pt x="2905594" y="1726176"/>
                  <a:pt x="2947409" y="1589671"/>
                  <a:pt x="2971800" y="1559859"/>
                </a:cubicBezTo>
                <a:cubicBezTo>
                  <a:pt x="2999899" y="1525516"/>
                  <a:pt x="3041315" y="1502650"/>
                  <a:pt x="3065929" y="1465729"/>
                </a:cubicBezTo>
                <a:cubicBezTo>
                  <a:pt x="3074894" y="1452282"/>
                  <a:pt x="3082012" y="1437401"/>
                  <a:pt x="3092823" y="1425388"/>
                </a:cubicBezTo>
                <a:cubicBezTo>
                  <a:pt x="3203054" y="1302910"/>
                  <a:pt x="3161442" y="1346429"/>
                  <a:pt x="3307976" y="1277471"/>
                </a:cubicBezTo>
                <a:cubicBezTo>
                  <a:pt x="3344252" y="1260400"/>
                  <a:pt x="3379694" y="1241612"/>
                  <a:pt x="3415553" y="1223682"/>
                </a:cubicBezTo>
                <a:cubicBezTo>
                  <a:pt x="3442447" y="1210235"/>
                  <a:pt x="3467710" y="1192849"/>
                  <a:pt x="3496235" y="1183341"/>
                </a:cubicBezTo>
                <a:cubicBezTo>
                  <a:pt x="3592953" y="1151102"/>
                  <a:pt x="3472178" y="1190214"/>
                  <a:pt x="3590364" y="1156447"/>
                </a:cubicBezTo>
                <a:cubicBezTo>
                  <a:pt x="3725403" y="1117865"/>
                  <a:pt x="3516347" y="1171590"/>
                  <a:pt x="3684494" y="1129553"/>
                </a:cubicBezTo>
                <a:cubicBezTo>
                  <a:pt x="3697941" y="1120588"/>
                  <a:pt x="3714489" y="1115074"/>
                  <a:pt x="3724835" y="1102659"/>
                </a:cubicBezTo>
                <a:cubicBezTo>
                  <a:pt x="3737668" y="1087260"/>
                  <a:pt x="3736509" y="1061917"/>
                  <a:pt x="3751729" y="1048871"/>
                </a:cubicBezTo>
                <a:cubicBezTo>
                  <a:pt x="3770056" y="1033162"/>
                  <a:pt x="3797864" y="1033700"/>
                  <a:pt x="3818964" y="1021977"/>
                </a:cubicBezTo>
                <a:cubicBezTo>
                  <a:pt x="3941079" y="954135"/>
                  <a:pt x="3815450" y="1000736"/>
                  <a:pt x="3913094" y="968188"/>
                </a:cubicBezTo>
                <a:cubicBezTo>
                  <a:pt x="3944470" y="936812"/>
                  <a:pt x="3967535" y="893903"/>
                  <a:pt x="4007223" y="874059"/>
                </a:cubicBezTo>
                <a:cubicBezTo>
                  <a:pt x="4052047" y="851647"/>
                  <a:pt x="4099997" y="834623"/>
                  <a:pt x="4141694" y="806824"/>
                </a:cubicBezTo>
                <a:cubicBezTo>
                  <a:pt x="4193829" y="772066"/>
                  <a:pt x="4166703" y="785040"/>
                  <a:pt x="4222376" y="766482"/>
                </a:cubicBezTo>
                <a:cubicBezTo>
                  <a:pt x="4240305" y="753035"/>
                  <a:pt x="4258947" y="740488"/>
                  <a:pt x="4276164" y="726141"/>
                </a:cubicBezTo>
                <a:cubicBezTo>
                  <a:pt x="4285904" y="718025"/>
                  <a:pt x="4292051" y="705537"/>
                  <a:pt x="4303059" y="699247"/>
                </a:cubicBezTo>
                <a:cubicBezTo>
                  <a:pt x="4377972" y="656440"/>
                  <a:pt x="4354136" y="685136"/>
                  <a:pt x="4424082" y="658906"/>
                </a:cubicBezTo>
                <a:cubicBezTo>
                  <a:pt x="4442851" y="651868"/>
                  <a:pt x="4459445" y="639908"/>
                  <a:pt x="4477870" y="632012"/>
                </a:cubicBezTo>
                <a:cubicBezTo>
                  <a:pt x="4490899" y="626428"/>
                  <a:pt x="4504765" y="623047"/>
                  <a:pt x="4518212" y="618565"/>
                </a:cubicBezTo>
                <a:cubicBezTo>
                  <a:pt x="4551653" y="596271"/>
                  <a:pt x="4573344" y="579401"/>
                  <a:pt x="4612341" y="564777"/>
                </a:cubicBezTo>
                <a:cubicBezTo>
                  <a:pt x="4629645" y="558288"/>
                  <a:pt x="4648359" y="556406"/>
                  <a:pt x="4666129" y="551329"/>
                </a:cubicBezTo>
                <a:cubicBezTo>
                  <a:pt x="4679758" y="547435"/>
                  <a:pt x="4693023" y="542364"/>
                  <a:pt x="4706470" y="537882"/>
                </a:cubicBezTo>
                <a:cubicBezTo>
                  <a:pt x="4769223" y="470647"/>
                  <a:pt x="4835851" y="406830"/>
                  <a:pt x="4894729" y="336177"/>
                </a:cubicBezTo>
                <a:cubicBezTo>
                  <a:pt x="4903803" y="325288"/>
                  <a:pt x="4900313" y="307629"/>
                  <a:pt x="4908176" y="295835"/>
                </a:cubicBezTo>
                <a:cubicBezTo>
                  <a:pt x="4928884" y="264773"/>
                  <a:pt x="4959091" y="248445"/>
                  <a:pt x="4988859" y="228600"/>
                </a:cubicBezTo>
                <a:cubicBezTo>
                  <a:pt x="4997824" y="210671"/>
                  <a:pt x="5005808" y="192216"/>
                  <a:pt x="5015753" y="174812"/>
                </a:cubicBezTo>
                <a:cubicBezTo>
                  <a:pt x="5023771" y="160780"/>
                  <a:pt x="5035420" y="148926"/>
                  <a:pt x="5042647" y="134471"/>
                </a:cubicBezTo>
                <a:cubicBezTo>
                  <a:pt x="5048986" y="121793"/>
                  <a:pt x="5047239" y="105198"/>
                  <a:pt x="5056094" y="94129"/>
                </a:cubicBezTo>
                <a:cubicBezTo>
                  <a:pt x="5066190" y="81509"/>
                  <a:pt x="5082988" y="76200"/>
                  <a:pt x="5096435" y="67235"/>
                </a:cubicBezTo>
                <a:cubicBezTo>
                  <a:pt x="5110969" y="9098"/>
                  <a:pt x="5109882" y="31928"/>
                  <a:pt x="5109882" y="0"/>
                </a:cubicBezTo>
              </a:path>
            </a:pathLst>
          </a:custGeom>
          <a:ln w="381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9" name="رابط بشكل مرفق 8"/>
          <p:cNvCxnSpPr/>
          <p:nvPr/>
        </p:nvCxnSpPr>
        <p:spPr>
          <a:xfrm flipV="1">
            <a:off x="4214810" y="1428736"/>
            <a:ext cx="3929090" cy="18573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714348" y="2928934"/>
            <a:ext cx="58641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ضعي المؤشر على الخلية الأولى </a:t>
            </a:r>
          </a:p>
          <a:p>
            <a:pPr algn="ctr"/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للتمدد في </a:t>
            </a:r>
            <a:r>
              <a:rPr lang="ar-S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الإحداثي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السيني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رابط كسهم مستقيم 8"/>
          <p:cNvCxnSpPr/>
          <p:nvPr/>
        </p:nvCxnSpPr>
        <p:spPr>
          <a:xfrm flipV="1">
            <a:off x="4500562" y="2000240"/>
            <a:ext cx="2357454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144000" cy="615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357158" y="2786058"/>
            <a:ext cx="489909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اكتبي إشارة المساواة</a:t>
            </a:r>
          </a:p>
          <a:p>
            <a:pPr algn="ctr"/>
            <a:r>
              <a:rPr lang="ar-SA" sz="5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</a:rPr>
              <a:t>ثم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A3*3</a:t>
            </a:r>
            <a:endParaRPr lang="ar-SA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66"/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144000" cy="615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ستطيل 3"/>
          <p:cNvSpPr/>
          <p:nvPr/>
        </p:nvSpPr>
        <p:spPr>
          <a:xfrm>
            <a:off x="357158" y="2786058"/>
            <a:ext cx="48990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ما معنى</a:t>
            </a:r>
            <a:r>
              <a:rPr lang="ar-SA" sz="5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</a:rPr>
              <a:t>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A3*3</a:t>
            </a:r>
            <a:endParaRPr lang="ar-SA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66"/>
              </a:solidFill>
              <a:effectLst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75340" y="3616120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C6600"/>
                </a:solidFill>
              </a:rPr>
              <a:t>A</a:t>
            </a:r>
            <a:endParaRPr lang="ar-SA" sz="540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CC66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751014" y="3622596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00CC00"/>
                  </a:solidFill>
                  <a:prstDash val="solid"/>
                </a:ln>
                <a:solidFill>
                  <a:srgbClr val="00CC00"/>
                </a:solidFill>
              </a:rPr>
              <a:t>*</a:t>
            </a:r>
            <a:endParaRPr lang="ar-SA" sz="5400" dirty="0">
              <a:ln w="10541" cmpd="sng">
                <a:solidFill>
                  <a:srgbClr val="00CC00"/>
                </a:solidFill>
                <a:prstDash val="solid"/>
              </a:ln>
              <a:solidFill>
                <a:srgbClr val="00CC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091154" y="3630438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F8B974"/>
                  </a:solidFill>
                  <a:prstDash val="solid"/>
                </a:ln>
                <a:solidFill>
                  <a:srgbClr val="F8B974"/>
                </a:solidFill>
              </a:rPr>
              <a:t>3</a:t>
            </a:r>
            <a:endParaRPr lang="ar-SA" sz="5400" dirty="0">
              <a:ln w="10541" cmpd="sng">
                <a:solidFill>
                  <a:srgbClr val="F8B974"/>
                </a:solidFill>
                <a:prstDash val="solid"/>
              </a:ln>
              <a:solidFill>
                <a:srgbClr val="F8B974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929586" y="1428736"/>
            <a:ext cx="928694" cy="12858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389220" y="3617992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6699FF"/>
                  </a:solidFill>
                  <a:prstDash val="solid"/>
                </a:ln>
                <a:solidFill>
                  <a:srgbClr val="6699FF"/>
                </a:solidFill>
              </a:rPr>
              <a:t>3</a:t>
            </a:r>
            <a:endParaRPr lang="ar-SA" sz="5400" dirty="0">
              <a:ln w="10541" cmpd="sng">
                <a:solidFill>
                  <a:srgbClr val="6699FF"/>
                </a:solidFill>
                <a:prstDash val="solid"/>
              </a:ln>
              <a:solidFill>
                <a:srgbClr val="6699FF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929586" y="1928802"/>
            <a:ext cx="1214414" cy="142876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كسهم مستقيم 14"/>
          <p:cNvCxnSpPr/>
          <p:nvPr/>
        </p:nvCxnSpPr>
        <p:spPr>
          <a:xfrm rot="10800000" flipV="1">
            <a:off x="1428728" y="4143380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214282" y="4357694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 </a:t>
            </a:r>
            <a:r>
              <a:rPr lang="en-US" b="1" dirty="0" smtClean="0"/>
              <a:t>A</a:t>
            </a:r>
            <a:r>
              <a:rPr lang="ar-SA" b="1" dirty="0" smtClean="0"/>
              <a:t> العمود </a:t>
            </a:r>
            <a:endParaRPr lang="ar-SA" b="1" dirty="0"/>
          </a:p>
        </p:txBody>
      </p:sp>
      <p:cxnSp>
        <p:nvCxnSpPr>
          <p:cNvPr id="17" name="رابط كسهم مستقيم 16"/>
          <p:cNvCxnSpPr/>
          <p:nvPr/>
        </p:nvCxnSpPr>
        <p:spPr>
          <a:xfrm rot="5400000">
            <a:off x="2393141" y="453628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مربع نص 18"/>
          <p:cNvSpPr txBox="1"/>
          <p:nvPr/>
        </p:nvSpPr>
        <p:spPr>
          <a:xfrm>
            <a:off x="2000232" y="4857760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الصف الثالث</a:t>
            </a:r>
            <a:endParaRPr lang="ar-SA" b="1" dirty="0"/>
          </a:p>
        </p:txBody>
      </p:sp>
      <p:cxnSp>
        <p:nvCxnSpPr>
          <p:cNvPr id="20" name="رابط كسهم مستقيم 19"/>
          <p:cNvCxnSpPr>
            <a:endCxn id="24" idx="0"/>
          </p:cNvCxnSpPr>
          <p:nvPr/>
        </p:nvCxnSpPr>
        <p:spPr>
          <a:xfrm rot="16200000" flipH="1">
            <a:off x="2483232" y="4590661"/>
            <a:ext cx="1285884" cy="248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6200000" flipH="1">
            <a:off x="3321835" y="4250537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4" name="مربع نص 23"/>
          <p:cNvSpPr txBox="1"/>
          <p:nvPr/>
        </p:nvSpPr>
        <p:spPr>
          <a:xfrm>
            <a:off x="2500298" y="5357826"/>
            <a:ext cx="1500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عملية الضرب</a:t>
            </a:r>
            <a:endParaRPr lang="ar-SA" b="1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3428992" y="4714884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معامل التمدد</a:t>
            </a:r>
            <a:endParaRPr lang="ar-SA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 animBg="1"/>
      <p:bldP spid="11" grpId="0"/>
      <p:bldP spid="12" grpId="0" animBg="1"/>
      <p:bldP spid="16" grpId="0" animBg="1"/>
      <p:bldP spid="19" grpId="0" animBg="1"/>
      <p:bldP spid="24" grpId="0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0" y="1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71472" y="3071810"/>
            <a:ext cx="72332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تظهر النتيجة مباشرة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Enter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بالضغط على 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رابط كسهم مستقيم 8"/>
          <p:cNvCxnSpPr/>
          <p:nvPr/>
        </p:nvCxnSpPr>
        <p:spPr>
          <a:xfrm flipV="1">
            <a:off x="2500298" y="1928802"/>
            <a:ext cx="4429156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مربع نص 9"/>
          <p:cNvSpPr txBox="1"/>
          <p:nvPr/>
        </p:nvSpPr>
        <p:spPr>
          <a:xfrm>
            <a:off x="1071538" y="4000504"/>
            <a:ext cx="657229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يمكنك استخدام طريقة الكتاب في استخراج بقية النتائج بوضع إشارة المساواة ثم</a:t>
            </a:r>
          </a:p>
          <a:p>
            <a:pPr algn="ctr"/>
            <a:r>
              <a:rPr lang="ar-SA" sz="2000" b="1" dirty="0" smtClean="0"/>
              <a:t> </a:t>
            </a:r>
            <a:r>
              <a:rPr lang="ar-SA" sz="2000" b="1" dirty="0" smtClean="0">
                <a:solidFill>
                  <a:srgbClr val="6699FF"/>
                </a:solidFill>
              </a:rPr>
              <a:t>اسم العمود </a:t>
            </a:r>
            <a:r>
              <a:rPr lang="ar-SA" sz="2000" b="1" dirty="0" smtClean="0">
                <a:solidFill>
                  <a:srgbClr val="FF0000"/>
                </a:solidFill>
              </a:rPr>
              <a:t>ورقم الصف </a:t>
            </a:r>
            <a:r>
              <a:rPr lang="ar-SA" sz="2000" b="1" dirty="0" smtClean="0"/>
              <a:t>مضروب في العدد </a:t>
            </a:r>
            <a:r>
              <a:rPr lang="ar-SA" sz="2400" b="1" dirty="0" smtClean="0">
                <a:solidFill>
                  <a:srgbClr val="FF66FF"/>
                </a:solidFill>
              </a:rPr>
              <a:t>3</a:t>
            </a:r>
            <a:r>
              <a:rPr lang="ar-SA" sz="2000" b="1" dirty="0" smtClean="0"/>
              <a:t> أو إتباع الطريقة التالية :</a:t>
            </a:r>
            <a:endParaRPr lang="ar-SA" sz="20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0" y="0"/>
            <a:ext cx="9144001" cy="616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1285852" y="2214554"/>
            <a:ext cx="477246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ضعي المؤشر على الخلية</a:t>
            </a:r>
          </a:p>
          <a:p>
            <a:pPr algn="ctr"/>
            <a:r>
              <a:rPr lang="ar-SA" sz="4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التي ظهرت فيها النتيجة</a:t>
            </a:r>
          </a:p>
          <a:p>
            <a:pPr algn="ctr"/>
            <a:r>
              <a:rPr lang="ar-SA" sz="4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ar-SA" sz="44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6C2BED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" name="مجموعة 11"/>
          <p:cNvGrpSpPr/>
          <p:nvPr/>
        </p:nvGrpSpPr>
        <p:grpSpPr>
          <a:xfrm>
            <a:off x="428596" y="4214818"/>
            <a:ext cx="642942" cy="642942"/>
            <a:chOff x="4000496" y="4857760"/>
            <a:chExt cx="642942" cy="642942"/>
          </a:xfrm>
        </p:grpSpPr>
        <p:cxnSp>
          <p:nvCxnSpPr>
            <p:cNvPr id="9" name="رابط مستقيم 8"/>
            <p:cNvCxnSpPr/>
            <p:nvPr/>
          </p:nvCxnSpPr>
          <p:spPr>
            <a:xfrm rot="10800000">
              <a:off x="4000496" y="5214950"/>
              <a:ext cx="642942" cy="1588"/>
            </a:xfrm>
            <a:prstGeom prst="line">
              <a:avLst/>
            </a:prstGeom>
            <a:ln w="28575">
              <a:solidFill>
                <a:srgbClr val="F511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رابط مستقيم 10"/>
            <p:cNvCxnSpPr/>
            <p:nvPr/>
          </p:nvCxnSpPr>
          <p:spPr>
            <a:xfrm rot="5400000">
              <a:off x="3965571" y="5178437"/>
              <a:ext cx="642942" cy="1588"/>
            </a:xfrm>
            <a:prstGeom prst="line">
              <a:avLst/>
            </a:prstGeom>
            <a:ln>
              <a:solidFill>
                <a:srgbClr val="F511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مربع نص 12"/>
          <p:cNvSpPr txBox="1"/>
          <p:nvPr/>
        </p:nvSpPr>
        <p:spPr>
          <a:xfrm>
            <a:off x="6483776" y="1869810"/>
            <a:ext cx="50006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+</a:t>
            </a:r>
            <a:endParaRPr lang="ar-SA" dirty="0"/>
          </a:p>
        </p:txBody>
      </p:sp>
      <p:cxnSp>
        <p:nvCxnSpPr>
          <p:cNvPr id="15" name="رابط كسهم مستقيم 14"/>
          <p:cNvCxnSpPr/>
          <p:nvPr/>
        </p:nvCxnSpPr>
        <p:spPr>
          <a:xfrm flipV="1">
            <a:off x="2928926" y="2071678"/>
            <a:ext cx="4090635" cy="928694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مستطيل 17"/>
          <p:cNvSpPr/>
          <p:nvPr/>
        </p:nvSpPr>
        <p:spPr>
          <a:xfrm>
            <a:off x="928662" y="3643314"/>
            <a:ext cx="58579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ثم ضعي مؤشر </a:t>
            </a:r>
            <a:r>
              <a:rPr lang="ar-SA" sz="4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الماوس</a:t>
            </a:r>
            <a:r>
              <a:rPr lang="ar-S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على</a:t>
            </a:r>
          </a:p>
          <a:p>
            <a:pPr algn="ctr"/>
            <a:r>
              <a:rPr lang="ar-S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6C2BED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ركن الخلية حتى تظهر هذه العلامة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2643174" y="2357430"/>
            <a:ext cx="347563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Shadi" pitchFamily="2" charset="-78"/>
              </a:rPr>
              <a:t>معامل الرياضيات</a:t>
            </a:r>
          </a:p>
          <a:p>
            <a:pPr algn="ctr"/>
            <a:r>
              <a:rPr lang="ar-S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B Shadi" pitchFamily="2" charset="-78"/>
              </a:rPr>
              <a:t>2م </a:t>
            </a:r>
            <a:endParaRPr lang="ar-S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B Shadi" pitchFamily="2" charset="-78"/>
            </a:endParaRPr>
          </a:p>
        </p:txBody>
      </p:sp>
      <p:pic>
        <p:nvPicPr>
          <p:cNvPr id="3076" name="Picture 4" descr="C:\Documents and Settings\Laser\My Documents\My Pictures\3D-1\2364681279_aef2648f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38049">
            <a:off x="3055840" y="1276061"/>
            <a:ext cx="1428760" cy="1019610"/>
          </a:xfrm>
          <a:prstGeom prst="rect">
            <a:avLst/>
          </a:prstGeom>
          <a:noFill/>
        </p:spPr>
      </p:pic>
      <p:pic>
        <p:nvPicPr>
          <p:cNvPr id="3078" name="Picture 6" descr="C:\Documents and Settings\Laser\My Documents\My Pictures\3D-1\2364647117_24b9b838ff_m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1309686" cy="1309686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1714480" y="357166"/>
            <a:ext cx="2857520" cy="64633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  <a:latin typeface="Estrangelo Edessa" pitchFamily="66"/>
                <a:cs typeface="Estrangelo Edessa" pitchFamily="66"/>
              </a:rPr>
              <a:t>معمل الجداول الالكترونية</a:t>
            </a:r>
            <a:endParaRPr lang="ar-SA" sz="3600" b="1" dirty="0">
              <a:solidFill>
                <a:schemeClr val="accent6">
                  <a:lumMod val="75000"/>
                </a:schemeClr>
              </a:solidFill>
              <a:latin typeface="Estrangelo Edessa" pitchFamily="66"/>
              <a:cs typeface="Estrangelo Edessa" pitchFamily="66"/>
            </a:endParaRPr>
          </a:p>
        </p:txBody>
      </p:sp>
      <p:pic>
        <p:nvPicPr>
          <p:cNvPr id="3079" name="Picture 7" descr="C:\Documents and Settings\Laser\My Documents\My Pictures\3D-1\2365561072_58182f6d0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79197">
            <a:off x="5054568" y="3625817"/>
            <a:ext cx="1214446" cy="1214446"/>
          </a:xfrm>
          <a:prstGeom prst="rect">
            <a:avLst/>
          </a:prstGeom>
          <a:noFill/>
        </p:spPr>
      </p:pic>
      <p:cxnSp>
        <p:nvCxnSpPr>
          <p:cNvPr id="13" name="رابط كسهم مستقيم 12"/>
          <p:cNvCxnSpPr/>
          <p:nvPr/>
        </p:nvCxnSpPr>
        <p:spPr>
          <a:xfrm>
            <a:off x="5000628" y="3571876"/>
            <a:ext cx="714380" cy="428628"/>
          </a:xfrm>
          <a:prstGeom prst="straightConnector1">
            <a:avLst/>
          </a:prstGeom>
          <a:ln w="762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ستطيل 13"/>
          <p:cNvSpPr/>
          <p:nvPr/>
        </p:nvSpPr>
        <p:spPr>
          <a:xfrm rot="19548545">
            <a:off x="4831839" y="4497031"/>
            <a:ext cx="2201245" cy="584775"/>
          </a:xfrm>
          <a:prstGeom prst="rect">
            <a:avLst/>
          </a:prstGeom>
          <a:scene3d>
            <a:camera prst="orthographicFront"/>
            <a:lightRig rig="brightRoom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SA" sz="3200" b="1" cap="all" spc="0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B Elham" pitchFamily="2" charset="-78"/>
              </a:rPr>
              <a:t>معمل الهندسة</a:t>
            </a:r>
            <a:endParaRPr lang="ar-SA" sz="3200" b="1" cap="all" spc="0" dirty="0">
              <a:ln>
                <a:solidFill>
                  <a:schemeClr val="tx1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B Elham" pitchFamily="2" charset="-78"/>
            </a:endParaRPr>
          </a:p>
        </p:txBody>
      </p:sp>
      <p:cxnSp>
        <p:nvCxnSpPr>
          <p:cNvPr id="16" name="رابط بشكل مرفق 15"/>
          <p:cNvCxnSpPr/>
          <p:nvPr/>
        </p:nvCxnSpPr>
        <p:spPr>
          <a:xfrm rot="5400000" flipH="1" flipV="1">
            <a:off x="6036479" y="2321711"/>
            <a:ext cx="2143140" cy="1214446"/>
          </a:xfrm>
          <a:prstGeom prst="bentConnector3">
            <a:avLst>
              <a:gd name="adj1" fmla="val 50000"/>
            </a:avLst>
          </a:prstGeom>
          <a:ln w="38100">
            <a:solidFill>
              <a:schemeClr val="bg1">
                <a:lumMod val="50000"/>
              </a:schemeClr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شكل حر 16"/>
          <p:cNvSpPr/>
          <p:nvPr/>
        </p:nvSpPr>
        <p:spPr>
          <a:xfrm>
            <a:off x="6072198" y="5000636"/>
            <a:ext cx="1421516" cy="611944"/>
          </a:xfrm>
          <a:custGeom>
            <a:avLst/>
            <a:gdLst>
              <a:gd name="connsiteX0" fmla="*/ 0 w 1209822"/>
              <a:gd name="connsiteY0" fmla="*/ 0 h 611944"/>
              <a:gd name="connsiteX1" fmla="*/ 576776 w 1209822"/>
              <a:gd name="connsiteY1" fmla="*/ 393895 h 611944"/>
              <a:gd name="connsiteX2" fmla="*/ 858129 w 1209822"/>
              <a:gd name="connsiteY2" fmla="*/ 253218 h 611944"/>
              <a:gd name="connsiteX3" fmla="*/ 970671 w 1209822"/>
              <a:gd name="connsiteY3" fmla="*/ 576775 h 611944"/>
              <a:gd name="connsiteX4" fmla="*/ 1209822 w 1209822"/>
              <a:gd name="connsiteY4" fmla="*/ 464233 h 611944"/>
              <a:gd name="connsiteX5" fmla="*/ 1209822 w 1209822"/>
              <a:gd name="connsiteY5" fmla="*/ 464233 h 611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9822" h="611944">
                <a:moveTo>
                  <a:pt x="0" y="0"/>
                </a:moveTo>
                <a:cubicBezTo>
                  <a:pt x="216877" y="175846"/>
                  <a:pt x="433755" y="351692"/>
                  <a:pt x="576776" y="393895"/>
                </a:cubicBezTo>
                <a:cubicBezTo>
                  <a:pt x="719798" y="436098"/>
                  <a:pt x="792480" y="222738"/>
                  <a:pt x="858129" y="253218"/>
                </a:cubicBezTo>
                <a:cubicBezTo>
                  <a:pt x="923778" y="283698"/>
                  <a:pt x="912055" y="541606"/>
                  <a:pt x="970671" y="576775"/>
                </a:cubicBezTo>
                <a:cubicBezTo>
                  <a:pt x="1029287" y="611944"/>
                  <a:pt x="1209822" y="464233"/>
                  <a:pt x="1209822" y="464233"/>
                </a:cubicBezTo>
                <a:lnTo>
                  <a:pt x="1209822" y="464233"/>
                </a:lnTo>
              </a:path>
            </a:pathLst>
          </a:custGeom>
          <a:ln w="762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5" name="رابط مستقيم 24"/>
          <p:cNvCxnSpPr/>
          <p:nvPr/>
        </p:nvCxnSpPr>
        <p:spPr>
          <a:xfrm rot="10800000" flipV="1">
            <a:off x="3714744" y="5357826"/>
            <a:ext cx="1428760" cy="500066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>
            <a:off x="6429388" y="1357298"/>
            <a:ext cx="2357454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800" b="1" dirty="0" smtClean="0">
                <a:solidFill>
                  <a:schemeClr val="bg1">
                    <a:lumMod val="50000"/>
                  </a:schemeClr>
                </a:solidFill>
                <a:cs typeface="AL-Mateen" pitchFamily="2" charset="-78"/>
              </a:rPr>
              <a:t>نظرية </a:t>
            </a:r>
            <a:r>
              <a:rPr lang="ar-SA" sz="2800" b="1" dirty="0" err="1" smtClean="0">
                <a:solidFill>
                  <a:schemeClr val="bg1">
                    <a:lumMod val="50000"/>
                  </a:schemeClr>
                </a:solidFill>
                <a:cs typeface="AL-Mateen" pitchFamily="2" charset="-78"/>
              </a:rPr>
              <a:t>فيثا</a:t>
            </a:r>
            <a:r>
              <a:rPr lang="ar-SA" sz="2800" b="1" dirty="0" smtClean="0">
                <a:solidFill>
                  <a:schemeClr val="bg1">
                    <a:lumMod val="50000"/>
                  </a:schemeClr>
                </a:solidFill>
                <a:cs typeface="AL-Mateen" pitchFamily="2" charset="-78"/>
              </a:rPr>
              <a:t> </a:t>
            </a:r>
            <a:r>
              <a:rPr lang="ar-SA" sz="2800" b="1" dirty="0" err="1" smtClean="0">
                <a:solidFill>
                  <a:schemeClr val="bg1">
                    <a:lumMod val="50000"/>
                  </a:schemeClr>
                </a:solidFill>
                <a:cs typeface="AL-Mateen" pitchFamily="2" charset="-78"/>
              </a:rPr>
              <a:t>غورس</a:t>
            </a:r>
            <a:endParaRPr lang="ar-SA" sz="2800" b="1" dirty="0">
              <a:solidFill>
                <a:schemeClr val="bg1">
                  <a:lumMod val="50000"/>
                </a:schemeClr>
              </a:solidFill>
              <a:cs typeface="AL-Mateen" pitchFamily="2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7215206" y="4643446"/>
            <a:ext cx="135732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>
                <a:latin typeface="ae_Sindibad" pitchFamily="18" charset="-78"/>
                <a:cs typeface="ae_Sindibad" pitchFamily="18" charset="-78"/>
              </a:rPr>
              <a:t>تمثيل الأعداد غير النسبية</a:t>
            </a:r>
            <a:endParaRPr lang="ar-SA" sz="2000" b="1" dirty="0">
              <a:latin typeface="ae_Sindibad" pitchFamily="18" charset="-78"/>
              <a:cs typeface="ae_Sindibad" pitchFamily="18" charset="-78"/>
            </a:endParaRPr>
          </a:p>
        </p:txBody>
      </p:sp>
      <p:sp>
        <p:nvSpPr>
          <p:cNvPr id="30" name="مربع نص 29"/>
          <p:cNvSpPr txBox="1"/>
          <p:nvPr/>
        </p:nvSpPr>
        <p:spPr>
          <a:xfrm>
            <a:off x="1571604" y="5643578"/>
            <a:ext cx="214314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accent4">
                    <a:lumMod val="75000"/>
                  </a:schemeClr>
                </a:solidFill>
                <a:cs typeface="AL-Mateen" pitchFamily="2" charset="-78"/>
              </a:rPr>
              <a:t>استقصاء تطابق المثلثات</a:t>
            </a:r>
            <a:endParaRPr lang="ar-SA" sz="2000" b="1" dirty="0">
              <a:solidFill>
                <a:schemeClr val="accent4">
                  <a:lumMod val="75000"/>
                </a:schemeClr>
              </a:solidFill>
              <a:cs typeface="AL-Mateen" pitchFamily="2" charset="-78"/>
            </a:endParaRPr>
          </a:p>
        </p:txBody>
      </p:sp>
      <p:pic>
        <p:nvPicPr>
          <p:cNvPr id="3082" name="Picture 1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414149">
            <a:off x="6794471" y="374915"/>
            <a:ext cx="704217" cy="10144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85" name="Picture 13" descr="http://www.arabteam2000-forum.com/uploads/monthly_02_2008/post-140583-1202721019.gi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9166" y="5544946"/>
            <a:ext cx="1905001" cy="476250"/>
          </a:xfrm>
          <a:prstGeom prst="rect">
            <a:avLst/>
          </a:prstGeom>
          <a:noFill/>
        </p:spPr>
      </p:pic>
      <p:pic>
        <p:nvPicPr>
          <p:cNvPr id="3086" name="Picture 14" descr="C:\Documents and Settings\Laser\My Documents\My Pictures\3D-1\2364667079_276791cbfa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5214950"/>
            <a:ext cx="960422" cy="960422"/>
          </a:xfrm>
          <a:prstGeom prst="rect">
            <a:avLst/>
          </a:prstGeom>
          <a:noFill/>
        </p:spPr>
      </p:pic>
      <p:cxnSp>
        <p:nvCxnSpPr>
          <p:cNvPr id="53" name="رابط كسهم مستقيم 52"/>
          <p:cNvCxnSpPr/>
          <p:nvPr/>
        </p:nvCxnSpPr>
        <p:spPr>
          <a:xfrm rot="10800000">
            <a:off x="2000232" y="3714752"/>
            <a:ext cx="2867664" cy="1500198"/>
          </a:xfrm>
          <a:prstGeom prst="straightConnector1">
            <a:avLst/>
          </a:prstGeom>
          <a:ln>
            <a:tailEnd type="arrow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4" name="مربع نص 53"/>
          <p:cNvSpPr txBox="1"/>
          <p:nvPr/>
        </p:nvSpPr>
        <p:spPr>
          <a:xfrm>
            <a:off x="928662" y="3214686"/>
            <a:ext cx="16430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المثلثات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5" name="مثلث متساوي الساقين 54">
            <a:hlinkClick r:id="rId12" action="ppaction://hlinksldjump"/>
          </p:cNvPr>
          <p:cNvSpPr/>
          <p:nvPr/>
        </p:nvSpPr>
        <p:spPr>
          <a:xfrm>
            <a:off x="928662" y="3143248"/>
            <a:ext cx="571504" cy="642942"/>
          </a:xfrm>
          <a:prstGeom prst="triangle">
            <a:avLst/>
          </a:prstGeom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770" decel="100000"/>
                                        <p:tgtEl>
                                          <p:spTgt spid="30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9" dur="77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7" grpId="0" animBg="1"/>
      <p:bldP spid="26" grpId="0" animBg="1"/>
      <p:bldP spid="28" grpId="0"/>
      <p:bldP spid="30" grpId="0"/>
      <p:bldP spid="54" grpId="0"/>
      <p:bldP spid="5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0" y="-1"/>
            <a:ext cx="9144001" cy="612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ربع نص 7"/>
          <p:cNvSpPr txBox="1"/>
          <p:nvPr/>
        </p:nvSpPr>
        <p:spPr>
          <a:xfrm>
            <a:off x="571472" y="3357562"/>
            <a:ext cx="635798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ثم بالسحب والإفلات تظهر 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 </a:t>
            </a:r>
            <a:endParaRPr lang="ar-SA" sz="4000" b="1" dirty="0" smtClean="0">
              <a:solidFill>
                <a:schemeClr val="accent2">
                  <a:lumMod val="75000"/>
                </a:schemeClr>
              </a:solidFill>
              <a:latin typeface="ae_Graph" pitchFamily="18" charset="-78"/>
              <a:cs typeface="ae_Graph" pitchFamily="18" charset="-78"/>
            </a:endParaRPr>
          </a:p>
          <a:p>
            <a:pPr algn="ctr"/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 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A</a:t>
            </a:r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جميع النتائج للعمود</a:t>
            </a:r>
          </a:p>
          <a:p>
            <a:pPr algn="ctr"/>
            <a:r>
              <a:rPr lang="ar-SA" sz="4000" b="1" dirty="0" smtClean="0">
                <a:solidFill>
                  <a:schemeClr val="accent2">
                    <a:lumMod val="75000"/>
                  </a:schemeClr>
                </a:solidFill>
                <a:latin typeface="ae_Graph" pitchFamily="18" charset="-78"/>
                <a:cs typeface="ae_Graph" pitchFamily="18" charset="-78"/>
              </a:rPr>
              <a:t>مع جميع الصفوف </a:t>
            </a:r>
            <a:endParaRPr lang="ar-SA" sz="4000" b="1" dirty="0">
              <a:solidFill>
                <a:schemeClr val="accent2">
                  <a:lumMod val="75000"/>
                </a:schemeClr>
              </a:solidFill>
              <a:latin typeface="ae_Graph" pitchFamily="18" charset="-78"/>
              <a:cs typeface="ae_Graph" pitchFamily="18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1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428596" y="2214554"/>
            <a:ext cx="489909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وبنفس الطريقة اكتبي إشارة المساواة</a:t>
            </a:r>
          </a:p>
          <a:p>
            <a:pPr algn="ctr"/>
            <a:r>
              <a:rPr lang="ar-SA" sz="5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</a:rPr>
              <a:t>ثم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B3*3</a:t>
            </a:r>
            <a:endParaRPr lang="ar-SA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66"/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ستطيل 3"/>
          <p:cNvSpPr/>
          <p:nvPr/>
        </p:nvSpPr>
        <p:spPr>
          <a:xfrm>
            <a:off x="357158" y="2786058"/>
            <a:ext cx="48990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ما معنى</a:t>
            </a:r>
            <a:r>
              <a:rPr lang="ar-SA" sz="54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</a:rPr>
              <a:t>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0066"/>
                </a:solidFill>
                <a:effectLst/>
              </a:rPr>
              <a:t>B3*3</a:t>
            </a:r>
            <a:endParaRPr lang="ar-SA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0066"/>
              </a:solidFill>
              <a:effectLst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94692" y="3611516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CC6600"/>
                </a:solidFill>
              </a:rPr>
              <a:t>B</a:t>
            </a:r>
            <a:endParaRPr lang="ar-SA" sz="540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CC66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751014" y="3622596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00CC00"/>
                  </a:solidFill>
                  <a:prstDash val="solid"/>
                </a:ln>
                <a:solidFill>
                  <a:srgbClr val="00CC00"/>
                </a:solidFill>
              </a:rPr>
              <a:t>*</a:t>
            </a:r>
            <a:endParaRPr lang="ar-SA" sz="5400" dirty="0">
              <a:ln w="10541" cmpd="sng">
                <a:solidFill>
                  <a:srgbClr val="00CC00"/>
                </a:solidFill>
                <a:prstDash val="solid"/>
              </a:ln>
              <a:solidFill>
                <a:srgbClr val="00CC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091154" y="3630438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F8B974"/>
                  </a:solidFill>
                  <a:prstDash val="solid"/>
                </a:ln>
                <a:solidFill>
                  <a:srgbClr val="F8B974"/>
                </a:solidFill>
              </a:rPr>
              <a:t>3</a:t>
            </a:r>
            <a:endParaRPr lang="ar-SA" sz="5400" dirty="0">
              <a:ln w="10541" cmpd="sng">
                <a:solidFill>
                  <a:srgbClr val="F8B974"/>
                </a:solidFill>
                <a:prstDash val="solid"/>
              </a:ln>
              <a:solidFill>
                <a:srgbClr val="F8B974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358082" y="1357298"/>
            <a:ext cx="857256" cy="12858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389220" y="3617992"/>
            <a:ext cx="1071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n w="10541" cmpd="sng">
                  <a:solidFill>
                    <a:srgbClr val="6699FF"/>
                  </a:solidFill>
                  <a:prstDash val="solid"/>
                </a:ln>
                <a:solidFill>
                  <a:srgbClr val="6699FF"/>
                </a:solidFill>
              </a:rPr>
              <a:t>3</a:t>
            </a:r>
            <a:endParaRPr lang="ar-SA" sz="5400" dirty="0">
              <a:ln w="10541" cmpd="sng">
                <a:solidFill>
                  <a:srgbClr val="6699FF"/>
                </a:solidFill>
                <a:prstDash val="solid"/>
              </a:ln>
              <a:solidFill>
                <a:srgbClr val="6699FF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358082" y="1928802"/>
            <a:ext cx="857224" cy="142876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رابط كسهم مستقيم 14"/>
          <p:cNvCxnSpPr/>
          <p:nvPr/>
        </p:nvCxnSpPr>
        <p:spPr>
          <a:xfrm rot="10800000" flipV="1">
            <a:off x="1428728" y="4143380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مربع نص 15"/>
          <p:cNvSpPr txBox="1"/>
          <p:nvPr/>
        </p:nvSpPr>
        <p:spPr>
          <a:xfrm>
            <a:off x="214282" y="4357694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 </a:t>
            </a:r>
            <a:r>
              <a:rPr lang="en-US" b="1" dirty="0" smtClean="0"/>
              <a:t>B</a:t>
            </a:r>
            <a:r>
              <a:rPr lang="ar-SA" b="1" dirty="0" smtClean="0"/>
              <a:t> العمود </a:t>
            </a:r>
            <a:endParaRPr lang="ar-SA" b="1" dirty="0"/>
          </a:p>
        </p:txBody>
      </p:sp>
      <p:cxnSp>
        <p:nvCxnSpPr>
          <p:cNvPr id="17" name="رابط كسهم مستقيم 16"/>
          <p:cNvCxnSpPr/>
          <p:nvPr/>
        </p:nvCxnSpPr>
        <p:spPr>
          <a:xfrm rot="5400000">
            <a:off x="2393141" y="453628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مربع نص 18"/>
          <p:cNvSpPr txBox="1"/>
          <p:nvPr/>
        </p:nvSpPr>
        <p:spPr>
          <a:xfrm>
            <a:off x="2000232" y="4857760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الصف الثالث</a:t>
            </a:r>
            <a:endParaRPr lang="ar-SA" b="1" dirty="0"/>
          </a:p>
        </p:txBody>
      </p:sp>
      <p:cxnSp>
        <p:nvCxnSpPr>
          <p:cNvPr id="20" name="رابط كسهم مستقيم 19"/>
          <p:cNvCxnSpPr>
            <a:endCxn id="24" idx="0"/>
          </p:cNvCxnSpPr>
          <p:nvPr/>
        </p:nvCxnSpPr>
        <p:spPr>
          <a:xfrm rot="16200000" flipH="1">
            <a:off x="2483232" y="4590661"/>
            <a:ext cx="1285884" cy="248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rot="16200000" flipH="1">
            <a:off x="3321835" y="4250537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4" name="مربع نص 23"/>
          <p:cNvSpPr txBox="1"/>
          <p:nvPr/>
        </p:nvSpPr>
        <p:spPr>
          <a:xfrm>
            <a:off x="2500298" y="5357826"/>
            <a:ext cx="15001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عملية الضرب</a:t>
            </a:r>
            <a:endParaRPr lang="ar-SA" b="1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3428992" y="4714884"/>
            <a:ext cx="114300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b="1" dirty="0" smtClean="0"/>
              <a:t>معامل التمدد</a:t>
            </a:r>
            <a:endParaRPr lang="ar-SA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 animBg="1"/>
      <p:bldP spid="11" grpId="0"/>
      <p:bldP spid="12" grpId="0" animBg="1"/>
      <p:bldP spid="16" grpId="0" animBg="1"/>
      <p:bldP spid="19" grpId="0" animBg="1"/>
      <p:bldP spid="24" grpId="0" animBg="1"/>
      <p:bldP spid="2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1" y="0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>
          <a:xfrm>
            <a:off x="571472" y="3071810"/>
            <a:ext cx="72332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تظهر النتيجة مباشرة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Enter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بالضغط على </a:t>
            </a:r>
            <a:endParaRPr lang="ar-SA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رابط كسهم مستقيم 7"/>
          <p:cNvCxnSpPr/>
          <p:nvPr/>
        </p:nvCxnSpPr>
        <p:spPr>
          <a:xfrm flipV="1">
            <a:off x="2500298" y="1928802"/>
            <a:ext cx="4000528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1071538" y="4000504"/>
            <a:ext cx="6572296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000" b="1" dirty="0" smtClean="0"/>
              <a:t>يمكنك استخدام طريقة الكتاب في استخراج بقية النتائج بوضع إشارة المساواة ثم</a:t>
            </a:r>
          </a:p>
          <a:p>
            <a:pPr algn="ctr"/>
            <a:r>
              <a:rPr lang="ar-SA" sz="2000" b="1" dirty="0" smtClean="0"/>
              <a:t> </a:t>
            </a:r>
            <a:r>
              <a:rPr lang="ar-SA" sz="2000" b="1" dirty="0" smtClean="0">
                <a:solidFill>
                  <a:srgbClr val="6699FF"/>
                </a:solidFill>
              </a:rPr>
              <a:t>اسم العمود </a:t>
            </a:r>
            <a:r>
              <a:rPr lang="ar-SA" sz="2000" b="1" dirty="0" smtClean="0">
                <a:solidFill>
                  <a:srgbClr val="FF0000"/>
                </a:solidFill>
              </a:rPr>
              <a:t>ورقم الصف </a:t>
            </a:r>
            <a:r>
              <a:rPr lang="ar-SA" sz="2000" b="1" dirty="0" smtClean="0"/>
              <a:t>مضروب في العدد </a:t>
            </a:r>
            <a:r>
              <a:rPr lang="ar-SA" sz="2400" b="1" dirty="0" smtClean="0">
                <a:solidFill>
                  <a:srgbClr val="FF66FF"/>
                </a:solidFill>
              </a:rPr>
              <a:t>3</a:t>
            </a:r>
            <a:r>
              <a:rPr lang="ar-SA" sz="2000" b="1" dirty="0" smtClean="0"/>
              <a:t> أو إتباع الطريقة السابقة</a:t>
            </a:r>
          </a:p>
          <a:p>
            <a:pPr algn="ctr"/>
            <a:r>
              <a:rPr lang="ar-SA" sz="2000" b="1" dirty="0" smtClean="0"/>
              <a:t>( السحب والإفلات ) فتظهر النتائج كالتالي :</a:t>
            </a:r>
            <a:endParaRPr lang="ar-SA" sz="20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رابط مستقيم 5"/>
          <p:cNvCxnSpPr/>
          <p:nvPr/>
        </p:nvCxnSpPr>
        <p:spPr>
          <a:xfrm rot="10800000">
            <a:off x="0" y="614364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b="3320"/>
          <a:stretch>
            <a:fillRect/>
          </a:stretch>
        </p:blipFill>
        <p:spPr bwMode="auto">
          <a:xfrm>
            <a:off x="0" y="0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7429520" y="1500174"/>
            <a:ext cx="1500198" cy="1214446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5857884" y="1571612"/>
            <a:ext cx="1571636" cy="1071570"/>
          </a:xfrm>
          <a:prstGeom prst="rect">
            <a:avLst/>
          </a:prstGeom>
          <a:noFill/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0" name="رابط كسهم مستقيم 9"/>
          <p:cNvCxnSpPr/>
          <p:nvPr/>
        </p:nvCxnSpPr>
        <p:spPr>
          <a:xfrm rot="5400000">
            <a:off x="7358082" y="3000372"/>
            <a:ext cx="150019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5143504" y="4286256"/>
            <a:ext cx="29289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الإحداثيات الأصلية للشكل</a:t>
            </a:r>
            <a:endParaRPr lang="ar-SA" sz="2400" b="1" dirty="0"/>
          </a:p>
        </p:txBody>
      </p:sp>
      <p:cxnSp>
        <p:nvCxnSpPr>
          <p:cNvPr id="12" name="رابط كسهم مستقيم 11"/>
          <p:cNvCxnSpPr/>
          <p:nvPr/>
        </p:nvCxnSpPr>
        <p:spPr>
          <a:xfrm rot="5400000">
            <a:off x="4643438" y="2643182"/>
            <a:ext cx="150019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>
            <a:off x="1071538" y="3786190"/>
            <a:ext cx="37862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إحداثيات الشكل الجديد ( بعد التمدد )</a:t>
            </a:r>
            <a:endParaRPr lang="ar-SA" sz="24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072198" y="285728"/>
            <a:ext cx="2637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حلل النتائج</a:t>
            </a:r>
            <a:endParaRPr lang="ar-SA" sz="5400" b="1" cap="none" spc="0" dirty="0">
              <a:ln w="11430">
                <a:solidFill>
                  <a:schemeClr val="accent4">
                    <a:lumMod val="40000"/>
                    <a:lumOff val="6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e_Nice" pitchFamily="34" charset="-78"/>
              <a:cs typeface="ae_Nice" pitchFamily="34" charset="-78"/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8143900" y="135729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1</a:t>
            </a:r>
            <a:endParaRPr lang="ar-SA" sz="2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14282" y="1357298"/>
            <a:ext cx="764386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en-US" b="1" dirty="0" smtClean="0">
                <a:solidFill>
                  <a:srgbClr val="C00000"/>
                </a:solidFill>
              </a:rPr>
              <a:t>        </a:t>
            </a:r>
            <a:r>
              <a:rPr lang="ar-SA" b="1" dirty="0" smtClean="0">
                <a:solidFill>
                  <a:srgbClr val="C00000"/>
                </a:solidFill>
              </a:rPr>
              <a:t>  لتغيير المضلع الخماسي الأصلي ؟ </a:t>
            </a:r>
            <a:r>
              <a:rPr lang="en-US" b="1" dirty="0" smtClean="0">
                <a:solidFill>
                  <a:srgbClr val="C00000"/>
                </a:solidFill>
              </a:rPr>
              <a:t> D</a:t>
            </a:r>
            <a:r>
              <a:rPr lang="ar-SA" b="1" dirty="0" smtClean="0">
                <a:solidFill>
                  <a:srgbClr val="C00000"/>
                </a:solidFill>
              </a:rPr>
              <a:t> و </a:t>
            </a:r>
            <a:r>
              <a:rPr lang="en-US" b="1" dirty="0" smtClean="0">
                <a:solidFill>
                  <a:srgbClr val="C00000"/>
                </a:solidFill>
              </a:rPr>
              <a:t> C  </a:t>
            </a:r>
            <a:r>
              <a:rPr lang="ar-SA" b="1" dirty="0" smtClean="0">
                <a:solidFill>
                  <a:srgbClr val="C00000"/>
                </a:solidFill>
              </a:rPr>
              <a:t>كيف تستعمل الصيغة الواردة في العمودين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143636" y="1714488"/>
            <a:ext cx="16930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b="1" dirty="0" smtClean="0">
                <a:solidFill>
                  <a:srgbClr val="C00000"/>
                </a:solidFill>
              </a:rPr>
              <a:t>وضح إجابتك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ar-SA" b="1" dirty="0">
              <a:solidFill>
                <a:srgbClr val="C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43299" b="37695"/>
          <a:stretch>
            <a:fillRect/>
          </a:stretch>
        </p:blipFill>
        <p:spPr bwMode="auto">
          <a:xfrm>
            <a:off x="0" y="2000240"/>
            <a:ext cx="467753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/>
          <p:nvPr/>
        </p:nvSpPr>
        <p:spPr>
          <a:xfrm>
            <a:off x="2428860" y="3429000"/>
            <a:ext cx="714380" cy="1357322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ربع نص 11"/>
          <p:cNvSpPr txBox="1"/>
          <p:nvPr/>
        </p:nvSpPr>
        <p:spPr>
          <a:xfrm>
            <a:off x="2428860" y="4929198"/>
            <a:ext cx="7143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accent6">
                    <a:lumMod val="75000"/>
                  </a:schemeClr>
                </a:solidFill>
              </a:rPr>
              <a:t>العمود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714480" y="3429000"/>
            <a:ext cx="714380" cy="1357322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>
              <a:ln>
                <a:solidFill>
                  <a:srgbClr val="00CC99"/>
                </a:solidFill>
              </a:ln>
              <a:solidFill>
                <a:srgbClr val="00CC99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714480" y="4929198"/>
            <a:ext cx="7143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العمود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endParaRPr lang="ar-SA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929190" y="2428868"/>
            <a:ext cx="400052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كبر المضلع بعامل مقياس مقداره 3 .</a:t>
            </a:r>
          </a:p>
          <a:p>
            <a:pPr algn="ctr"/>
            <a:r>
              <a:rPr lang="ar-SA" sz="2400" b="1" dirty="0" smtClean="0"/>
              <a:t>الإحداثيات الجديدة أكبر من الإحداثيات الأصلية 3 مرات </a:t>
            </a:r>
            <a:endParaRPr lang="ar-SA" sz="24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9" grpId="0"/>
      <p:bldP spid="11" grpId="0" animBg="1"/>
      <p:bldP spid="12" grpId="0"/>
      <p:bldP spid="13" grpId="0" animBg="1"/>
      <p:bldP spid="14" grpId="0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شكل بيضاوي 4"/>
          <p:cNvSpPr/>
          <p:nvPr/>
        </p:nvSpPr>
        <p:spPr>
          <a:xfrm>
            <a:off x="8501090" y="0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2</a:t>
            </a:r>
            <a:endParaRPr lang="ar-SA" sz="2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7151578" y="428604"/>
            <a:ext cx="178595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00000"/>
                </a:solidFill>
              </a:rPr>
              <a:t>مثلي بيانياً المضلع الخماسي الأصلي وتمدده على ورقة رسم بياني .</a:t>
            </a:r>
            <a:endParaRPr lang="ar-SA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714366" y="142853"/>
          <a:ext cx="6429402" cy="5915420"/>
        </p:xfrm>
        <a:graphic>
          <a:graphicData uri="http://schemas.openxmlformats.org/drawingml/2006/table">
            <a:tbl>
              <a:tblPr rtl="1"/>
              <a:tblGrid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  <a:gridCol w="357189"/>
              </a:tblGrid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7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2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ar-SA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مربع نص 33"/>
          <p:cNvSpPr txBox="1"/>
          <p:nvPr/>
        </p:nvSpPr>
        <p:spPr>
          <a:xfrm>
            <a:off x="642910" y="6029286"/>
            <a:ext cx="74986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dirty="0" smtClean="0"/>
              <a:t>18 17 16  15  14 13 12 11 10   9  8   7    6   5   4   3   2   1  0</a:t>
            </a:r>
            <a:endParaRPr lang="ar-SA" sz="2000" dirty="0"/>
          </a:p>
        </p:txBody>
      </p:sp>
      <p:cxnSp>
        <p:nvCxnSpPr>
          <p:cNvPr id="36" name="رابط كسهم مستقيم 35"/>
          <p:cNvCxnSpPr/>
          <p:nvPr/>
        </p:nvCxnSpPr>
        <p:spPr>
          <a:xfrm>
            <a:off x="714348" y="6070618"/>
            <a:ext cx="671517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رابط كسهم مستقيم 37"/>
          <p:cNvCxnSpPr/>
          <p:nvPr/>
        </p:nvCxnSpPr>
        <p:spPr>
          <a:xfrm rot="5400000" flipH="1" flipV="1">
            <a:off x="-2285639" y="2999987"/>
            <a:ext cx="600076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مربع نص 38"/>
          <p:cNvSpPr txBox="1"/>
          <p:nvPr/>
        </p:nvSpPr>
        <p:spPr>
          <a:xfrm>
            <a:off x="-32" y="-24"/>
            <a:ext cx="714348" cy="59246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dirty="0" smtClean="0"/>
              <a:t>19</a:t>
            </a:r>
          </a:p>
          <a:p>
            <a:pPr algn="r"/>
            <a:r>
              <a:rPr lang="ar-SA" dirty="0" smtClean="0"/>
              <a:t>18</a:t>
            </a:r>
          </a:p>
          <a:p>
            <a:pPr algn="r"/>
            <a:r>
              <a:rPr lang="ar-SA" dirty="0" smtClean="0"/>
              <a:t>17</a:t>
            </a:r>
          </a:p>
          <a:p>
            <a:pPr algn="r"/>
            <a:r>
              <a:rPr lang="ar-SA" dirty="0" smtClean="0"/>
              <a:t>16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15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14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13</a:t>
            </a:r>
          </a:p>
          <a:p>
            <a:pPr algn="r"/>
            <a:r>
              <a:rPr lang="ar-SA" dirty="0" smtClean="0"/>
              <a:t>12</a:t>
            </a:r>
          </a:p>
          <a:p>
            <a:pPr algn="r"/>
            <a:r>
              <a:rPr lang="ar-SA" dirty="0" smtClean="0"/>
              <a:t>11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10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9</a:t>
            </a:r>
          </a:p>
          <a:p>
            <a:pPr algn="r"/>
            <a:r>
              <a:rPr lang="ar-SA" dirty="0" smtClean="0"/>
              <a:t>8</a:t>
            </a:r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r>
              <a:rPr lang="ar-SA" dirty="0" smtClean="0"/>
              <a:t>7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6</a:t>
            </a:r>
          </a:p>
          <a:p>
            <a:pPr algn="r"/>
            <a:r>
              <a:rPr lang="ar-SA" dirty="0" smtClean="0"/>
              <a:t>5</a:t>
            </a:r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endParaRPr lang="ar-SA" sz="100" dirty="0" smtClean="0"/>
          </a:p>
          <a:p>
            <a:pPr algn="r"/>
            <a:r>
              <a:rPr lang="ar-SA" dirty="0" smtClean="0"/>
              <a:t>4</a:t>
            </a:r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r>
              <a:rPr lang="ar-SA" dirty="0" smtClean="0"/>
              <a:t>3</a:t>
            </a:r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endParaRPr lang="en-US" sz="100" dirty="0" smtClean="0"/>
          </a:p>
          <a:p>
            <a:pPr algn="r"/>
            <a:r>
              <a:rPr lang="ar-SA" dirty="0" smtClean="0"/>
              <a:t>2</a:t>
            </a:r>
          </a:p>
          <a:p>
            <a:pPr algn="r"/>
            <a:r>
              <a:rPr lang="ar-SA" dirty="0" smtClean="0"/>
              <a:t>1</a:t>
            </a:r>
            <a:endParaRPr lang="ar-SA" dirty="0"/>
          </a:p>
        </p:txBody>
      </p:sp>
      <p:sp>
        <p:nvSpPr>
          <p:cNvPr id="14363" name="Oval 27"/>
          <p:cNvSpPr>
            <a:spLocks noChangeArrowheads="1"/>
          </p:cNvSpPr>
          <p:nvPr/>
        </p:nvSpPr>
        <p:spPr bwMode="auto">
          <a:xfrm>
            <a:off x="1325492" y="5328331"/>
            <a:ext cx="187120" cy="187120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4" name="Oval 27"/>
          <p:cNvSpPr>
            <a:spLocks noChangeArrowheads="1"/>
          </p:cNvSpPr>
          <p:nvPr/>
        </p:nvSpPr>
        <p:spPr bwMode="auto">
          <a:xfrm>
            <a:off x="2056922" y="5328330"/>
            <a:ext cx="187120" cy="187120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5" name="Oval 27"/>
          <p:cNvSpPr>
            <a:spLocks noChangeArrowheads="1"/>
          </p:cNvSpPr>
          <p:nvPr/>
        </p:nvSpPr>
        <p:spPr bwMode="auto">
          <a:xfrm>
            <a:off x="2399364" y="4658194"/>
            <a:ext cx="187120" cy="187120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6" name="Oval 27"/>
          <p:cNvSpPr>
            <a:spLocks noChangeArrowheads="1"/>
          </p:cNvSpPr>
          <p:nvPr/>
        </p:nvSpPr>
        <p:spPr bwMode="auto">
          <a:xfrm>
            <a:off x="1699732" y="4015252"/>
            <a:ext cx="187120" cy="187120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47" name="Oval 27"/>
          <p:cNvSpPr>
            <a:spLocks noChangeArrowheads="1"/>
          </p:cNvSpPr>
          <p:nvPr/>
        </p:nvSpPr>
        <p:spPr bwMode="auto">
          <a:xfrm>
            <a:off x="970604" y="4700136"/>
            <a:ext cx="187120" cy="187120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1071538" y="4143380"/>
            <a:ext cx="1428760" cy="1285884"/>
            <a:chOff x="8888" y="4953"/>
            <a:chExt cx="1440" cy="1351"/>
          </a:xfrm>
        </p:grpSpPr>
        <p:cxnSp>
          <p:nvCxnSpPr>
            <p:cNvPr id="14365" name="AutoShape 29"/>
            <p:cNvCxnSpPr>
              <a:cxnSpLocks noChangeShapeType="1"/>
            </p:cNvCxnSpPr>
            <p:nvPr/>
          </p:nvCxnSpPr>
          <p:spPr bwMode="auto">
            <a:xfrm flipH="1">
              <a:off x="9930" y="5673"/>
              <a:ext cx="398" cy="630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</p:cxnSp>
        <p:grpSp>
          <p:nvGrpSpPr>
            <p:cNvPr id="3" name="Group 30"/>
            <p:cNvGrpSpPr>
              <a:grpSpLocks/>
            </p:cNvGrpSpPr>
            <p:nvPr/>
          </p:nvGrpSpPr>
          <p:grpSpPr bwMode="auto">
            <a:xfrm>
              <a:off x="8888" y="4953"/>
              <a:ext cx="1440" cy="1351"/>
              <a:chOff x="2145" y="3135"/>
              <a:chExt cx="1440" cy="1351"/>
            </a:xfrm>
          </p:grpSpPr>
          <p:cxnSp>
            <p:nvCxnSpPr>
              <p:cNvPr id="14367" name="AutoShape 31"/>
              <p:cNvCxnSpPr>
                <a:cxnSpLocks noChangeShapeType="1"/>
              </p:cNvCxnSpPr>
              <p:nvPr/>
            </p:nvCxnSpPr>
            <p:spPr bwMode="auto">
              <a:xfrm flipH="1">
                <a:off x="2175" y="3135"/>
                <a:ext cx="697" cy="690"/>
              </a:xfrm>
              <a:prstGeom prst="straightConnector1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</p:cxnSp>
          <p:cxnSp>
            <p:nvCxnSpPr>
              <p:cNvPr id="14368" name="AutoShape 32"/>
              <p:cNvCxnSpPr>
                <a:cxnSpLocks noChangeShapeType="1"/>
              </p:cNvCxnSpPr>
              <p:nvPr/>
            </p:nvCxnSpPr>
            <p:spPr bwMode="auto">
              <a:xfrm>
                <a:off x="2887" y="3135"/>
                <a:ext cx="698" cy="690"/>
              </a:xfrm>
              <a:prstGeom prst="straightConnector1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</p:cxnSp>
          <p:cxnSp>
            <p:nvCxnSpPr>
              <p:cNvPr id="14369" name="AutoShape 33"/>
              <p:cNvCxnSpPr>
                <a:cxnSpLocks noChangeShapeType="1"/>
              </p:cNvCxnSpPr>
              <p:nvPr/>
            </p:nvCxnSpPr>
            <p:spPr bwMode="auto">
              <a:xfrm>
                <a:off x="2145" y="3840"/>
                <a:ext cx="398" cy="630"/>
              </a:xfrm>
              <a:prstGeom prst="straightConnector1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</p:cxnSp>
          <p:cxnSp>
            <p:nvCxnSpPr>
              <p:cNvPr id="14370" name="AutoShape 34"/>
              <p:cNvCxnSpPr>
                <a:cxnSpLocks noChangeShapeType="1"/>
              </p:cNvCxnSpPr>
              <p:nvPr/>
            </p:nvCxnSpPr>
            <p:spPr bwMode="auto">
              <a:xfrm flipH="1">
                <a:off x="2541" y="4485"/>
                <a:ext cx="646" cy="1"/>
              </a:xfrm>
              <a:prstGeom prst="straightConnector1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</p:cxnSp>
        </p:grpSp>
      </p:grp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3"/>
          <a:srcRect l="81250" t="21359" r="2343" b="58405"/>
          <a:stretch>
            <a:fillRect/>
          </a:stretch>
        </p:blipFill>
        <p:spPr bwMode="auto">
          <a:xfrm>
            <a:off x="7429520" y="2786058"/>
            <a:ext cx="150019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/>
          <a:srcRect l="64062" t="21359" r="18750" b="57281"/>
          <a:stretch>
            <a:fillRect/>
          </a:stretch>
        </p:blipFill>
        <p:spPr bwMode="auto">
          <a:xfrm>
            <a:off x="7358082" y="4357694"/>
            <a:ext cx="15716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1" name="Oval 35"/>
          <p:cNvSpPr>
            <a:spLocks noChangeArrowheads="1"/>
          </p:cNvSpPr>
          <p:nvPr/>
        </p:nvSpPr>
        <p:spPr bwMode="auto">
          <a:xfrm>
            <a:off x="2773604" y="4042955"/>
            <a:ext cx="171446" cy="188913"/>
          </a:xfrm>
          <a:prstGeom prst="ellipse">
            <a:avLst/>
          </a:pr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8" name="Oval 35"/>
          <p:cNvSpPr>
            <a:spLocks noChangeArrowheads="1"/>
          </p:cNvSpPr>
          <p:nvPr/>
        </p:nvSpPr>
        <p:spPr bwMode="auto">
          <a:xfrm>
            <a:off x="4914442" y="4057194"/>
            <a:ext cx="171446" cy="188913"/>
          </a:xfrm>
          <a:prstGeom prst="ellipse">
            <a:avLst/>
          </a:pr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9" name="Oval 35"/>
          <p:cNvSpPr>
            <a:spLocks noChangeArrowheads="1"/>
          </p:cNvSpPr>
          <p:nvPr/>
        </p:nvSpPr>
        <p:spPr bwMode="auto">
          <a:xfrm>
            <a:off x="6000760" y="2214554"/>
            <a:ext cx="171446" cy="188913"/>
          </a:xfrm>
          <a:prstGeom prst="ellipse">
            <a:avLst/>
          </a:pr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0" name="Oval 35"/>
          <p:cNvSpPr>
            <a:spLocks noChangeArrowheads="1"/>
          </p:cNvSpPr>
          <p:nvPr/>
        </p:nvSpPr>
        <p:spPr bwMode="auto">
          <a:xfrm>
            <a:off x="3842872" y="342418"/>
            <a:ext cx="171446" cy="188913"/>
          </a:xfrm>
          <a:prstGeom prst="ellipse">
            <a:avLst/>
          </a:pr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1" name="Oval 35"/>
          <p:cNvSpPr>
            <a:spLocks noChangeArrowheads="1"/>
          </p:cNvSpPr>
          <p:nvPr/>
        </p:nvSpPr>
        <p:spPr bwMode="auto">
          <a:xfrm>
            <a:off x="1699732" y="2199806"/>
            <a:ext cx="171446" cy="188913"/>
          </a:xfrm>
          <a:prstGeom prst="ellipse">
            <a:avLst/>
          </a:prstGeom>
          <a:solidFill>
            <a:srgbClr val="95B3D7"/>
          </a:solidFill>
          <a:ln w="9525">
            <a:solidFill>
              <a:srgbClr val="95B3D7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1785918" y="428604"/>
            <a:ext cx="4286280" cy="3714776"/>
            <a:chOff x="2842" y="1524"/>
            <a:chExt cx="4343" cy="3879"/>
          </a:xfrm>
        </p:grpSpPr>
        <p:cxnSp>
          <p:nvCxnSpPr>
            <p:cNvPr id="14373" name="AutoShape 37"/>
            <p:cNvCxnSpPr>
              <a:cxnSpLocks noChangeShapeType="1"/>
            </p:cNvCxnSpPr>
            <p:nvPr/>
          </p:nvCxnSpPr>
          <p:spPr bwMode="auto">
            <a:xfrm flipH="1">
              <a:off x="2917" y="1524"/>
              <a:ext cx="2085" cy="1896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4374" name="AutoShape 38"/>
            <p:cNvCxnSpPr>
              <a:cxnSpLocks noChangeShapeType="1"/>
            </p:cNvCxnSpPr>
            <p:nvPr/>
          </p:nvCxnSpPr>
          <p:spPr bwMode="auto">
            <a:xfrm>
              <a:off x="5002" y="1524"/>
              <a:ext cx="2183" cy="1971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4375" name="AutoShape 39"/>
            <p:cNvCxnSpPr>
              <a:cxnSpLocks noChangeShapeType="1"/>
            </p:cNvCxnSpPr>
            <p:nvPr/>
          </p:nvCxnSpPr>
          <p:spPr bwMode="auto">
            <a:xfrm flipH="1">
              <a:off x="6075" y="3495"/>
              <a:ext cx="1110" cy="190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4376" name="AutoShape 40"/>
            <p:cNvCxnSpPr>
              <a:cxnSpLocks noChangeShapeType="1"/>
            </p:cNvCxnSpPr>
            <p:nvPr/>
          </p:nvCxnSpPr>
          <p:spPr bwMode="auto">
            <a:xfrm flipH="1">
              <a:off x="4028" y="5403"/>
              <a:ext cx="2047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14377" name="AutoShape 41"/>
            <p:cNvCxnSpPr>
              <a:cxnSpLocks noChangeShapeType="1"/>
            </p:cNvCxnSpPr>
            <p:nvPr/>
          </p:nvCxnSpPr>
          <p:spPr bwMode="auto">
            <a:xfrm flipH="1" flipV="1">
              <a:off x="2842" y="3495"/>
              <a:ext cx="1141" cy="1908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4" grpId="0"/>
      <p:bldP spid="39" grpId="0"/>
      <p:bldP spid="14363" grpId="0" animBg="1"/>
      <p:bldP spid="44" grpId="0" animBg="1"/>
      <p:bldP spid="45" grpId="0" animBg="1"/>
      <p:bldP spid="46" grpId="0" animBg="1"/>
      <p:bldP spid="47" grpId="0" animBg="1"/>
      <p:bldP spid="14371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572528" y="642918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3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-285784" y="642918"/>
            <a:ext cx="94297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00000"/>
                </a:solidFill>
              </a:rPr>
              <a:t>ما النسبة المئوية لمقدار الزيادة في الشكل الناتج عن التمدد مقارنة بالشكل الأصلي.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28596" y="1357298"/>
            <a:ext cx="81439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/>
              <a:t>محيط الشكل الأصلي = 2 × 5 = 10 سم</a:t>
            </a:r>
            <a:endParaRPr lang="ar-SA" sz="2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571472" y="2071678"/>
            <a:ext cx="81439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/>
              <a:t>محيط الشكل بعد التمدد = 6× 5 = 30 سم</a:t>
            </a:r>
            <a:endParaRPr lang="ar-SA" sz="24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42910" y="2857496"/>
            <a:ext cx="81439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/>
              <a:t>النسبة المئوية = 30 ÷ 10 = 3</a:t>
            </a:r>
          </a:p>
          <a:p>
            <a:pPr algn="r"/>
            <a:r>
              <a:rPr lang="ar-SA" sz="2400" b="1" dirty="0" smtClean="0"/>
              <a:t>                                  = 3 × 100 = 300 %</a:t>
            </a:r>
            <a:endParaRPr lang="ar-SA" sz="24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14348" y="4071942"/>
            <a:ext cx="814393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/>
              <a:t>النسبة المئوية لمقدار الزيادة = 300%   - 100%</a:t>
            </a:r>
          </a:p>
          <a:p>
            <a:pPr algn="r"/>
            <a:r>
              <a:rPr lang="ar-SA" sz="2400" b="1" dirty="0" smtClean="0"/>
              <a:t>                                  = 200%</a:t>
            </a:r>
            <a:endParaRPr lang="ar-SA" sz="2400" b="1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572528" y="78579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4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42910" y="714356"/>
            <a:ext cx="7929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C00000"/>
                </a:solidFill>
              </a:rPr>
              <a:t>جد إحداثيات رؤوس المضلع الخماسي بعد تكبيره خمس مرات .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929454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( 2 , 2 )</a:t>
            </a:r>
            <a:endParaRPr lang="ar-SA" sz="2800" b="1" dirty="0"/>
          </a:p>
        </p:txBody>
      </p:sp>
      <p:cxnSp>
        <p:nvCxnSpPr>
          <p:cNvPr id="10" name="رابط كسهم مستقيم 9"/>
          <p:cNvCxnSpPr/>
          <p:nvPr/>
        </p:nvCxnSpPr>
        <p:spPr>
          <a:xfrm rot="10800000">
            <a:off x="5929322" y="185736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" name="مربع نص 10"/>
          <p:cNvSpPr txBox="1"/>
          <p:nvPr/>
        </p:nvSpPr>
        <p:spPr>
          <a:xfrm>
            <a:off x="6286512" y="1395699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6929454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( 4 , 2 )</a:t>
            </a:r>
            <a:endParaRPr lang="ar-SA" sz="28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929454" y="307181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( 5 , 4 )</a:t>
            </a:r>
            <a:endParaRPr lang="ar-SA" sz="2800" b="1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6929454" y="371475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( 3 , 6 )</a:t>
            </a:r>
            <a:endParaRPr lang="ar-SA" sz="2800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6929454" y="454885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( 1 , 4 )</a:t>
            </a:r>
            <a:endParaRPr lang="ar-SA" sz="2800" b="1" dirty="0"/>
          </a:p>
        </p:txBody>
      </p:sp>
      <p:cxnSp>
        <p:nvCxnSpPr>
          <p:cNvPr id="16" name="رابط كسهم مستقيم 15"/>
          <p:cNvCxnSpPr/>
          <p:nvPr/>
        </p:nvCxnSpPr>
        <p:spPr>
          <a:xfrm rot="10800000">
            <a:off x="6000760" y="271462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6357950" y="2252955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4000496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( 10 , 10)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4000496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( 20 , 10)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4071934" y="314324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( 10 , 20)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00496" y="385762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( 15 , 20)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3929058" y="457200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( 5 , 20 )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29" name="رابط كسهم مستقيم 28"/>
          <p:cNvCxnSpPr/>
          <p:nvPr/>
        </p:nvCxnSpPr>
        <p:spPr>
          <a:xfrm rot="10800000">
            <a:off x="5929322" y="342900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مربع نص 29"/>
          <p:cNvSpPr txBox="1"/>
          <p:nvPr/>
        </p:nvSpPr>
        <p:spPr>
          <a:xfrm>
            <a:off x="6286512" y="2967335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cxnSp>
        <p:nvCxnSpPr>
          <p:cNvPr id="31" name="رابط كسهم مستقيم 30"/>
          <p:cNvCxnSpPr/>
          <p:nvPr/>
        </p:nvCxnSpPr>
        <p:spPr>
          <a:xfrm rot="10800000">
            <a:off x="5929322" y="414338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2" name="مربع نص 31"/>
          <p:cNvSpPr txBox="1"/>
          <p:nvPr/>
        </p:nvSpPr>
        <p:spPr>
          <a:xfrm>
            <a:off x="6286512" y="3681715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cxnSp>
        <p:nvCxnSpPr>
          <p:cNvPr id="33" name="رابط كسهم مستقيم 32"/>
          <p:cNvCxnSpPr/>
          <p:nvPr/>
        </p:nvCxnSpPr>
        <p:spPr>
          <a:xfrm rot="10800000">
            <a:off x="5929322" y="4929198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مربع نص 33"/>
          <p:cNvSpPr txBox="1"/>
          <p:nvPr/>
        </p:nvSpPr>
        <p:spPr>
          <a:xfrm>
            <a:off x="6286512" y="4467533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5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1" grpId="0"/>
      <p:bldP spid="12" grpId="0"/>
      <p:bldP spid="13" grpId="0"/>
      <p:bldP spid="14" grpId="0"/>
      <p:bldP spid="15" grpId="0"/>
      <p:bldP spid="17" grpId="0"/>
      <p:bldP spid="24" grpId="0"/>
      <p:bldP spid="25" grpId="0"/>
      <p:bldP spid="26" grpId="0"/>
      <p:bldP spid="27" grpId="0"/>
      <p:bldP spid="28" grpId="0"/>
      <p:bldP spid="30" grpId="0"/>
      <p:bldP spid="32" grpId="0"/>
      <p:bldP spid="3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572528" y="785794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5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42910" y="714356"/>
            <a:ext cx="7929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C00000"/>
                </a:solidFill>
              </a:rPr>
              <a:t>جد إحداثيات رؤوس المضلع الخماسي بعد تصغيره نصف مره .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929454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( 2 , 2 )</a:t>
            </a:r>
            <a:endParaRPr lang="ar-SA" sz="28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929454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( 4 , 2 )</a:t>
            </a:r>
            <a:endParaRPr lang="ar-SA" sz="28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929454" y="307181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( 5 , 4 )</a:t>
            </a:r>
            <a:endParaRPr lang="ar-SA" sz="28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6929454" y="371475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( 3 , 6 )</a:t>
            </a:r>
            <a:endParaRPr lang="ar-SA" sz="28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929454" y="454885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( 1 , 4 )</a:t>
            </a:r>
            <a:endParaRPr lang="ar-SA" sz="2800" b="1" dirty="0"/>
          </a:p>
        </p:txBody>
      </p:sp>
      <p:cxnSp>
        <p:nvCxnSpPr>
          <p:cNvPr id="13" name="رابط كسهم مستقيم 12"/>
          <p:cNvCxnSpPr/>
          <p:nvPr/>
        </p:nvCxnSpPr>
        <p:spPr>
          <a:xfrm rot="10800000">
            <a:off x="5929322" y="185736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6357950" y="1357298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÷ 2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000496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 , 1)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16" name="رابط كسهم مستقيم 15"/>
          <p:cNvCxnSpPr/>
          <p:nvPr/>
        </p:nvCxnSpPr>
        <p:spPr>
          <a:xfrm rot="10800000">
            <a:off x="6000760" y="271462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6429388" y="2285992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÷ 2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4000496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( 2 , 1)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19" name="رابط كسهم مستقيم 18"/>
          <p:cNvCxnSpPr/>
          <p:nvPr/>
        </p:nvCxnSpPr>
        <p:spPr>
          <a:xfrm rot="10800000">
            <a:off x="5946688" y="338320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مربع نص 19"/>
          <p:cNvSpPr txBox="1"/>
          <p:nvPr/>
        </p:nvSpPr>
        <p:spPr>
          <a:xfrm>
            <a:off x="6375316" y="2954572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÷ 2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143372" y="300037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( 2,5 , 2)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22" name="رابط كسهم مستقيم 21"/>
          <p:cNvCxnSpPr/>
          <p:nvPr/>
        </p:nvCxnSpPr>
        <p:spPr>
          <a:xfrm rot="10800000">
            <a:off x="5929322" y="400050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6357950" y="3571876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÷ 2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4071934" y="371475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( 1,5 , 3)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25" name="رابط كسهم مستقيم 24"/>
          <p:cNvCxnSpPr/>
          <p:nvPr/>
        </p:nvCxnSpPr>
        <p:spPr>
          <a:xfrm rot="10800000">
            <a:off x="5857884" y="4929198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6" name="مربع نص 25"/>
          <p:cNvSpPr txBox="1"/>
          <p:nvPr/>
        </p:nvSpPr>
        <p:spPr>
          <a:xfrm>
            <a:off x="6286512" y="4500570"/>
            <a:ext cx="7143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÷ 2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000496" y="457200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(0,5 , 2)</a:t>
            </a:r>
            <a:endParaRPr lang="ar-SA" sz="2800" b="1" dirty="0">
              <a:solidFill>
                <a:srgbClr val="6C2BED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ستطيل 3"/>
          <p:cNvSpPr/>
          <p:nvPr/>
        </p:nvSpPr>
        <p:spPr>
          <a:xfrm>
            <a:off x="3000364" y="2285992"/>
            <a:ext cx="407836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600" b="1" dirty="0">
                <a:ln w="11430"/>
                <a:solidFill>
                  <a:schemeClr val="bg2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e_Nice" pitchFamily="34" charset="-78"/>
                <a:cs typeface="ae_Nice" pitchFamily="34" charset="-78"/>
              </a:rPr>
              <a:t>معمل الهندسة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3143240" y="3571876"/>
            <a:ext cx="3857625" cy="5842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( نظرية </a:t>
            </a:r>
            <a:r>
              <a:rPr lang="ar-SA" sz="3200" b="1" dirty="0" err="1" smtClean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فيثا</a:t>
            </a:r>
            <a:r>
              <a:rPr lang="ar-SA" sz="3200" b="1" dirty="0" smtClean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ar-SA" sz="3200" b="1" dirty="0" err="1" smtClean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غورس</a:t>
            </a:r>
            <a:r>
              <a:rPr lang="ar-SA" sz="3200" b="1" dirty="0" smtClean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 </a:t>
            </a:r>
            <a:r>
              <a:rPr lang="ar-SA" sz="3200" b="1" dirty="0">
                <a:solidFill>
                  <a:schemeClr val="bg2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</a:effectLst>
                <a:latin typeface="+mn-lt"/>
                <a:cs typeface="+mn-cs"/>
              </a:rPr>
              <a:t>)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8572528" y="500042"/>
            <a:ext cx="357190" cy="35719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6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42910" y="428604"/>
            <a:ext cx="792961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C00000"/>
                </a:solidFill>
              </a:rPr>
              <a:t>خمن : ما نوع التمدد إذا كانت إحداثيات رؤوس المضلع الخماسي الجديدة كما يلي : ( 5 , 5 ) , ( 10 , 5 ) , ( 12,5 , 10 ) , ( 7,5 , 15 ) , </a:t>
            </a:r>
          </a:p>
          <a:p>
            <a:pPr algn="r"/>
            <a:r>
              <a:rPr lang="ar-SA" sz="2400" b="1" dirty="0" smtClean="0">
                <a:solidFill>
                  <a:srgbClr val="C00000"/>
                </a:solidFill>
              </a:rPr>
              <a:t>( 2,5 ,10 ) ؟ وما قيمة عامل المقياس؟</a:t>
            </a:r>
            <a:endParaRPr lang="ar-SA" sz="2400" b="1" dirty="0">
              <a:solidFill>
                <a:srgbClr val="C0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6929454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( 2 , 2 )</a:t>
            </a:r>
            <a:endParaRPr lang="ar-SA" sz="28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6929454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( 4 , 2 )</a:t>
            </a:r>
            <a:endParaRPr lang="ar-SA" sz="28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6929454" y="307181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( 5 , 4 )</a:t>
            </a:r>
            <a:endParaRPr lang="ar-SA" sz="28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929454" y="371475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( 3 , 6 )</a:t>
            </a:r>
            <a:endParaRPr lang="ar-SA" sz="28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6929454" y="454885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/>
              <a:t>( 1 , 4 )</a:t>
            </a:r>
            <a:endParaRPr lang="ar-SA" sz="2800" b="1" dirty="0"/>
          </a:p>
        </p:txBody>
      </p:sp>
      <p:cxnSp>
        <p:nvCxnSpPr>
          <p:cNvPr id="14" name="رابط كسهم مستقيم 13"/>
          <p:cNvCxnSpPr/>
          <p:nvPr/>
        </p:nvCxnSpPr>
        <p:spPr>
          <a:xfrm rot="10800000">
            <a:off x="5929322" y="192721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مربع نص 14"/>
          <p:cNvSpPr txBox="1"/>
          <p:nvPr/>
        </p:nvSpPr>
        <p:spPr>
          <a:xfrm>
            <a:off x="4000496" y="1571612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( 5 , 5)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16" name="رابط كسهم مستقيم 15"/>
          <p:cNvCxnSpPr/>
          <p:nvPr/>
        </p:nvCxnSpPr>
        <p:spPr>
          <a:xfrm rot="10800000">
            <a:off x="6000760" y="271462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مربع نص 16"/>
          <p:cNvSpPr txBox="1"/>
          <p:nvPr/>
        </p:nvSpPr>
        <p:spPr>
          <a:xfrm>
            <a:off x="4000496" y="235743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( 10 , 5)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18" name="رابط كسهم مستقيم 17"/>
          <p:cNvCxnSpPr/>
          <p:nvPr/>
        </p:nvCxnSpPr>
        <p:spPr>
          <a:xfrm rot="10800000">
            <a:off x="5946688" y="3383200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مربع نص 18"/>
          <p:cNvSpPr txBox="1"/>
          <p:nvPr/>
        </p:nvSpPr>
        <p:spPr>
          <a:xfrm>
            <a:off x="3857620" y="3000372"/>
            <a:ext cx="2071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( 12,5 , 10)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20" name="رابط كسهم مستقيم 19"/>
          <p:cNvCxnSpPr/>
          <p:nvPr/>
        </p:nvCxnSpPr>
        <p:spPr>
          <a:xfrm rot="10800000">
            <a:off x="5929322" y="4000504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مربع نص 20"/>
          <p:cNvSpPr txBox="1"/>
          <p:nvPr/>
        </p:nvSpPr>
        <p:spPr>
          <a:xfrm>
            <a:off x="3857620" y="3714752"/>
            <a:ext cx="20002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( 7,5 , 15 )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cxnSp>
        <p:nvCxnSpPr>
          <p:cNvPr id="22" name="رابط كسهم مستقيم 21"/>
          <p:cNvCxnSpPr/>
          <p:nvPr/>
        </p:nvCxnSpPr>
        <p:spPr>
          <a:xfrm rot="10800000">
            <a:off x="5857884" y="4929198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4000496" y="457200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800" b="1" dirty="0" smtClean="0">
                <a:solidFill>
                  <a:srgbClr val="6C2BED"/>
                </a:solidFill>
              </a:rPr>
              <a:t>(2,5 , 10 )</a:t>
            </a:r>
            <a:endParaRPr lang="ar-SA" sz="2800" b="1" dirty="0">
              <a:solidFill>
                <a:srgbClr val="6C2BED"/>
              </a:solidFill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285720" y="1214422"/>
            <a:ext cx="2786082" cy="4031873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ar-SA" sz="3200" b="1" dirty="0" smtClean="0">
              <a:solidFill>
                <a:srgbClr val="6C2BED"/>
              </a:solidFill>
            </a:endParaRP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5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2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10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4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12,5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5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7,5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3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15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6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r>
              <a:rPr lang="ar-SA" sz="3200" b="1" dirty="0" smtClean="0">
                <a:solidFill>
                  <a:srgbClr val="6C2BED"/>
                </a:solidFill>
              </a:rPr>
              <a:t>2,5</a:t>
            </a:r>
            <a:r>
              <a:rPr lang="ar-SA" sz="3200" b="1" dirty="0" smtClean="0">
                <a:solidFill>
                  <a:srgbClr val="FF0000"/>
                </a:solidFill>
              </a:rPr>
              <a:t> ÷ </a:t>
            </a:r>
            <a:r>
              <a:rPr lang="ar-SA" sz="3200" b="1" dirty="0" smtClean="0"/>
              <a:t>1</a:t>
            </a:r>
            <a:r>
              <a:rPr lang="ar-SA" sz="3200" b="1" dirty="0" smtClean="0">
                <a:solidFill>
                  <a:srgbClr val="FF0000"/>
                </a:solidFill>
              </a:rPr>
              <a:t> = </a:t>
            </a:r>
            <a:r>
              <a:rPr lang="ar-SA" sz="3200" b="1" dirty="0" smtClean="0">
                <a:solidFill>
                  <a:srgbClr val="00CC99"/>
                </a:solidFill>
              </a:rPr>
              <a:t>2,5</a:t>
            </a:r>
          </a:p>
          <a:p>
            <a:pPr algn="ctr"/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215074" y="1500174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2,5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215074" y="2252955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2,5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6215074" y="2857496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2,5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6143636" y="3571876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2,5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9" name="مربع نص 28"/>
          <p:cNvSpPr txBox="1"/>
          <p:nvPr/>
        </p:nvSpPr>
        <p:spPr>
          <a:xfrm>
            <a:off x="6143636" y="4429132"/>
            <a:ext cx="107157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× 2,5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1643042" y="5214950"/>
            <a:ext cx="5816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تكبير بمعامل مقياس 2,5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31" name="مجموعة 30"/>
          <p:cNvGrpSpPr/>
          <p:nvPr/>
        </p:nvGrpSpPr>
        <p:grpSpPr>
          <a:xfrm>
            <a:off x="125794" y="5456821"/>
            <a:ext cx="1214446" cy="1401179"/>
            <a:chOff x="142844" y="2143115"/>
            <a:chExt cx="1214446" cy="1401179"/>
          </a:xfrm>
        </p:grpSpPr>
        <p:pic>
          <p:nvPicPr>
            <p:cNvPr id="32" name="Picture 8" descr="C:\Documents and Settings\Laser\My Documents\My Pictures\3D-1\1600x1200_waael_com%20(11).jpg"/>
            <p:cNvPicPr>
              <a:picLocks noChangeAspect="1" noChangeArrowheads="1"/>
            </p:cNvPicPr>
            <p:nvPr/>
          </p:nvPicPr>
          <p:blipFill>
            <a:blip r:embed="rId2" cstate="print"/>
            <a:srcRect l="19356" r="17736"/>
            <a:stretch>
              <a:fillRect/>
            </a:stretch>
          </p:blipFill>
          <p:spPr bwMode="auto">
            <a:xfrm>
              <a:off x="142844" y="2143115"/>
              <a:ext cx="1214446" cy="1401179"/>
            </a:xfrm>
            <a:prstGeom prst="rect">
              <a:avLst/>
            </a:prstGeom>
            <a:noFill/>
          </p:spPr>
        </p:pic>
        <p:sp>
          <p:nvSpPr>
            <p:cNvPr id="33" name="مربع نص 32">
              <a:hlinkClick r:id="rId3" action="ppaction://hlinksldjump"/>
            </p:cNvPr>
            <p:cNvSpPr txBox="1"/>
            <p:nvPr/>
          </p:nvSpPr>
          <p:spPr>
            <a:xfrm>
              <a:off x="500034" y="2571744"/>
              <a:ext cx="571504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b="1" dirty="0" smtClean="0"/>
                <a:t>عودة</a:t>
              </a:r>
              <a:endParaRPr lang="ar-SA" b="1" dirty="0"/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1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3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77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770" decel="100000"/>
                                        <p:tgtEl>
                                          <p:spTgt spid="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0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2" dur="77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77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770" decel="100000"/>
                                        <p:tgtEl>
                                          <p:spTgt spid="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9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1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5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9" grpId="0"/>
      <p:bldP spid="21" grpId="0"/>
      <p:bldP spid="23" grpId="0"/>
      <p:bldP spid="24" grpId="0" animBg="1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857232"/>
            <a:ext cx="864396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K Kamran" pitchFamily="2" charset="-78"/>
              </a:rPr>
              <a:t>انتظرونا ..</a:t>
            </a:r>
          </a:p>
          <a:p>
            <a:pPr algn="ctr"/>
            <a:r>
              <a:rPr lang="ar-S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K Kamran" pitchFamily="2" charset="-78"/>
              </a:rPr>
              <a:t>وسنقدم المزيد بإذنه تعالى..</a:t>
            </a:r>
          </a:p>
          <a:p>
            <a:pPr algn="ctr"/>
            <a:r>
              <a:rPr lang="ar-S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K Kamran" pitchFamily="2" charset="-78"/>
              </a:rPr>
              <a:t>ولا تحرمونا من إبداء آرائكم ومقترحاتكم</a:t>
            </a:r>
          </a:p>
          <a:p>
            <a:pPr algn="ctr"/>
            <a:r>
              <a:rPr lang="ar-SA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K Kamran" pitchFamily="2" charset="-78"/>
              </a:rPr>
              <a:t>فأنتم مرآتنا ..</a:t>
            </a:r>
          </a:p>
          <a:p>
            <a:pPr algn="ctr"/>
            <a:endParaRPr lang="ar-SA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K Kamran" pitchFamily="2" charset="-7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00034" y="4357694"/>
            <a:ext cx="86439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K Kamran" pitchFamily="2" charset="-78"/>
              </a:rPr>
              <a:t>وفـــاء الجيزاني       </a:t>
            </a:r>
          </a:p>
          <a:p>
            <a:pPr algn="ctr"/>
            <a:r>
              <a:rPr lang="ar-S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K Kamran" pitchFamily="2" charset="-78"/>
              </a:rPr>
              <a:t>                                        مشاعل العبيكان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6572264" y="2428868"/>
          <a:ext cx="1959441" cy="1959537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653147"/>
                <a:gridCol w="653147"/>
                <a:gridCol w="653147"/>
              </a:tblGrid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3786182" y="2428868"/>
          <a:ext cx="1959441" cy="1959537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653147"/>
                <a:gridCol w="653147"/>
                <a:gridCol w="653147"/>
              </a:tblGrid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857223" y="2428868"/>
          <a:ext cx="2428892" cy="1959537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607223"/>
                <a:gridCol w="607223"/>
                <a:gridCol w="607223"/>
                <a:gridCol w="607223"/>
              </a:tblGrid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79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مستطيل 8"/>
          <p:cNvSpPr/>
          <p:nvPr/>
        </p:nvSpPr>
        <p:spPr>
          <a:xfrm>
            <a:off x="7229475" y="3071813"/>
            <a:ext cx="642938" cy="642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0" name="مثلث قائم الزاوية 9"/>
          <p:cNvSpPr/>
          <p:nvPr/>
        </p:nvSpPr>
        <p:spPr>
          <a:xfrm>
            <a:off x="4470400" y="3071813"/>
            <a:ext cx="601663" cy="642937"/>
          </a:xfrm>
          <a:prstGeom prst="rtTriangl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1" name="مثلث قائم الزاوية 10"/>
          <p:cNvSpPr/>
          <p:nvPr/>
        </p:nvSpPr>
        <p:spPr>
          <a:xfrm>
            <a:off x="1485900" y="3071813"/>
            <a:ext cx="1228725" cy="642937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6715125" y="457200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</a:rPr>
              <a:t>المساحة = 1سم</a:t>
            </a:r>
            <a:r>
              <a:rPr lang="ar-SA" b="1" baseline="30000">
                <a:latin typeface="Calibri" pitchFamily="34" charset="0"/>
              </a:rPr>
              <a:t>2</a:t>
            </a:r>
            <a:endParaRPr lang="ar-SA" b="1">
              <a:latin typeface="Calibri" pitchFamily="34" charset="0"/>
            </a:endParaRPr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786188" y="457200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  <a:sym typeface="Zawawi" pitchFamily="2" charset="2"/>
              </a:rPr>
              <a:t> </a:t>
            </a:r>
            <a:r>
              <a:rPr lang="ar-SA" b="1">
                <a:latin typeface="Calibri" pitchFamily="34" charset="0"/>
              </a:rPr>
              <a:t>سم</a:t>
            </a:r>
            <a:r>
              <a:rPr lang="ar-SA" b="1" baseline="30000">
                <a:latin typeface="Calibri" pitchFamily="34" charset="0"/>
              </a:rPr>
              <a:t>2 </a:t>
            </a:r>
            <a:r>
              <a:rPr lang="ar-SA" b="1">
                <a:latin typeface="Calibri" pitchFamily="34" charset="0"/>
                <a:sym typeface="Zawawi" pitchFamily="2" charset="2"/>
              </a:rPr>
              <a:t> </a:t>
            </a:r>
            <a:endParaRPr lang="ar-SA" b="1">
              <a:latin typeface="Calibri" pitchFamily="34" charset="0"/>
            </a:endParaRPr>
          </a:p>
        </p:txBody>
      </p:sp>
      <p:sp>
        <p:nvSpPr>
          <p:cNvPr id="14" name="مربع نص 13"/>
          <p:cNvSpPr txBox="1">
            <a:spLocks noChangeArrowheads="1"/>
          </p:cNvSpPr>
          <p:nvPr/>
        </p:nvSpPr>
        <p:spPr bwMode="auto">
          <a:xfrm>
            <a:off x="928688" y="4500563"/>
            <a:ext cx="1857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</a:rPr>
              <a:t>1سم</a:t>
            </a:r>
            <a:r>
              <a:rPr lang="ar-SA" b="1" baseline="30000">
                <a:latin typeface="Calibri" pitchFamily="34" charset="0"/>
              </a:rPr>
              <a:t>2</a:t>
            </a:r>
            <a:endParaRPr lang="ar-SA" b="1">
              <a:latin typeface="Calibri" pitchFamily="34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857250" y="642938"/>
            <a:ext cx="7858125" cy="13843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L-Sayf Bold" pitchFamily="2" charset="-78"/>
              </a:rPr>
              <a:t>يمكنك استعمال ورق مربعات بالسنتيمترات لإيجاد مساحة المربعات والمثلثات وفي هذا المعمل ستتوصل إلى العلاقة بين أطوال أضلاع المثلث القائم الزاوية 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6500826" y="214290"/>
            <a:ext cx="1714500" cy="50006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chemeClr val="bg1"/>
                </a:solidFill>
              </a:rPr>
              <a:t>نشاط</a:t>
            </a: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358063" y="1143000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1</a:t>
            </a: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714375" y="1143000"/>
            <a:ext cx="6572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 dirty="0">
                <a:latin typeface="Calibri" pitchFamily="34" charset="0"/>
              </a:rPr>
              <a:t>ارسم كل شكل على ورق مربعات سنتمتري بحيث تكون أضلاع المربعات الثلاثة في كل شكل  مثلثاً قائم الزاوية .</a:t>
            </a: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6929454" y="2928934"/>
          <a:ext cx="1459374" cy="150019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86458"/>
                <a:gridCol w="486458"/>
                <a:gridCol w="486458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4000496" y="2500306"/>
          <a:ext cx="2459505" cy="250033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91901"/>
                <a:gridCol w="491901"/>
                <a:gridCol w="491901"/>
                <a:gridCol w="491901"/>
                <a:gridCol w="491901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500034" y="2000240"/>
          <a:ext cx="2888136" cy="300039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81356"/>
                <a:gridCol w="481356"/>
                <a:gridCol w="481356"/>
                <a:gridCol w="481356"/>
                <a:gridCol w="481356"/>
                <a:gridCol w="481356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مستطيل 11"/>
          <p:cNvSpPr/>
          <p:nvPr/>
        </p:nvSpPr>
        <p:spPr>
          <a:xfrm>
            <a:off x="7429500" y="3929063"/>
            <a:ext cx="500063" cy="5000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3" name="مستطيل 12"/>
          <p:cNvSpPr/>
          <p:nvPr/>
        </p:nvSpPr>
        <p:spPr>
          <a:xfrm>
            <a:off x="6929438" y="3429000"/>
            <a:ext cx="500062" cy="5000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مستطيل 13"/>
          <p:cNvSpPr/>
          <p:nvPr/>
        </p:nvSpPr>
        <p:spPr>
          <a:xfrm rot="2724701">
            <a:off x="7602538" y="3138488"/>
            <a:ext cx="612775" cy="62547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5" name="مربع نص 14"/>
          <p:cNvSpPr txBox="1">
            <a:spLocks noChangeArrowheads="1"/>
          </p:cNvSpPr>
          <p:nvPr/>
        </p:nvSpPr>
        <p:spPr bwMode="auto">
          <a:xfrm>
            <a:off x="6715125" y="457200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</a:rPr>
              <a:t>مثلث 1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5000625" y="4500563"/>
            <a:ext cx="500063" cy="5000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4000500" y="3500438"/>
            <a:ext cx="1000125" cy="10001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" name="مستطيل 17"/>
          <p:cNvSpPr/>
          <p:nvPr/>
        </p:nvSpPr>
        <p:spPr>
          <a:xfrm rot="4040837">
            <a:off x="5184776" y="3352800"/>
            <a:ext cx="1041400" cy="96837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9" name="مستطيل 18"/>
          <p:cNvSpPr/>
          <p:nvPr/>
        </p:nvSpPr>
        <p:spPr>
          <a:xfrm>
            <a:off x="514350" y="3000375"/>
            <a:ext cx="928688" cy="10001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1485900" y="4000500"/>
            <a:ext cx="928688" cy="10001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1" name="مستطيل 20"/>
          <p:cNvSpPr/>
          <p:nvPr/>
        </p:nvSpPr>
        <p:spPr>
          <a:xfrm rot="2724701">
            <a:off x="1796256" y="2302670"/>
            <a:ext cx="1304925" cy="137636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2" name="مربع نص 21"/>
          <p:cNvSpPr txBox="1">
            <a:spLocks noChangeArrowheads="1"/>
          </p:cNvSpPr>
          <p:nvPr/>
        </p:nvSpPr>
        <p:spPr bwMode="auto">
          <a:xfrm>
            <a:off x="4286250" y="5286375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</a:rPr>
              <a:t>مثلث 2</a:t>
            </a:r>
          </a:p>
        </p:txBody>
      </p:sp>
      <p:sp>
        <p:nvSpPr>
          <p:cNvPr id="23" name="مربع نص 22"/>
          <p:cNvSpPr txBox="1">
            <a:spLocks noChangeArrowheads="1"/>
          </p:cNvSpPr>
          <p:nvPr/>
        </p:nvSpPr>
        <p:spPr bwMode="auto">
          <a:xfrm>
            <a:off x="1143000" y="5143500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b="1">
                <a:latin typeface="Calibri" pitchFamily="34" charset="0"/>
              </a:rPr>
              <a:t>مثلث 3</a:t>
            </a:r>
          </a:p>
        </p:txBody>
      </p:sp>
      <p:sp>
        <p:nvSpPr>
          <p:cNvPr id="24" name="مثلث قائم الزاوية 23"/>
          <p:cNvSpPr/>
          <p:nvPr/>
        </p:nvSpPr>
        <p:spPr>
          <a:xfrm>
            <a:off x="7429500" y="3429000"/>
            <a:ext cx="428625" cy="500063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5" name="مثلث قائم الزاوية 24"/>
          <p:cNvSpPr/>
          <p:nvPr/>
        </p:nvSpPr>
        <p:spPr>
          <a:xfrm>
            <a:off x="5027613" y="3557588"/>
            <a:ext cx="428625" cy="928687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6" name="مثلث قائم الزاوية 25"/>
          <p:cNvSpPr/>
          <p:nvPr/>
        </p:nvSpPr>
        <p:spPr>
          <a:xfrm>
            <a:off x="1470025" y="3000375"/>
            <a:ext cx="928688" cy="100012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7000892" y="285728"/>
            <a:ext cx="1285875" cy="3571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/>
              <a:t>الخطوة 2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785786" y="214290"/>
            <a:ext cx="6572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000" b="1" dirty="0">
                <a:latin typeface="Calibri" pitchFamily="34" charset="0"/>
              </a:rPr>
              <a:t>أوجد مساحات المربعات المرسومة على أضلاع كل مثلث وسجل هذه المعلومات في جدول كالمبين أدناه .</a:t>
            </a:r>
          </a:p>
        </p:txBody>
      </p:sp>
      <p:graphicFrame>
        <p:nvGraphicFramePr>
          <p:cNvPr id="8" name="جدول 7"/>
          <p:cNvGraphicFramePr>
            <a:graphicFrameLocks noGrp="1"/>
          </p:cNvGraphicFramePr>
          <p:nvPr/>
        </p:nvGraphicFramePr>
        <p:xfrm>
          <a:off x="6929454" y="1928802"/>
          <a:ext cx="1459374" cy="150019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86458"/>
                <a:gridCol w="486458"/>
                <a:gridCol w="486458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000496" y="1500174"/>
          <a:ext cx="2459505" cy="250033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91901"/>
                <a:gridCol w="491901"/>
                <a:gridCol w="491901"/>
                <a:gridCol w="491901"/>
                <a:gridCol w="491901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جدول 9"/>
          <p:cNvGraphicFramePr>
            <a:graphicFrameLocks noGrp="1"/>
          </p:cNvGraphicFramePr>
          <p:nvPr/>
        </p:nvGraphicFramePr>
        <p:xfrm>
          <a:off x="500034" y="1000108"/>
          <a:ext cx="2888136" cy="300039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81356"/>
                <a:gridCol w="481356"/>
                <a:gridCol w="481356"/>
                <a:gridCol w="481356"/>
                <a:gridCol w="481356"/>
                <a:gridCol w="481356"/>
              </a:tblGrid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مستطيل 10"/>
          <p:cNvSpPr/>
          <p:nvPr/>
        </p:nvSpPr>
        <p:spPr>
          <a:xfrm>
            <a:off x="7429500" y="2928938"/>
            <a:ext cx="500063" cy="5000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6929438" y="2428875"/>
            <a:ext cx="500062" cy="5000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3" name="مستطيل 12"/>
          <p:cNvSpPr/>
          <p:nvPr/>
        </p:nvSpPr>
        <p:spPr>
          <a:xfrm rot="2724701">
            <a:off x="7602538" y="2138363"/>
            <a:ext cx="612775" cy="62547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5000625" y="3500438"/>
            <a:ext cx="500063" cy="5000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4000500" y="2500313"/>
            <a:ext cx="1000125" cy="10001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6" name="مستطيل 15"/>
          <p:cNvSpPr/>
          <p:nvPr/>
        </p:nvSpPr>
        <p:spPr>
          <a:xfrm rot="4040837">
            <a:off x="5185570" y="2351881"/>
            <a:ext cx="1039812" cy="96837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7" name="مستطيل 16"/>
          <p:cNvSpPr/>
          <p:nvPr/>
        </p:nvSpPr>
        <p:spPr>
          <a:xfrm>
            <a:off x="514350" y="2000250"/>
            <a:ext cx="928688" cy="10001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" name="مستطيل 17"/>
          <p:cNvSpPr/>
          <p:nvPr/>
        </p:nvSpPr>
        <p:spPr>
          <a:xfrm>
            <a:off x="1485900" y="3000375"/>
            <a:ext cx="928688" cy="10001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9" name="مستطيل 18"/>
          <p:cNvSpPr/>
          <p:nvPr/>
        </p:nvSpPr>
        <p:spPr>
          <a:xfrm rot="2724701">
            <a:off x="1796256" y="1302545"/>
            <a:ext cx="1304925" cy="137636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0" name="مثلث قائم الزاوية 19"/>
          <p:cNvSpPr/>
          <p:nvPr/>
        </p:nvSpPr>
        <p:spPr>
          <a:xfrm>
            <a:off x="5027613" y="2557463"/>
            <a:ext cx="428625" cy="928687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1" name="مثلث قائم الزاوية 20"/>
          <p:cNvSpPr/>
          <p:nvPr/>
        </p:nvSpPr>
        <p:spPr>
          <a:xfrm>
            <a:off x="1470025" y="2000250"/>
            <a:ext cx="928688" cy="100012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2" name="مثلث قائم الزاوية 21"/>
          <p:cNvSpPr/>
          <p:nvPr/>
        </p:nvSpPr>
        <p:spPr>
          <a:xfrm>
            <a:off x="7459663" y="2428875"/>
            <a:ext cx="428625" cy="500063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graphicFrame>
        <p:nvGraphicFramePr>
          <p:cNvPr id="23" name="جدول 22"/>
          <p:cNvGraphicFramePr>
            <a:graphicFrameLocks noGrp="1"/>
          </p:cNvGraphicFramePr>
          <p:nvPr/>
        </p:nvGraphicFramePr>
        <p:xfrm>
          <a:off x="323832" y="4287838"/>
          <a:ext cx="8453456" cy="168330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12787"/>
                <a:gridCol w="2439100"/>
                <a:gridCol w="2528178"/>
                <a:gridCol w="2473391"/>
              </a:tblGrid>
              <a:tr h="586025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المثلث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 المربع الأزرق</a:t>
                      </a:r>
                      <a:r>
                        <a:rPr lang="ar-SA" b="1" baseline="0" dirty="0" smtClean="0"/>
                        <a:t> 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 المربع الأخضر </a:t>
                      </a:r>
                      <a:r>
                        <a:rPr lang="ar-SA" b="1" baseline="0" dirty="0" smtClean="0"/>
                        <a:t>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مساحة</a:t>
                      </a:r>
                      <a:r>
                        <a:rPr lang="ar-SA" b="1" baseline="0" dirty="0" smtClean="0"/>
                        <a:t> المربع الأصفر( سم</a:t>
                      </a:r>
                      <a:r>
                        <a:rPr lang="ar-SA" b="1" baseline="30000" dirty="0" smtClean="0"/>
                        <a:t>2</a:t>
                      </a:r>
                      <a:r>
                        <a:rPr lang="ar-SA" b="1" baseline="0" dirty="0" smtClean="0"/>
                        <a:t> )</a:t>
                      </a:r>
                      <a:endParaRPr lang="ar-SA" b="1" dirty="0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1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2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</a:tr>
              <a:tr h="352350">
                <a:tc>
                  <a:txBody>
                    <a:bodyPr/>
                    <a:lstStyle/>
                    <a:p>
                      <a:pPr algn="ctr" rtl="1"/>
                      <a:r>
                        <a:rPr lang="ar-SA" b="1" dirty="0" smtClean="0"/>
                        <a:t>3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مربع نص 23"/>
          <p:cNvSpPr txBox="1">
            <a:spLocks noChangeArrowheads="1"/>
          </p:cNvSpPr>
          <p:nvPr/>
        </p:nvSpPr>
        <p:spPr bwMode="auto">
          <a:xfrm>
            <a:off x="5929313" y="4845050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5" name="مربع نص 24"/>
          <p:cNvSpPr txBox="1">
            <a:spLocks noChangeArrowheads="1"/>
          </p:cNvSpPr>
          <p:nvPr/>
        </p:nvSpPr>
        <p:spPr bwMode="auto">
          <a:xfrm>
            <a:off x="3357563" y="4786313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6" name="مربع نص 25"/>
          <p:cNvSpPr txBox="1">
            <a:spLocks noChangeArrowheads="1"/>
          </p:cNvSpPr>
          <p:nvPr/>
        </p:nvSpPr>
        <p:spPr bwMode="auto">
          <a:xfrm>
            <a:off x="1000125" y="4786313"/>
            <a:ext cx="121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7" name="مربع نص 26"/>
          <p:cNvSpPr txBox="1">
            <a:spLocks noChangeArrowheads="1"/>
          </p:cNvSpPr>
          <p:nvPr/>
        </p:nvSpPr>
        <p:spPr bwMode="auto">
          <a:xfrm>
            <a:off x="5929313" y="528637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3357563" y="5214938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9" name="مربع نص 28"/>
          <p:cNvSpPr txBox="1">
            <a:spLocks noChangeArrowheads="1"/>
          </p:cNvSpPr>
          <p:nvPr/>
        </p:nvSpPr>
        <p:spPr bwMode="auto">
          <a:xfrm>
            <a:off x="1000125" y="5214938"/>
            <a:ext cx="121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30" name="مربع نص 29"/>
          <p:cNvSpPr txBox="1">
            <a:spLocks noChangeArrowheads="1"/>
          </p:cNvSpPr>
          <p:nvPr/>
        </p:nvSpPr>
        <p:spPr bwMode="auto">
          <a:xfrm>
            <a:off x="5929313" y="557212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31" name="مربع نص 30"/>
          <p:cNvSpPr txBox="1">
            <a:spLocks noChangeArrowheads="1"/>
          </p:cNvSpPr>
          <p:nvPr/>
        </p:nvSpPr>
        <p:spPr bwMode="auto">
          <a:xfrm>
            <a:off x="3357563" y="5572125"/>
            <a:ext cx="12144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32" name="مربع نص 31"/>
          <p:cNvSpPr txBox="1">
            <a:spLocks noChangeArrowheads="1"/>
          </p:cNvSpPr>
          <p:nvPr/>
        </p:nvSpPr>
        <p:spPr bwMode="auto">
          <a:xfrm>
            <a:off x="1000125" y="5572125"/>
            <a:ext cx="1214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ar-SA" sz="2400" b="1">
                <a:solidFill>
                  <a:srgbClr val="FF0000"/>
                </a:solidFill>
                <a:latin typeface="Calibri" pitchFamily="34" charset="0"/>
              </a:rPr>
              <a:t>8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11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1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6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8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0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1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2406</Words>
  <Application>Microsoft Office PowerPoint</Application>
  <PresentationFormat>عرض على الشاشة (3:4)‏</PresentationFormat>
  <Paragraphs>554</Paragraphs>
  <Slides>61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61</vt:i4>
      </vt:variant>
    </vt:vector>
  </HeadingPairs>
  <TitlesOfParts>
    <vt:vector size="6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</vt:vector>
  </TitlesOfParts>
  <Company>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مشاعل</dc:creator>
  <cp:lastModifiedBy>*</cp:lastModifiedBy>
  <cp:revision>29</cp:revision>
  <dcterms:created xsi:type="dcterms:W3CDTF">2009-12-18T14:44:28Z</dcterms:created>
  <dcterms:modified xsi:type="dcterms:W3CDTF">2010-06-22T17:11:08Z</dcterms:modified>
</cp:coreProperties>
</file>