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 id="278" r:id="rId10"/>
    <p:sldId id="264" r:id="rId11"/>
    <p:sldId id="280" r:id="rId12"/>
    <p:sldId id="281" r:id="rId13"/>
    <p:sldId id="279"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99CC"/>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72" d="100"/>
          <a:sy n="72" d="100"/>
        </p:scale>
        <p:origin x="-54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09B44F8B-051F-49C6-A3ED-009683718E35}" type="datetimeFigureOut">
              <a:rPr lang="ar-SA" smtClean="0"/>
              <a:pPr/>
              <a:t>20/10/32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D8C5158-DDFB-427C-A046-E76AEA09A6F2}"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09B44F8B-051F-49C6-A3ED-009683718E35}" type="datetimeFigureOut">
              <a:rPr lang="ar-SA" smtClean="0"/>
              <a:pPr/>
              <a:t>20/10/32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D8C5158-DDFB-427C-A046-E76AEA09A6F2}"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09B44F8B-051F-49C6-A3ED-009683718E35}" type="datetimeFigureOut">
              <a:rPr lang="ar-SA" smtClean="0"/>
              <a:pPr/>
              <a:t>20/10/32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D8C5158-DDFB-427C-A046-E76AEA09A6F2}"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09B44F8B-051F-49C6-A3ED-009683718E35}" type="datetimeFigureOut">
              <a:rPr lang="ar-SA" smtClean="0"/>
              <a:pPr/>
              <a:t>20/10/32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D8C5158-DDFB-427C-A046-E76AEA09A6F2}"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09B44F8B-051F-49C6-A3ED-009683718E35}" type="datetimeFigureOut">
              <a:rPr lang="ar-SA" smtClean="0"/>
              <a:pPr/>
              <a:t>20/10/32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DD8C5158-DDFB-427C-A046-E76AEA09A6F2}"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09B44F8B-051F-49C6-A3ED-009683718E35}" type="datetimeFigureOut">
              <a:rPr lang="ar-SA" smtClean="0"/>
              <a:pPr/>
              <a:t>20/10/32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DD8C5158-DDFB-427C-A046-E76AEA09A6F2}"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09B44F8B-051F-49C6-A3ED-009683718E35}" type="datetimeFigureOut">
              <a:rPr lang="ar-SA" smtClean="0"/>
              <a:pPr/>
              <a:t>20/10/32</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DD8C5158-DDFB-427C-A046-E76AEA09A6F2}"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09B44F8B-051F-49C6-A3ED-009683718E35}" type="datetimeFigureOut">
              <a:rPr lang="ar-SA" smtClean="0"/>
              <a:pPr/>
              <a:t>20/10/32</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DD8C5158-DDFB-427C-A046-E76AEA09A6F2}"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09B44F8B-051F-49C6-A3ED-009683718E35}" type="datetimeFigureOut">
              <a:rPr lang="ar-SA" smtClean="0"/>
              <a:pPr/>
              <a:t>20/10/32</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DD8C5158-DDFB-427C-A046-E76AEA09A6F2}"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09B44F8B-051F-49C6-A3ED-009683718E35}" type="datetimeFigureOut">
              <a:rPr lang="ar-SA" smtClean="0"/>
              <a:pPr/>
              <a:t>20/10/32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DD8C5158-DDFB-427C-A046-E76AEA09A6F2}"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09B44F8B-051F-49C6-A3ED-009683718E35}" type="datetimeFigureOut">
              <a:rPr lang="ar-SA" smtClean="0"/>
              <a:pPr/>
              <a:t>20/10/32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DD8C5158-DDFB-427C-A046-E76AEA09A6F2}"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9B44F8B-051F-49C6-A3ED-009683718E35}" type="datetimeFigureOut">
              <a:rPr lang="ar-SA" smtClean="0"/>
              <a:pPr/>
              <a:t>20/10/32</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D8C5158-DDFB-427C-A046-E76AEA09A6F2}"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شكل بيضاوي 4"/>
          <p:cNvSpPr/>
          <p:nvPr/>
        </p:nvSpPr>
        <p:spPr>
          <a:xfrm>
            <a:off x="1547664" y="836712"/>
            <a:ext cx="5904656" cy="2808312"/>
          </a:xfrm>
          <a:prstGeom prst="ellipse">
            <a:avLst/>
          </a:prstGeom>
          <a:solidFill>
            <a:srgbClr val="FF6699"/>
          </a:solid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لقد تعرفتم في السابق على عائلة ميكروسوفت أوفيس </a:t>
            </a:r>
          </a:p>
          <a:p>
            <a:pPr algn="ctr"/>
            <a:r>
              <a:rPr lang="ar-SA" sz="2400" b="1" dirty="0" smtClean="0">
                <a:solidFill>
                  <a:schemeClr val="tx1"/>
                </a:solidFill>
              </a:rPr>
              <a:t>من تتذكرها لنا !!   </a:t>
            </a:r>
            <a:endParaRPr lang="ar-SA" sz="2400" b="1" dirty="0">
              <a:solidFill>
                <a:schemeClr val="tx1"/>
              </a:solidFill>
            </a:endParaRPr>
          </a:p>
        </p:txBody>
      </p:sp>
      <p:pic>
        <p:nvPicPr>
          <p:cNvPr id="4" name="Picture 2" descr="C:\Users\JZR2010\Documents\FFOutput\Downloads\185982320d79cd9d4bdfa9164f801930.png"/>
          <p:cNvPicPr>
            <a:picLocks noChangeAspect="1" noChangeArrowheads="1"/>
          </p:cNvPicPr>
          <p:nvPr/>
        </p:nvPicPr>
        <p:blipFill>
          <a:blip r:embed="rId3" cstate="print"/>
          <a:srcRect/>
          <a:stretch>
            <a:fillRect/>
          </a:stretch>
        </p:blipFill>
        <p:spPr bwMode="auto">
          <a:xfrm>
            <a:off x="395536" y="3284984"/>
            <a:ext cx="1872208" cy="1872208"/>
          </a:xfrm>
          <a:prstGeom prst="rect">
            <a:avLst/>
          </a:prstGeom>
          <a:noFill/>
        </p:spPr>
      </p:pic>
      <p:pic>
        <p:nvPicPr>
          <p:cNvPr id="1027" name="Picture 3" descr="C:\Users\JZR2010\Documents\FFOutput\Downloads\exel_2007_3D.png"/>
          <p:cNvPicPr>
            <a:picLocks noChangeAspect="1" noChangeArrowheads="1"/>
          </p:cNvPicPr>
          <p:nvPr/>
        </p:nvPicPr>
        <p:blipFill>
          <a:blip r:embed="rId4" cstate="print"/>
          <a:srcRect/>
          <a:stretch>
            <a:fillRect/>
          </a:stretch>
        </p:blipFill>
        <p:spPr bwMode="auto">
          <a:xfrm>
            <a:off x="3059832" y="4437112"/>
            <a:ext cx="1728192" cy="1728192"/>
          </a:xfrm>
          <a:prstGeom prst="rect">
            <a:avLst/>
          </a:prstGeom>
          <a:noFill/>
        </p:spPr>
      </p:pic>
      <p:pic>
        <p:nvPicPr>
          <p:cNvPr id="1028" name="Picture 4" descr="C:\Users\JZR2010\Documents\FFOutput\Downloads\1746.c2fefaa5a834a62070964641f3e548ae.jpg"/>
          <p:cNvPicPr>
            <a:picLocks noChangeAspect="1" noChangeArrowheads="1"/>
          </p:cNvPicPr>
          <p:nvPr/>
        </p:nvPicPr>
        <p:blipFill>
          <a:blip r:embed="rId5" cstate="print"/>
          <a:srcRect/>
          <a:stretch>
            <a:fillRect/>
          </a:stretch>
        </p:blipFill>
        <p:spPr bwMode="auto">
          <a:xfrm>
            <a:off x="5940152" y="3933056"/>
            <a:ext cx="1716782" cy="171678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wipe(down)">
                                      <p:cBhvr>
                                        <p:cTn id="13" dur="580">
                                          <p:stCondLst>
                                            <p:cond delay="0"/>
                                          </p:stCondLst>
                                        </p:cTn>
                                        <p:tgtEl>
                                          <p:spTgt spid="1028"/>
                                        </p:tgtEl>
                                      </p:cBhvr>
                                    </p:animEffect>
                                    <p:anim calcmode="lin" valueType="num">
                                      <p:cBhvr>
                                        <p:cTn id="14" dur="1822" tmFilter="0,0; 0.14,0.36; 0.43,0.73; 0.71,0.91; 1.0,1.0">
                                          <p:stCondLst>
                                            <p:cond delay="0"/>
                                          </p:stCondLst>
                                        </p:cTn>
                                        <p:tgtEl>
                                          <p:spTgt spid="1028"/>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028"/>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028"/>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028"/>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028"/>
                                        </p:tgtEl>
                                        <p:attrNameLst>
                                          <p:attrName>ppt_y</p:attrName>
                                        </p:attrNameLst>
                                      </p:cBhvr>
                                      <p:tavLst>
                                        <p:tav tm="0" fmla="#ppt_y-sin(pi*$)/81">
                                          <p:val>
                                            <p:fltVal val="0"/>
                                          </p:val>
                                        </p:tav>
                                        <p:tav tm="100000">
                                          <p:val>
                                            <p:fltVal val="1"/>
                                          </p:val>
                                        </p:tav>
                                      </p:tavLst>
                                    </p:anim>
                                    <p:animScale>
                                      <p:cBhvr>
                                        <p:cTn id="19" dur="26">
                                          <p:stCondLst>
                                            <p:cond delay="650"/>
                                          </p:stCondLst>
                                        </p:cTn>
                                        <p:tgtEl>
                                          <p:spTgt spid="1028"/>
                                        </p:tgtEl>
                                      </p:cBhvr>
                                      <p:to x="100000" y="60000"/>
                                    </p:animScale>
                                    <p:animScale>
                                      <p:cBhvr>
                                        <p:cTn id="20" dur="166" decel="50000">
                                          <p:stCondLst>
                                            <p:cond delay="676"/>
                                          </p:stCondLst>
                                        </p:cTn>
                                        <p:tgtEl>
                                          <p:spTgt spid="1028"/>
                                        </p:tgtEl>
                                      </p:cBhvr>
                                      <p:to x="100000" y="100000"/>
                                    </p:animScale>
                                    <p:animScale>
                                      <p:cBhvr>
                                        <p:cTn id="21" dur="26">
                                          <p:stCondLst>
                                            <p:cond delay="1312"/>
                                          </p:stCondLst>
                                        </p:cTn>
                                        <p:tgtEl>
                                          <p:spTgt spid="1028"/>
                                        </p:tgtEl>
                                      </p:cBhvr>
                                      <p:to x="100000" y="80000"/>
                                    </p:animScale>
                                    <p:animScale>
                                      <p:cBhvr>
                                        <p:cTn id="22" dur="166" decel="50000">
                                          <p:stCondLst>
                                            <p:cond delay="1338"/>
                                          </p:stCondLst>
                                        </p:cTn>
                                        <p:tgtEl>
                                          <p:spTgt spid="1028"/>
                                        </p:tgtEl>
                                      </p:cBhvr>
                                      <p:to x="100000" y="100000"/>
                                    </p:animScale>
                                    <p:animScale>
                                      <p:cBhvr>
                                        <p:cTn id="23" dur="26">
                                          <p:stCondLst>
                                            <p:cond delay="1642"/>
                                          </p:stCondLst>
                                        </p:cTn>
                                        <p:tgtEl>
                                          <p:spTgt spid="1028"/>
                                        </p:tgtEl>
                                      </p:cBhvr>
                                      <p:to x="100000" y="90000"/>
                                    </p:animScale>
                                    <p:animScale>
                                      <p:cBhvr>
                                        <p:cTn id="24" dur="166" decel="50000">
                                          <p:stCondLst>
                                            <p:cond delay="1668"/>
                                          </p:stCondLst>
                                        </p:cTn>
                                        <p:tgtEl>
                                          <p:spTgt spid="1028"/>
                                        </p:tgtEl>
                                      </p:cBhvr>
                                      <p:to x="100000" y="100000"/>
                                    </p:animScale>
                                    <p:animScale>
                                      <p:cBhvr>
                                        <p:cTn id="25" dur="26">
                                          <p:stCondLst>
                                            <p:cond delay="1808"/>
                                          </p:stCondLst>
                                        </p:cTn>
                                        <p:tgtEl>
                                          <p:spTgt spid="1028"/>
                                        </p:tgtEl>
                                      </p:cBhvr>
                                      <p:to x="100000" y="95000"/>
                                    </p:animScale>
                                    <p:animScale>
                                      <p:cBhvr>
                                        <p:cTn id="26" dur="166" decel="50000">
                                          <p:stCondLst>
                                            <p:cond delay="1834"/>
                                          </p:stCondLst>
                                        </p:cTn>
                                        <p:tgtEl>
                                          <p:spTgt spid="1028"/>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027"/>
                                        </p:tgtEl>
                                        <p:attrNameLst>
                                          <p:attrName>style.visibility</p:attrName>
                                        </p:attrNameLst>
                                      </p:cBhvr>
                                      <p:to>
                                        <p:strVal val="visible"/>
                                      </p:to>
                                    </p:set>
                                    <p:animEffect transition="in" filter="wipe(down)">
                                      <p:cBhvr>
                                        <p:cTn id="31" dur="580">
                                          <p:stCondLst>
                                            <p:cond delay="0"/>
                                          </p:stCondLst>
                                        </p:cTn>
                                        <p:tgtEl>
                                          <p:spTgt spid="1027"/>
                                        </p:tgtEl>
                                      </p:cBhvr>
                                    </p:animEffect>
                                    <p:anim calcmode="lin" valueType="num">
                                      <p:cBhvr>
                                        <p:cTn id="32"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37" dur="26">
                                          <p:stCondLst>
                                            <p:cond delay="650"/>
                                          </p:stCondLst>
                                        </p:cTn>
                                        <p:tgtEl>
                                          <p:spTgt spid="1027"/>
                                        </p:tgtEl>
                                      </p:cBhvr>
                                      <p:to x="100000" y="60000"/>
                                    </p:animScale>
                                    <p:animScale>
                                      <p:cBhvr>
                                        <p:cTn id="38" dur="166" decel="50000">
                                          <p:stCondLst>
                                            <p:cond delay="676"/>
                                          </p:stCondLst>
                                        </p:cTn>
                                        <p:tgtEl>
                                          <p:spTgt spid="1027"/>
                                        </p:tgtEl>
                                      </p:cBhvr>
                                      <p:to x="100000" y="100000"/>
                                    </p:animScale>
                                    <p:animScale>
                                      <p:cBhvr>
                                        <p:cTn id="39" dur="26">
                                          <p:stCondLst>
                                            <p:cond delay="1312"/>
                                          </p:stCondLst>
                                        </p:cTn>
                                        <p:tgtEl>
                                          <p:spTgt spid="1027"/>
                                        </p:tgtEl>
                                      </p:cBhvr>
                                      <p:to x="100000" y="80000"/>
                                    </p:animScale>
                                    <p:animScale>
                                      <p:cBhvr>
                                        <p:cTn id="40" dur="166" decel="50000">
                                          <p:stCondLst>
                                            <p:cond delay="1338"/>
                                          </p:stCondLst>
                                        </p:cTn>
                                        <p:tgtEl>
                                          <p:spTgt spid="1027"/>
                                        </p:tgtEl>
                                      </p:cBhvr>
                                      <p:to x="100000" y="100000"/>
                                    </p:animScale>
                                    <p:animScale>
                                      <p:cBhvr>
                                        <p:cTn id="41" dur="26">
                                          <p:stCondLst>
                                            <p:cond delay="1642"/>
                                          </p:stCondLst>
                                        </p:cTn>
                                        <p:tgtEl>
                                          <p:spTgt spid="1027"/>
                                        </p:tgtEl>
                                      </p:cBhvr>
                                      <p:to x="100000" y="90000"/>
                                    </p:animScale>
                                    <p:animScale>
                                      <p:cBhvr>
                                        <p:cTn id="42" dur="166" decel="50000">
                                          <p:stCondLst>
                                            <p:cond delay="1668"/>
                                          </p:stCondLst>
                                        </p:cTn>
                                        <p:tgtEl>
                                          <p:spTgt spid="1027"/>
                                        </p:tgtEl>
                                      </p:cBhvr>
                                      <p:to x="100000" y="100000"/>
                                    </p:animScale>
                                    <p:animScale>
                                      <p:cBhvr>
                                        <p:cTn id="43" dur="26">
                                          <p:stCondLst>
                                            <p:cond delay="1808"/>
                                          </p:stCondLst>
                                        </p:cTn>
                                        <p:tgtEl>
                                          <p:spTgt spid="1027"/>
                                        </p:tgtEl>
                                      </p:cBhvr>
                                      <p:to x="100000" y="95000"/>
                                    </p:animScale>
                                    <p:animScale>
                                      <p:cBhvr>
                                        <p:cTn id="44" dur="166" decel="50000">
                                          <p:stCondLst>
                                            <p:cond delay="1834"/>
                                          </p:stCondLst>
                                        </p:cTn>
                                        <p:tgtEl>
                                          <p:spTgt spid="1027"/>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down)">
                                      <p:cBhvr>
                                        <p:cTn id="49" dur="580">
                                          <p:stCondLst>
                                            <p:cond delay="0"/>
                                          </p:stCondLst>
                                        </p:cTn>
                                        <p:tgtEl>
                                          <p:spTgt spid="4"/>
                                        </p:tgtEl>
                                      </p:cBhvr>
                                    </p:animEffect>
                                    <p:anim calcmode="lin" valueType="num">
                                      <p:cBhvr>
                                        <p:cTn id="5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5" dur="26">
                                          <p:stCondLst>
                                            <p:cond delay="650"/>
                                          </p:stCondLst>
                                        </p:cTn>
                                        <p:tgtEl>
                                          <p:spTgt spid="4"/>
                                        </p:tgtEl>
                                      </p:cBhvr>
                                      <p:to x="100000" y="60000"/>
                                    </p:animScale>
                                    <p:animScale>
                                      <p:cBhvr>
                                        <p:cTn id="56" dur="166" decel="50000">
                                          <p:stCondLst>
                                            <p:cond delay="676"/>
                                          </p:stCondLst>
                                        </p:cTn>
                                        <p:tgtEl>
                                          <p:spTgt spid="4"/>
                                        </p:tgtEl>
                                      </p:cBhvr>
                                      <p:to x="100000" y="100000"/>
                                    </p:animScale>
                                    <p:animScale>
                                      <p:cBhvr>
                                        <p:cTn id="57" dur="26">
                                          <p:stCondLst>
                                            <p:cond delay="1312"/>
                                          </p:stCondLst>
                                        </p:cTn>
                                        <p:tgtEl>
                                          <p:spTgt spid="4"/>
                                        </p:tgtEl>
                                      </p:cBhvr>
                                      <p:to x="100000" y="80000"/>
                                    </p:animScale>
                                    <p:animScale>
                                      <p:cBhvr>
                                        <p:cTn id="58" dur="166" decel="50000">
                                          <p:stCondLst>
                                            <p:cond delay="1338"/>
                                          </p:stCondLst>
                                        </p:cTn>
                                        <p:tgtEl>
                                          <p:spTgt spid="4"/>
                                        </p:tgtEl>
                                      </p:cBhvr>
                                      <p:to x="100000" y="100000"/>
                                    </p:animScale>
                                    <p:animScale>
                                      <p:cBhvr>
                                        <p:cTn id="59" dur="26">
                                          <p:stCondLst>
                                            <p:cond delay="1642"/>
                                          </p:stCondLst>
                                        </p:cTn>
                                        <p:tgtEl>
                                          <p:spTgt spid="4"/>
                                        </p:tgtEl>
                                      </p:cBhvr>
                                      <p:to x="100000" y="90000"/>
                                    </p:animScale>
                                    <p:animScale>
                                      <p:cBhvr>
                                        <p:cTn id="60" dur="166" decel="50000">
                                          <p:stCondLst>
                                            <p:cond delay="1668"/>
                                          </p:stCondLst>
                                        </p:cTn>
                                        <p:tgtEl>
                                          <p:spTgt spid="4"/>
                                        </p:tgtEl>
                                      </p:cBhvr>
                                      <p:to x="100000" y="100000"/>
                                    </p:animScale>
                                    <p:animScale>
                                      <p:cBhvr>
                                        <p:cTn id="61" dur="26">
                                          <p:stCondLst>
                                            <p:cond delay="1808"/>
                                          </p:stCondLst>
                                        </p:cTn>
                                        <p:tgtEl>
                                          <p:spTgt spid="4"/>
                                        </p:tgtEl>
                                      </p:cBhvr>
                                      <p:to x="100000" y="95000"/>
                                    </p:animScale>
                                    <p:animScale>
                                      <p:cBhvr>
                                        <p:cTn id="62"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خماسي 4"/>
          <p:cNvSpPr/>
          <p:nvPr/>
        </p:nvSpPr>
        <p:spPr>
          <a:xfrm flipH="1">
            <a:off x="1475656" y="1700808"/>
            <a:ext cx="6336704" cy="2016224"/>
          </a:xfrm>
          <a:prstGeom prst="homePlate">
            <a:avLst/>
          </a:prstGeom>
          <a:noFill/>
          <a:ln w="76200">
            <a:solidFill>
              <a:srgbClr val="FF66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rgbClr val="00B050"/>
                </a:solidFill>
              </a:rPr>
              <a:t>لإنتاج شريحة نتبع الخطوات التالية: </a:t>
            </a:r>
            <a:endParaRPr lang="ar-SA" sz="4000" b="1"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مستطيل 4"/>
          <p:cNvSpPr/>
          <p:nvPr/>
        </p:nvSpPr>
        <p:spPr>
          <a:xfrm>
            <a:off x="335178" y="548680"/>
            <a:ext cx="8808822" cy="3416320"/>
          </a:xfrm>
          <a:prstGeom prst="rect">
            <a:avLst/>
          </a:prstGeom>
          <a:noFill/>
        </p:spPr>
        <p:txBody>
          <a:bodyPr wrap="none" lIns="91440" tIns="45720" rIns="91440" bIns="45720">
            <a:spAutoFit/>
          </a:bodyPr>
          <a:lstStyle/>
          <a:p>
            <a:pPr algn="ctr"/>
            <a:r>
              <a:rPr lang="ar-S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يمكننا إغلاق مايكروسوفت بوربوينت</a:t>
            </a:r>
          </a:p>
          <a:p>
            <a:pPr algn="ctr"/>
            <a:r>
              <a:rPr lang="ar-S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بالضغط على (</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(Alt+F4</a:t>
            </a:r>
            <a:r>
              <a:rPr lang="ar-S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أو بالضغط </a:t>
            </a:r>
            <a:endParaRPr lang="ar-S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ar-S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على زر إغلاق أو من قائمة ملف نختار</a:t>
            </a:r>
          </a:p>
          <a:p>
            <a:pPr algn="ctr"/>
            <a:r>
              <a:rPr lang="ar-S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إغلاق ثم إنهاء</a:t>
            </a:r>
            <a:endParaRPr lang="ar-SA"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
                                            <p:txEl>
                                              <p:pRg st="0" end="0"/>
                                            </p:txEl>
                                          </p:spTgt>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p:cTn id="12" dur="1000" fill="hold"/>
                                        <p:tgtEl>
                                          <p:spTgt spid="5">
                                            <p:txEl>
                                              <p:pRg st="1" end="1"/>
                                            </p:txEl>
                                          </p:spTgt>
                                        </p:tgtEl>
                                        <p:attrNameLst>
                                          <p:attrName>ppt_w</p:attrName>
                                        </p:attrNameLst>
                                      </p:cBhvr>
                                      <p:tavLst>
                                        <p:tav tm="0">
                                          <p:val>
                                            <p:strVal val="#ppt_w+.3"/>
                                          </p:val>
                                        </p:tav>
                                        <p:tav tm="100000">
                                          <p:val>
                                            <p:strVal val="#ppt_w"/>
                                          </p:val>
                                        </p:tav>
                                      </p:tavLst>
                                    </p:anim>
                                    <p:anim calcmode="lin" valueType="num">
                                      <p:cBhvr>
                                        <p:cTn id="13"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5">
                                            <p:txEl>
                                              <p:pRg st="1" end="1"/>
                                            </p:txEl>
                                          </p:spTgt>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p:cTn id="17" dur="1000" fill="hold"/>
                                        <p:tgtEl>
                                          <p:spTgt spid="5">
                                            <p:txEl>
                                              <p:pRg st="2" end="2"/>
                                            </p:txEl>
                                          </p:spTgt>
                                        </p:tgtEl>
                                        <p:attrNameLst>
                                          <p:attrName>ppt_w</p:attrName>
                                        </p:attrNameLst>
                                      </p:cBhvr>
                                      <p:tavLst>
                                        <p:tav tm="0">
                                          <p:val>
                                            <p:strVal val="#ppt_w+.3"/>
                                          </p:val>
                                        </p:tav>
                                        <p:tav tm="100000">
                                          <p:val>
                                            <p:strVal val="#ppt_w"/>
                                          </p:val>
                                        </p:tav>
                                      </p:tavLst>
                                    </p:anim>
                                    <p:anim calcmode="lin" valueType="num">
                                      <p:cBhvr>
                                        <p:cTn id="18"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5">
                                            <p:txEl>
                                              <p:pRg st="2" end="2"/>
                                            </p:txEl>
                                          </p:spTgt>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p:cTn id="22" dur="1000" fill="hold"/>
                                        <p:tgtEl>
                                          <p:spTgt spid="5">
                                            <p:txEl>
                                              <p:pRg st="3" end="3"/>
                                            </p:txEl>
                                          </p:spTgt>
                                        </p:tgtEl>
                                        <p:attrNameLst>
                                          <p:attrName>ppt_w</p:attrName>
                                        </p:attrNameLst>
                                      </p:cBhvr>
                                      <p:tavLst>
                                        <p:tav tm="0">
                                          <p:val>
                                            <p:strVal val="#ppt_w+.3"/>
                                          </p:val>
                                        </p:tav>
                                        <p:tav tm="100000">
                                          <p:val>
                                            <p:strVal val="#ppt_w"/>
                                          </p:val>
                                        </p:tav>
                                      </p:tavLst>
                                    </p:anim>
                                    <p:anim calcmode="lin" valueType="num">
                                      <p:cBhvr>
                                        <p:cTn id="23" dur="1000" fill="hold"/>
                                        <p:tgtEl>
                                          <p:spTgt spid="5">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مستطيل 4"/>
          <p:cNvSpPr/>
          <p:nvPr/>
        </p:nvSpPr>
        <p:spPr>
          <a:xfrm>
            <a:off x="700512" y="476672"/>
            <a:ext cx="7925568" cy="2585323"/>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لحفظ ملف بوربوينت نختار .....</a:t>
            </a:r>
          </a:p>
          <a:p>
            <a:pPr algn="ctr"/>
            <a:r>
              <a:rPr lang="ar-SA"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من قائمة ....... ثم نختار المكان </a:t>
            </a:r>
          </a:p>
          <a:p>
            <a:pPr algn="ctr"/>
            <a:r>
              <a:rPr lang="ar-SA"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المناسب </a:t>
            </a:r>
            <a:r>
              <a:rPr lang="ar-SA"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مع الاسم الذي نرغب فيه </a:t>
            </a:r>
            <a:endParaRPr lang="ar-SA"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aphicFrame>
        <p:nvGraphicFramePr>
          <p:cNvPr id="5" name="جدول 4"/>
          <p:cNvGraphicFramePr>
            <a:graphicFrameLocks noGrp="1"/>
          </p:cNvGraphicFramePr>
          <p:nvPr/>
        </p:nvGraphicFramePr>
        <p:xfrm>
          <a:off x="1475656" y="1988840"/>
          <a:ext cx="6096000" cy="914400"/>
        </p:xfrm>
        <a:graphic>
          <a:graphicData uri="http://schemas.openxmlformats.org/drawingml/2006/table">
            <a:tbl>
              <a:tblPr rtl="1" firstRow="1" bandRow="1">
                <a:tableStyleId>{5C22544A-7EE6-4342-B048-85BDC9FD1C3A}</a:tableStyleId>
              </a:tblPr>
              <a:tblGrid>
                <a:gridCol w="3048000"/>
                <a:gridCol w="3048000"/>
              </a:tblGrid>
              <a:tr h="370840">
                <a:tc>
                  <a:txBody>
                    <a:bodyPr/>
                    <a:lstStyle/>
                    <a:p>
                      <a:pPr algn="ctr" rtl="1"/>
                      <a:r>
                        <a:rPr lang="ar-SA" sz="2400" b="1" dirty="0" smtClean="0">
                          <a:solidFill>
                            <a:schemeClr val="tx1"/>
                          </a:solidFill>
                        </a:rPr>
                        <a:t>نمط عرضي </a:t>
                      </a:r>
                      <a:endParaRPr lang="ar-SA" sz="2400" b="1" dirty="0">
                        <a:solidFill>
                          <a:schemeClr val="tx1"/>
                        </a:solidFill>
                      </a:endParaRPr>
                    </a:p>
                  </a:txBody>
                  <a:tcPr>
                    <a:solidFill>
                      <a:srgbClr val="FF99CC"/>
                    </a:solidFill>
                  </a:tcPr>
                </a:tc>
                <a:tc>
                  <a:txBody>
                    <a:bodyPr/>
                    <a:lstStyle/>
                    <a:p>
                      <a:pPr algn="ctr" rtl="1"/>
                      <a:r>
                        <a:rPr lang="en-US" sz="2400" b="1" dirty="0" smtClean="0">
                          <a:solidFill>
                            <a:schemeClr val="tx1"/>
                          </a:solidFill>
                        </a:rPr>
                        <a:t>Landscape mode</a:t>
                      </a:r>
                      <a:endParaRPr lang="ar-SA" sz="2400" b="1" dirty="0">
                        <a:solidFill>
                          <a:schemeClr val="tx1"/>
                        </a:solidFill>
                      </a:endParaRPr>
                    </a:p>
                  </a:txBody>
                  <a:tcPr>
                    <a:solidFill>
                      <a:srgbClr val="FF99CC"/>
                    </a:solidFill>
                  </a:tcPr>
                </a:tc>
              </a:tr>
              <a:tr h="370840">
                <a:tc>
                  <a:txBody>
                    <a:bodyPr/>
                    <a:lstStyle/>
                    <a:p>
                      <a:pPr algn="ctr" rtl="1"/>
                      <a:r>
                        <a:rPr lang="ar-SA" sz="2400" b="1" dirty="0" smtClean="0">
                          <a:solidFill>
                            <a:schemeClr val="tx1"/>
                          </a:solidFill>
                        </a:rPr>
                        <a:t>عارض</a:t>
                      </a:r>
                      <a:r>
                        <a:rPr lang="ar-SA" sz="2400" b="1" baseline="0" dirty="0" smtClean="0">
                          <a:solidFill>
                            <a:schemeClr val="tx1"/>
                          </a:solidFill>
                        </a:rPr>
                        <a:t> الشرائح </a:t>
                      </a:r>
                      <a:endParaRPr lang="ar-SA" sz="2400" b="1" dirty="0">
                        <a:solidFill>
                          <a:schemeClr val="tx1"/>
                        </a:solidFill>
                      </a:endParaRPr>
                    </a:p>
                  </a:txBody>
                  <a:tcPr>
                    <a:solidFill>
                      <a:srgbClr val="FF99CC"/>
                    </a:solidFill>
                  </a:tcPr>
                </a:tc>
                <a:tc>
                  <a:txBody>
                    <a:bodyPr/>
                    <a:lstStyle/>
                    <a:p>
                      <a:pPr algn="ctr" rtl="1"/>
                      <a:r>
                        <a:rPr lang="en-US" sz="2400" b="1" dirty="0" smtClean="0">
                          <a:solidFill>
                            <a:schemeClr val="tx1"/>
                          </a:solidFill>
                        </a:rPr>
                        <a:t>Power</a:t>
                      </a:r>
                      <a:r>
                        <a:rPr lang="en-US" sz="2400" b="1" baseline="0" dirty="0" smtClean="0">
                          <a:solidFill>
                            <a:schemeClr val="tx1"/>
                          </a:solidFill>
                        </a:rPr>
                        <a:t> point </a:t>
                      </a:r>
                      <a:endParaRPr lang="ar-SA" sz="2400" b="1" dirty="0">
                        <a:solidFill>
                          <a:schemeClr val="tx1"/>
                        </a:solidFill>
                      </a:endParaRPr>
                    </a:p>
                  </a:txBody>
                  <a:tcPr>
                    <a:solidFill>
                      <a:srgbClr val="FF99CC"/>
                    </a:solidFill>
                  </a:tcPr>
                </a:tc>
              </a:tr>
            </a:tbl>
          </a:graphicData>
        </a:graphic>
      </p:graphicFrame>
      <p:sp>
        <p:nvSpPr>
          <p:cNvPr id="6" name="مستطيل مستدير الزوايا 5"/>
          <p:cNvSpPr/>
          <p:nvPr/>
        </p:nvSpPr>
        <p:spPr>
          <a:xfrm>
            <a:off x="1619672" y="836712"/>
            <a:ext cx="5976664" cy="64807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مصطلحات الدرس</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مستطيل مستدير الزوايا 4"/>
          <p:cNvSpPr/>
          <p:nvPr/>
        </p:nvSpPr>
        <p:spPr>
          <a:xfrm>
            <a:off x="899592" y="836712"/>
            <a:ext cx="6984776" cy="3168352"/>
          </a:xfrm>
          <a:prstGeom prst="roundRect">
            <a:avLst/>
          </a:prstGeom>
          <a:noFill/>
          <a:ln w="76200">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اليوم سنتعرف على فرد جديد من أفراد ميكروسوفت أوفيس </a:t>
            </a:r>
          </a:p>
          <a:p>
            <a:pPr algn="ctr"/>
            <a:r>
              <a:rPr lang="ar-SA" sz="3600" b="1" dirty="0" smtClean="0">
                <a:solidFill>
                  <a:schemeClr val="tx1"/>
                </a:solidFill>
              </a:rPr>
              <a:t>وهو .... </a:t>
            </a:r>
            <a:endParaRPr lang="ar-SA" sz="3600" b="1" dirty="0">
              <a:solidFill>
                <a:schemeClr val="tx1"/>
              </a:solidFill>
            </a:endParaRPr>
          </a:p>
        </p:txBody>
      </p:sp>
      <p:pic>
        <p:nvPicPr>
          <p:cNvPr id="2050" name="Picture 2" descr="C:\Users\JZR2010\Documents\FFOutput\Downloads\35809.imgcache.png"/>
          <p:cNvPicPr>
            <a:picLocks noChangeAspect="1" noChangeArrowheads="1"/>
          </p:cNvPicPr>
          <p:nvPr/>
        </p:nvPicPr>
        <p:blipFill>
          <a:blip r:embed="rId3" cstate="print"/>
          <a:srcRect/>
          <a:stretch>
            <a:fillRect/>
          </a:stretch>
        </p:blipFill>
        <p:spPr bwMode="auto">
          <a:xfrm>
            <a:off x="1547664" y="3573016"/>
            <a:ext cx="2438400" cy="2438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1000"/>
                                        <p:tgtEl>
                                          <p:spTgt spid="2050"/>
                                        </p:tgtEl>
                                      </p:cBhvr>
                                    </p:animEffect>
                                    <p:anim calcmode="lin" valueType="num">
                                      <p:cBhvr>
                                        <p:cTn id="16" dur="1000" fill="hold"/>
                                        <p:tgtEl>
                                          <p:spTgt spid="2050"/>
                                        </p:tgtEl>
                                        <p:attrNameLst>
                                          <p:attrName>ppt_x</p:attrName>
                                        </p:attrNameLst>
                                      </p:cBhvr>
                                      <p:tavLst>
                                        <p:tav tm="0">
                                          <p:val>
                                            <p:strVal val="#ppt_x"/>
                                          </p:val>
                                        </p:tav>
                                        <p:tav tm="100000">
                                          <p:val>
                                            <p:strVal val="#ppt_x"/>
                                          </p:val>
                                        </p:tav>
                                      </p:tavLst>
                                    </p:anim>
                                    <p:anim calcmode="lin" valueType="num">
                                      <p:cBhvr>
                                        <p:cTn id="17"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مستطيل 4"/>
          <p:cNvSpPr/>
          <p:nvPr/>
        </p:nvSpPr>
        <p:spPr>
          <a:xfrm>
            <a:off x="1259632" y="1268760"/>
            <a:ext cx="6768752" cy="2592288"/>
          </a:xfrm>
          <a:prstGeom prst="rect">
            <a:avLst/>
          </a:prstGeom>
          <a:noFill/>
          <a:ln w="57150">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fontAlgn="base">
              <a:spcBef>
                <a:spcPct val="50000"/>
              </a:spcBef>
              <a:spcAft>
                <a:spcPct val="0"/>
              </a:spcAft>
            </a:pPr>
            <a:r>
              <a:rPr lang="ar-SA" sz="2800" b="1" dirty="0" smtClean="0">
                <a:solidFill>
                  <a:schemeClr val="tx1"/>
                </a:solidFill>
                <a:latin typeface="Arial" pitchFamily="34" charset="0"/>
                <a:cs typeface="Arabic11 BT" pitchFamily="2" charset="-78"/>
              </a:rPr>
              <a:t>برنامج ميكروسوفت بوربوينت هو برنامج يساعد على تصميـــم الشرائح ذات المستوى العالي من التنسيق التي يمكن استخـدامـها فـي العــرض والتــوضيح للمـعلومـات في الدروس والـدورات والدعايات.</a:t>
            </a:r>
            <a:endParaRPr lang="en-US" sz="2800" b="1" dirty="0" smtClean="0">
              <a:solidFill>
                <a:schemeClr val="tx1"/>
              </a:solidFill>
              <a:latin typeface="Arial" pitchFamily="34" charset="0"/>
              <a:cs typeface="Arabic11 BT" pitchFamily="2" charset="-78"/>
            </a:endParaRPr>
          </a:p>
          <a:p>
            <a:pPr algn="ctr"/>
            <a:endParaRPr lang="ar-SA" dirty="0"/>
          </a:p>
        </p:txBody>
      </p:sp>
      <p:pic>
        <p:nvPicPr>
          <p:cNvPr id="6" name="Picture 2" descr="C:\Users\JZR2010\Documents\FFOutput\Downloads\35809.imgcache.png"/>
          <p:cNvPicPr>
            <a:picLocks noChangeAspect="1" noChangeArrowheads="1"/>
          </p:cNvPicPr>
          <p:nvPr/>
        </p:nvPicPr>
        <p:blipFill>
          <a:blip r:embed="rId3" cstate="print"/>
          <a:srcRect/>
          <a:stretch>
            <a:fillRect/>
          </a:stretch>
        </p:blipFill>
        <p:spPr bwMode="auto">
          <a:xfrm>
            <a:off x="971600" y="3284984"/>
            <a:ext cx="1934344" cy="19343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مستطيل مستدير الزوايا 5"/>
          <p:cNvSpPr/>
          <p:nvPr/>
        </p:nvSpPr>
        <p:spPr>
          <a:xfrm>
            <a:off x="1835696" y="404664"/>
            <a:ext cx="6696744" cy="792088"/>
          </a:xfrm>
          <a:prstGeom prst="roundRect">
            <a:avLst/>
          </a:prstGeom>
          <a:solidFill>
            <a:srgbClr val="FF99CC"/>
          </a:solid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مكونات مايكروسوفت بوربوينت </a:t>
            </a:r>
            <a:endParaRPr lang="ar-SA" sz="3200" b="1" dirty="0">
              <a:solidFill>
                <a:schemeClr val="tx1"/>
              </a:solidFill>
            </a:endParaRPr>
          </a:p>
        </p:txBody>
      </p:sp>
      <p:sp>
        <p:nvSpPr>
          <p:cNvPr id="7" name="مستطيل 6"/>
          <p:cNvSpPr/>
          <p:nvPr/>
        </p:nvSpPr>
        <p:spPr>
          <a:xfrm>
            <a:off x="2411760" y="1628800"/>
            <a:ext cx="6336704" cy="1152128"/>
          </a:xfrm>
          <a:prstGeom prst="rect">
            <a:avLst/>
          </a:prstGeom>
          <a:noFill/>
          <a:ln w="57150">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fontAlgn="base">
              <a:spcBef>
                <a:spcPct val="50000"/>
              </a:spcBef>
              <a:spcAft>
                <a:spcPct val="0"/>
              </a:spcAft>
            </a:pPr>
            <a:r>
              <a:rPr lang="ar-SA" sz="2400" b="1" dirty="0" smtClean="0">
                <a:solidFill>
                  <a:schemeClr val="tx1"/>
                </a:solidFill>
                <a:latin typeface="Arial" pitchFamily="34" charset="0"/>
                <a:cs typeface="Arial" pitchFamily="34" charset="0"/>
              </a:rPr>
              <a:t>مكونات ميكروسوفت بوربوينت لا تختلف كثيراً عن برنامج معالج النصوص وسوف تلاحظ مدى التشابه بين الواجهتين. </a:t>
            </a:r>
            <a:endParaRPr lang="en-US" sz="2400" b="1" dirty="0" smtClean="0">
              <a:solidFill>
                <a:schemeClr val="tx1"/>
              </a:solidFill>
              <a:latin typeface="Arial" pitchFamily="34" charset="0"/>
              <a:cs typeface="Arial" pitchFamily="34" charset="0"/>
            </a:endParaRPr>
          </a:p>
          <a:p>
            <a:endParaRPr lang="ar-SA" dirty="0"/>
          </a:p>
        </p:txBody>
      </p:sp>
      <p:sp>
        <p:nvSpPr>
          <p:cNvPr id="8" name="مستطيل 7"/>
          <p:cNvSpPr/>
          <p:nvPr/>
        </p:nvSpPr>
        <p:spPr>
          <a:xfrm>
            <a:off x="6444208" y="3140968"/>
            <a:ext cx="2304256" cy="504056"/>
          </a:xfrm>
          <a:prstGeom prst="rect">
            <a:avLst/>
          </a:prstGeom>
          <a:solidFill>
            <a:srgbClr val="FF99CC"/>
          </a:solid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1- شريط القوائم :</a:t>
            </a:r>
            <a:endParaRPr lang="ar-SA" sz="2000" b="1" dirty="0">
              <a:solidFill>
                <a:schemeClr val="tx1"/>
              </a:solidFill>
            </a:endParaRPr>
          </a:p>
        </p:txBody>
      </p:sp>
      <p:pic>
        <p:nvPicPr>
          <p:cNvPr id="9" name="Picture 13"/>
          <p:cNvPicPr>
            <a:picLocks noChangeAspect="1" noChangeArrowheads="1"/>
          </p:cNvPicPr>
          <p:nvPr/>
        </p:nvPicPr>
        <p:blipFill>
          <a:blip r:embed="rId3" cstate="print"/>
          <a:srcRect/>
          <a:stretch>
            <a:fillRect/>
          </a:stretch>
        </p:blipFill>
        <p:spPr bwMode="auto">
          <a:xfrm>
            <a:off x="0" y="3140968"/>
            <a:ext cx="6477000" cy="466725"/>
          </a:xfrm>
          <a:prstGeom prst="rect">
            <a:avLst/>
          </a:prstGeom>
          <a:noFill/>
          <a:ln w="9525">
            <a:noFill/>
            <a:miter lim="800000"/>
            <a:headEnd/>
            <a:tailEnd/>
          </a:ln>
          <a:effectLst/>
        </p:spPr>
      </p:pic>
      <p:sp>
        <p:nvSpPr>
          <p:cNvPr id="11" name="Text Box 12"/>
          <p:cNvSpPr txBox="1">
            <a:spLocks noChangeArrowheads="1"/>
          </p:cNvSpPr>
          <p:nvPr/>
        </p:nvSpPr>
        <p:spPr bwMode="auto">
          <a:xfrm>
            <a:off x="838200" y="3656013"/>
            <a:ext cx="7924800" cy="1373187"/>
          </a:xfrm>
          <a:prstGeom prst="rect">
            <a:avLst/>
          </a:prstGeom>
          <a:noFill/>
          <a:ln w="9525">
            <a:noFill/>
            <a:miter lim="800000"/>
            <a:headEnd/>
            <a:tailEnd/>
          </a:ln>
          <a:effectLst/>
        </p:spPr>
        <p:txBody>
          <a:bodyPr>
            <a:spAutoFit/>
          </a:bodyPr>
          <a:lstStyle/>
          <a:p>
            <a:pPr>
              <a:spcBef>
                <a:spcPct val="50000"/>
              </a:spcBef>
            </a:pPr>
            <a:r>
              <a:rPr lang="ar-SA" sz="2800" dirty="0">
                <a:cs typeface="Akhbar MT" pitchFamily="2" charset="-78"/>
              </a:rPr>
              <a:t>     يعد شريط القوائم من أهم مكونات البرنامج وعادة ما يكون في أعلى النافذة، وهناك مجموعة من الخيارات أو البرامج مدرجة تحت عنوان في شريط القوائم تؤدي مهاماً مرتبطة بذلك العنوان.</a:t>
            </a:r>
            <a:endParaRPr lang="en-US" sz="2800" dirty="0">
              <a:cs typeface="Akhbar M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4" presetClass="entr" presetSubtype="0" accel="10000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strVal val="#ppt_w*0.05"/>
                                          </p:val>
                                        </p:tav>
                                        <p:tav tm="100000">
                                          <p:val>
                                            <p:strVal val="#ppt_w"/>
                                          </p:val>
                                        </p:tav>
                                      </p:tavLst>
                                    </p:anim>
                                    <p:anim calcmode="lin" valueType="num">
                                      <p:cBhvr>
                                        <p:cTn id="29" dur="500" fill="hold"/>
                                        <p:tgtEl>
                                          <p:spTgt spid="9"/>
                                        </p:tgtEl>
                                        <p:attrNameLst>
                                          <p:attrName>ppt_h</p:attrName>
                                        </p:attrNameLst>
                                      </p:cBhvr>
                                      <p:tavLst>
                                        <p:tav tm="0">
                                          <p:val>
                                            <p:strVal val="#ppt_h"/>
                                          </p:val>
                                        </p:tav>
                                        <p:tav tm="100000">
                                          <p:val>
                                            <p:strVal val="#ppt_h"/>
                                          </p:val>
                                        </p:tav>
                                      </p:tavLst>
                                    </p:anim>
                                    <p:anim calcmode="lin" valueType="num">
                                      <p:cBhvr>
                                        <p:cTn id="30" dur="500" fill="hold"/>
                                        <p:tgtEl>
                                          <p:spTgt spid="9"/>
                                        </p:tgtEl>
                                        <p:attrNameLst>
                                          <p:attrName>ppt_x</p:attrName>
                                        </p:attrNameLst>
                                      </p:cBhvr>
                                      <p:tavLst>
                                        <p:tav tm="0">
                                          <p:val>
                                            <p:strVal val="#ppt_x-.2"/>
                                          </p:val>
                                        </p:tav>
                                        <p:tav tm="100000">
                                          <p:val>
                                            <p:strVal val="#ppt_x"/>
                                          </p:val>
                                        </p:tav>
                                      </p:tavLst>
                                    </p:anim>
                                    <p:anim calcmode="lin" valueType="num">
                                      <p:cBhvr>
                                        <p:cTn id="31" dur="500" fill="hold"/>
                                        <p:tgtEl>
                                          <p:spTgt spid="9"/>
                                        </p:tgtEl>
                                        <p:attrNameLst>
                                          <p:attrName>ppt_y</p:attrName>
                                        </p:attrNameLst>
                                      </p:cBhvr>
                                      <p:tavLst>
                                        <p:tav tm="0">
                                          <p:val>
                                            <p:strVal val="#ppt_y"/>
                                          </p:val>
                                        </p:tav>
                                        <p:tav tm="100000">
                                          <p:val>
                                            <p:strVal val="#ppt_y"/>
                                          </p:val>
                                        </p:tav>
                                      </p:tavLst>
                                    </p:anim>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7" presetClass="entr" presetSubtype="0" fill="hold" grpId="0" nodeType="clickEffect">
                                  <p:stCondLst>
                                    <p:cond delay="0"/>
                                  </p:stCondLst>
                                  <p:iterate type="lt">
                                    <p:tmPct val="50000"/>
                                  </p:iterate>
                                  <p:childTnLst>
                                    <p:set>
                                      <p:cBhvr>
                                        <p:cTn id="36" dur="1" fill="hold">
                                          <p:stCondLst>
                                            <p:cond delay="0"/>
                                          </p:stCondLst>
                                        </p:cTn>
                                        <p:tgtEl>
                                          <p:spTgt spid="11"/>
                                        </p:tgtEl>
                                        <p:attrNameLst>
                                          <p:attrName>style.visibility</p:attrName>
                                        </p:attrNameLst>
                                      </p:cBhvr>
                                      <p:to>
                                        <p:strVal val="visible"/>
                                      </p:to>
                                    </p:set>
                                    <p:anim calcmode="discrete" valueType="clr">
                                      <p:cBhvr override="childStyle">
                                        <p:cTn id="3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11"/>
                                        </p:tgtEl>
                                        <p:attrNameLst>
                                          <p:attrName>fillcolor</p:attrName>
                                        </p:attrNameLst>
                                      </p:cBhvr>
                                      <p:tavLst>
                                        <p:tav tm="0">
                                          <p:val>
                                            <p:clrVal>
                                              <a:schemeClr val="accent2"/>
                                            </p:clrVal>
                                          </p:val>
                                        </p:tav>
                                        <p:tav tm="50000">
                                          <p:val>
                                            <p:clrVal>
                                              <a:schemeClr val="hlink"/>
                                            </p:clrVal>
                                          </p:val>
                                        </p:tav>
                                      </p:tavLst>
                                    </p:anim>
                                    <p:set>
                                      <p:cBhvr>
                                        <p:cTn id="3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Rectangle 4"/>
          <p:cNvSpPr>
            <a:spLocks noChangeArrowheads="1"/>
          </p:cNvSpPr>
          <p:nvPr/>
        </p:nvSpPr>
        <p:spPr bwMode="auto">
          <a:xfrm>
            <a:off x="6444208" y="548680"/>
            <a:ext cx="2209800" cy="533400"/>
          </a:xfrm>
          <a:prstGeom prst="rect">
            <a:avLst/>
          </a:prstGeom>
          <a:solidFill>
            <a:srgbClr val="FF99CC"/>
          </a:solidFill>
          <a:ln w="9525">
            <a:noFill/>
            <a:miter lim="800000"/>
            <a:headEnd/>
            <a:tailEnd/>
          </a:ln>
          <a:effectLst/>
        </p:spPr>
        <p:txBody>
          <a:bodyPr wrap="none" anchor="ctr"/>
          <a:lstStyle/>
          <a:p>
            <a:r>
              <a:rPr lang="ar-SA" sz="2400" dirty="0">
                <a:solidFill>
                  <a:srgbClr val="000000"/>
                </a:solidFill>
              </a:rPr>
              <a:t>2: أشرطة الأدوات : </a:t>
            </a:r>
            <a:endParaRPr lang="en-US" sz="2400" dirty="0">
              <a:solidFill>
                <a:srgbClr val="000000"/>
              </a:solidFill>
            </a:endParaRPr>
          </a:p>
        </p:txBody>
      </p:sp>
      <p:sp>
        <p:nvSpPr>
          <p:cNvPr id="7" name="Text Box 5"/>
          <p:cNvSpPr txBox="1">
            <a:spLocks noChangeArrowheads="1"/>
          </p:cNvSpPr>
          <p:nvPr/>
        </p:nvSpPr>
        <p:spPr bwMode="auto">
          <a:xfrm>
            <a:off x="755576" y="1196752"/>
            <a:ext cx="7924800" cy="946150"/>
          </a:xfrm>
          <a:prstGeom prst="rect">
            <a:avLst/>
          </a:prstGeom>
          <a:noFill/>
          <a:ln w="9525">
            <a:noFill/>
            <a:miter lim="800000"/>
            <a:headEnd/>
            <a:tailEnd/>
          </a:ln>
          <a:effectLst/>
        </p:spPr>
        <p:txBody>
          <a:bodyPr>
            <a:spAutoFit/>
          </a:bodyPr>
          <a:lstStyle/>
          <a:p>
            <a:pPr>
              <a:spcBef>
                <a:spcPct val="50000"/>
              </a:spcBef>
            </a:pPr>
            <a:r>
              <a:rPr lang="ar-SA" sz="2800" dirty="0">
                <a:cs typeface="Akhbar MT" pitchFamily="2" charset="-78"/>
              </a:rPr>
              <a:t>     هي أشرطة تكون في كل برنامج تحتوي الخيارات أو الأوامر الموجودة في القوائم في شكل أزرار يسهل التعامل معها، ومن أهمها شريطا قياسي وتنسيق .</a:t>
            </a:r>
            <a:endParaRPr lang="en-US" sz="2800" dirty="0">
              <a:cs typeface="Akhbar MT" pitchFamily="2" charset="-78"/>
            </a:endParaRPr>
          </a:p>
        </p:txBody>
      </p:sp>
      <p:pic>
        <p:nvPicPr>
          <p:cNvPr id="8" name="Picture 13"/>
          <p:cNvPicPr>
            <a:picLocks noChangeAspect="1" noChangeArrowheads="1"/>
          </p:cNvPicPr>
          <p:nvPr/>
        </p:nvPicPr>
        <p:blipFill>
          <a:blip r:embed="rId3" cstate="print"/>
          <a:srcRect/>
          <a:stretch>
            <a:fillRect/>
          </a:stretch>
        </p:blipFill>
        <p:spPr bwMode="auto">
          <a:xfrm>
            <a:off x="4716016" y="2708920"/>
            <a:ext cx="4114800" cy="1219200"/>
          </a:xfrm>
          <a:prstGeom prst="rect">
            <a:avLst/>
          </a:prstGeom>
          <a:noFill/>
          <a:ln w="9525">
            <a:noFill/>
            <a:miter lim="800000"/>
            <a:headEnd/>
            <a:tailEnd/>
          </a:ln>
          <a:effectLst/>
        </p:spPr>
      </p:pic>
      <p:pic>
        <p:nvPicPr>
          <p:cNvPr id="9" name="Picture 11"/>
          <p:cNvPicPr>
            <a:picLocks noChangeAspect="1" noChangeArrowheads="1"/>
          </p:cNvPicPr>
          <p:nvPr/>
        </p:nvPicPr>
        <p:blipFill>
          <a:blip r:embed="rId4" cstate="print"/>
          <a:srcRect/>
          <a:stretch>
            <a:fillRect/>
          </a:stretch>
        </p:blipFill>
        <p:spPr bwMode="auto">
          <a:xfrm>
            <a:off x="251520" y="2708920"/>
            <a:ext cx="4114800" cy="1219200"/>
          </a:xfrm>
          <a:prstGeom prst="rect">
            <a:avLst/>
          </a:prstGeom>
          <a:noFill/>
          <a:ln w="9525">
            <a:noFill/>
            <a:miter lim="800000"/>
            <a:headEnd/>
            <a:tailEnd/>
          </a:ln>
          <a:effectLst/>
        </p:spPr>
      </p:pic>
      <p:sp>
        <p:nvSpPr>
          <p:cNvPr id="10" name="Oval 14"/>
          <p:cNvSpPr>
            <a:spLocks noChangeArrowheads="1"/>
          </p:cNvSpPr>
          <p:nvPr/>
        </p:nvSpPr>
        <p:spPr bwMode="auto">
          <a:xfrm>
            <a:off x="7596336" y="2564904"/>
            <a:ext cx="1371600" cy="609600"/>
          </a:xfrm>
          <a:prstGeom prst="ellipse">
            <a:avLst/>
          </a:prstGeom>
          <a:noFill/>
          <a:ln w="9525">
            <a:solidFill>
              <a:srgbClr val="FF0000"/>
            </a:solidFill>
            <a:round/>
            <a:headEnd/>
            <a:tailEnd/>
          </a:ln>
          <a:effectLst/>
        </p:spPr>
        <p:txBody>
          <a:bodyPr wrap="none" anchor="ctr"/>
          <a:lstStyle/>
          <a:p>
            <a:pPr algn="ctr"/>
            <a:endParaRPr lang="en-US">
              <a:solidFill>
                <a:srgbClr val="FF0000"/>
              </a:solidFill>
            </a:endParaRPr>
          </a:p>
        </p:txBody>
      </p:sp>
      <p:sp>
        <p:nvSpPr>
          <p:cNvPr id="11" name="Oval 12"/>
          <p:cNvSpPr>
            <a:spLocks noChangeArrowheads="1"/>
          </p:cNvSpPr>
          <p:nvPr/>
        </p:nvSpPr>
        <p:spPr bwMode="auto">
          <a:xfrm>
            <a:off x="3059832" y="2636912"/>
            <a:ext cx="1371600" cy="609600"/>
          </a:xfrm>
          <a:prstGeom prst="ellipse">
            <a:avLst/>
          </a:prstGeom>
          <a:noFill/>
          <a:ln w="9525">
            <a:solidFill>
              <a:srgbClr val="FF0000"/>
            </a:solidFill>
            <a:round/>
            <a:headEnd/>
            <a:tailEnd/>
          </a:ln>
          <a:effectLst/>
        </p:spPr>
        <p:txBody>
          <a:bodyPr wrap="none" anchor="ctr"/>
          <a:lstStyle/>
          <a:p>
            <a:pPr algn="ctr"/>
            <a:endParaRPr 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0" presetClass="entr" presetSubtype="0" fill="hold" grpId="0" nodeType="click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1"/>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iterate type="lt">
                                    <p:tmPct val="5000"/>
                                  </p:iterate>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par>
                                <p:cTn id="26" presetID="31" presetClass="entr" presetSubtype="0" fill="hold" grpId="0" nodeType="withEffect">
                                  <p:stCondLst>
                                    <p:cond delay="0"/>
                                  </p:stCondLst>
                                  <p:iterate type="lt">
                                    <p:tmPct val="5000"/>
                                  </p:iterate>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iterate type="lt">
                                    <p:tmPct val="5000"/>
                                  </p:iterate>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 calcmode="lin" valueType="num">
                                      <p:cBhvr>
                                        <p:cTn id="38" dur="1000" fill="hold"/>
                                        <p:tgtEl>
                                          <p:spTgt spid="9"/>
                                        </p:tgtEl>
                                        <p:attrNameLst>
                                          <p:attrName>style.rotation</p:attrName>
                                        </p:attrNameLst>
                                      </p:cBhvr>
                                      <p:tavLst>
                                        <p:tav tm="0">
                                          <p:val>
                                            <p:fltVal val="90"/>
                                          </p:val>
                                        </p:tav>
                                        <p:tav tm="100000">
                                          <p:val>
                                            <p:fltVal val="0"/>
                                          </p:val>
                                        </p:tav>
                                      </p:tavLst>
                                    </p:anim>
                                    <p:animEffect transition="in" filter="fade">
                                      <p:cBhvr>
                                        <p:cTn id="39" dur="1000"/>
                                        <p:tgtEl>
                                          <p:spTgt spid="9"/>
                                        </p:tgtEl>
                                      </p:cBhvr>
                                    </p:animEffect>
                                  </p:childTnLst>
                                </p:cTn>
                              </p:par>
                              <p:par>
                                <p:cTn id="40" presetID="31" presetClass="entr" presetSubtype="0" fill="hold" grpId="0" nodeType="withEffect">
                                  <p:stCondLst>
                                    <p:cond delay="0"/>
                                  </p:stCondLst>
                                  <p:iterate type="lt">
                                    <p:tmPct val="5000"/>
                                  </p:iterate>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a:spLocks noChangeArrowheads="1"/>
          </p:cNvSpPr>
          <p:nvPr/>
        </p:nvSpPr>
        <p:spPr bwMode="auto">
          <a:xfrm>
            <a:off x="6444208" y="620688"/>
            <a:ext cx="2362200" cy="533400"/>
          </a:xfrm>
          <a:prstGeom prst="rect">
            <a:avLst/>
          </a:prstGeom>
          <a:solidFill>
            <a:srgbClr val="FF99CC"/>
          </a:solidFill>
          <a:ln w="9525">
            <a:noFill/>
            <a:miter lim="800000"/>
            <a:headEnd/>
            <a:tailEnd/>
          </a:ln>
          <a:effectLst/>
        </p:spPr>
        <p:txBody>
          <a:bodyPr wrap="none" anchor="ctr"/>
          <a:lstStyle/>
          <a:p>
            <a:r>
              <a:rPr lang="ar-SA" sz="2400" dirty="0">
                <a:solidFill>
                  <a:srgbClr val="000000"/>
                </a:solidFill>
              </a:rPr>
              <a:t>3: القوائم </a:t>
            </a:r>
            <a:r>
              <a:rPr lang="ar-SA" sz="2400" dirty="0" smtClean="0">
                <a:solidFill>
                  <a:srgbClr val="000000"/>
                </a:solidFill>
              </a:rPr>
              <a:t>الفرعية : </a:t>
            </a:r>
            <a:endParaRPr lang="en-US" sz="2400" dirty="0">
              <a:solidFill>
                <a:srgbClr val="000000"/>
              </a:solidFill>
            </a:endParaRPr>
          </a:p>
        </p:txBody>
      </p:sp>
      <p:sp>
        <p:nvSpPr>
          <p:cNvPr id="6" name="Text Box 5"/>
          <p:cNvSpPr txBox="1">
            <a:spLocks noChangeArrowheads="1"/>
          </p:cNvSpPr>
          <p:nvPr/>
        </p:nvSpPr>
        <p:spPr bwMode="auto">
          <a:xfrm>
            <a:off x="827584" y="1484784"/>
            <a:ext cx="7924800" cy="946150"/>
          </a:xfrm>
          <a:prstGeom prst="rect">
            <a:avLst/>
          </a:prstGeom>
          <a:noFill/>
          <a:ln w="9525">
            <a:noFill/>
            <a:miter lim="800000"/>
            <a:headEnd/>
            <a:tailEnd/>
          </a:ln>
          <a:effectLst/>
        </p:spPr>
        <p:txBody>
          <a:bodyPr>
            <a:spAutoFit/>
          </a:bodyPr>
          <a:lstStyle/>
          <a:p>
            <a:pPr>
              <a:spcBef>
                <a:spcPct val="50000"/>
              </a:spcBef>
            </a:pPr>
            <a:r>
              <a:rPr lang="ar-SA" sz="2800" dirty="0">
                <a:cs typeface="Akhbar MT" pitchFamily="2" charset="-78"/>
              </a:rPr>
              <a:t>     وهي وسيلة مساعدة سريعة تعينك على إدراج أشرطة الأدوات،تُستَدعَى بالنقر على زر الفأر الأيسر على شريط القوائم ، ولها استخدامات أخرى .</a:t>
            </a:r>
            <a:endParaRPr lang="en-US" sz="2800" dirty="0">
              <a:cs typeface="Akhbar MT" pitchFamily="2" charset="-78"/>
            </a:endParaRPr>
          </a:p>
        </p:txBody>
      </p:sp>
      <p:pic>
        <p:nvPicPr>
          <p:cNvPr id="3074" name="Picture 2" descr="C:\Users\JZR2010\Documents\FFOutput\Downloads\image0011.png"/>
          <p:cNvPicPr>
            <a:picLocks noChangeAspect="1" noChangeArrowheads="1"/>
          </p:cNvPicPr>
          <p:nvPr/>
        </p:nvPicPr>
        <p:blipFill>
          <a:blip r:embed="rId3" cstate="print"/>
          <a:srcRect/>
          <a:stretch>
            <a:fillRect/>
          </a:stretch>
        </p:blipFill>
        <p:spPr bwMode="auto">
          <a:xfrm>
            <a:off x="987274" y="2564904"/>
            <a:ext cx="4397304" cy="32403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box(in)">
                                      <p:cBhvr>
                                        <p:cTn id="2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a:spLocks noChangeArrowheads="1"/>
          </p:cNvSpPr>
          <p:nvPr/>
        </p:nvSpPr>
        <p:spPr bwMode="auto">
          <a:xfrm>
            <a:off x="6444208" y="620688"/>
            <a:ext cx="2362200" cy="533400"/>
          </a:xfrm>
          <a:prstGeom prst="rect">
            <a:avLst/>
          </a:prstGeom>
          <a:solidFill>
            <a:srgbClr val="FF99CC"/>
          </a:solidFill>
          <a:ln w="9525">
            <a:noFill/>
            <a:miter lim="800000"/>
            <a:headEnd/>
            <a:tailEnd/>
          </a:ln>
          <a:effectLst/>
        </p:spPr>
        <p:txBody>
          <a:bodyPr wrap="none" anchor="ctr"/>
          <a:lstStyle/>
          <a:p>
            <a:r>
              <a:rPr lang="ar-SA" sz="2400" dirty="0" smtClean="0">
                <a:solidFill>
                  <a:srgbClr val="000000"/>
                </a:solidFill>
              </a:rPr>
              <a:t>4: مساعد أوفيس :</a:t>
            </a:r>
            <a:endParaRPr lang="en-US" sz="2400" dirty="0">
              <a:solidFill>
                <a:srgbClr val="000000"/>
              </a:solidFill>
            </a:endParaRPr>
          </a:p>
        </p:txBody>
      </p:sp>
      <p:sp>
        <p:nvSpPr>
          <p:cNvPr id="6" name="مربع نص 5"/>
          <p:cNvSpPr txBox="1"/>
          <p:nvPr/>
        </p:nvSpPr>
        <p:spPr>
          <a:xfrm>
            <a:off x="971600" y="1628800"/>
            <a:ext cx="7848872" cy="1569660"/>
          </a:xfrm>
          <a:prstGeom prst="rect">
            <a:avLst/>
          </a:prstGeom>
          <a:noFill/>
        </p:spPr>
        <p:txBody>
          <a:bodyPr wrap="square" rtlCol="1">
            <a:spAutoFit/>
          </a:bodyPr>
          <a:lstStyle/>
          <a:p>
            <a:r>
              <a:rPr lang="ar-SA" sz="2400" b="1" dirty="0" smtClean="0"/>
              <a:t>هو نظام للمعاونة يظهر عند بداية تشغيل برنامج بوربوينت أول مرة ليعرفك على الجديد في بوربوينت </a:t>
            </a:r>
            <a:r>
              <a:rPr lang="en-US" sz="2400" b="1" dirty="0" smtClean="0"/>
              <a:t>XP</a:t>
            </a:r>
            <a:r>
              <a:rPr lang="ar-SA" sz="2400" b="1" dirty="0" smtClean="0"/>
              <a:t> وإذا تركته ظاهراً أي لم تخفه في أثناء الكتابة فإنه يجري معك حوارات إرشادية بإضاءة صورة مصباح أعلاه لتنبهك إلى فكرة أو طريقة عمل لم تتعامل معها مسبقاً أو لم تستغلها حالياً .</a:t>
            </a:r>
            <a:endParaRPr lang="ar-SA" sz="2400" b="1" dirty="0"/>
          </a:p>
        </p:txBody>
      </p:sp>
      <p:pic>
        <p:nvPicPr>
          <p:cNvPr id="4098" name="Picture 2" descr="C:\Users\JZR2010\Documents\FFOutput\Downloads\clippy_buttons.jpg"/>
          <p:cNvPicPr>
            <a:picLocks noChangeAspect="1" noChangeArrowheads="1"/>
          </p:cNvPicPr>
          <p:nvPr/>
        </p:nvPicPr>
        <p:blipFill>
          <a:blip r:embed="rId3" cstate="print"/>
          <a:srcRect/>
          <a:stretch>
            <a:fillRect/>
          </a:stretch>
        </p:blipFill>
        <p:spPr bwMode="auto">
          <a:xfrm>
            <a:off x="755576" y="3429000"/>
            <a:ext cx="2412537" cy="27934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1000"/>
                                        <p:tgtEl>
                                          <p:spTgt spid="4098"/>
                                        </p:tgtEl>
                                      </p:cBhvr>
                                    </p:animEffect>
                                    <p:anim calcmode="lin" valueType="num">
                                      <p:cBhvr>
                                        <p:cTn id="22" dur="1000" fill="hold"/>
                                        <p:tgtEl>
                                          <p:spTgt spid="4098"/>
                                        </p:tgtEl>
                                        <p:attrNameLst>
                                          <p:attrName>ppt_x</p:attrName>
                                        </p:attrNameLst>
                                      </p:cBhvr>
                                      <p:tavLst>
                                        <p:tav tm="0">
                                          <p:val>
                                            <p:strVal val="#ppt_x"/>
                                          </p:val>
                                        </p:tav>
                                        <p:tav tm="100000">
                                          <p:val>
                                            <p:strVal val="#ppt_x"/>
                                          </p:val>
                                        </p:tav>
                                      </p:tavLst>
                                    </p:anim>
                                    <p:anim calcmode="lin" valueType="num">
                                      <p:cBhvr>
                                        <p:cTn id="23"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aphicFrame>
        <p:nvGraphicFramePr>
          <p:cNvPr id="5" name="جدول 4"/>
          <p:cNvGraphicFramePr>
            <a:graphicFrameLocks noGrp="1"/>
          </p:cNvGraphicFramePr>
          <p:nvPr/>
        </p:nvGraphicFramePr>
        <p:xfrm>
          <a:off x="1475656" y="1988840"/>
          <a:ext cx="6096000" cy="914400"/>
        </p:xfrm>
        <a:graphic>
          <a:graphicData uri="http://schemas.openxmlformats.org/drawingml/2006/table">
            <a:tbl>
              <a:tblPr rtl="1" firstRow="1" bandRow="1">
                <a:tableStyleId>{5C22544A-7EE6-4342-B048-85BDC9FD1C3A}</a:tableStyleId>
              </a:tblPr>
              <a:tblGrid>
                <a:gridCol w="3048000"/>
                <a:gridCol w="3048000"/>
              </a:tblGrid>
              <a:tr h="370840">
                <a:tc>
                  <a:txBody>
                    <a:bodyPr/>
                    <a:lstStyle/>
                    <a:p>
                      <a:pPr algn="ctr" rtl="1"/>
                      <a:r>
                        <a:rPr lang="ar-SA" sz="2400" b="1" dirty="0" smtClean="0">
                          <a:solidFill>
                            <a:schemeClr val="tx1"/>
                          </a:solidFill>
                        </a:rPr>
                        <a:t>القائمة الفرعية </a:t>
                      </a:r>
                      <a:endParaRPr lang="ar-SA" sz="2400" b="1" dirty="0">
                        <a:solidFill>
                          <a:schemeClr val="tx1"/>
                        </a:solidFill>
                      </a:endParaRPr>
                    </a:p>
                  </a:txBody>
                  <a:tcPr>
                    <a:solidFill>
                      <a:srgbClr val="FF99CC"/>
                    </a:solidFill>
                  </a:tcPr>
                </a:tc>
                <a:tc>
                  <a:txBody>
                    <a:bodyPr/>
                    <a:lstStyle/>
                    <a:p>
                      <a:pPr algn="ctr" rtl="1"/>
                      <a:r>
                        <a:rPr lang="en-US" sz="2400" b="1" dirty="0" smtClean="0">
                          <a:solidFill>
                            <a:schemeClr val="tx1"/>
                          </a:solidFill>
                        </a:rPr>
                        <a:t>Sub menu</a:t>
                      </a:r>
                      <a:endParaRPr lang="ar-SA" sz="2400" b="1" dirty="0">
                        <a:solidFill>
                          <a:schemeClr val="tx1"/>
                        </a:solidFill>
                      </a:endParaRPr>
                    </a:p>
                  </a:txBody>
                  <a:tcPr>
                    <a:solidFill>
                      <a:srgbClr val="FF99CC"/>
                    </a:solidFill>
                  </a:tcPr>
                </a:tc>
              </a:tr>
              <a:tr h="370840">
                <a:tc>
                  <a:txBody>
                    <a:bodyPr/>
                    <a:lstStyle/>
                    <a:p>
                      <a:pPr algn="ctr" rtl="1"/>
                      <a:r>
                        <a:rPr lang="ar-SA" sz="2400" b="1" dirty="0" smtClean="0">
                          <a:solidFill>
                            <a:schemeClr val="tx1"/>
                          </a:solidFill>
                        </a:rPr>
                        <a:t>القائمة الأساسية </a:t>
                      </a:r>
                      <a:endParaRPr lang="ar-SA" sz="2400" b="1" dirty="0">
                        <a:solidFill>
                          <a:schemeClr val="tx1"/>
                        </a:solidFill>
                      </a:endParaRPr>
                    </a:p>
                  </a:txBody>
                  <a:tcPr>
                    <a:solidFill>
                      <a:srgbClr val="FF99CC"/>
                    </a:solidFill>
                  </a:tcPr>
                </a:tc>
                <a:tc>
                  <a:txBody>
                    <a:bodyPr/>
                    <a:lstStyle/>
                    <a:p>
                      <a:pPr algn="ctr" rtl="1"/>
                      <a:r>
                        <a:rPr lang="en-US" sz="2400" b="1" dirty="0" smtClean="0">
                          <a:solidFill>
                            <a:schemeClr val="tx1"/>
                          </a:solidFill>
                        </a:rPr>
                        <a:t>Maine menu</a:t>
                      </a:r>
                      <a:endParaRPr lang="ar-SA" sz="2400" b="1" dirty="0">
                        <a:solidFill>
                          <a:schemeClr val="tx1"/>
                        </a:solidFill>
                      </a:endParaRPr>
                    </a:p>
                  </a:txBody>
                  <a:tcPr>
                    <a:solidFill>
                      <a:srgbClr val="FF99CC"/>
                    </a:solidFill>
                  </a:tcPr>
                </a:tc>
              </a:tr>
            </a:tbl>
          </a:graphicData>
        </a:graphic>
      </p:graphicFrame>
      <p:sp>
        <p:nvSpPr>
          <p:cNvPr id="6" name="مستطيل مستدير الزوايا 5"/>
          <p:cNvSpPr/>
          <p:nvPr/>
        </p:nvSpPr>
        <p:spPr>
          <a:xfrm>
            <a:off x="1619672" y="836712"/>
            <a:ext cx="5976664" cy="64807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مصطلحات الدرس</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pic>
        <p:nvPicPr>
          <p:cNvPr id="1026" name="Picture 2" descr="C:\Users\JZR2010\Pictures\a2425079db233d46b9c8d678385b738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مستطيل 4"/>
          <p:cNvSpPr/>
          <p:nvPr/>
        </p:nvSpPr>
        <p:spPr>
          <a:xfrm>
            <a:off x="790431" y="260648"/>
            <a:ext cx="7604966" cy="3477875"/>
          </a:xfrm>
          <a:prstGeom prst="rect">
            <a:avLst/>
          </a:prstGeom>
          <a:noFill/>
        </p:spPr>
        <p:txBody>
          <a:bodyPr wrap="none" lIns="91440" tIns="45720" rIns="91440" bIns="45720">
            <a:spAutoFit/>
          </a:bodyPr>
          <a:lstStyle/>
          <a:p>
            <a:pPr algn="ctr"/>
            <a:r>
              <a:rPr lang="ar-SA" sz="4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نستطيع باستخدام برنامج العروض </a:t>
            </a:r>
          </a:p>
          <a:p>
            <a:pPr algn="ctr"/>
            <a:r>
              <a:rPr lang="ar-SA" sz="4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بوربوينت يمكن إنتاج شرائح ذات </a:t>
            </a:r>
          </a:p>
          <a:p>
            <a:pPr algn="ctr"/>
            <a:r>
              <a:rPr lang="ar-SA" sz="4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مستوى عال من التنسيق لاستخدامها في</a:t>
            </a:r>
          </a:p>
          <a:p>
            <a:pPr algn="ctr"/>
            <a:r>
              <a:rPr lang="ar-SA" sz="4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الشرح والتوضيح في الدروس والدورات </a:t>
            </a:r>
          </a:p>
          <a:p>
            <a:pPr algn="ctr"/>
            <a:r>
              <a:rPr lang="ar-SA" sz="4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والدعايات .</a:t>
            </a:r>
          </a:p>
        </p:txBody>
      </p:sp>
      <p:pic>
        <p:nvPicPr>
          <p:cNvPr id="6" name="Picture 2" descr="C:\Users\JZR2010\Documents\FFOutput\Downloads\35809.imgcache.png"/>
          <p:cNvPicPr>
            <a:picLocks noChangeAspect="1" noChangeArrowheads="1"/>
          </p:cNvPicPr>
          <p:nvPr/>
        </p:nvPicPr>
        <p:blipFill>
          <a:blip r:embed="rId3" cstate="print"/>
          <a:srcRect/>
          <a:stretch>
            <a:fillRect/>
          </a:stretch>
        </p:blipFill>
        <p:spPr bwMode="auto">
          <a:xfrm>
            <a:off x="395536" y="3284984"/>
            <a:ext cx="2438400" cy="2438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TotalTime>
  <Words>308</Words>
  <Application>Microsoft Office PowerPoint</Application>
  <PresentationFormat>عرض على الشاشة (3:4)‏</PresentationFormat>
  <Paragraphs>38</Paragraphs>
  <Slides>25</Slides>
  <Notes>0</Notes>
  <HiddenSlides>0</HiddenSlides>
  <MMClips>0</MMClips>
  <ScaleCrop>false</ScaleCrop>
  <HeadingPairs>
    <vt:vector size="4" baseType="variant">
      <vt:variant>
        <vt:lpstr>سمة</vt:lpstr>
      </vt:variant>
      <vt:variant>
        <vt:i4>1</vt:i4>
      </vt:variant>
      <vt:variant>
        <vt:lpstr>عناوين الشرائح</vt:lpstr>
      </vt:variant>
      <vt:variant>
        <vt:i4>25</vt:i4>
      </vt:variant>
    </vt:vector>
  </HeadingPairs>
  <TitlesOfParts>
    <vt:vector size="26"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JZR2010</dc:creator>
  <cp:lastModifiedBy>JZR2010</cp:lastModifiedBy>
  <cp:revision>6</cp:revision>
  <dcterms:created xsi:type="dcterms:W3CDTF">2011-09-16T14:49:15Z</dcterms:created>
  <dcterms:modified xsi:type="dcterms:W3CDTF">2011-09-18T20:25:21Z</dcterms:modified>
</cp:coreProperties>
</file>