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FF"/>
    <a:srgbClr val="FFCC99"/>
    <a:srgbClr val="FFFF66"/>
    <a:srgbClr val="FF33CC"/>
    <a:srgbClr val="00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8" d="100"/>
          <a:sy n="78" d="100"/>
        </p:scale>
        <p:origin x="-58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D400D76-B1EF-4936-8E05-FBB42D81DAF0}" type="datetimeFigureOut">
              <a:rPr lang="ar-SA" smtClean="0"/>
              <a:pPr/>
              <a:t>19/05/1433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E31CABF-C8BA-460F-93A2-117B052A4DD6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My Documents\mrmr\الفصل الثاني\الفصل الثاني7\صور تصميم\xsmb99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ستطيل 5"/>
          <p:cNvSpPr/>
          <p:nvPr/>
        </p:nvSpPr>
        <p:spPr>
          <a:xfrm rot="16200000">
            <a:off x="-120880" y="3040951"/>
            <a:ext cx="2964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99CC"/>
                </a:solidFill>
                <a:cs typeface="Hesham Bold" pitchFamily="2" charset="-78"/>
              </a:rPr>
              <a:t>الوحدة السابعة</a:t>
            </a:r>
            <a:endParaRPr lang="ar-SA" sz="5400" b="1" cap="none" spc="0" dirty="0">
              <a:ln w="11430"/>
              <a:solidFill>
                <a:srgbClr val="0099CC"/>
              </a:solidFill>
              <a:cs typeface="Hesham Bold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585873" y="1196752"/>
            <a:ext cx="2119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99CC"/>
                </a:solidFill>
                <a:cs typeface="Hesham Bold" pitchFamily="2" charset="-78"/>
              </a:rPr>
              <a:t>نص الدعم</a:t>
            </a:r>
            <a:endParaRPr lang="ar-SA" sz="5400" b="1" cap="none" spc="0" dirty="0">
              <a:ln w="11430"/>
              <a:solidFill>
                <a:srgbClr val="0099CC"/>
              </a:solidFill>
              <a:cs typeface="Hesham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374941" y="2492896"/>
            <a:ext cx="2678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99CC"/>
                </a:solidFill>
                <a:cs typeface="Hesham Bold" pitchFamily="2" charset="-78"/>
              </a:rPr>
              <a:t>الدرس اللغوي</a:t>
            </a:r>
            <a:endParaRPr lang="ar-SA" sz="5400" b="1" cap="none" spc="0" dirty="0">
              <a:ln w="11430"/>
              <a:solidFill>
                <a:srgbClr val="0099CC"/>
              </a:solidFill>
              <a:cs typeface="Hesham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987026" y="3861048"/>
            <a:ext cx="3461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99CC"/>
                </a:solidFill>
                <a:cs typeface="Hesham Bold" pitchFamily="2" charset="-78"/>
              </a:rPr>
              <a:t>جمع المؤنث السالم</a:t>
            </a:r>
            <a:endParaRPr lang="ar-SA" sz="5400" b="1" cap="none" spc="0" dirty="0">
              <a:ln w="11430"/>
              <a:solidFill>
                <a:srgbClr val="0099CC"/>
              </a:solidFill>
              <a:cs typeface="Hesham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9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2780928"/>
            <a:ext cx="1762125" cy="2667000"/>
          </a:xfrm>
          <a:prstGeom prst="rect">
            <a:avLst/>
          </a:prstGeom>
        </p:spPr>
      </p:pic>
      <p:sp>
        <p:nvSpPr>
          <p:cNvPr id="3" name="وسيلة شرح على شكل سحابة 2"/>
          <p:cNvSpPr/>
          <p:nvPr/>
        </p:nvSpPr>
        <p:spPr>
          <a:xfrm rot="18473648">
            <a:off x="5494778" y="1077849"/>
            <a:ext cx="2326801" cy="2016224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5885905" y="1628800"/>
            <a:ext cx="1425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Hesham Bold" pitchFamily="2" charset="-78"/>
              </a:rPr>
              <a:t>تذكري</a:t>
            </a:r>
            <a:endParaRPr lang="ar-SA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Hesham Bold" pitchFamily="2" charset="-78"/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1259632" y="332656"/>
            <a:ext cx="4104456" cy="309634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1860747" y="620688"/>
            <a:ext cx="28552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جمع المؤنث السالم</a:t>
            </a:r>
            <a:endParaRPr lang="ar-SA" sz="4400" dirty="0">
              <a:solidFill>
                <a:schemeClr val="tx2">
                  <a:lumMod val="75000"/>
                </a:schemeClr>
              </a:solidFill>
              <a:cs typeface="Hesham Bold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475656" y="1386642"/>
            <a:ext cx="36728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هو كل اسم دل على</a:t>
            </a:r>
          </a:p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 ثلاثة فأكثر بزيادة ألف وتاء </a:t>
            </a:r>
          </a:p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على آخره</a:t>
            </a:r>
            <a:endParaRPr lang="ar-SA" sz="3600" dirty="0">
              <a:solidFill>
                <a:schemeClr val="tx2">
                  <a:lumMod val="75000"/>
                </a:schemeClr>
              </a:solidFill>
              <a:cs typeface="Hesham Bold" pitchFamily="2" charset="-78"/>
            </a:endParaRPr>
          </a:p>
        </p:txBody>
      </p:sp>
      <p:pic>
        <p:nvPicPr>
          <p:cNvPr id="8" name="صورة 7" descr="dT-glitter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7358" y="3573016"/>
            <a:ext cx="1466850" cy="2232248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5058359" y="5818038"/>
            <a:ext cx="1244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فـتـاة</a:t>
            </a:r>
            <a:endParaRPr lang="ar-SA" sz="54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cxnSp>
        <p:nvCxnSpPr>
          <p:cNvPr id="11" name="رابط كسهم مستقيم 10"/>
          <p:cNvCxnSpPr/>
          <p:nvPr/>
        </p:nvCxnSpPr>
        <p:spPr>
          <a:xfrm flipH="1">
            <a:off x="3491880" y="6322094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صورة 11" descr="dT-glitter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025030" y="3645024"/>
            <a:ext cx="1466850" cy="2232248"/>
          </a:xfrm>
          <a:prstGeom prst="rect">
            <a:avLst/>
          </a:prstGeom>
        </p:spPr>
      </p:pic>
      <p:pic>
        <p:nvPicPr>
          <p:cNvPr id="14" name="صورة 13" descr="dT-glitter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448966" y="3429000"/>
            <a:ext cx="1466850" cy="2232248"/>
          </a:xfrm>
          <a:prstGeom prst="rect">
            <a:avLst/>
          </a:prstGeom>
        </p:spPr>
      </p:pic>
      <p:pic>
        <p:nvPicPr>
          <p:cNvPr id="15" name="صورة 14" descr="dT-glitter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699792" y="3717032"/>
            <a:ext cx="1466850" cy="2232248"/>
          </a:xfrm>
          <a:prstGeom prst="rect">
            <a:avLst/>
          </a:prstGeom>
        </p:spPr>
      </p:pic>
      <p:pic>
        <p:nvPicPr>
          <p:cNvPr id="13" name="صورة 12" descr="dT-glitter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971600" y="3573016"/>
            <a:ext cx="1466850" cy="2232248"/>
          </a:xfrm>
          <a:prstGeom prst="rect">
            <a:avLst/>
          </a:prstGeom>
        </p:spPr>
      </p:pic>
      <p:sp>
        <p:nvSpPr>
          <p:cNvPr id="16" name="مستطيل 15"/>
          <p:cNvSpPr/>
          <p:nvPr/>
        </p:nvSpPr>
        <p:spPr>
          <a:xfrm>
            <a:off x="1608538" y="5818038"/>
            <a:ext cx="1595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فـتـيات</a:t>
            </a:r>
            <a:endParaRPr lang="ar-SA" sz="5400" b="1" cap="none" spc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Hesham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/>
      <p:bldP spid="9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115616" y="260649"/>
            <a:ext cx="7776864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هاتي جمع المؤنث السالم لكل كلمة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ملونة 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،</a:t>
            </a:r>
            <a:r>
              <a:rPr lang="ar-SA" sz="4000" dirty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 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واكتبي الجمع محل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النقط .</a:t>
            </a:r>
            <a:endParaRPr lang="ar-SA" sz="40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pic>
        <p:nvPicPr>
          <p:cNvPr id="2051" name="Picture 3" descr="C:\Documents and Settings\Administrator\My Documents\mrmr\الفصل الثاني\الفصل الثاني7\صور تصميم\Daisy-02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601073" y="2151313"/>
            <a:ext cx="381872" cy="63299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3059832" y="2132856"/>
            <a:ext cx="5328592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كنا نكوَّن قطارًا بخاريًا مؤلفًا من </a:t>
            </a:r>
            <a:r>
              <a:rPr lang="ar-SA" sz="4000" dirty="0" err="1" smtClean="0">
                <a:solidFill>
                  <a:srgbClr val="C00000"/>
                </a:solidFill>
                <a:cs typeface="Hesham Bold" pitchFamily="2" charset="-78"/>
              </a:rPr>
              <a:t>قاطرة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 .</a:t>
            </a:r>
            <a:endParaRPr lang="ar-SA" sz="40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pic>
        <p:nvPicPr>
          <p:cNvPr id="6" name="Picture 3" descr="C:\Documents and Settings\Administrator\My Documents\mrmr\الفصل الثاني\الفصل الثاني7\صور تصميم\Daisy-02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601073" y="3099611"/>
            <a:ext cx="381872" cy="632990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3059832" y="3081154"/>
            <a:ext cx="5328592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الفتيان يملكون </a:t>
            </a:r>
            <a:r>
              <a:rPr lang="ar-SA" sz="4000" dirty="0" smtClean="0">
                <a:solidFill>
                  <a:srgbClr val="C00000"/>
                </a:solidFill>
                <a:cs typeface="Hesham Bold" pitchFamily="2" charset="-78"/>
              </a:rPr>
              <a:t>مهارة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عالية .</a:t>
            </a:r>
            <a:endParaRPr lang="ar-SA" sz="40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pic>
        <p:nvPicPr>
          <p:cNvPr id="8" name="Picture 3" descr="C:\Documents and Settings\Administrator\My Documents\mrmr\الفصل الثاني\الفصل الثاني7\صور تصميم\Daisy-02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601073" y="4035715"/>
            <a:ext cx="381872" cy="632990"/>
          </a:xfrm>
          <a:prstGeom prst="rect">
            <a:avLst/>
          </a:prstGeom>
          <a:noFill/>
        </p:spPr>
      </p:pic>
      <p:sp>
        <p:nvSpPr>
          <p:cNvPr id="9" name="مستطيل 8"/>
          <p:cNvSpPr/>
          <p:nvPr/>
        </p:nvSpPr>
        <p:spPr>
          <a:xfrm>
            <a:off x="3059832" y="4017258"/>
            <a:ext cx="5328592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تجد الأسرة اللذة العظيمة في الاستماع إلى </a:t>
            </a:r>
            <a:r>
              <a:rPr lang="ar-SA" sz="4000" dirty="0" smtClean="0">
                <a:solidFill>
                  <a:srgbClr val="C00000"/>
                </a:solidFill>
                <a:cs typeface="Hesham Bold" pitchFamily="2" charset="-78"/>
              </a:rPr>
              <a:t>الحكاية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المفيدة .</a:t>
            </a:r>
            <a:endParaRPr lang="ar-SA" sz="40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pic>
        <p:nvPicPr>
          <p:cNvPr id="10" name="Picture 3" descr="C:\Documents and Settings\Administrator\My Documents\mrmr\الفصل الثاني\الفصل الثاني7\صور تصميم\Daisy-02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601073" y="5619891"/>
            <a:ext cx="381872" cy="632990"/>
          </a:xfrm>
          <a:prstGeom prst="rect">
            <a:avLst/>
          </a:prstGeom>
          <a:noFill/>
        </p:spPr>
      </p:pic>
      <p:sp>
        <p:nvSpPr>
          <p:cNvPr id="11" name="مستطيل 10"/>
          <p:cNvSpPr/>
          <p:nvPr/>
        </p:nvSpPr>
        <p:spPr>
          <a:xfrm>
            <a:off x="3059832" y="5601434"/>
            <a:ext cx="5328592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تلعب </a:t>
            </a:r>
            <a:r>
              <a:rPr lang="ar-SA" sz="4000" dirty="0" smtClean="0">
                <a:solidFill>
                  <a:srgbClr val="C00000"/>
                </a:solidFill>
                <a:cs typeface="Hesham Bold" pitchFamily="2" charset="-78"/>
              </a:rPr>
              <a:t>الفتاة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 بالعرائس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القطنية .</a:t>
            </a:r>
            <a:endParaRPr lang="ar-SA" sz="40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187624" y="2132856"/>
            <a:ext cx="1656184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dirty="0" smtClean="0">
                <a:solidFill>
                  <a:schemeClr val="accent4">
                    <a:lumMod val="50000"/>
                  </a:schemeClr>
                </a:solidFill>
                <a:cs typeface="Hesham Bold" pitchFamily="2" charset="-78"/>
              </a:rPr>
              <a:t>قاطرات</a:t>
            </a:r>
            <a:endParaRPr lang="ar-SA" sz="4000" dirty="0">
              <a:solidFill>
                <a:schemeClr val="accent4">
                  <a:lumMod val="50000"/>
                </a:schemeClr>
              </a:solidFill>
              <a:cs typeface="Hesham Bold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187624" y="3081154"/>
            <a:ext cx="1656184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dirty="0" smtClean="0">
                <a:solidFill>
                  <a:schemeClr val="accent4">
                    <a:lumMod val="50000"/>
                  </a:schemeClr>
                </a:solidFill>
                <a:cs typeface="Hesham Bold" pitchFamily="2" charset="-78"/>
              </a:rPr>
              <a:t>مهارات</a:t>
            </a:r>
            <a:endParaRPr lang="ar-SA" sz="4000" dirty="0">
              <a:solidFill>
                <a:schemeClr val="accent4">
                  <a:lumMod val="50000"/>
                </a:schemeClr>
              </a:solidFill>
              <a:cs typeface="Hesham Bold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87624" y="4233282"/>
            <a:ext cx="1656184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dirty="0" smtClean="0">
                <a:solidFill>
                  <a:schemeClr val="accent4">
                    <a:lumMod val="50000"/>
                  </a:schemeClr>
                </a:solidFill>
                <a:cs typeface="Hesham Bold" pitchFamily="2" charset="-78"/>
              </a:rPr>
              <a:t>الحكايات</a:t>
            </a:r>
            <a:endParaRPr lang="ar-SA" sz="4000" dirty="0">
              <a:solidFill>
                <a:schemeClr val="accent4">
                  <a:lumMod val="50000"/>
                </a:schemeClr>
              </a:solidFill>
              <a:cs typeface="Hesham Bold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187624" y="5601434"/>
            <a:ext cx="1656184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dirty="0" smtClean="0">
                <a:solidFill>
                  <a:schemeClr val="accent4">
                    <a:lumMod val="50000"/>
                  </a:schemeClr>
                </a:solidFill>
                <a:cs typeface="Hesham Bold" pitchFamily="2" charset="-78"/>
              </a:rPr>
              <a:t>الفتيات</a:t>
            </a:r>
            <a:endParaRPr lang="ar-SA" sz="4000" dirty="0">
              <a:solidFill>
                <a:schemeClr val="accent4">
                  <a:lumMod val="50000"/>
                </a:schemeClr>
              </a:solidFill>
              <a:cs typeface="Hesham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364088" y="980728"/>
            <a:ext cx="341471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  <a:cs typeface="PT Bold Heading" pitchFamily="2" charset="-78"/>
              </a:rPr>
              <a:t>الأسلوب اللغوي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  <a:cs typeface="PT Bold Heading" pitchFamily="2" charset="-78"/>
            </a:endParaRPr>
          </a:p>
        </p:txBody>
      </p:sp>
      <p:pic>
        <p:nvPicPr>
          <p:cNvPr id="3074" name="Picture 2" descr="C:\Documents and Settings\Administrator\My Documents\mrmr\الفصل الثاني\الفصل الثاني7\صور تصميم\Uzg49228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493492"/>
            <a:ext cx="2232248" cy="2951732"/>
          </a:xfrm>
          <a:prstGeom prst="rect">
            <a:avLst/>
          </a:prstGeom>
          <a:noFill/>
        </p:spPr>
      </p:pic>
      <p:pic>
        <p:nvPicPr>
          <p:cNvPr id="3075" name="Picture 3" descr="C:\Documents and Settings\Administrator\My Documents\mrmr\الفصل الثاني\الفصل الثاني7\صور تصميم\ansani6a56eeb4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348880"/>
            <a:ext cx="6264696" cy="2448272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1824524" y="2780928"/>
            <a:ext cx="28424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effectLst/>
                <a:cs typeface="PT Bold Heading" pitchFamily="2" charset="-78"/>
              </a:rPr>
              <a:t>نفي المـضارع </a:t>
            </a:r>
          </a:p>
          <a:p>
            <a:pPr algn="ctr"/>
            <a:r>
              <a:rPr lang="ar-SA" sz="4400" b="1" cap="none" spc="0" dirty="0" err="1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effectLst/>
                <a:cs typeface="PT Bold Heading" pitchFamily="2" charset="-78"/>
              </a:rPr>
              <a:t>بـ</a:t>
            </a:r>
            <a:r>
              <a:rPr lang="ar-SA" sz="4400" b="1" cap="none" spc="0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effectLst/>
                <a:cs typeface="PT Bold Heading" pitchFamily="2" charset="-78"/>
              </a:rPr>
              <a:t> ( </a:t>
            </a:r>
            <a:r>
              <a:rPr lang="ar-SA" sz="4400" b="1" cap="none" spc="0" dirty="0" err="1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effectLst/>
                <a:cs typeface="PT Bold Heading" pitchFamily="2" charset="-78"/>
              </a:rPr>
              <a:t>لن )</a:t>
            </a:r>
            <a:endParaRPr lang="ar-SA" sz="4400" b="1" cap="none" spc="0" dirty="0">
              <a:ln w="10541" cmpd="sng">
                <a:noFill/>
                <a:prstDash val="solid"/>
              </a:ln>
              <a:solidFill>
                <a:srgbClr val="002060"/>
              </a:solidFill>
              <a:effectLst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9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2636912"/>
            <a:ext cx="1762125" cy="2667000"/>
          </a:xfrm>
          <a:prstGeom prst="rect">
            <a:avLst/>
          </a:prstGeom>
        </p:spPr>
      </p:pic>
      <p:sp>
        <p:nvSpPr>
          <p:cNvPr id="3" name="وسيلة شرح على شكل سحابة 2"/>
          <p:cNvSpPr/>
          <p:nvPr/>
        </p:nvSpPr>
        <p:spPr>
          <a:xfrm rot="18473648">
            <a:off x="5710802" y="933833"/>
            <a:ext cx="2326801" cy="2016224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6101929" y="1484784"/>
            <a:ext cx="1425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Hesham Bold" pitchFamily="2" charset="-78"/>
              </a:rPr>
              <a:t>تذكري</a:t>
            </a:r>
            <a:endParaRPr lang="ar-SA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Hesham Bold" pitchFamily="2" charset="-78"/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1259632" y="332656"/>
            <a:ext cx="4104456" cy="252028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2219020" y="476672"/>
            <a:ext cx="21387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الفعل المضارع</a:t>
            </a:r>
            <a:endParaRPr lang="ar-SA" sz="4400" dirty="0">
              <a:solidFill>
                <a:schemeClr val="tx2">
                  <a:lumMod val="75000"/>
                </a:schemeClr>
              </a:solidFill>
              <a:cs typeface="Hesham Bold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59765" y="1242626"/>
            <a:ext cx="27045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مرفوع وعلامة رفعه </a:t>
            </a:r>
            <a:endParaRPr lang="ar-SA" sz="3600" dirty="0">
              <a:solidFill>
                <a:schemeClr val="tx2">
                  <a:lumMod val="75000"/>
                </a:schemeClr>
              </a:solidFill>
              <a:cs typeface="Hesham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845335" y="1846565"/>
            <a:ext cx="973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  <a:cs typeface="Hesham Bold" pitchFamily="2" charset="-78"/>
              </a:rPr>
              <a:t>الضمة</a:t>
            </a:r>
            <a:endParaRPr lang="ar-SA" sz="3600" dirty="0">
              <a:solidFill>
                <a:srgbClr val="FF0000"/>
              </a:solidFill>
              <a:cs typeface="Hesham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854759" y="2996952"/>
            <a:ext cx="29514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  <a:cs typeface="Hesham Bold" pitchFamily="2" charset="-78"/>
              </a:rPr>
              <a:t>تهملُ </a:t>
            </a:r>
            <a:r>
              <a:rPr lang="ar-SA" sz="3600" dirty="0" smtClean="0">
                <a:solidFill>
                  <a:schemeClr val="tx2">
                    <a:lumMod val="50000"/>
                  </a:schemeClr>
                </a:solidFill>
                <a:cs typeface="Hesham Bold" pitchFamily="2" charset="-78"/>
              </a:rPr>
              <a:t>الطالبة </a:t>
            </a:r>
            <a:r>
              <a:rPr lang="ar-SA" sz="3600" dirty="0" err="1" smtClean="0">
                <a:solidFill>
                  <a:schemeClr val="tx2">
                    <a:lumMod val="50000"/>
                  </a:schemeClr>
                </a:solidFill>
                <a:cs typeface="Hesham Bold" pitchFamily="2" charset="-78"/>
              </a:rPr>
              <a:t>دروسها .</a:t>
            </a:r>
            <a:endParaRPr lang="ar-SA" sz="3600" dirty="0">
              <a:solidFill>
                <a:schemeClr val="tx2">
                  <a:lumMod val="50000"/>
                </a:schemeClr>
              </a:solidFill>
              <a:cs typeface="Hesham Bold" pitchFamily="2" charset="-78"/>
            </a:endParaRPr>
          </a:p>
        </p:txBody>
      </p:sp>
      <p:sp>
        <p:nvSpPr>
          <p:cNvPr id="10" name="شكل بيضاوي 9"/>
          <p:cNvSpPr/>
          <p:nvPr/>
        </p:nvSpPr>
        <p:spPr>
          <a:xfrm>
            <a:off x="1331640" y="3645024"/>
            <a:ext cx="4104456" cy="252028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2780157" y="3861048"/>
            <a:ext cx="14318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وإذا سبقه </a:t>
            </a:r>
            <a:endParaRPr lang="ar-SA" sz="3600" dirty="0">
              <a:solidFill>
                <a:schemeClr val="tx2">
                  <a:lumMod val="75000"/>
                </a:schemeClr>
              </a:solidFill>
              <a:cs typeface="Hesham Bold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200810" y="3789040"/>
            <a:ext cx="5709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dirty="0" smtClean="0">
                <a:solidFill>
                  <a:srgbClr val="FF0000"/>
                </a:solidFill>
                <a:cs typeface="Hesham Bold" pitchFamily="2" charset="-78"/>
              </a:rPr>
              <a:t>لن</a:t>
            </a:r>
            <a:endParaRPr lang="ar-SA" sz="3600" dirty="0">
              <a:solidFill>
                <a:srgbClr val="FF0000"/>
              </a:solidFill>
              <a:cs typeface="Hesham Bold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567746" y="4482986"/>
            <a:ext cx="35285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chemeClr val="tx2">
                    <a:lumMod val="75000"/>
                  </a:schemeClr>
                </a:solidFill>
                <a:cs typeface="Hesham Bold" pitchFamily="2" charset="-78"/>
              </a:rPr>
              <a:t>يكون منصوب وعلامة نصبه</a:t>
            </a:r>
            <a:endParaRPr lang="ar-SA" sz="3600" dirty="0">
              <a:solidFill>
                <a:schemeClr val="tx2">
                  <a:lumMod val="75000"/>
                </a:schemeClr>
              </a:solidFill>
              <a:cs typeface="Hesham Bold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834826" y="5086925"/>
            <a:ext cx="10342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  <a:cs typeface="Hesham Bold" pitchFamily="2" charset="-78"/>
              </a:rPr>
              <a:t>الفتحة</a:t>
            </a:r>
            <a:endParaRPr lang="ar-SA" sz="3600" dirty="0">
              <a:solidFill>
                <a:srgbClr val="FF0000"/>
              </a:solidFill>
              <a:cs typeface="Hesham Bold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685802" y="5517232"/>
            <a:ext cx="33425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  <a:cs typeface="Hesham Bold" pitchFamily="2" charset="-78"/>
              </a:rPr>
              <a:t>لن تهملَ </a:t>
            </a:r>
            <a:r>
              <a:rPr lang="ar-SA" sz="3600" dirty="0" smtClean="0">
                <a:solidFill>
                  <a:schemeClr val="tx2">
                    <a:lumMod val="50000"/>
                  </a:schemeClr>
                </a:solidFill>
                <a:cs typeface="Hesham Bold" pitchFamily="2" charset="-78"/>
              </a:rPr>
              <a:t>الطالبة </a:t>
            </a:r>
            <a:r>
              <a:rPr lang="ar-SA" sz="3600" dirty="0" err="1" smtClean="0">
                <a:solidFill>
                  <a:schemeClr val="tx2">
                    <a:lumMod val="50000"/>
                  </a:schemeClr>
                </a:solidFill>
                <a:cs typeface="Hesham Bold" pitchFamily="2" charset="-78"/>
              </a:rPr>
              <a:t>دروسها .</a:t>
            </a:r>
            <a:endParaRPr lang="ar-SA" sz="3600" dirty="0">
              <a:solidFill>
                <a:schemeClr val="tx2">
                  <a:lumMod val="50000"/>
                </a:schemeClr>
              </a:solidFill>
              <a:cs typeface="Hesham Bol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/>
      <p:bldP spid="9" grpId="0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115616" y="521385"/>
            <a:ext cx="7776864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املئي الفراغ بالكلمة المناسبة مما في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الشكل 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، وضعي </a:t>
            </a:r>
            <a:r>
              <a:rPr lang="ar-SA" sz="4000" dirty="0" smtClean="0">
                <a:solidFill>
                  <a:srgbClr val="FF0000"/>
                </a:solidFill>
                <a:cs typeface="Hesham Bold" pitchFamily="2" charset="-78"/>
              </a:rPr>
              <a:t>الفتحة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 على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آخرها </a:t>
            </a: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، ثم </a:t>
            </a:r>
            <a:r>
              <a:rPr lang="ar-SA" sz="4000" dirty="0" err="1" smtClean="0">
                <a:solidFill>
                  <a:schemeClr val="accent1">
                    <a:lumMod val="50000"/>
                  </a:schemeClr>
                </a:solidFill>
                <a:cs typeface="Hesham Bold" pitchFamily="2" charset="-78"/>
              </a:rPr>
              <a:t>اقرئيها .</a:t>
            </a:r>
            <a:endParaRPr lang="ar-SA" sz="4000" dirty="0">
              <a:solidFill>
                <a:schemeClr val="accent1">
                  <a:lumMod val="50000"/>
                </a:schemeClr>
              </a:solidFill>
              <a:cs typeface="Hesham Bold" pitchFamily="2" charset="-78"/>
            </a:endParaRP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7164288" y="2636912"/>
            <a:ext cx="1656184" cy="100811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5364088" y="2636912"/>
            <a:ext cx="1656184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419872" y="2636912"/>
            <a:ext cx="1656184" cy="1008112"/>
          </a:xfrm>
          <a:prstGeom prst="round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547664" y="2636912"/>
            <a:ext cx="1656184" cy="1008112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4067944" y="4005064"/>
            <a:ext cx="2016224" cy="1008112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7164288" y="2721694"/>
            <a:ext cx="1593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أستأثرُ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495535" y="2721694"/>
            <a:ext cx="1330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أسبحُ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511244" y="2721694"/>
            <a:ext cx="1410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أزاولُ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745635" y="2721694"/>
            <a:ext cx="11977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ألعبُ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139952" y="4089846"/>
            <a:ext cx="1794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أستعملُ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My Documents\mrmr\الفصل الثاني\الفصل الثاني7\صور تصميم\spor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7439" y="404664"/>
            <a:ext cx="967049" cy="72008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2195736" y="332656"/>
            <a:ext cx="568863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cs typeface="PT Bold Heading" pitchFamily="2" charset="-78"/>
              </a:rPr>
              <a:t>لن           في أوقات الواجبات</a:t>
            </a:r>
            <a:endParaRPr lang="ar-SA" dirty="0">
              <a:cs typeface="PT Bold Heading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043608" y="1424970"/>
            <a:ext cx="68407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cs typeface="PT Bold Heading" pitchFamily="2" charset="-78"/>
              </a:rPr>
              <a:t>لن             الأشياء الخطرة في الألعاب</a:t>
            </a:r>
            <a:endParaRPr lang="ar-SA" dirty="0">
              <a:cs typeface="PT Bold Heading" pitchFamily="2" charset="-78"/>
            </a:endParaRPr>
          </a:p>
        </p:txBody>
      </p:sp>
      <p:pic>
        <p:nvPicPr>
          <p:cNvPr id="6" name="Picture 2" descr="C:\Documents and Settings\Administrator\My Documents\mrmr\الفصل الثاني\الفصل الثاني7\صور تصميم\spor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7439" y="1412776"/>
            <a:ext cx="967049" cy="72008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195736" y="2433082"/>
            <a:ext cx="568863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cs typeface="PT Bold Heading" pitchFamily="2" charset="-78"/>
              </a:rPr>
              <a:t>لن            بالألعاب </a:t>
            </a:r>
            <a:r>
              <a:rPr lang="ar-SA" sz="4000" dirty="0" err="1" smtClean="0">
                <a:cs typeface="PT Bold Heading" pitchFamily="2" charset="-78"/>
              </a:rPr>
              <a:t>وحدي .</a:t>
            </a:r>
            <a:endParaRPr lang="ar-SA" dirty="0">
              <a:cs typeface="PT Bold Heading" pitchFamily="2" charset="-78"/>
            </a:endParaRPr>
          </a:p>
        </p:txBody>
      </p:sp>
      <p:pic>
        <p:nvPicPr>
          <p:cNvPr id="8" name="Picture 2" descr="C:\Documents and Settings\Administrator\My Documents\mrmr\الفصل الثاني\الفصل الثاني7\صور تصميم\spor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2741" y="2420888"/>
            <a:ext cx="967049" cy="720080"/>
          </a:xfrm>
          <a:prstGeom prst="rect">
            <a:avLst/>
          </a:prstGeom>
          <a:noFill/>
        </p:spPr>
      </p:pic>
      <p:sp>
        <p:nvSpPr>
          <p:cNvPr id="9" name="مربع نص 8"/>
          <p:cNvSpPr txBox="1"/>
          <p:nvPr/>
        </p:nvSpPr>
        <p:spPr>
          <a:xfrm>
            <a:off x="971600" y="3441194"/>
            <a:ext cx="688182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cs typeface="PT Bold Heading" pitchFamily="2" charset="-78"/>
              </a:rPr>
              <a:t>لن         في السيول </a:t>
            </a:r>
            <a:r>
              <a:rPr lang="ar-SA" sz="4000" dirty="0" err="1" smtClean="0">
                <a:cs typeface="PT Bold Heading" pitchFamily="2" charset="-78"/>
              </a:rPr>
              <a:t>والمستنقعات .</a:t>
            </a:r>
            <a:endParaRPr lang="ar-SA" dirty="0">
              <a:cs typeface="PT Bold Heading" pitchFamily="2" charset="-78"/>
            </a:endParaRPr>
          </a:p>
        </p:txBody>
      </p:sp>
      <p:pic>
        <p:nvPicPr>
          <p:cNvPr id="10" name="Picture 2" descr="C:\Documents and Settings\Administrator\My Documents\mrmr\الفصل الثاني\الفصل الثاني7\صور تصميم\spor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1796" y="3429000"/>
            <a:ext cx="967049" cy="720080"/>
          </a:xfrm>
          <a:prstGeom prst="rect">
            <a:avLst/>
          </a:prstGeom>
          <a:noFill/>
        </p:spPr>
      </p:pic>
      <p:sp>
        <p:nvSpPr>
          <p:cNvPr id="11" name="مربع نص 10"/>
          <p:cNvSpPr txBox="1"/>
          <p:nvPr/>
        </p:nvSpPr>
        <p:spPr>
          <a:xfrm>
            <a:off x="1115616" y="4593322"/>
            <a:ext cx="676875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cs typeface="PT Bold Heading" pitchFamily="2" charset="-78"/>
              </a:rPr>
              <a:t>لن         اللعب إلا في الأماكن المخصصة </a:t>
            </a:r>
            <a:r>
              <a:rPr lang="ar-SA" sz="4000" dirty="0" err="1" smtClean="0">
                <a:cs typeface="PT Bold Heading" pitchFamily="2" charset="-78"/>
              </a:rPr>
              <a:t>له .</a:t>
            </a:r>
            <a:endParaRPr lang="ar-SA" dirty="0">
              <a:cs typeface="PT Bold Heading" pitchFamily="2" charset="-78"/>
            </a:endParaRPr>
          </a:p>
        </p:txBody>
      </p:sp>
      <p:pic>
        <p:nvPicPr>
          <p:cNvPr id="12" name="Picture 2" descr="C:\Documents and Settings\Administrator\My Documents\mrmr\الفصل الثاني\الفصل الثاني7\صور تصميم\spor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2741" y="4797152"/>
            <a:ext cx="967049" cy="720080"/>
          </a:xfrm>
          <a:prstGeom prst="rect">
            <a:avLst/>
          </a:prstGeom>
          <a:noFill/>
        </p:spPr>
      </p:pic>
      <p:sp>
        <p:nvSpPr>
          <p:cNvPr id="15" name="مربع نص 14"/>
          <p:cNvSpPr txBox="1"/>
          <p:nvPr/>
        </p:nvSpPr>
        <p:spPr>
          <a:xfrm>
            <a:off x="5652120" y="404664"/>
            <a:ext cx="152055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  <a:cs typeface="PT Bold Heading" pitchFamily="2" charset="-78"/>
              </a:rPr>
              <a:t>ألعبَ</a:t>
            </a:r>
            <a:endParaRPr lang="ar-SA" sz="40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580112" y="1412776"/>
            <a:ext cx="18002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  <a:cs typeface="PT Bold Heading" pitchFamily="2" charset="-78"/>
              </a:rPr>
              <a:t>أستعملَ</a:t>
            </a:r>
            <a:endParaRPr lang="ar-SA" sz="40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796136" y="2433082"/>
            <a:ext cx="14401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  <a:cs typeface="PT Bold Heading" pitchFamily="2" charset="-78"/>
              </a:rPr>
              <a:t>أستأثرَ</a:t>
            </a:r>
            <a:endParaRPr lang="ar-SA" sz="40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948536" y="3441194"/>
            <a:ext cx="14401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  <a:cs typeface="PT Bold Heading" pitchFamily="2" charset="-78"/>
              </a:rPr>
              <a:t>أسبحَ</a:t>
            </a:r>
            <a:endParaRPr lang="ar-SA" sz="40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5868144" y="4581128"/>
            <a:ext cx="14401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dirty="0" smtClean="0">
                <a:solidFill>
                  <a:srgbClr val="C00000"/>
                </a:solidFill>
                <a:cs typeface="PT Bold Heading" pitchFamily="2" charset="-78"/>
              </a:rPr>
              <a:t>أزاولَ</a:t>
            </a:r>
            <a:endParaRPr lang="ar-SA" sz="4000" dirty="0">
              <a:solidFill>
                <a:srgbClr val="C0000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1" grpId="0"/>
      <p:bldP spid="15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59832" y="4377878"/>
            <a:ext cx="3741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Heading" pitchFamily="2" charset="-78"/>
              </a:rPr>
              <a:t>انتهى الدرس</a:t>
            </a:r>
            <a:endParaRPr lang="ar-SA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PT Bold Heading" pitchFamily="2" charset="-78"/>
            </a:endParaRPr>
          </a:p>
        </p:txBody>
      </p:sp>
      <p:pic>
        <p:nvPicPr>
          <p:cNvPr id="3" name="صورة 2" descr="fwasel_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3456384" cy="3456384"/>
          </a:xfrm>
          <a:prstGeom prst="rect">
            <a:avLst/>
          </a:prstGeom>
        </p:spPr>
      </p:pic>
      <p:pic>
        <p:nvPicPr>
          <p:cNvPr id="4" name="صورة 3" descr="fwasel_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156176" y="1052736"/>
            <a:ext cx="3456384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113</TotalTime>
  <Words>159</Words>
  <Application>Microsoft Office PowerPoint</Application>
  <PresentationFormat>عرض على الشاشة (3:4)‏</PresentationFormat>
  <Paragraphs>50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انقلاب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Screen.com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Screen</dc:creator>
  <cp:lastModifiedBy>Screen</cp:lastModifiedBy>
  <cp:revision>13</cp:revision>
  <dcterms:created xsi:type="dcterms:W3CDTF">2012-04-09T05:46:06Z</dcterms:created>
  <dcterms:modified xsi:type="dcterms:W3CDTF">2012-04-10T04:44:44Z</dcterms:modified>
</cp:coreProperties>
</file>