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activeX/activeX2.xml" ContentType="application/vnd.ms-office.activeX+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activeX/activeX5.xml" ContentType="application/vnd.ms-office.activeX+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activeX/activeX3.xml" ContentType="application/vnd.ms-office.activeX+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activeX/activeX1.xml" ContentType="application/vnd.ms-office.activeX+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activeX/activeX6.xml" ContentType="application/vnd.ms-office.activeX+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activeX/activeX4.xml" ContentType="application/vnd.ms-office.activeX+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4" r:id="rId1"/>
  </p:sldMasterIdLst>
  <p:notesMasterIdLst>
    <p:notesMasterId r:id="rId55"/>
  </p:notesMasterIdLst>
  <p:sldIdLst>
    <p:sldId id="296"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257" r:id="rId19"/>
    <p:sldId id="258" r:id="rId20"/>
    <p:sldId id="259" r:id="rId21"/>
    <p:sldId id="268" r:id="rId22"/>
    <p:sldId id="256" r:id="rId23"/>
    <p:sldId id="260" r:id="rId24"/>
    <p:sldId id="261" r:id="rId25"/>
    <p:sldId id="263" r:id="rId26"/>
    <p:sldId id="262" r:id="rId27"/>
    <p:sldId id="265" r:id="rId28"/>
    <p:sldId id="266" r:id="rId29"/>
    <p:sldId id="264" r:id="rId30"/>
    <p:sldId id="269" r:id="rId31"/>
    <p:sldId id="278" r:id="rId32"/>
    <p:sldId id="271" r:id="rId33"/>
    <p:sldId id="272" r:id="rId34"/>
    <p:sldId id="273" r:id="rId35"/>
    <p:sldId id="274" r:id="rId36"/>
    <p:sldId id="275" r:id="rId37"/>
    <p:sldId id="295" r:id="rId38"/>
    <p:sldId id="276" r:id="rId39"/>
    <p:sldId id="279" r:id="rId40"/>
    <p:sldId id="281" r:id="rId41"/>
    <p:sldId id="282" r:id="rId42"/>
    <p:sldId id="283" r:id="rId43"/>
    <p:sldId id="284" r:id="rId44"/>
    <p:sldId id="285" r:id="rId45"/>
    <p:sldId id="286" r:id="rId46"/>
    <p:sldId id="287" r:id="rId47"/>
    <p:sldId id="288" r:id="rId48"/>
    <p:sldId id="289" r:id="rId49"/>
    <p:sldId id="290" r:id="rId50"/>
    <p:sldId id="291" r:id="rId51"/>
    <p:sldId id="292" r:id="rId52"/>
    <p:sldId id="293" r:id="rId53"/>
    <p:sldId id="294" r:id="rId5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2711" autoAdjust="0"/>
    <p:restoredTop sz="94660"/>
  </p:normalViewPr>
  <p:slideViewPr>
    <p:cSldViewPr>
      <p:cViewPr varScale="1">
        <p:scale>
          <a:sx n="61" d="100"/>
          <a:sy n="61" d="100"/>
        </p:scale>
        <p:origin x="-70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_rels/activeX5.xml.rels><?xml version="1.0" encoding="UTF-8" standalone="yes"?>
<Relationships xmlns="http://schemas.openxmlformats.org/package/2006/relationships"><Relationship Id="rId1" Type="http://schemas.microsoft.com/office/2006/relationships/activeXControlBinary" Target="activeX5.bin"/></Relationships>
</file>

<file path=ppt/activeX/_rels/activeX6.xml.rels><?xml version="1.0" encoding="UTF-8" standalone="yes"?>
<Relationships xmlns="http://schemas.openxmlformats.org/package/2006/relationships"><Relationship Id="rId1" Type="http://schemas.microsoft.com/office/2006/relationships/activeXControlBinary" Target="activeX6.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activeX/activeX5.xml><?xml version="1.0" encoding="utf-8"?>
<ax:ocx xmlns:ax="http://schemas.microsoft.com/office/2006/activeX" xmlns:r="http://schemas.openxmlformats.org/officeDocument/2006/relationships" ax:classid="{D27CDB6E-AE6D-11CF-96B8-444553540000}" ax:persistence="persistStorage" r:id="rId1"/>
</file>

<file path=ppt/activeX/activeX6.xml><?xml version="1.0" encoding="utf-8"?>
<ax:ocx xmlns:ax="http://schemas.microsoft.com/office/2006/activeX" xmlns:r="http://schemas.openxmlformats.org/officeDocument/2006/relationships" ax:classid="{D27CDB6E-AE6D-11CF-96B8-444553540000}" ax:persistence="persistStorage" r:id="rId1"/>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CD93CD-598D-425F-95F7-540A3E5A5293}" type="doc">
      <dgm:prSet loTypeId="urn:microsoft.com/office/officeart/2005/8/layout/hProcess6" loCatId="process" qsTypeId="urn:microsoft.com/office/officeart/2005/8/quickstyle/3d3" qsCatId="3D" csTypeId="urn:microsoft.com/office/officeart/2005/8/colors/colorful3" csCatId="colorful" phldr="1"/>
      <dgm:spPr/>
      <dgm:t>
        <a:bodyPr/>
        <a:lstStyle/>
        <a:p>
          <a:pPr rtl="1"/>
          <a:endParaRPr lang="ar-SA"/>
        </a:p>
      </dgm:t>
    </dgm:pt>
    <dgm:pt modelId="{270E766A-78B9-4539-AB63-F0FA594BEFC8}">
      <dgm:prSet phldrT="[نص]"/>
      <dgm:spPr/>
      <dgm:t>
        <a:bodyPr/>
        <a:lstStyle/>
        <a:p>
          <a:pPr rtl="1"/>
          <a:r>
            <a:rPr lang="en-US" dirty="0" smtClean="0"/>
            <a:t>1</a:t>
          </a:r>
          <a:endParaRPr lang="ar-SA" dirty="0"/>
        </a:p>
      </dgm:t>
    </dgm:pt>
    <dgm:pt modelId="{75EB9A5E-0775-45AA-9B1A-06661B8A734C}" type="parTrans" cxnId="{F8DD3AAB-8FA1-4AB0-B657-9B18DD1D1E05}">
      <dgm:prSet/>
      <dgm:spPr/>
      <dgm:t>
        <a:bodyPr/>
        <a:lstStyle/>
        <a:p>
          <a:pPr rtl="1"/>
          <a:endParaRPr lang="ar-SA"/>
        </a:p>
      </dgm:t>
    </dgm:pt>
    <dgm:pt modelId="{5F945E88-0452-4AA1-AB27-9E6964CA04B4}" type="sibTrans" cxnId="{F8DD3AAB-8FA1-4AB0-B657-9B18DD1D1E05}">
      <dgm:prSet/>
      <dgm:spPr/>
      <dgm:t>
        <a:bodyPr/>
        <a:lstStyle/>
        <a:p>
          <a:pPr rtl="1"/>
          <a:endParaRPr lang="ar-SA"/>
        </a:p>
      </dgm:t>
    </dgm:pt>
    <dgm:pt modelId="{F433B35F-239D-4E28-97EB-41CF5EBFBFC7}">
      <dgm:prSet phldrT="[نص]" custT="1"/>
      <dgm:spPr/>
      <dgm:t>
        <a:bodyPr/>
        <a:lstStyle/>
        <a:p>
          <a:pPr rtl="1"/>
          <a:r>
            <a:rPr lang="ar-SA" sz="2000" b="1" dirty="0" err="1" smtClean="0"/>
            <a:t>اورستد</a:t>
          </a:r>
          <a:endParaRPr lang="ar-SA" sz="2000" b="1" dirty="0"/>
        </a:p>
      </dgm:t>
    </dgm:pt>
    <dgm:pt modelId="{23E1EB5E-6E02-4473-9EFB-B9C68BABDE31}" type="parTrans" cxnId="{0AFF7A95-254F-4E98-B8D2-B4312016B901}">
      <dgm:prSet/>
      <dgm:spPr/>
      <dgm:t>
        <a:bodyPr/>
        <a:lstStyle/>
        <a:p>
          <a:pPr rtl="1"/>
          <a:endParaRPr lang="ar-SA"/>
        </a:p>
      </dgm:t>
    </dgm:pt>
    <dgm:pt modelId="{F0F1A97A-CE92-4AD7-B4AF-A3AE9C2673EB}" type="sibTrans" cxnId="{0AFF7A95-254F-4E98-B8D2-B4312016B901}">
      <dgm:prSet/>
      <dgm:spPr/>
      <dgm:t>
        <a:bodyPr/>
        <a:lstStyle/>
        <a:p>
          <a:pPr rtl="1"/>
          <a:endParaRPr lang="ar-SA"/>
        </a:p>
      </dgm:t>
    </dgm:pt>
    <dgm:pt modelId="{4D6E686D-947B-426B-8F48-87B3C564AB96}">
      <dgm:prSet phldrT="[نص]"/>
      <dgm:spPr/>
      <dgm:t>
        <a:bodyPr/>
        <a:lstStyle/>
        <a:p>
          <a:pPr rtl="1"/>
          <a:r>
            <a:rPr lang="en-US" dirty="0" smtClean="0"/>
            <a:t>2</a:t>
          </a:r>
          <a:endParaRPr lang="ar-SA" dirty="0"/>
        </a:p>
      </dgm:t>
    </dgm:pt>
    <dgm:pt modelId="{BB40E754-9B72-4C31-A58C-A029E2A18CCC}" type="parTrans" cxnId="{9A839447-D4D5-40A1-AF67-C39D59C1927C}">
      <dgm:prSet/>
      <dgm:spPr/>
      <dgm:t>
        <a:bodyPr/>
        <a:lstStyle/>
        <a:p>
          <a:pPr rtl="1"/>
          <a:endParaRPr lang="ar-SA"/>
        </a:p>
      </dgm:t>
    </dgm:pt>
    <dgm:pt modelId="{7BDF385B-0E34-451A-8A59-577EAE5E121C}" type="sibTrans" cxnId="{9A839447-D4D5-40A1-AF67-C39D59C1927C}">
      <dgm:prSet/>
      <dgm:spPr/>
      <dgm:t>
        <a:bodyPr/>
        <a:lstStyle/>
        <a:p>
          <a:pPr rtl="1"/>
          <a:endParaRPr lang="ar-SA"/>
        </a:p>
      </dgm:t>
    </dgm:pt>
    <dgm:pt modelId="{0B6D19CA-3B9F-4AB8-B05C-7C76DA1315D3}">
      <dgm:prSet phldrT="[نص]" custT="1"/>
      <dgm:spPr/>
      <dgm:t>
        <a:bodyPr/>
        <a:lstStyle/>
        <a:p>
          <a:pPr rtl="1"/>
          <a:r>
            <a:rPr lang="ar-SA" sz="1800" b="1" dirty="0" err="1" smtClean="0"/>
            <a:t>فارداي</a:t>
          </a:r>
          <a:r>
            <a:rPr lang="ar-SA" sz="1800" b="1" dirty="0" smtClean="0"/>
            <a:t> وهنري</a:t>
          </a:r>
          <a:endParaRPr lang="ar-SA" sz="1800" b="1" dirty="0"/>
        </a:p>
      </dgm:t>
    </dgm:pt>
    <dgm:pt modelId="{A8415744-FB78-4429-97BE-48873C376B83}" type="parTrans" cxnId="{EA83E22A-E3AF-44C1-822A-DA66A9726632}">
      <dgm:prSet/>
      <dgm:spPr/>
      <dgm:t>
        <a:bodyPr/>
        <a:lstStyle/>
        <a:p>
          <a:pPr rtl="1"/>
          <a:endParaRPr lang="ar-SA"/>
        </a:p>
      </dgm:t>
    </dgm:pt>
    <dgm:pt modelId="{52F56FA8-2289-4EFC-BE4F-8410ECDA4B05}" type="sibTrans" cxnId="{EA83E22A-E3AF-44C1-822A-DA66A9726632}">
      <dgm:prSet/>
      <dgm:spPr/>
      <dgm:t>
        <a:bodyPr/>
        <a:lstStyle/>
        <a:p>
          <a:pPr rtl="1"/>
          <a:endParaRPr lang="ar-SA"/>
        </a:p>
      </dgm:t>
    </dgm:pt>
    <dgm:pt modelId="{7E8C33FB-5A30-48CB-A255-DF0DC1BFE795}">
      <dgm:prSet phldrT="[نص]" phldr="1"/>
      <dgm:spPr/>
      <dgm:t>
        <a:bodyPr/>
        <a:lstStyle/>
        <a:p>
          <a:pPr rtl="1"/>
          <a:endParaRPr lang="ar-SA" sz="1500" dirty="0"/>
        </a:p>
      </dgm:t>
    </dgm:pt>
    <dgm:pt modelId="{BBB19763-1044-40F9-B15C-3D8E4EE1FE0F}" type="parTrans" cxnId="{0758204E-3B7D-451D-A495-D467E21430B7}">
      <dgm:prSet/>
      <dgm:spPr/>
      <dgm:t>
        <a:bodyPr/>
        <a:lstStyle/>
        <a:p>
          <a:pPr rtl="1"/>
          <a:endParaRPr lang="ar-SA"/>
        </a:p>
      </dgm:t>
    </dgm:pt>
    <dgm:pt modelId="{87940CC2-DF74-4DFF-8C23-5EFF91E3CDBB}" type="sibTrans" cxnId="{0758204E-3B7D-451D-A495-D467E21430B7}">
      <dgm:prSet/>
      <dgm:spPr/>
      <dgm:t>
        <a:bodyPr/>
        <a:lstStyle/>
        <a:p>
          <a:pPr rtl="1"/>
          <a:endParaRPr lang="ar-SA"/>
        </a:p>
      </dgm:t>
    </dgm:pt>
    <dgm:pt modelId="{E80AAC47-DC01-49D4-A297-964A089002C2}">
      <dgm:prSet phldrT="[نص]"/>
      <dgm:spPr/>
      <dgm:t>
        <a:bodyPr/>
        <a:lstStyle/>
        <a:p>
          <a:pPr rtl="1"/>
          <a:r>
            <a:rPr lang="en-US" dirty="0" smtClean="0"/>
            <a:t>3</a:t>
          </a:r>
          <a:endParaRPr lang="ar-SA" dirty="0"/>
        </a:p>
      </dgm:t>
    </dgm:pt>
    <dgm:pt modelId="{3A358981-80FC-4AA1-82B0-959543740D77}" type="parTrans" cxnId="{309BA9E7-7690-4CBA-AD7E-E06F2EE9BEFB}">
      <dgm:prSet/>
      <dgm:spPr/>
      <dgm:t>
        <a:bodyPr/>
        <a:lstStyle/>
        <a:p>
          <a:pPr rtl="1"/>
          <a:endParaRPr lang="ar-SA"/>
        </a:p>
      </dgm:t>
    </dgm:pt>
    <dgm:pt modelId="{CD02445C-14FE-4FB8-83DC-E2E28223BDFB}" type="sibTrans" cxnId="{309BA9E7-7690-4CBA-AD7E-E06F2EE9BEFB}">
      <dgm:prSet/>
      <dgm:spPr/>
      <dgm:t>
        <a:bodyPr/>
        <a:lstStyle/>
        <a:p>
          <a:pPr rtl="1"/>
          <a:endParaRPr lang="ar-SA"/>
        </a:p>
      </dgm:t>
    </dgm:pt>
    <dgm:pt modelId="{DF418077-8249-4007-8202-DA55810C5010}">
      <dgm:prSet phldrT="[نص]" custT="1"/>
      <dgm:spPr/>
      <dgm:t>
        <a:bodyPr/>
        <a:lstStyle/>
        <a:p>
          <a:pPr rtl="1"/>
          <a:r>
            <a:rPr lang="ar-SA" sz="1400" b="1" dirty="0" smtClean="0"/>
            <a:t>ماكسويل</a:t>
          </a:r>
          <a:endParaRPr lang="ar-SA" sz="1400" b="1" dirty="0"/>
        </a:p>
      </dgm:t>
    </dgm:pt>
    <dgm:pt modelId="{8768A12D-94A3-4BAD-A188-B495C5B30E7D}" type="parTrans" cxnId="{9D75AA9D-3C9E-4793-BA01-F5207427124E}">
      <dgm:prSet/>
      <dgm:spPr/>
      <dgm:t>
        <a:bodyPr/>
        <a:lstStyle/>
        <a:p>
          <a:pPr rtl="1"/>
          <a:endParaRPr lang="ar-SA"/>
        </a:p>
      </dgm:t>
    </dgm:pt>
    <dgm:pt modelId="{5B81955F-7157-4484-8324-B5E23C14F5C8}" type="sibTrans" cxnId="{9D75AA9D-3C9E-4793-BA01-F5207427124E}">
      <dgm:prSet/>
      <dgm:spPr/>
      <dgm:t>
        <a:bodyPr/>
        <a:lstStyle/>
        <a:p>
          <a:pPr rtl="1"/>
          <a:endParaRPr lang="ar-SA"/>
        </a:p>
      </dgm:t>
    </dgm:pt>
    <dgm:pt modelId="{A5209B6B-D032-4523-A2BC-D733B000A446}">
      <dgm:prSet phldrT="[نص]" phldr="1"/>
      <dgm:spPr/>
      <dgm:t>
        <a:bodyPr/>
        <a:lstStyle/>
        <a:p>
          <a:pPr rtl="1"/>
          <a:endParaRPr lang="ar-SA" sz="1500" dirty="0"/>
        </a:p>
      </dgm:t>
    </dgm:pt>
    <dgm:pt modelId="{EB357338-1B47-4240-BB4D-6C5DAE1B5F17}" type="parTrans" cxnId="{9A8D3D28-237F-4E61-8FD7-2DD66D2AC7EE}">
      <dgm:prSet/>
      <dgm:spPr/>
      <dgm:t>
        <a:bodyPr/>
        <a:lstStyle/>
        <a:p>
          <a:pPr rtl="1"/>
          <a:endParaRPr lang="ar-SA"/>
        </a:p>
      </dgm:t>
    </dgm:pt>
    <dgm:pt modelId="{4FA80B15-B1ED-4538-8206-DED97BB3377D}" type="sibTrans" cxnId="{9A8D3D28-237F-4E61-8FD7-2DD66D2AC7EE}">
      <dgm:prSet/>
      <dgm:spPr/>
      <dgm:t>
        <a:bodyPr/>
        <a:lstStyle/>
        <a:p>
          <a:pPr rtl="1"/>
          <a:endParaRPr lang="ar-SA"/>
        </a:p>
      </dgm:t>
    </dgm:pt>
    <dgm:pt modelId="{0A70529F-9C45-4796-989D-C64486A4A082}">
      <dgm:prSet phldrT="[نص]"/>
      <dgm:spPr/>
      <dgm:t>
        <a:bodyPr/>
        <a:lstStyle/>
        <a:p>
          <a:pPr rtl="1"/>
          <a:r>
            <a:rPr lang="en-US" dirty="0" smtClean="0"/>
            <a:t>4</a:t>
          </a:r>
          <a:endParaRPr lang="ar-SA" dirty="0"/>
        </a:p>
      </dgm:t>
    </dgm:pt>
    <dgm:pt modelId="{60EF684A-09D5-4EB4-BA5B-10ACCA9C4510}" type="parTrans" cxnId="{E232823F-70C8-4270-B3D7-241FD4576983}">
      <dgm:prSet/>
      <dgm:spPr/>
      <dgm:t>
        <a:bodyPr/>
        <a:lstStyle/>
        <a:p>
          <a:pPr rtl="1"/>
          <a:endParaRPr lang="ar-SA"/>
        </a:p>
      </dgm:t>
    </dgm:pt>
    <dgm:pt modelId="{D430A22C-6D3A-4A49-A032-D69F94D3DCB8}" type="sibTrans" cxnId="{E232823F-70C8-4270-B3D7-241FD4576983}">
      <dgm:prSet/>
      <dgm:spPr/>
      <dgm:t>
        <a:bodyPr/>
        <a:lstStyle/>
        <a:p>
          <a:pPr rtl="1"/>
          <a:endParaRPr lang="ar-SA"/>
        </a:p>
      </dgm:t>
    </dgm:pt>
    <dgm:pt modelId="{679853CA-C71F-4988-82D7-08B7086AB360}">
      <dgm:prSet/>
      <dgm:spPr/>
      <dgm:t>
        <a:bodyPr/>
        <a:lstStyle/>
        <a:p>
          <a:pPr rtl="1"/>
          <a:r>
            <a:rPr lang="ar-SA" dirty="0" err="1" smtClean="0"/>
            <a:t>هيرتز</a:t>
          </a:r>
          <a:endParaRPr lang="ar-SA" dirty="0"/>
        </a:p>
      </dgm:t>
    </dgm:pt>
    <dgm:pt modelId="{B2B5D0E8-DA8E-486E-B47B-9ADCDE52F49B}" type="parTrans" cxnId="{DCCF2262-FF1C-4353-9F64-FF931C0C84A2}">
      <dgm:prSet/>
      <dgm:spPr/>
      <dgm:t>
        <a:bodyPr/>
        <a:lstStyle/>
        <a:p>
          <a:pPr rtl="1"/>
          <a:endParaRPr lang="ar-SA"/>
        </a:p>
      </dgm:t>
    </dgm:pt>
    <dgm:pt modelId="{B1A4E24E-66D2-4BFB-879A-84F18372BF75}" type="sibTrans" cxnId="{DCCF2262-FF1C-4353-9F64-FF931C0C84A2}">
      <dgm:prSet/>
      <dgm:spPr/>
      <dgm:t>
        <a:bodyPr/>
        <a:lstStyle/>
        <a:p>
          <a:pPr rtl="1"/>
          <a:endParaRPr lang="ar-SA"/>
        </a:p>
      </dgm:t>
    </dgm:pt>
    <dgm:pt modelId="{B517D0CE-8FC4-412B-919E-93BCCD06FB68}" type="pres">
      <dgm:prSet presAssocID="{85CD93CD-598D-425F-95F7-540A3E5A5293}" presName="theList" presStyleCnt="0">
        <dgm:presLayoutVars>
          <dgm:dir/>
          <dgm:animLvl val="lvl"/>
          <dgm:resizeHandles val="exact"/>
        </dgm:presLayoutVars>
      </dgm:prSet>
      <dgm:spPr/>
      <dgm:t>
        <a:bodyPr/>
        <a:lstStyle/>
        <a:p>
          <a:pPr rtl="1"/>
          <a:endParaRPr lang="ar-SA"/>
        </a:p>
      </dgm:t>
    </dgm:pt>
    <dgm:pt modelId="{B8CEEFCB-9E1A-4257-87E7-58D059C19C95}" type="pres">
      <dgm:prSet presAssocID="{270E766A-78B9-4539-AB63-F0FA594BEFC8}" presName="compNode" presStyleCnt="0"/>
      <dgm:spPr/>
    </dgm:pt>
    <dgm:pt modelId="{10F08330-8EE8-4996-8ED2-C52501E228DD}" type="pres">
      <dgm:prSet presAssocID="{270E766A-78B9-4539-AB63-F0FA594BEFC8}" presName="noGeometry" presStyleCnt="0"/>
      <dgm:spPr/>
    </dgm:pt>
    <dgm:pt modelId="{FF5CCEC4-B054-4FF9-BF41-E77C15F61A02}" type="pres">
      <dgm:prSet presAssocID="{270E766A-78B9-4539-AB63-F0FA594BEFC8}" presName="childTextVisible" presStyleLbl="bgAccFollowNode1" presStyleIdx="0" presStyleCnt="4" custScaleY="351657">
        <dgm:presLayoutVars>
          <dgm:bulletEnabled val="1"/>
        </dgm:presLayoutVars>
      </dgm:prSet>
      <dgm:spPr/>
      <dgm:t>
        <a:bodyPr/>
        <a:lstStyle/>
        <a:p>
          <a:pPr rtl="1"/>
          <a:endParaRPr lang="ar-SA"/>
        </a:p>
      </dgm:t>
    </dgm:pt>
    <dgm:pt modelId="{48CF1038-10BD-415B-8F12-6EC88ACBD959}" type="pres">
      <dgm:prSet presAssocID="{270E766A-78B9-4539-AB63-F0FA594BEFC8}" presName="childTextHidden" presStyleLbl="bgAccFollowNode1" presStyleIdx="0" presStyleCnt="4"/>
      <dgm:spPr/>
      <dgm:t>
        <a:bodyPr/>
        <a:lstStyle/>
        <a:p>
          <a:pPr rtl="1"/>
          <a:endParaRPr lang="ar-SA"/>
        </a:p>
      </dgm:t>
    </dgm:pt>
    <dgm:pt modelId="{1C231864-44BE-4E26-B6B7-3D41292C0868}" type="pres">
      <dgm:prSet presAssocID="{270E766A-78B9-4539-AB63-F0FA594BEFC8}" presName="parentText" presStyleLbl="node1" presStyleIdx="0" presStyleCnt="4">
        <dgm:presLayoutVars>
          <dgm:chMax val="1"/>
          <dgm:bulletEnabled val="1"/>
        </dgm:presLayoutVars>
      </dgm:prSet>
      <dgm:spPr/>
      <dgm:t>
        <a:bodyPr/>
        <a:lstStyle/>
        <a:p>
          <a:pPr rtl="1"/>
          <a:endParaRPr lang="ar-SA"/>
        </a:p>
      </dgm:t>
    </dgm:pt>
    <dgm:pt modelId="{1A5AABCE-03A9-4069-8E0E-1F7EAEFE99BB}" type="pres">
      <dgm:prSet presAssocID="{270E766A-78B9-4539-AB63-F0FA594BEFC8}" presName="aSpace" presStyleCnt="0"/>
      <dgm:spPr/>
    </dgm:pt>
    <dgm:pt modelId="{29719A26-FFBC-4FA3-BB7B-1EA34589A2DC}" type="pres">
      <dgm:prSet presAssocID="{4D6E686D-947B-426B-8F48-87B3C564AB96}" presName="compNode" presStyleCnt="0"/>
      <dgm:spPr/>
    </dgm:pt>
    <dgm:pt modelId="{55A6C1F1-DDFA-48CD-8E76-67B5A7660646}" type="pres">
      <dgm:prSet presAssocID="{4D6E686D-947B-426B-8F48-87B3C564AB96}" presName="noGeometry" presStyleCnt="0"/>
      <dgm:spPr/>
    </dgm:pt>
    <dgm:pt modelId="{5F84A3AF-99C2-4398-98B7-26930E19371B}" type="pres">
      <dgm:prSet presAssocID="{4D6E686D-947B-426B-8F48-87B3C564AB96}" presName="childTextVisible" presStyleLbl="bgAccFollowNode1" presStyleIdx="1" presStyleCnt="4" custScaleY="398375">
        <dgm:presLayoutVars>
          <dgm:bulletEnabled val="1"/>
        </dgm:presLayoutVars>
      </dgm:prSet>
      <dgm:spPr/>
      <dgm:t>
        <a:bodyPr/>
        <a:lstStyle/>
        <a:p>
          <a:pPr rtl="1"/>
          <a:endParaRPr lang="ar-SA"/>
        </a:p>
      </dgm:t>
    </dgm:pt>
    <dgm:pt modelId="{58204A9E-7123-4524-87DC-885E8FB152A4}" type="pres">
      <dgm:prSet presAssocID="{4D6E686D-947B-426B-8F48-87B3C564AB96}" presName="childTextHidden" presStyleLbl="bgAccFollowNode1" presStyleIdx="1" presStyleCnt="4"/>
      <dgm:spPr/>
      <dgm:t>
        <a:bodyPr/>
        <a:lstStyle/>
        <a:p>
          <a:pPr rtl="1"/>
          <a:endParaRPr lang="ar-SA"/>
        </a:p>
      </dgm:t>
    </dgm:pt>
    <dgm:pt modelId="{AC2EB98D-6BF2-426A-A4A1-E8F48AC4E061}" type="pres">
      <dgm:prSet presAssocID="{4D6E686D-947B-426B-8F48-87B3C564AB96}" presName="parentText" presStyleLbl="node1" presStyleIdx="1" presStyleCnt="4" custScaleY="301295">
        <dgm:presLayoutVars>
          <dgm:chMax val="1"/>
          <dgm:bulletEnabled val="1"/>
        </dgm:presLayoutVars>
      </dgm:prSet>
      <dgm:spPr/>
      <dgm:t>
        <a:bodyPr/>
        <a:lstStyle/>
        <a:p>
          <a:pPr rtl="1"/>
          <a:endParaRPr lang="ar-SA"/>
        </a:p>
      </dgm:t>
    </dgm:pt>
    <dgm:pt modelId="{A229BC8D-9367-4B4E-A4F3-F669F0F7A545}" type="pres">
      <dgm:prSet presAssocID="{4D6E686D-947B-426B-8F48-87B3C564AB96}" presName="aSpace" presStyleCnt="0"/>
      <dgm:spPr/>
    </dgm:pt>
    <dgm:pt modelId="{A99D90C2-FA80-4483-A36F-445A5ABF7507}" type="pres">
      <dgm:prSet presAssocID="{E80AAC47-DC01-49D4-A297-964A089002C2}" presName="compNode" presStyleCnt="0"/>
      <dgm:spPr/>
    </dgm:pt>
    <dgm:pt modelId="{DA18BBE7-5F04-440F-8EF0-DC2D31AB201F}" type="pres">
      <dgm:prSet presAssocID="{E80AAC47-DC01-49D4-A297-964A089002C2}" presName="noGeometry" presStyleCnt="0"/>
      <dgm:spPr/>
    </dgm:pt>
    <dgm:pt modelId="{39F3671A-04C2-48AA-84B3-9A9BAA90FD0D}" type="pres">
      <dgm:prSet presAssocID="{E80AAC47-DC01-49D4-A297-964A089002C2}" presName="childTextVisible" presStyleLbl="bgAccFollowNode1" presStyleIdx="2" presStyleCnt="4" custScaleY="394375" custLinFactNeighborX="-2840" custLinFactNeighborY="-2000">
        <dgm:presLayoutVars>
          <dgm:bulletEnabled val="1"/>
        </dgm:presLayoutVars>
      </dgm:prSet>
      <dgm:spPr/>
      <dgm:t>
        <a:bodyPr/>
        <a:lstStyle/>
        <a:p>
          <a:pPr rtl="1"/>
          <a:endParaRPr lang="ar-SA"/>
        </a:p>
      </dgm:t>
    </dgm:pt>
    <dgm:pt modelId="{BED8DBC3-3677-4EBB-9C3E-CD35DCFF4B14}" type="pres">
      <dgm:prSet presAssocID="{E80AAC47-DC01-49D4-A297-964A089002C2}" presName="childTextHidden" presStyleLbl="bgAccFollowNode1" presStyleIdx="2" presStyleCnt="4"/>
      <dgm:spPr/>
      <dgm:t>
        <a:bodyPr/>
        <a:lstStyle/>
        <a:p>
          <a:pPr rtl="1"/>
          <a:endParaRPr lang="ar-SA"/>
        </a:p>
      </dgm:t>
    </dgm:pt>
    <dgm:pt modelId="{14E5F055-B5F8-4D82-AD52-B758791DFE7E}" type="pres">
      <dgm:prSet presAssocID="{E80AAC47-DC01-49D4-A297-964A089002C2}" presName="parentText" presStyleLbl="node1" presStyleIdx="2" presStyleCnt="4" custScaleY="301295">
        <dgm:presLayoutVars>
          <dgm:chMax val="1"/>
          <dgm:bulletEnabled val="1"/>
        </dgm:presLayoutVars>
      </dgm:prSet>
      <dgm:spPr/>
      <dgm:t>
        <a:bodyPr/>
        <a:lstStyle/>
        <a:p>
          <a:pPr rtl="1"/>
          <a:endParaRPr lang="ar-SA"/>
        </a:p>
      </dgm:t>
    </dgm:pt>
    <dgm:pt modelId="{3FE3BC97-5F07-46A7-AC92-37E18BB71F95}" type="pres">
      <dgm:prSet presAssocID="{E80AAC47-DC01-49D4-A297-964A089002C2}" presName="aSpace" presStyleCnt="0"/>
      <dgm:spPr/>
    </dgm:pt>
    <dgm:pt modelId="{7402E16A-F253-43AD-96F2-0B26E205450E}" type="pres">
      <dgm:prSet presAssocID="{0A70529F-9C45-4796-989D-C64486A4A082}" presName="compNode" presStyleCnt="0"/>
      <dgm:spPr/>
    </dgm:pt>
    <dgm:pt modelId="{22E5C423-7479-409F-A3C2-D133322057AB}" type="pres">
      <dgm:prSet presAssocID="{0A70529F-9C45-4796-989D-C64486A4A082}" presName="noGeometry" presStyleCnt="0"/>
      <dgm:spPr/>
    </dgm:pt>
    <dgm:pt modelId="{295A3018-9557-4B19-A67F-87C6D9C3903E}" type="pres">
      <dgm:prSet presAssocID="{0A70529F-9C45-4796-989D-C64486A4A082}" presName="childTextVisible" presStyleLbl="bgAccFollowNode1" presStyleIdx="3" presStyleCnt="4" custScaleX="120504" custScaleY="351657" custLinFactNeighborX="-8831" custLinFactNeighborY="2218">
        <dgm:presLayoutVars>
          <dgm:bulletEnabled val="1"/>
        </dgm:presLayoutVars>
      </dgm:prSet>
      <dgm:spPr/>
      <dgm:t>
        <a:bodyPr/>
        <a:lstStyle/>
        <a:p>
          <a:pPr rtl="1"/>
          <a:endParaRPr lang="ar-SA"/>
        </a:p>
      </dgm:t>
    </dgm:pt>
    <dgm:pt modelId="{8958071B-FDD7-40B1-8ECB-E80254AB4113}" type="pres">
      <dgm:prSet presAssocID="{0A70529F-9C45-4796-989D-C64486A4A082}" presName="childTextHidden" presStyleLbl="bgAccFollowNode1" presStyleIdx="3" presStyleCnt="4"/>
      <dgm:spPr/>
      <dgm:t>
        <a:bodyPr/>
        <a:lstStyle/>
        <a:p>
          <a:pPr rtl="1"/>
          <a:endParaRPr lang="ar-SA"/>
        </a:p>
      </dgm:t>
    </dgm:pt>
    <dgm:pt modelId="{6198D356-5C90-4C24-A351-675E9BE64945}" type="pres">
      <dgm:prSet presAssocID="{0A70529F-9C45-4796-989D-C64486A4A082}" presName="parentText" presStyleLbl="node1" presStyleIdx="3" presStyleCnt="4" custScaleY="297295" custLinFactNeighborX="-2840" custLinFactNeighborY="-2000">
        <dgm:presLayoutVars>
          <dgm:chMax val="1"/>
          <dgm:bulletEnabled val="1"/>
        </dgm:presLayoutVars>
      </dgm:prSet>
      <dgm:spPr/>
      <dgm:t>
        <a:bodyPr/>
        <a:lstStyle/>
        <a:p>
          <a:pPr rtl="1"/>
          <a:endParaRPr lang="ar-SA"/>
        </a:p>
      </dgm:t>
    </dgm:pt>
  </dgm:ptLst>
  <dgm:cxnLst>
    <dgm:cxn modelId="{BD99D040-77C7-4AD5-98EC-9ADD733F747A}" type="presOf" srcId="{7E8C33FB-5A30-48CB-A255-DF0DC1BFE795}" destId="{5F84A3AF-99C2-4398-98B7-26930E19371B}" srcOrd="0" destOrd="1" presId="urn:microsoft.com/office/officeart/2005/8/layout/hProcess6"/>
    <dgm:cxn modelId="{DCCF2262-FF1C-4353-9F64-FF931C0C84A2}" srcId="{0A70529F-9C45-4796-989D-C64486A4A082}" destId="{679853CA-C71F-4988-82D7-08B7086AB360}" srcOrd="0" destOrd="0" parTransId="{B2B5D0E8-DA8E-486E-B47B-9ADCDE52F49B}" sibTransId="{B1A4E24E-66D2-4BFB-879A-84F18372BF75}"/>
    <dgm:cxn modelId="{1468B108-AE63-4F7B-B6D8-FD7B7904F2BC}" type="presOf" srcId="{0B6D19CA-3B9F-4AB8-B05C-7C76DA1315D3}" destId="{5F84A3AF-99C2-4398-98B7-26930E19371B}" srcOrd="0" destOrd="0" presId="urn:microsoft.com/office/officeart/2005/8/layout/hProcess6"/>
    <dgm:cxn modelId="{E232823F-70C8-4270-B3D7-241FD4576983}" srcId="{85CD93CD-598D-425F-95F7-540A3E5A5293}" destId="{0A70529F-9C45-4796-989D-C64486A4A082}" srcOrd="3" destOrd="0" parTransId="{60EF684A-09D5-4EB4-BA5B-10ACCA9C4510}" sibTransId="{D430A22C-6D3A-4A49-A032-D69F94D3DCB8}"/>
    <dgm:cxn modelId="{435B274D-8F61-4678-98B3-61FDD91DEDAC}" type="presOf" srcId="{F433B35F-239D-4E28-97EB-41CF5EBFBFC7}" destId="{48CF1038-10BD-415B-8F12-6EC88ACBD959}" srcOrd="1" destOrd="0" presId="urn:microsoft.com/office/officeart/2005/8/layout/hProcess6"/>
    <dgm:cxn modelId="{3B74EBBA-F567-4BF1-8DCD-804AAF7704DF}" type="presOf" srcId="{0B6D19CA-3B9F-4AB8-B05C-7C76DA1315D3}" destId="{58204A9E-7123-4524-87DC-885E8FB152A4}" srcOrd="1" destOrd="0" presId="urn:microsoft.com/office/officeart/2005/8/layout/hProcess6"/>
    <dgm:cxn modelId="{EA83E22A-E3AF-44C1-822A-DA66A9726632}" srcId="{4D6E686D-947B-426B-8F48-87B3C564AB96}" destId="{0B6D19CA-3B9F-4AB8-B05C-7C76DA1315D3}" srcOrd="0" destOrd="0" parTransId="{A8415744-FB78-4429-97BE-48873C376B83}" sibTransId="{52F56FA8-2289-4EFC-BE4F-8410ECDA4B05}"/>
    <dgm:cxn modelId="{8D483E59-C145-477B-A0D3-99AD96682FAB}" type="presOf" srcId="{E80AAC47-DC01-49D4-A297-964A089002C2}" destId="{14E5F055-B5F8-4D82-AD52-B758791DFE7E}" srcOrd="0" destOrd="0" presId="urn:microsoft.com/office/officeart/2005/8/layout/hProcess6"/>
    <dgm:cxn modelId="{59CC89BC-A58C-4D3E-ACAD-CD409B7FCF70}" type="presOf" srcId="{85CD93CD-598D-425F-95F7-540A3E5A5293}" destId="{B517D0CE-8FC4-412B-919E-93BCCD06FB68}" srcOrd="0" destOrd="0" presId="urn:microsoft.com/office/officeart/2005/8/layout/hProcess6"/>
    <dgm:cxn modelId="{C3BE4BBF-84BE-4E3E-BDD1-A2B3AAC4EC06}" type="presOf" srcId="{DF418077-8249-4007-8202-DA55810C5010}" destId="{39F3671A-04C2-48AA-84B3-9A9BAA90FD0D}" srcOrd="0" destOrd="0" presId="urn:microsoft.com/office/officeart/2005/8/layout/hProcess6"/>
    <dgm:cxn modelId="{309BA9E7-7690-4CBA-AD7E-E06F2EE9BEFB}" srcId="{85CD93CD-598D-425F-95F7-540A3E5A5293}" destId="{E80AAC47-DC01-49D4-A297-964A089002C2}" srcOrd="2" destOrd="0" parTransId="{3A358981-80FC-4AA1-82B0-959543740D77}" sibTransId="{CD02445C-14FE-4FB8-83DC-E2E28223BDFB}"/>
    <dgm:cxn modelId="{3901156C-9727-4758-B5FC-C10C21458145}" type="presOf" srcId="{679853CA-C71F-4988-82D7-08B7086AB360}" destId="{295A3018-9557-4B19-A67F-87C6D9C3903E}" srcOrd="0" destOrd="0" presId="urn:microsoft.com/office/officeart/2005/8/layout/hProcess6"/>
    <dgm:cxn modelId="{0B33A6B0-CF90-4448-9225-32265F7FC7A2}" type="presOf" srcId="{0A70529F-9C45-4796-989D-C64486A4A082}" destId="{6198D356-5C90-4C24-A351-675E9BE64945}" srcOrd="0" destOrd="0" presId="urn:microsoft.com/office/officeart/2005/8/layout/hProcess6"/>
    <dgm:cxn modelId="{8810154F-5ED8-450B-BC2B-3ECBC8134D44}" type="presOf" srcId="{7E8C33FB-5A30-48CB-A255-DF0DC1BFE795}" destId="{58204A9E-7123-4524-87DC-885E8FB152A4}" srcOrd="1" destOrd="1" presId="urn:microsoft.com/office/officeart/2005/8/layout/hProcess6"/>
    <dgm:cxn modelId="{0AFF7A95-254F-4E98-B8D2-B4312016B901}" srcId="{270E766A-78B9-4539-AB63-F0FA594BEFC8}" destId="{F433B35F-239D-4E28-97EB-41CF5EBFBFC7}" srcOrd="0" destOrd="0" parTransId="{23E1EB5E-6E02-4473-9EFB-B9C68BABDE31}" sibTransId="{F0F1A97A-CE92-4AD7-B4AF-A3AE9C2673EB}"/>
    <dgm:cxn modelId="{9A8D3D28-237F-4E61-8FD7-2DD66D2AC7EE}" srcId="{E80AAC47-DC01-49D4-A297-964A089002C2}" destId="{A5209B6B-D032-4523-A2BC-D733B000A446}" srcOrd="1" destOrd="0" parTransId="{EB357338-1B47-4240-BB4D-6C5DAE1B5F17}" sibTransId="{4FA80B15-B1ED-4538-8206-DED97BB3377D}"/>
    <dgm:cxn modelId="{9D75AA9D-3C9E-4793-BA01-F5207427124E}" srcId="{E80AAC47-DC01-49D4-A297-964A089002C2}" destId="{DF418077-8249-4007-8202-DA55810C5010}" srcOrd="0" destOrd="0" parTransId="{8768A12D-94A3-4BAD-A188-B495C5B30E7D}" sibTransId="{5B81955F-7157-4484-8324-B5E23C14F5C8}"/>
    <dgm:cxn modelId="{DA750819-A3CA-4C80-8B4A-6D1C24A02227}" type="presOf" srcId="{679853CA-C71F-4988-82D7-08B7086AB360}" destId="{8958071B-FDD7-40B1-8ECB-E80254AB4113}" srcOrd="1" destOrd="0" presId="urn:microsoft.com/office/officeart/2005/8/layout/hProcess6"/>
    <dgm:cxn modelId="{07A98CFE-8B78-4E7A-BCE0-A6C2ABFC1CB5}" type="presOf" srcId="{DF418077-8249-4007-8202-DA55810C5010}" destId="{BED8DBC3-3677-4EBB-9C3E-CD35DCFF4B14}" srcOrd="1" destOrd="0" presId="urn:microsoft.com/office/officeart/2005/8/layout/hProcess6"/>
    <dgm:cxn modelId="{384824F5-8B1E-49BF-8B07-273226D41565}" type="presOf" srcId="{F433B35F-239D-4E28-97EB-41CF5EBFBFC7}" destId="{FF5CCEC4-B054-4FF9-BF41-E77C15F61A02}" srcOrd="0" destOrd="0" presId="urn:microsoft.com/office/officeart/2005/8/layout/hProcess6"/>
    <dgm:cxn modelId="{02095266-8B9A-494E-8BF6-FC156438BDA6}" type="presOf" srcId="{A5209B6B-D032-4523-A2BC-D733B000A446}" destId="{BED8DBC3-3677-4EBB-9C3E-CD35DCFF4B14}" srcOrd="1" destOrd="1" presId="urn:microsoft.com/office/officeart/2005/8/layout/hProcess6"/>
    <dgm:cxn modelId="{DAC3F24F-CAB2-4E44-AC3E-87CEB35D1C05}" type="presOf" srcId="{A5209B6B-D032-4523-A2BC-D733B000A446}" destId="{39F3671A-04C2-48AA-84B3-9A9BAA90FD0D}" srcOrd="0" destOrd="1" presId="urn:microsoft.com/office/officeart/2005/8/layout/hProcess6"/>
    <dgm:cxn modelId="{B3AB3CE6-0712-407A-9A8D-D2098C9A753E}" type="presOf" srcId="{4D6E686D-947B-426B-8F48-87B3C564AB96}" destId="{AC2EB98D-6BF2-426A-A4A1-E8F48AC4E061}" srcOrd="0" destOrd="0" presId="urn:microsoft.com/office/officeart/2005/8/layout/hProcess6"/>
    <dgm:cxn modelId="{206663A1-177A-4352-9D9D-F566EFFC78AF}" type="presOf" srcId="{270E766A-78B9-4539-AB63-F0FA594BEFC8}" destId="{1C231864-44BE-4E26-B6B7-3D41292C0868}" srcOrd="0" destOrd="0" presId="urn:microsoft.com/office/officeart/2005/8/layout/hProcess6"/>
    <dgm:cxn modelId="{9A839447-D4D5-40A1-AF67-C39D59C1927C}" srcId="{85CD93CD-598D-425F-95F7-540A3E5A5293}" destId="{4D6E686D-947B-426B-8F48-87B3C564AB96}" srcOrd="1" destOrd="0" parTransId="{BB40E754-9B72-4C31-A58C-A029E2A18CCC}" sibTransId="{7BDF385B-0E34-451A-8A59-577EAE5E121C}"/>
    <dgm:cxn modelId="{0758204E-3B7D-451D-A495-D467E21430B7}" srcId="{4D6E686D-947B-426B-8F48-87B3C564AB96}" destId="{7E8C33FB-5A30-48CB-A255-DF0DC1BFE795}" srcOrd="1" destOrd="0" parTransId="{BBB19763-1044-40F9-B15C-3D8E4EE1FE0F}" sibTransId="{87940CC2-DF74-4DFF-8C23-5EFF91E3CDBB}"/>
    <dgm:cxn modelId="{F8DD3AAB-8FA1-4AB0-B657-9B18DD1D1E05}" srcId="{85CD93CD-598D-425F-95F7-540A3E5A5293}" destId="{270E766A-78B9-4539-AB63-F0FA594BEFC8}" srcOrd="0" destOrd="0" parTransId="{75EB9A5E-0775-45AA-9B1A-06661B8A734C}" sibTransId="{5F945E88-0452-4AA1-AB27-9E6964CA04B4}"/>
    <dgm:cxn modelId="{B5167CED-CFC6-453A-82E0-1CBFFA7E1377}" type="presParOf" srcId="{B517D0CE-8FC4-412B-919E-93BCCD06FB68}" destId="{B8CEEFCB-9E1A-4257-87E7-58D059C19C95}" srcOrd="0" destOrd="0" presId="urn:microsoft.com/office/officeart/2005/8/layout/hProcess6"/>
    <dgm:cxn modelId="{5D25B032-24C0-4E09-A2C2-9CA6578D1124}" type="presParOf" srcId="{B8CEEFCB-9E1A-4257-87E7-58D059C19C95}" destId="{10F08330-8EE8-4996-8ED2-C52501E228DD}" srcOrd="0" destOrd="0" presId="urn:microsoft.com/office/officeart/2005/8/layout/hProcess6"/>
    <dgm:cxn modelId="{78D4B45D-C791-428C-A133-A2001884B21C}" type="presParOf" srcId="{B8CEEFCB-9E1A-4257-87E7-58D059C19C95}" destId="{FF5CCEC4-B054-4FF9-BF41-E77C15F61A02}" srcOrd="1" destOrd="0" presId="urn:microsoft.com/office/officeart/2005/8/layout/hProcess6"/>
    <dgm:cxn modelId="{F04981BE-DCA6-4690-A588-A6EEAA2E424B}" type="presParOf" srcId="{B8CEEFCB-9E1A-4257-87E7-58D059C19C95}" destId="{48CF1038-10BD-415B-8F12-6EC88ACBD959}" srcOrd="2" destOrd="0" presId="urn:microsoft.com/office/officeart/2005/8/layout/hProcess6"/>
    <dgm:cxn modelId="{62608274-507F-4FC4-8F04-7E880F387407}" type="presParOf" srcId="{B8CEEFCB-9E1A-4257-87E7-58D059C19C95}" destId="{1C231864-44BE-4E26-B6B7-3D41292C0868}" srcOrd="3" destOrd="0" presId="urn:microsoft.com/office/officeart/2005/8/layout/hProcess6"/>
    <dgm:cxn modelId="{F223C864-4364-41D0-8A05-1D0C2503800A}" type="presParOf" srcId="{B517D0CE-8FC4-412B-919E-93BCCD06FB68}" destId="{1A5AABCE-03A9-4069-8E0E-1F7EAEFE99BB}" srcOrd="1" destOrd="0" presId="urn:microsoft.com/office/officeart/2005/8/layout/hProcess6"/>
    <dgm:cxn modelId="{C91DE1D8-54D7-446B-AA62-A7CD9C3D9C89}" type="presParOf" srcId="{B517D0CE-8FC4-412B-919E-93BCCD06FB68}" destId="{29719A26-FFBC-4FA3-BB7B-1EA34589A2DC}" srcOrd="2" destOrd="0" presId="urn:microsoft.com/office/officeart/2005/8/layout/hProcess6"/>
    <dgm:cxn modelId="{50899C77-C334-4838-9EF9-53316F2BC9D8}" type="presParOf" srcId="{29719A26-FFBC-4FA3-BB7B-1EA34589A2DC}" destId="{55A6C1F1-DDFA-48CD-8E76-67B5A7660646}" srcOrd="0" destOrd="0" presId="urn:microsoft.com/office/officeart/2005/8/layout/hProcess6"/>
    <dgm:cxn modelId="{7BEF41CB-5F2F-470E-A89A-7B40E80CAD09}" type="presParOf" srcId="{29719A26-FFBC-4FA3-BB7B-1EA34589A2DC}" destId="{5F84A3AF-99C2-4398-98B7-26930E19371B}" srcOrd="1" destOrd="0" presId="urn:microsoft.com/office/officeart/2005/8/layout/hProcess6"/>
    <dgm:cxn modelId="{C28C8785-3571-464E-BB67-12CB15C521B2}" type="presParOf" srcId="{29719A26-FFBC-4FA3-BB7B-1EA34589A2DC}" destId="{58204A9E-7123-4524-87DC-885E8FB152A4}" srcOrd="2" destOrd="0" presId="urn:microsoft.com/office/officeart/2005/8/layout/hProcess6"/>
    <dgm:cxn modelId="{B7FB34C0-8C16-4F96-9ACA-35F9D4E222F9}" type="presParOf" srcId="{29719A26-FFBC-4FA3-BB7B-1EA34589A2DC}" destId="{AC2EB98D-6BF2-426A-A4A1-E8F48AC4E061}" srcOrd="3" destOrd="0" presId="urn:microsoft.com/office/officeart/2005/8/layout/hProcess6"/>
    <dgm:cxn modelId="{6808F15B-F374-4799-BBB8-30E7A2D4DF16}" type="presParOf" srcId="{B517D0CE-8FC4-412B-919E-93BCCD06FB68}" destId="{A229BC8D-9367-4B4E-A4F3-F669F0F7A545}" srcOrd="3" destOrd="0" presId="urn:microsoft.com/office/officeart/2005/8/layout/hProcess6"/>
    <dgm:cxn modelId="{6B532BA4-B829-4BD8-879D-754D93E7B6CF}" type="presParOf" srcId="{B517D0CE-8FC4-412B-919E-93BCCD06FB68}" destId="{A99D90C2-FA80-4483-A36F-445A5ABF7507}" srcOrd="4" destOrd="0" presId="urn:microsoft.com/office/officeart/2005/8/layout/hProcess6"/>
    <dgm:cxn modelId="{BD98B920-BA67-40DF-8243-B85E052D7EE3}" type="presParOf" srcId="{A99D90C2-FA80-4483-A36F-445A5ABF7507}" destId="{DA18BBE7-5F04-440F-8EF0-DC2D31AB201F}" srcOrd="0" destOrd="0" presId="urn:microsoft.com/office/officeart/2005/8/layout/hProcess6"/>
    <dgm:cxn modelId="{1BBF9DE6-CFBB-4529-BF87-70B1F2E58702}" type="presParOf" srcId="{A99D90C2-FA80-4483-A36F-445A5ABF7507}" destId="{39F3671A-04C2-48AA-84B3-9A9BAA90FD0D}" srcOrd="1" destOrd="0" presId="urn:microsoft.com/office/officeart/2005/8/layout/hProcess6"/>
    <dgm:cxn modelId="{B121D208-07A7-4FE0-8C97-0D8B25FA36E3}" type="presParOf" srcId="{A99D90C2-FA80-4483-A36F-445A5ABF7507}" destId="{BED8DBC3-3677-4EBB-9C3E-CD35DCFF4B14}" srcOrd="2" destOrd="0" presId="urn:microsoft.com/office/officeart/2005/8/layout/hProcess6"/>
    <dgm:cxn modelId="{8311F9E0-E9CE-41D5-85D9-840B373CAB09}" type="presParOf" srcId="{A99D90C2-FA80-4483-A36F-445A5ABF7507}" destId="{14E5F055-B5F8-4D82-AD52-B758791DFE7E}" srcOrd="3" destOrd="0" presId="urn:microsoft.com/office/officeart/2005/8/layout/hProcess6"/>
    <dgm:cxn modelId="{488FCA3B-5948-452E-859C-CECC7DFB2082}" type="presParOf" srcId="{B517D0CE-8FC4-412B-919E-93BCCD06FB68}" destId="{3FE3BC97-5F07-46A7-AC92-37E18BB71F95}" srcOrd="5" destOrd="0" presId="urn:microsoft.com/office/officeart/2005/8/layout/hProcess6"/>
    <dgm:cxn modelId="{3669ABE5-BC8F-4BF4-9F74-EF85FEFFE8B3}" type="presParOf" srcId="{B517D0CE-8FC4-412B-919E-93BCCD06FB68}" destId="{7402E16A-F253-43AD-96F2-0B26E205450E}" srcOrd="6" destOrd="0" presId="urn:microsoft.com/office/officeart/2005/8/layout/hProcess6"/>
    <dgm:cxn modelId="{DF32DFA8-F354-41F8-A2DA-21A98F75B773}" type="presParOf" srcId="{7402E16A-F253-43AD-96F2-0B26E205450E}" destId="{22E5C423-7479-409F-A3C2-D133322057AB}" srcOrd="0" destOrd="0" presId="urn:microsoft.com/office/officeart/2005/8/layout/hProcess6"/>
    <dgm:cxn modelId="{60F13F2B-B33A-4324-AE87-DECB69E19D7E}" type="presParOf" srcId="{7402E16A-F253-43AD-96F2-0B26E205450E}" destId="{295A3018-9557-4B19-A67F-87C6D9C3903E}" srcOrd="1" destOrd="0" presId="urn:microsoft.com/office/officeart/2005/8/layout/hProcess6"/>
    <dgm:cxn modelId="{08DC15DB-84D2-4D80-9B0E-282222E20BF7}" type="presParOf" srcId="{7402E16A-F253-43AD-96F2-0B26E205450E}" destId="{8958071B-FDD7-40B1-8ECB-E80254AB4113}" srcOrd="2" destOrd="0" presId="urn:microsoft.com/office/officeart/2005/8/layout/hProcess6"/>
    <dgm:cxn modelId="{8DA18F03-4E6C-453F-A2EE-560053E1E85C}" type="presParOf" srcId="{7402E16A-F253-43AD-96F2-0B26E205450E}" destId="{6198D356-5C90-4C24-A351-675E9BE64945}" srcOrd="3" destOrd="0" presId="urn:microsoft.com/office/officeart/2005/8/layout/hProcess6"/>
  </dgm:cxnLst>
  <dgm:bg/>
  <dgm:whole/>
</dgm:dataModel>
</file>

<file path=ppt/diagrams/data2.xml><?xml version="1.0" encoding="utf-8"?>
<dgm:dataModel xmlns:dgm="http://schemas.openxmlformats.org/drawingml/2006/diagram" xmlns:a="http://schemas.openxmlformats.org/drawingml/2006/main">
  <dgm:ptLst>
    <dgm:pt modelId="{96007623-E8C9-4C15-AABA-1465DDE9F590}" type="doc">
      <dgm:prSet loTypeId="urn:microsoft.com/office/officeart/2005/8/layout/orgChart1" loCatId="hierarchy" qsTypeId="urn:microsoft.com/office/officeart/2005/8/quickstyle/3d3" qsCatId="3D" csTypeId="urn:microsoft.com/office/officeart/2005/8/colors/colorful5" csCatId="colorful" phldr="1"/>
      <dgm:spPr/>
      <dgm:t>
        <a:bodyPr/>
        <a:lstStyle/>
        <a:p>
          <a:pPr rtl="1"/>
          <a:endParaRPr lang="ar-SA"/>
        </a:p>
      </dgm:t>
    </dgm:pt>
    <dgm:pt modelId="{40E67234-771E-4EC1-B7BB-7CB958B5A396}">
      <dgm:prSet phldrT="[نص]">
        <dgm:style>
          <a:lnRef idx="1">
            <a:schemeClr val="accent3"/>
          </a:lnRef>
          <a:fillRef idx="2">
            <a:schemeClr val="accent3"/>
          </a:fillRef>
          <a:effectRef idx="1">
            <a:schemeClr val="accent3"/>
          </a:effectRef>
          <a:fontRef idx="minor">
            <a:schemeClr val="dk1"/>
          </a:fontRef>
        </dgm:style>
      </dgm:prSet>
      <dgm:spPr/>
      <dgm:t>
        <a:bodyPr/>
        <a:lstStyle/>
        <a:p>
          <a:pPr rtl="1"/>
          <a:r>
            <a:rPr lang="ar-SA" dirty="0">
              <a:ln>
                <a:solidFill>
                  <a:sysClr val="windowText" lastClr="000000"/>
                </a:solidFill>
              </a:ln>
            </a:rPr>
            <a:t>طرق توليد الموجات </a:t>
          </a:r>
          <a:r>
            <a:rPr lang="ar-SA" dirty="0" err="1">
              <a:ln>
                <a:solidFill>
                  <a:sysClr val="windowText" lastClr="000000"/>
                </a:solidFill>
              </a:ln>
            </a:rPr>
            <a:t>الكهرومغناطيسيه</a:t>
          </a:r>
          <a:endParaRPr lang="ar-SA" dirty="0">
            <a:ln>
              <a:solidFill>
                <a:sysClr val="windowText" lastClr="000000"/>
              </a:solidFill>
            </a:ln>
          </a:endParaRPr>
        </a:p>
      </dgm:t>
    </dgm:pt>
    <dgm:pt modelId="{4A28961F-1AB8-4084-9978-9CEAD96D3985}" type="parTrans" cxnId="{EAC63653-75A0-4E8F-803B-D3B876DF9606}">
      <dgm:prSet/>
      <dgm:spPr/>
      <dgm:t>
        <a:bodyPr/>
        <a:lstStyle/>
        <a:p>
          <a:pPr rtl="1"/>
          <a:endParaRPr lang="ar-SA"/>
        </a:p>
      </dgm:t>
    </dgm:pt>
    <dgm:pt modelId="{11B6480B-93AA-4D37-A992-3717B1669E89}" type="sibTrans" cxnId="{EAC63653-75A0-4E8F-803B-D3B876DF9606}">
      <dgm:prSet/>
      <dgm:spPr/>
      <dgm:t>
        <a:bodyPr/>
        <a:lstStyle/>
        <a:p>
          <a:pPr rtl="1"/>
          <a:endParaRPr lang="ar-SA"/>
        </a:p>
      </dgm:t>
    </dgm:pt>
    <dgm:pt modelId="{D618A2EA-AE19-4E37-90B4-C5FC7ACE79A4}">
      <dgm:prSet phldrT="[نص]"/>
      <dgm:spPr/>
      <dgm:t>
        <a:bodyPr/>
        <a:lstStyle/>
        <a:p>
          <a:pPr rtl="1"/>
          <a:r>
            <a:rPr lang="ar-SA" dirty="0">
              <a:ln>
                <a:solidFill>
                  <a:sysClr val="windowText" lastClr="000000"/>
                </a:solidFill>
              </a:ln>
            </a:rPr>
            <a:t>3- الموجات الناتجة بالكهرباء </a:t>
          </a:r>
          <a:r>
            <a:rPr lang="ar-SA" dirty="0" err="1" smtClean="0">
              <a:ln>
                <a:solidFill>
                  <a:sysClr val="windowText" lastClr="000000"/>
                </a:solidFill>
              </a:ln>
            </a:rPr>
            <a:t>الإجهادية</a:t>
          </a:r>
          <a:r>
            <a:rPr lang="ar-SA" dirty="0" smtClean="0">
              <a:ln>
                <a:solidFill>
                  <a:sysClr val="windowText" lastClr="000000"/>
                </a:solidFill>
              </a:ln>
            </a:rPr>
            <a:t> </a:t>
          </a:r>
          <a:endParaRPr lang="ar-SA" dirty="0">
            <a:ln>
              <a:solidFill>
                <a:sysClr val="windowText" lastClr="000000"/>
              </a:solidFill>
            </a:ln>
          </a:endParaRPr>
        </a:p>
      </dgm:t>
    </dgm:pt>
    <dgm:pt modelId="{6A8C0B63-11BF-47F5-AFFA-2DEBFFEE75F0}" type="parTrans" cxnId="{439A0815-1301-4C8D-8BB0-2AD2AD14A289}">
      <dgm:prSet/>
      <dgm:spPr/>
      <dgm:t>
        <a:bodyPr/>
        <a:lstStyle/>
        <a:p>
          <a:pPr rtl="1"/>
          <a:endParaRPr lang="ar-SA"/>
        </a:p>
      </dgm:t>
    </dgm:pt>
    <dgm:pt modelId="{B19FE095-B3B6-40D8-921E-0D01B1289001}" type="sibTrans" cxnId="{439A0815-1301-4C8D-8BB0-2AD2AD14A289}">
      <dgm:prSet/>
      <dgm:spPr/>
      <dgm:t>
        <a:bodyPr/>
        <a:lstStyle/>
        <a:p>
          <a:pPr rtl="1"/>
          <a:endParaRPr lang="ar-SA"/>
        </a:p>
      </dgm:t>
    </dgm:pt>
    <dgm:pt modelId="{B38BBAC8-78B9-4CC8-88F2-883EDEB6F797}">
      <dgm:prSet phldrT="[نص]"/>
      <dgm:spPr/>
      <dgm:t>
        <a:bodyPr/>
        <a:lstStyle/>
        <a:p>
          <a:pPr rtl="1"/>
          <a:r>
            <a:rPr lang="ar-SA">
              <a:ln>
                <a:solidFill>
                  <a:sysClr val="windowText" lastClr="000000"/>
                </a:solidFill>
              </a:ln>
            </a:rPr>
            <a:t>2- الموجات الناتجة عن ملف ومكثف كهربائي</a:t>
          </a:r>
        </a:p>
      </dgm:t>
    </dgm:pt>
    <dgm:pt modelId="{F7C70F41-5640-481D-84AE-AA31AF707D4D}" type="parTrans" cxnId="{8E3EF365-A8F1-4DE2-9CC6-5C5E117C56D6}">
      <dgm:prSet/>
      <dgm:spPr/>
      <dgm:t>
        <a:bodyPr/>
        <a:lstStyle/>
        <a:p>
          <a:pPr rtl="1"/>
          <a:endParaRPr lang="ar-SA"/>
        </a:p>
      </dgm:t>
    </dgm:pt>
    <dgm:pt modelId="{66CD40C6-D7A6-4C65-83B5-EB36B8555F24}" type="sibTrans" cxnId="{8E3EF365-A8F1-4DE2-9CC6-5C5E117C56D6}">
      <dgm:prSet/>
      <dgm:spPr/>
      <dgm:t>
        <a:bodyPr/>
        <a:lstStyle/>
        <a:p>
          <a:pPr rtl="1"/>
          <a:endParaRPr lang="ar-SA"/>
        </a:p>
      </dgm:t>
    </dgm:pt>
    <dgm:pt modelId="{BA5CFD31-7C31-40F6-8AFD-D8F550DB5F0F}">
      <dgm:prSet phldrT="[نص]"/>
      <dgm:spPr/>
      <dgm:t>
        <a:bodyPr/>
        <a:lstStyle/>
        <a:p>
          <a:pPr rtl="1"/>
          <a:r>
            <a:rPr lang="ar-SA">
              <a:ln>
                <a:solidFill>
                  <a:sysClr val="windowText" lastClr="000000"/>
                </a:solidFill>
              </a:ln>
            </a:rPr>
            <a:t>1-مصدر متناوب متصل بهوائي</a:t>
          </a:r>
        </a:p>
      </dgm:t>
    </dgm:pt>
    <dgm:pt modelId="{EF185262-AFA0-4186-B045-DBC2AAD740FE}" type="parTrans" cxnId="{89074320-A38C-4998-B17D-685F6C294CE7}">
      <dgm:prSet/>
      <dgm:spPr/>
      <dgm:t>
        <a:bodyPr/>
        <a:lstStyle/>
        <a:p>
          <a:pPr rtl="1"/>
          <a:endParaRPr lang="ar-SA"/>
        </a:p>
      </dgm:t>
    </dgm:pt>
    <dgm:pt modelId="{BEC6724F-A6A7-441B-8BC8-FF1EDD04FDD1}" type="sibTrans" cxnId="{89074320-A38C-4998-B17D-685F6C294CE7}">
      <dgm:prSet/>
      <dgm:spPr/>
      <dgm:t>
        <a:bodyPr/>
        <a:lstStyle/>
        <a:p>
          <a:pPr rtl="1"/>
          <a:endParaRPr lang="ar-SA"/>
        </a:p>
      </dgm:t>
    </dgm:pt>
    <dgm:pt modelId="{0C740A85-C785-4940-B9F6-3CA1A32B3C9C}" type="pres">
      <dgm:prSet presAssocID="{96007623-E8C9-4C15-AABA-1465DDE9F590}" presName="hierChild1" presStyleCnt="0">
        <dgm:presLayoutVars>
          <dgm:orgChart val="1"/>
          <dgm:chPref val="1"/>
          <dgm:dir/>
          <dgm:animOne val="branch"/>
          <dgm:animLvl val="lvl"/>
          <dgm:resizeHandles/>
        </dgm:presLayoutVars>
      </dgm:prSet>
      <dgm:spPr/>
      <dgm:t>
        <a:bodyPr/>
        <a:lstStyle/>
        <a:p>
          <a:pPr rtl="1"/>
          <a:endParaRPr lang="ar-SA"/>
        </a:p>
      </dgm:t>
    </dgm:pt>
    <dgm:pt modelId="{D9932E04-52D1-43B9-8F62-62293432A371}" type="pres">
      <dgm:prSet presAssocID="{40E67234-771E-4EC1-B7BB-7CB958B5A396}" presName="hierRoot1" presStyleCnt="0">
        <dgm:presLayoutVars>
          <dgm:hierBranch val="init"/>
        </dgm:presLayoutVars>
      </dgm:prSet>
      <dgm:spPr/>
    </dgm:pt>
    <dgm:pt modelId="{A8278BF9-AA52-4B8A-B3C6-FD0C814AA8E0}" type="pres">
      <dgm:prSet presAssocID="{40E67234-771E-4EC1-B7BB-7CB958B5A396}" presName="rootComposite1" presStyleCnt="0"/>
      <dgm:spPr/>
    </dgm:pt>
    <dgm:pt modelId="{BD94B258-B869-4623-8AD6-C0ED29571EEE}" type="pres">
      <dgm:prSet presAssocID="{40E67234-771E-4EC1-B7BB-7CB958B5A396}" presName="rootText1" presStyleLbl="node0" presStyleIdx="0" presStyleCnt="1">
        <dgm:presLayoutVars>
          <dgm:chPref val="3"/>
        </dgm:presLayoutVars>
      </dgm:prSet>
      <dgm:spPr/>
      <dgm:t>
        <a:bodyPr/>
        <a:lstStyle/>
        <a:p>
          <a:pPr rtl="1"/>
          <a:endParaRPr lang="ar-SA"/>
        </a:p>
      </dgm:t>
    </dgm:pt>
    <dgm:pt modelId="{CB1E6F6E-B2DD-4FA2-AC67-276476B5D548}" type="pres">
      <dgm:prSet presAssocID="{40E67234-771E-4EC1-B7BB-7CB958B5A396}" presName="rootConnector1" presStyleLbl="node1" presStyleIdx="0" presStyleCnt="0"/>
      <dgm:spPr/>
      <dgm:t>
        <a:bodyPr/>
        <a:lstStyle/>
        <a:p>
          <a:pPr rtl="1"/>
          <a:endParaRPr lang="ar-SA"/>
        </a:p>
      </dgm:t>
    </dgm:pt>
    <dgm:pt modelId="{67541016-B123-493B-A6EE-141150CE75F7}" type="pres">
      <dgm:prSet presAssocID="{40E67234-771E-4EC1-B7BB-7CB958B5A396}" presName="hierChild2" presStyleCnt="0"/>
      <dgm:spPr/>
    </dgm:pt>
    <dgm:pt modelId="{59B5BE46-BDD9-4D21-B9B6-C11BA7AA9E96}" type="pres">
      <dgm:prSet presAssocID="{6A8C0B63-11BF-47F5-AFFA-2DEBFFEE75F0}" presName="Name37" presStyleLbl="parChTrans1D2" presStyleIdx="0" presStyleCnt="3"/>
      <dgm:spPr/>
      <dgm:t>
        <a:bodyPr/>
        <a:lstStyle/>
        <a:p>
          <a:pPr rtl="1"/>
          <a:endParaRPr lang="ar-SA"/>
        </a:p>
      </dgm:t>
    </dgm:pt>
    <dgm:pt modelId="{E3E5E413-B28F-4016-9FA7-03AFCC9DC4FC}" type="pres">
      <dgm:prSet presAssocID="{D618A2EA-AE19-4E37-90B4-C5FC7ACE79A4}" presName="hierRoot2" presStyleCnt="0">
        <dgm:presLayoutVars>
          <dgm:hierBranch val="init"/>
        </dgm:presLayoutVars>
      </dgm:prSet>
      <dgm:spPr/>
    </dgm:pt>
    <dgm:pt modelId="{79CCB1C9-F74D-4858-82CF-A516D2B012F4}" type="pres">
      <dgm:prSet presAssocID="{D618A2EA-AE19-4E37-90B4-C5FC7ACE79A4}" presName="rootComposite" presStyleCnt="0"/>
      <dgm:spPr/>
    </dgm:pt>
    <dgm:pt modelId="{002C22F1-3734-460F-A800-157EAC5CD575}" type="pres">
      <dgm:prSet presAssocID="{D618A2EA-AE19-4E37-90B4-C5FC7ACE79A4}" presName="rootText" presStyleLbl="node2" presStyleIdx="0" presStyleCnt="3" custLinFactNeighborX="4808" custLinFactNeighborY="-3205">
        <dgm:presLayoutVars>
          <dgm:chPref val="3"/>
        </dgm:presLayoutVars>
      </dgm:prSet>
      <dgm:spPr/>
      <dgm:t>
        <a:bodyPr/>
        <a:lstStyle/>
        <a:p>
          <a:pPr rtl="1"/>
          <a:endParaRPr lang="ar-SA"/>
        </a:p>
      </dgm:t>
    </dgm:pt>
    <dgm:pt modelId="{1EA7C230-B024-435B-AD4F-55A560DF6C51}" type="pres">
      <dgm:prSet presAssocID="{D618A2EA-AE19-4E37-90B4-C5FC7ACE79A4}" presName="rootConnector" presStyleLbl="node2" presStyleIdx="0" presStyleCnt="3"/>
      <dgm:spPr/>
      <dgm:t>
        <a:bodyPr/>
        <a:lstStyle/>
        <a:p>
          <a:pPr rtl="1"/>
          <a:endParaRPr lang="ar-SA"/>
        </a:p>
      </dgm:t>
    </dgm:pt>
    <dgm:pt modelId="{42F7AF44-0C04-48EC-9A22-3B9D5B789AFC}" type="pres">
      <dgm:prSet presAssocID="{D618A2EA-AE19-4E37-90B4-C5FC7ACE79A4}" presName="hierChild4" presStyleCnt="0"/>
      <dgm:spPr/>
    </dgm:pt>
    <dgm:pt modelId="{21617F39-4067-441E-8E50-337DEBB46677}" type="pres">
      <dgm:prSet presAssocID="{D618A2EA-AE19-4E37-90B4-C5FC7ACE79A4}" presName="hierChild5" presStyleCnt="0"/>
      <dgm:spPr/>
    </dgm:pt>
    <dgm:pt modelId="{4316A75D-D966-40FA-9CBE-6683DFDFB06E}" type="pres">
      <dgm:prSet presAssocID="{F7C70F41-5640-481D-84AE-AA31AF707D4D}" presName="Name37" presStyleLbl="parChTrans1D2" presStyleIdx="1" presStyleCnt="3"/>
      <dgm:spPr/>
      <dgm:t>
        <a:bodyPr/>
        <a:lstStyle/>
        <a:p>
          <a:pPr rtl="1"/>
          <a:endParaRPr lang="ar-SA"/>
        </a:p>
      </dgm:t>
    </dgm:pt>
    <dgm:pt modelId="{287AF817-F5FE-40C2-9310-75A8438F4066}" type="pres">
      <dgm:prSet presAssocID="{B38BBAC8-78B9-4CC8-88F2-883EDEB6F797}" presName="hierRoot2" presStyleCnt="0">
        <dgm:presLayoutVars>
          <dgm:hierBranch val="init"/>
        </dgm:presLayoutVars>
      </dgm:prSet>
      <dgm:spPr/>
    </dgm:pt>
    <dgm:pt modelId="{C28153A1-CFD8-45AE-85DD-B325D987140E}" type="pres">
      <dgm:prSet presAssocID="{B38BBAC8-78B9-4CC8-88F2-883EDEB6F797}" presName="rootComposite" presStyleCnt="0"/>
      <dgm:spPr/>
    </dgm:pt>
    <dgm:pt modelId="{24F37990-D649-44A0-BEF3-BBE96524E05E}" type="pres">
      <dgm:prSet presAssocID="{B38BBAC8-78B9-4CC8-88F2-883EDEB6F797}" presName="rootText" presStyleLbl="node2" presStyleIdx="1" presStyleCnt="3">
        <dgm:presLayoutVars>
          <dgm:chPref val="3"/>
        </dgm:presLayoutVars>
      </dgm:prSet>
      <dgm:spPr/>
      <dgm:t>
        <a:bodyPr/>
        <a:lstStyle/>
        <a:p>
          <a:pPr rtl="1"/>
          <a:endParaRPr lang="ar-SA"/>
        </a:p>
      </dgm:t>
    </dgm:pt>
    <dgm:pt modelId="{FD97C1FD-7D75-42B6-853C-1B141DE940CB}" type="pres">
      <dgm:prSet presAssocID="{B38BBAC8-78B9-4CC8-88F2-883EDEB6F797}" presName="rootConnector" presStyleLbl="node2" presStyleIdx="1" presStyleCnt="3"/>
      <dgm:spPr/>
      <dgm:t>
        <a:bodyPr/>
        <a:lstStyle/>
        <a:p>
          <a:pPr rtl="1"/>
          <a:endParaRPr lang="ar-SA"/>
        </a:p>
      </dgm:t>
    </dgm:pt>
    <dgm:pt modelId="{47D57F6F-14F7-4BC3-843C-3EDB6338F777}" type="pres">
      <dgm:prSet presAssocID="{B38BBAC8-78B9-4CC8-88F2-883EDEB6F797}" presName="hierChild4" presStyleCnt="0"/>
      <dgm:spPr/>
    </dgm:pt>
    <dgm:pt modelId="{DFF989EE-52FF-4153-9E96-40DAE1AC9717}" type="pres">
      <dgm:prSet presAssocID="{B38BBAC8-78B9-4CC8-88F2-883EDEB6F797}" presName="hierChild5" presStyleCnt="0"/>
      <dgm:spPr/>
    </dgm:pt>
    <dgm:pt modelId="{F3303BCE-7B66-4D4E-BDA2-7F56B595519B}" type="pres">
      <dgm:prSet presAssocID="{EF185262-AFA0-4186-B045-DBC2AAD740FE}" presName="Name37" presStyleLbl="parChTrans1D2" presStyleIdx="2" presStyleCnt="3"/>
      <dgm:spPr/>
      <dgm:t>
        <a:bodyPr/>
        <a:lstStyle/>
        <a:p>
          <a:pPr rtl="1"/>
          <a:endParaRPr lang="ar-SA"/>
        </a:p>
      </dgm:t>
    </dgm:pt>
    <dgm:pt modelId="{F50922D9-4DF5-436E-AF10-7A87572D8306}" type="pres">
      <dgm:prSet presAssocID="{BA5CFD31-7C31-40F6-8AFD-D8F550DB5F0F}" presName="hierRoot2" presStyleCnt="0">
        <dgm:presLayoutVars>
          <dgm:hierBranch val="init"/>
        </dgm:presLayoutVars>
      </dgm:prSet>
      <dgm:spPr/>
    </dgm:pt>
    <dgm:pt modelId="{FDF08046-8A69-453A-87CD-8DD7588BC040}" type="pres">
      <dgm:prSet presAssocID="{BA5CFD31-7C31-40F6-8AFD-D8F550DB5F0F}" presName="rootComposite" presStyleCnt="0"/>
      <dgm:spPr/>
    </dgm:pt>
    <dgm:pt modelId="{F30CB494-238D-419A-993C-F1E6DB33F7F9}" type="pres">
      <dgm:prSet presAssocID="{BA5CFD31-7C31-40F6-8AFD-D8F550DB5F0F}" presName="rootText" presStyleLbl="node2" presStyleIdx="2" presStyleCnt="3">
        <dgm:presLayoutVars>
          <dgm:chPref val="3"/>
        </dgm:presLayoutVars>
      </dgm:prSet>
      <dgm:spPr/>
      <dgm:t>
        <a:bodyPr/>
        <a:lstStyle/>
        <a:p>
          <a:pPr rtl="1"/>
          <a:endParaRPr lang="ar-SA"/>
        </a:p>
      </dgm:t>
    </dgm:pt>
    <dgm:pt modelId="{EB10FAD3-FCCA-4DE2-A6F2-652984D26C25}" type="pres">
      <dgm:prSet presAssocID="{BA5CFD31-7C31-40F6-8AFD-D8F550DB5F0F}" presName="rootConnector" presStyleLbl="node2" presStyleIdx="2" presStyleCnt="3"/>
      <dgm:spPr/>
      <dgm:t>
        <a:bodyPr/>
        <a:lstStyle/>
        <a:p>
          <a:pPr rtl="1"/>
          <a:endParaRPr lang="ar-SA"/>
        </a:p>
      </dgm:t>
    </dgm:pt>
    <dgm:pt modelId="{3350B3F3-679D-4124-BE1A-D5F9A2BB12A7}" type="pres">
      <dgm:prSet presAssocID="{BA5CFD31-7C31-40F6-8AFD-D8F550DB5F0F}" presName="hierChild4" presStyleCnt="0"/>
      <dgm:spPr/>
    </dgm:pt>
    <dgm:pt modelId="{7D51DBA1-C628-4088-B2FB-E63380F4BC89}" type="pres">
      <dgm:prSet presAssocID="{BA5CFD31-7C31-40F6-8AFD-D8F550DB5F0F}" presName="hierChild5" presStyleCnt="0"/>
      <dgm:spPr/>
    </dgm:pt>
    <dgm:pt modelId="{A5B41698-5E8D-4CF5-813E-D17DA5C68832}" type="pres">
      <dgm:prSet presAssocID="{40E67234-771E-4EC1-B7BB-7CB958B5A396}" presName="hierChild3" presStyleCnt="0"/>
      <dgm:spPr/>
    </dgm:pt>
  </dgm:ptLst>
  <dgm:cxnLst>
    <dgm:cxn modelId="{7D140085-CB6F-4CDE-88B6-A1C1F9B12939}" type="presOf" srcId="{EF185262-AFA0-4186-B045-DBC2AAD740FE}" destId="{F3303BCE-7B66-4D4E-BDA2-7F56B595519B}" srcOrd="0" destOrd="0" presId="urn:microsoft.com/office/officeart/2005/8/layout/orgChart1"/>
    <dgm:cxn modelId="{1AE168E8-0E5B-4C0F-BB11-60BD2F92EF41}" type="presOf" srcId="{6A8C0B63-11BF-47F5-AFFA-2DEBFFEE75F0}" destId="{59B5BE46-BDD9-4D21-B9B6-C11BA7AA9E96}" srcOrd="0" destOrd="0" presId="urn:microsoft.com/office/officeart/2005/8/layout/orgChart1"/>
    <dgm:cxn modelId="{25CF7754-2AEC-4176-A8F0-9BE13BC18A9F}" type="presOf" srcId="{40E67234-771E-4EC1-B7BB-7CB958B5A396}" destId="{BD94B258-B869-4623-8AD6-C0ED29571EEE}" srcOrd="0" destOrd="0" presId="urn:microsoft.com/office/officeart/2005/8/layout/orgChart1"/>
    <dgm:cxn modelId="{19669C34-C953-42B3-89AD-95AF93570431}" type="presOf" srcId="{B38BBAC8-78B9-4CC8-88F2-883EDEB6F797}" destId="{24F37990-D649-44A0-BEF3-BBE96524E05E}" srcOrd="0" destOrd="0" presId="urn:microsoft.com/office/officeart/2005/8/layout/orgChart1"/>
    <dgm:cxn modelId="{455DFD89-6FA8-490B-A1BE-3B20AF97F3FF}" type="presOf" srcId="{F7C70F41-5640-481D-84AE-AA31AF707D4D}" destId="{4316A75D-D966-40FA-9CBE-6683DFDFB06E}" srcOrd="0" destOrd="0" presId="urn:microsoft.com/office/officeart/2005/8/layout/orgChart1"/>
    <dgm:cxn modelId="{5523B609-F897-46E1-9711-A52838FD8E81}" type="presOf" srcId="{D618A2EA-AE19-4E37-90B4-C5FC7ACE79A4}" destId="{1EA7C230-B024-435B-AD4F-55A560DF6C51}" srcOrd="1" destOrd="0" presId="urn:microsoft.com/office/officeart/2005/8/layout/orgChart1"/>
    <dgm:cxn modelId="{8E3EF365-A8F1-4DE2-9CC6-5C5E117C56D6}" srcId="{40E67234-771E-4EC1-B7BB-7CB958B5A396}" destId="{B38BBAC8-78B9-4CC8-88F2-883EDEB6F797}" srcOrd="1" destOrd="0" parTransId="{F7C70F41-5640-481D-84AE-AA31AF707D4D}" sibTransId="{66CD40C6-D7A6-4C65-83B5-EB36B8555F24}"/>
    <dgm:cxn modelId="{58A81304-4FAC-477D-B537-52D00CBB8B1B}" type="presOf" srcId="{40E67234-771E-4EC1-B7BB-7CB958B5A396}" destId="{CB1E6F6E-B2DD-4FA2-AC67-276476B5D548}" srcOrd="1" destOrd="0" presId="urn:microsoft.com/office/officeart/2005/8/layout/orgChart1"/>
    <dgm:cxn modelId="{E6F77F9E-B31E-4F5B-AAA1-ADE5B503869A}" type="presOf" srcId="{B38BBAC8-78B9-4CC8-88F2-883EDEB6F797}" destId="{FD97C1FD-7D75-42B6-853C-1B141DE940CB}" srcOrd="1" destOrd="0" presId="urn:microsoft.com/office/officeart/2005/8/layout/orgChart1"/>
    <dgm:cxn modelId="{72424D21-60ED-47F2-830B-E2A1A8D16BA6}" type="presOf" srcId="{D618A2EA-AE19-4E37-90B4-C5FC7ACE79A4}" destId="{002C22F1-3734-460F-A800-157EAC5CD575}" srcOrd="0" destOrd="0" presId="urn:microsoft.com/office/officeart/2005/8/layout/orgChart1"/>
    <dgm:cxn modelId="{B0DACF88-29BA-4A32-9BF0-998524B41BE8}" type="presOf" srcId="{BA5CFD31-7C31-40F6-8AFD-D8F550DB5F0F}" destId="{F30CB494-238D-419A-993C-F1E6DB33F7F9}" srcOrd="0" destOrd="0" presId="urn:microsoft.com/office/officeart/2005/8/layout/orgChart1"/>
    <dgm:cxn modelId="{439A0815-1301-4C8D-8BB0-2AD2AD14A289}" srcId="{40E67234-771E-4EC1-B7BB-7CB958B5A396}" destId="{D618A2EA-AE19-4E37-90B4-C5FC7ACE79A4}" srcOrd="0" destOrd="0" parTransId="{6A8C0B63-11BF-47F5-AFFA-2DEBFFEE75F0}" sibTransId="{B19FE095-B3B6-40D8-921E-0D01B1289001}"/>
    <dgm:cxn modelId="{EAC63653-75A0-4E8F-803B-D3B876DF9606}" srcId="{96007623-E8C9-4C15-AABA-1465DDE9F590}" destId="{40E67234-771E-4EC1-B7BB-7CB958B5A396}" srcOrd="0" destOrd="0" parTransId="{4A28961F-1AB8-4084-9978-9CEAD96D3985}" sibTransId="{11B6480B-93AA-4D37-A992-3717B1669E89}"/>
    <dgm:cxn modelId="{BC567861-BF86-4CDA-9A6E-122A5458B081}" type="presOf" srcId="{96007623-E8C9-4C15-AABA-1465DDE9F590}" destId="{0C740A85-C785-4940-B9F6-3CA1A32B3C9C}" srcOrd="0" destOrd="0" presId="urn:microsoft.com/office/officeart/2005/8/layout/orgChart1"/>
    <dgm:cxn modelId="{F485299B-5CDE-4E92-B3BA-B13DE4D980A8}" type="presOf" srcId="{BA5CFD31-7C31-40F6-8AFD-D8F550DB5F0F}" destId="{EB10FAD3-FCCA-4DE2-A6F2-652984D26C25}" srcOrd="1" destOrd="0" presId="urn:microsoft.com/office/officeart/2005/8/layout/orgChart1"/>
    <dgm:cxn modelId="{89074320-A38C-4998-B17D-685F6C294CE7}" srcId="{40E67234-771E-4EC1-B7BB-7CB958B5A396}" destId="{BA5CFD31-7C31-40F6-8AFD-D8F550DB5F0F}" srcOrd="2" destOrd="0" parTransId="{EF185262-AFA0-4186-B045-DBC2AAD740FE}" sibTransId="{BEC6724F-A6A7-441B-8BC8-FF1EDD04FDD1}"/>
    <dgm:cxn modelId="{280DA3ED-31F4-46EB-A3A2-D281D53A3183}" type="presParOf" srcId="{0C740A85-C785-4940-B9F6-3CA1A32B3C9C}" destId="{D9932E04-52D1-43B9-8F62-62293432A371}" srcOrd="0" destOrd="0" presId="urn:microsoft.com/office/officeart/2005/8/layout/orgChart1"/>
    <dgm:cxn modelId="{474C2E3E-B20E-4D99-BD1B-D272DBBF7CF3}" type="presParOf" srcId="{D9932E04-52D1-43B9-8F62-62293432A371}" destId="{A8278BF9-AA52-4B8A-B3C6-FD0C814AA8E0}" srcOrd="0" destOrd="0" presId="urn:microsoft.com/office/officeart/2005/8/layout/orgChart1"/>
    <dgm:cxn modelId="{BEFE12CE-514E-4281-BE75-B82419E44E0D}" type="presParOf" srcId="{A8278BF9-AA52-4B8A-B3C6-FD0C814AA8E0}" destId="{BD94B258-B869-4623-8AD6-C0ED29571EEE}" srcOrd="0" destOrd="0" presId="urn:microsoft.com/office/officeart/2005/8/layout/orgChart1"/>
    <dgm:cxn modelId="{80A0A2E1-31B8-4F96-B9AF-9118038CB3A3}" type="presParOf" srcId="{A8278BF9-AA52-4B8A-B3C6-FD0C814AA8E0}" destId="{CB1E6F6E-B2DD-4FA2-AC67-276476B5D548}" srcOrd="1" destOrd="0" presId="urn:microsoft.com/office/officeart/2005/8/layout/orgChart1"/>
    <dgm:cxn modelId="{B096C833-7F2B-44CD-BD5A-7B339BF54B4E}" type="presParOf" srcId="{D9932E04-52D1-43B9-8F62-62293432A371}" destId="{67541016-B123-493B-A6EE-141150CE75F7}" srcOrd="1" destOrd="0" presId="urn:microsoft.com/office/officeart/2005/8/layout/orgChart1"/>
    <dgm:cxn modelId="{BD35DF1B-BE15-4005-9F50-F4DFAF69E269}" type="presParOf" srcId="{67541016-B123-493B-A6EE-141150CE75F7}" destId="{59B5BE46-BDD9-4D21-B9B6-C11BA7AA9E96}" srcOrd="0" destOrd="0" presId="urn:microsoft.com/office/officeart/2005/8/layout/orgChart1"/>
    <dgm:cxn modelId="{C515FE6C-E725-45D5-A8DB-540E3193F9E9}" type="presParOf" srcId="{67541016-B123-493B-A6EE-141150CE75F7}" destId="{E3E5E413-B28F-4016-9FA7-03AFCC9DC4FC}" srcOrd="1" destOrd="0" presId="urn:microsoft.com/office/officeart/2005/8/layout/orgChart1"/>
    <dgm:cxn modelId="{643A9503-AA9B-4819-B8E1-BAA11BA68FCC}" type="presParOf" srcId="{E3E5E413-B28F-4016-9FA7-03AFCC9DC4FC}" destId="{79CCB1C9-F74D-4858-82CF-A516D2B012F4}" srcOrd="0" destOrd="0" presId="urn:microsoft.com/office/officeart/2005/8/layout/orgChart1"/>
    <dgm:cxn modelId="{6FF557A3-9796-468A-8DB2-6C1545A92034}" type="presParOf" srcId="{79CCB1C9-F74D-4858-82CF-A516D2B012F4}" destId="{002C22F1-3734-460F-A800-157EAC5CD575}" srcOrd="0" destOrd="0" presId="urn:microsoft.com/office/officeart/2005/8/layout/orgChart1"/>
    <dgm:cxn modelId="{B3FE0F3C-D034-4C50-8AAC-4FFC30FA973D}" type="presParOf" srcId="{79CCB1C9-F74D-4858-82CF-A516D2B012F4}" destId="{1EA7C230-B024-435B-AD4F-55A560DF6C51}" srcOrd="1" destOrd="0" presId="urn:microsoft.com/office/officeart/2005/8/layout/orgChart1"/>
    <dgm:cxn modelId="{BF56AF9B-8392-432E-8A87-191F0D5034A3}" type="presParOf" srcId="{E3E5E413-B28F-4016-9FA7-03AFCC9DC4FC}" destId="{42F7AF44-0C04-48EC-9A22-3B9D5B789AFC}" srcOrd="1" destOrd="0" presId="urn:microsoft.com/office/officeart/2005/8/layout/orgChart1"/>
    <dgm:cxn modelId="{D5CFDFFD-9DA8-43A7-8712-C1E95E7A1467}" type="presParOf" srcId="{E3E5E413-B28F-4016-9FA7-03AFCC9DC4FC}" destId="{21617F39-4067-441E-8E50-337DEBB46677}" srcOrd="2" destOrd="0" presId="urn:microsoft.com/office/officeart/2005/8/layout/orgChart1"/>
    <dgm:cxn modelId="{74690443-F056-4771-9516-60F2596CFC5B}" type="presParOf" srcId="{67541016-B123-493B-A6EE-141150CE75F7}" destId="{4316A75D-D966-40FA-9CBE-6683DFDFB06E}" srcOrd="2" destOrd="0" presId="urn:microsoft.com/office/officeart/2005/8/layout/orgChart1"/>
    <dgm:cxn modelId="{81D5BEBE-90B9-4019-96D1-05F905E0AD11}" type="presParOf" srcId="{67541016-B123-493B-A6EE-141150CE75F7}" destId="{287AF817-F5FE-40C2-9310-75A8438F4066}" srcOrd="3" destOrd="0" presId="urn:microsoft.com/office/officeart/2005/8/layout/orgChart1"/>
    <dgm:cxn modelId="{677376BE-359F-4769-A4D3-3B3E0C66D383}" type="presParOf" srcId="{287AF817-F5FE-40C2-9310-75A8438F4066}" destId="{C28153A1-CFD8-45AE-85DD-B325D987140E}" srcOrd="0" destOrd="0" presId="urn:microsoft.com/office/officeart/2005/8/layout/orgChart1"/>
    <dgm:cxn modelId="{B69509C8-93A6-446E-BD01-58272A8C61C3}" type="presParOf" srcId="{C28153A1-CFD8-45AE-85DD-B325D987140E}" destId="{24F37990-D649-44A0-BEF3-BBE96524E05E}" srcOrd="0" destOrd="0" presId="urn:microsoft.com/office/officeart/2005/8/layout/orgChart1"/>
    <dgm:cxn modelId="{782487D4-3F88-40AA-A711-0926929FD3A3}" type="presParOf" srcId="{C28153A1-CFD8-45AE-85DD-B325D987140E}" destId="{FD97C1FD-7D75-42B6-853C-1B141DE940CB}" srcOrd="1" destOrd="0" presId="urn:microsoft.com/office/officeart/2005/8/layout/orgChart1"/>
    <dgm:cxn modelId="{347B1600-FCCA-4E91-BD12-9E722D431C7F}" type="presParOf" srcId="{287AF817-F5FE-40C2-9310-75A8438F4066}" destId="{47D57F6F-14F7-4BC3-843C-3EDB6338F777}" srcOrd="1" destOrd="0" presId="urn:microsoft.com/office/officeart/2005/8/layout/orgChart1"/>
    <dgm:cxn modelId="{4993BDCE-1854-49A0-B944-39AF07B96F22}" type="presParOf" srcId="{287AF817-F5FE-40C2-9310-75A8438F4066}" destId="{DFF989EE-52FF-4153-9E96-40DAE1AC9717}" srcOrd="2" destOrd="0" presId="urn:microsoft.com/office/officeart/2005/8/layout/orgChart1"/>
    <dgm:cxn modelId="{6DA46739-7D14-4892-83F3-92A5BCB55198}" type="presParOf" srcId="{67541016-B123-493B-A6EE-141150CE75F7}" destId="{F3303BCE-7B66-4D4E-BDA2-7F56B595519B}" srcOrd="4" destOrd="0" presId="urn:microsoft.com/office/officeart/2005/8/layout/orgChart1"/>
    <dgm:cxn modelId="{DC517557-F140-4BD8-9420-31230DCE2070}" type="presParOf" srcId="{67541016-B123-493B-A6EE-141150CE75F7}" destId="{F50922D9-4DF5-436E-AF10-7A87572D8306}" srcOrd="5" destOrd="0" presId="urn:microsoft.com/office/officeart/2005/8/layout/orgChart1"/>
    <dgm:cxn modelId="{88EF9876-2157-4395-808A-88EACCA64D26}" type="presParOf" srcId="{F50922D9-4DF5-436E-AF10-7A87572D8306}" destId="{FDF08046-8A69-453A-87CD-8DD7588BC040}" srcOrd="0" destOrd="0" presId="urn:microsoft.com/office/officeart/2005/8/layout/orgChart1"/>
    <dgm:cxn modelId="{A9CF0A93-933C-4399-AABF-5C3BA960D7EE}" type="presParOf" srcId="{FDF08046-8A69-453A-87CD-8DD7588BC040}" destId="{F30CB494-238D-419A-993C-F1E6DB33F7F9}" srcOrd="0" destOrd="0" presId="urn:microsoft.com/office/officeart/2005/8/layout/orgChart1"/>
    <dgm:cxn modelId="{39FCEEAF-CBA0-484A-BF01-59CF2F7682C5}" type="presParOf" srcId="{FDF08046-8A69-453A-87CD-8DD7588BC040}" destId="{EB10FAD3-FCCA-4DE2-A6F2-652984D26C25}" srcOrd="1" destOrd="0" presId="urn:microsoft.com/office/officeart/2005/8/layout/orgChart1"/>
    <dgm:cxn modelId="{64FB3C4A-F25F-4DD8-A4D7-95AA87E0814C}" type="presParOf" srcId="{F50922D9-4DF5-436E-AF10-7A87572D8306}" destId="{3350B3F3-679D-4124-BE1A-D5F9A2BB12A7}" srcOrd="1" destOrd="0" presId="urn:microsoft.com/office/officeart/2005/8/layout/orgChart1"/>
    <dgm:cxn modelId="{75638918-4F9B-4886-9842-79E626526347}" type="presParOf" srcId="{F50922D9-4DF5-436E-AF10-7A87572D8306}" destId="{7D51DBA1-C628-4088-B2FB-E63380F4BC89}" srcOrd="2" destOrd="0" presId="urn:microsoft.com/office/officeart/2005/8/layout/orgChart1"/>
    <dgm:cxn modelId="{3E9B3B9F-CDF8-4501-97D3-B8C152E0470C}" type="presParOf" srcId="{D9932E04-52D1-43B9-8F62-62293432A371}" destId="{A5B41698-5E8D-4CF5-813E-D17DA5C68832}" srcOrd="2" destOrd="0" presId="urn:microsoft.com/office/officeart/2005/8/layout/orgChart1"/>
  </dgm:cxnLst>
  <dgm:bg/>
  <dgm:whole/>
</dgm:dataModel>
</file>

<file path=ppt/diagrams/layout1.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2DB1F05-FCD4-4483-9175-51F8741F8C01}" type="datetimeFigureOut">
              <a:rPr lang="ar-SA" smtClean="0"/>
              <a:pPr/>
              <a:t>24/04/1434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C15FDC4-65EB-4300-B48C-09EB7026B809}"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6C15FDC4-65EB-4300-B48C-09EB7026B809}" type="slidenum">
              <a:rPr lang="ar-SA" smtClean="0"/>
              <a:pPr/>
              <a:t>38</a:t>
            </a:fld>
            <a:endParaRPr lang="ar-SA"/>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6C15FDC4-65EB-4300-B48C-09EB7026B809}" type="slidenum">
              <a:rPr lang="ar-SA" smtClean="0"/>
              <a:pPr/>
              <a:t>49</a:t>
            </a:fld>
            <a:endParaRPr lang="ar-SA"/>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14" name="عنوان 13"/>
          <p:cNvSpPr>
            <a:spLocks noGrp="1"/>
          </p:cNvSpPr>
          <p:nvPr>
            <p:ph type="ctrTitle"/>
          </p:nvPr>
        </p:nvSpPr>
        <p:spPr>
          <a:xfrm>
            <a:off x="1432560" y="359898"/>
            <a:ext cx="7406640" cy="1472184"/>
          </a:xfrm>
        </p:spPr>
        <p:txBody>
          <a:bodyPr anchor="b"/>
          <a:lstStyle>
            <a:lvl1pPr algn="l">
              <a:defRPr/>
            </a:lvl1pPr>
            <a:extLst/>
          </a:lstStyle>
          <a:p>
            <a:r>
              <a:rPr kumimoji="0" lang="ar-SA" smtClean="0"/>
              <a:t>انقر لتحرير نمط العنوان الرئيسي</a:t>
            </a:r>
            <a:endParaRPr kumimoji="0" lang="en-US"/>
          </a:p>
        </p:txBody>
      </p:sp>
      <p:sp>
        <p:nvSpPr>
          <p:cNvPr id="22" name="عنوان فرعي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7" name="عنصر نائب للتاريخ 6"/>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20" name="عنصر نائب للتذييل 19"/>
          <p:cNvSpPr>
            <a:spLocks noGrp="1"/>
          </p:cNvSpPr>
          <p:nvPr>
            <p:ph type="ftr" sz="quarter" idx="11"/>
          </p:nvPr>
        </p:nvSpPr>
        <p:spPr/>
        <p:txBody>
          <a:bodyPr/>
          <a:lstStyle>
            <a:extLst/>
          </a:lstStyle>
          <a:p>
            <a:endParaRPr lang="ar-SA"/>
          </a:p>
        </p:txBody>
      </p:sp>
      <p:sp>
        <p:nvSpPr>
          <p:cNvPr id="10" name="عنصر نائب لرقم الشريحة 9"/>
          <p:cNvSpPr>
            <a:spLocks noGrp="1"/>
          </p:cNvSpPr>
          <p:nvPr>
            <p:ph type="sldNum" sz="quarter" idx="12"/>
          </p:nvPr>
        </p:nvSpPr>
        <p:spPr/>
        <p:txBody>
          <a:bodyPr/>
          <a:lstStyle>
            <a:extLst/>
          </a:lstStyle>
          <a:p>
            <a:fld id="{F7309642-A29C-463B-B4CE-7D9A1A578D38}" type="slidenum">
              <a:rPr lang="ar-SA" smtClean="0"/>
              <a:pPr/>
              <a:t>‹#›</a:t>
            </a:fld>
            <a:endParaRPr lang="ar-SA"/>
          </a:p>
        </p:txBody>
      </p:sp>
      <p:sp>
        <p:nvSpPr>
          <p:cNvPr id="8" name="شكل بيضاوي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شكل بيضاوي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858000" y="274639"/>
            <a:ext cx="1828800" cy="5851525"/>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1143000" y="274640"/>
            <a:ext cx="5562600" cy="5851525"/>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7" name="مستطيل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5" name="عنصر نائب للتذييل 4"/>
          <p:cNvSpPr>
            <a:spLocks noGrp="1"/>
          </p:cNvSpPr>
          <p:nvPr>
            <p:ph type="ftr" sz="quarter" idx="11"/>
          </p:nvPr>
        </p:nvSpPr>
        <p:spPr/>
        <p:txBody>
          <a:bodyPr/>
          <a:lstStyle>
            <a:extLst/>
          </a:lstStyle>
          <a:p>
            <a:endParaRPr lang="ar-SA"/>
          </a:p>
        </p:txBody>
      </p:sp>
      <p:sp>
        <p:nvSpPr>
          <p:cNvPr id="6" name="عنصر نائب لرقم الشريحة 5"/>
          <p:cNvSpPr>
            <a:spLocks noGrp="1"/>
          </p:cNvSpPr>
          <p:nvPr>
            <p:ph type="sldNum" sz="quarter" idx="12"/>
          </p:nvPr>
        </p:nvSpPr>
        <p:spPr/>
        <p:txBody>
          <a:bodyPr/>
          <a:lstStyle>
            <a:extLst/>
          </a:lstStyle>
          <a:p>
            <a:fld id="{F7309642-A29C-463B-B4CE-7D9A1A578D38}" type="slidenum">
              <a:rPr lang="ar-SA" smtClean="0"/>
              <a:pPr/>
              <a:t>‹#›</a:t>
            </a:fld>
            <a:endParaRPr lang="ar-SA"/>
          </a:p>
        </p:txBody>
      </p:sp>
      <p:sp>
        <p:nvSpPr>
          <p:cNvPr id="10" name="مستطيل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شكل بيضاوي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شكل بيضاوي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320"/>
            <a:ext cx="7498080" cy="114300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8" name="عنصر نائب للتذييل 7"/>
          <p:cNvSpPr>
            <a:spLocks noGrp="1"/>
          </p:cNvSpPr>
          <p:nvPr>
            <p:ph type="ftr" sz="quarter" idx="11"/>
          </p:nvPr>
        </p:nvSpPr>
        <p:spPr/>
        <p:txBody>
          <a:bodyPr/>
          <a:lstStyle>
            <a:extLst/>
          </a:lstStyle>
          <a:p>
            <a:endParaRPr lang="ar-SA"/>
          </a:p>
        </p:txBody>
      </p:sp>
      <p:sp>
        <p:nvSpPr>
          <p:cNvPr id="9" name="عنصر نائب لرقم الشريحة 8"/>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320"/>
            <a:ext cx="7498080" cy="1143000"/>
          </a:xfrm>
        </p:spPr>
        <p:txBody>
          <a:bodyPr anchor="ct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4" name="عنصر نائب للتذييل 3"/>
          <p:cNvSpPr>
            <a:spLocks noGrp="1"/>
          </p:cNvSpPr>
          <p:nvPr>
            <p:ph type="ftr" sz="quarter" idx="11"/>
          </p:nvPr>
        </p:nvSpPr>
        <p:spPr/>
        <p:txBody>
          <a:bodyPr/>
          <a:lstStyle>
            <a:extLst/>
          </a:lstStyle>
          <a:p>
            <a:endParaRPr lang="ar-SA"/>
          </a:p>
        </p:txBody>
      </p:sp>
      <p:sp>
        <p:nvSpPr>
          <p:cNvPr id="5" name="عنصر نائب لرقم الشريحة 4"/>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5" name="مستطيل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صر نائب للتاريخ 1"/>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3" name="عنصر نائب للتذييل 2"/>
          <p:cNvSpPr>
            <a:spLocks noGrp="1"/>
          </p:cNvSpPr>
          <p:nvPr>
            <p:ph type="ftr" sz="quarter" idx="11"/>
          </p:nvPr>
        </p:nvSpPr>
        <p:spPr/>
        <p:txBody>
          <a:bodyPr/>
          <a:lstStyle>
            <a:extLst/>
          </a:lstStyle>
          <a:p>
            <a:endParaRPr lang="ar-SA"/>
          </a:p>
        </p:txBody>
      </p:sp>
      <p:sp>
        <p:nvSpPr>
          <p:cNvPr id="4" name="عنصر نائب لرقم الشريحة 3"/>
          <p:cNvSpPr>
            <a:spLocks noGrp="1"/>
          </p:cNvSpPr>
          <p:nvPr>
            <p:ph type="sldNum" sz="quarter" idx="12"/>
          </p:nvPr>
        </p:nvSpPr>
        <p:spPr/>
        <p:txBody>
          <a:bodyPr/>
          <a:lstStyle>
            <a:extLst/>
          </a:lstStyle>
          <a:p>
            <a:fld id="{F7309642-A29C-463B-B4CE-7D9A1A578D38}" type="slidenum">
              <a:rPr lang="ar-SA" smtClean="0"/>
              <a:pPr/>
              <a:t>‹#›</a:t>
            </a:fld>
            <a:endParaRPr lang="ar-SA"/>
          </a:p>
        </p:txBody>
      </p:sp>
      <p:sp>
        <p:nvSpPr>
          <p:cNvPr id="6" name="مستطيل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F7309642-A29C-463B-B4CE-7D9A1A578D38}"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extLst/>
          </a:lstStyle>
          <a:p>
            <a:fld id="{DD9AF325-8D13-4D48-BD98-778D59E1BA76}" type="datetimeFigureOut">
              <a:rPr lang="ar-SA" smtClean="0"/>
              <a:pPr/>
              <a:t>24/04/1434</a:t>
            </a:fld>
            <a:endParaRPr lang="ar-SA"/>
          </a:p>
        </p:txBody>
      </p:sp>
      <p:sp>
        <p:nvSpPr>
          <p:cNvPr id="6" name="عنصر نائب للتذييل 5"/>
          <p:cNvSpPr>
            <a:spLocks noGrp="1"/>
          </p:cNvSpPr>
          <p:nvPr>
            <p:ph type="ftr" sz="quarter" idx="11"/>
          </p:nvPr>
        </p:nvSpPr>
        <p:spPr/>
        <p:txBody>
          <a:bodyPr/>
          <a:lstStyle>
            <a:extLst/>
          </a:lstStyle>
          <a:p>
            <a:endParaRPr lang="ar-SA"/>
          </a:p>
        </p:txBody>
      </p:sp>
      <p:sp>
        <p:nvSpPr>
          <p:cNvPr id="7" name="عنصر نائب لرقم الشريحة 6"/>
          <p:cNvSpPr>
            <a:spLocks noGrp="1"/>
          </p:cNvSpPr>
          <p:nvPr>
            <p:ph type="sldNum" sz="quarter" idx="12"/>
          </p:nvPr>
        </p:nvSpPr>
        <p:spPr/>
        <p:txBody>
          <a:bodyPr/>
          <a:lstStyle>
            <a:extLst/>
          </a:lstStyle>
          <a:p>
            <a:fld id="{F7309642-A29C-463B-B4CE-7D9A1A578D38}" type="slidenum">
              <a:rPr lang="ar-SA" smtClean="0"/>
              <a:pPr/>
              <a:t>‹#›</a:t>
            </a:fld>
            <a:endParaRPr lang="ar-SA"/>
          </a:p>
        </p:txBody>
      </p:sp>
      <p:sp>
        <p:nvSpPr>
          <p:cNvPr id="8" name="مستطيل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عنصر نائب للصورة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ar-SA" smtClean="0"/>
              <a:t>انقر فوق الرمز لإضافة صورة</a:t>
            </a:r>
            <a:endParaRPr kumimoji="0" lang="en-US" dirty="0"/>
          </a:p>
        </p:txBody>
      </p:sp>
      <p:sp>
        <p:nvSpPr>
          <p:cNvPr id="9" name="مخطط انسيابي: معالجة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مخطط انسيابي: معالجة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عنصر نائب للنص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ar-SA" smtClean="0"/>
              <a:t>انقر لتحرير أنماط النص الرئيسي</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دائري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شكل بيضاوي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دائرة مجوفة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مستطيل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عنصر نائب للعنوان 4"/>
          <p:cNvSpPr>
            <a:spLocks noGrp="1"/>
          </p:cNvSpPr>
          <p:nvPr>
            <p:ph type="title"/>
          </p:nvPr>
        </p:nvSpPr>
        <p:spPr>
          <a:xfrm>
            <a:off x="1435608" y="274638"/>
            <a:ext cx="7498080" cy="1143000"/>
          </a:xfrm>
          <a:prstGeom prst="rect">
            <a:avLst/>
          </a:prstGeom>
        </p:spPr>
        <p:txBody>
          <a:bodyPr anchor="ctr">
            <a:normAutofit/>
          </a:bodyPr>
          <a:lstStyle>
            <a:extLst/>
          </a:lstStyle>
          <a:p>
            <a:r>
              <a:rPr kumimoji="0" lang="ar-SA" smtClean="0"/>
              <a:t>انقر لتحرير نمط العنوان الرئيسي</a:t>
            </a:r>
            <a:endParaRPr kumimoji="0" lang="en-US"/>
          </a:p>
        </p:txBody>
      </p:sp>
      <p:sp>
        <p:nvSpPr>
          <p:cNvPr id="9" name="عنصر نائب للنص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4" name="عنصر نائب للتاريخ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DD9AF325-8D13-4D48-BD98-778D59E1BA76}" type="datetimeFigureOut">
              <a:rPr lang="ar-SA" smtClean="0"/>
              <a:pPr/>
              <a:t>24/04/1434</a:t>
            </a:fld>
            <a:endParaRPr lang="ar-SA"/>
          </a:p>
        </p:txBody>
      </p:sp>
      <p:sp>
        <p:nvSpPr>
          <p:cNvPr id="10" name="عنصر نائب للتذييل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ar-SA"/>
          </a:p>
        </p:txBody>
      </p:sp>
      <p:sp>
        <p:nvSpPr>
          <p:cNvPr id="22" name="عنصر نائب لرقم الشريحة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7309642-A29C-463B-B4CE-7D9A1A578D38}" type="slidenum">
              <a:rPr lang="ar-SA" smtClean="0"/>
              <a:pPr/>
              <a:t>‹#›</a:t>
            </a:fld>
            <a:endParaRPr lang="ar-SA"/>
          </a:p>
        </p:txBody>
      </p:sp>
      <p:sp>
        <p:nvSpPr>
          <p:cNvPr id="15" name="مستطيل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1"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r" rtl="1"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r" rtl="1"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r" rtl="1"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r" rtl="1"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r" rtl="1"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r" rtl="1"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r" rtl="1"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6.jpeg"/><Relationship Id="rId1" Type="http://schemas.openxmlformats.org/officeDocument/2006/relationships/slideLayout" Target="../slideLayouts/slideLayout1.xml"/><Relationship Id="rId5" Type="http://schemas.openxmlformats.org/officeDocument/2006/relationships/image" Target="http://chemistry.gsu.edu/CAISER/modules/ms/mspic1.jpg" TargetMode="Externa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5.xml"/><Relationship Id="rId1" Type="http://schemas.openxmlformats.org/officeDocument/2006/relationships/vmlDrawing" Target="../drawings/vmlDrawing4.vml"/><Relationship Id="rId6" Type="http://schemas.openxmlformats.org/officeDocument/2006/relationships/image" Target="../media/image24.jpeg"/><Relationship Id="rId5" Type="http://schemas.openxmlformats.org/officeDocument/2006/relationships/image" Target="../media/image21.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3.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ontrol" Target="../activeX/activeX6.xml"/><Relationship Id="rId1" Type="http://schemas.openxmlformats.org/officeDocument/2006/relationships/vmlDrawing" Target="../drawings/vmlDrawing5.vml"/><Relationship Id="rId5" Type="http://schemas.openxmlformats.org/officeDocument/2006/relationships/image" Target="../media/image26.png"/><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control" Target="../activeX/activeX2.xml"/><Relationship Id="rId1" Type="http://schemas.openxmlformats.org/officeDocument/2006/relationships/vmlDrawing" Target="../drawings/vmlDrawing2.v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jpeg"/><Relationship Id="rId1" Type="http://schemas.openxmlformats.org/officeDocument/2006/relationships/slideLayout" Target="../slideLayouts/slideLayout9.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32.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38.png"/><Relationship Id="rId7" Type="http://schemas.openxmlformats.org/officeDocument/2006/relationships/diagramLayout" Target="../diagrams/layout1.xml"/><Relationship Id="rId2" Type="http://schemas.openxmlformats.org/officeDocument/2006/relationships/image" Target="../media/image37.jpeg"/><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40.png"/><Relationship Id="rId4" Type="http://schemas.openxmlformats.org/officeDocument/2006/relationships/image" Target="../media/image39.jpeg"/><Relationship Id="rId9" Type="http://schemas.openxmlformats.org/officeDocument/2006/relationships/diagramColors" Target="../diagrams/colors1.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4" Type="http://schemas.openxmlformats.org/officeDocument/2006/relationships/image" Target="../media/image52.png"/></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64.jpeg"/></Relationships>
</file>

<file path=ppt/slides/_rels/slide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png"/><Relationship Id="rId1" Type="http://schemas.openxmlformats.org/officeDocument/2006/relationships/slideLayout" Target="../slideLayouts/slideLayout7.xml"/><Relationship Id="rId5" Type="http://schemas.openxmlformats.org/officeDocument/2006/relationships/image" Target="../media/image74.png"/><Relationship Id="rId4" Type="http://schemas.openxmlformats.org/officeDocument/2006/relationships/image" Target="../media/image73.jpe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control" Target="../activeX/activeX4.xml"/><Relationship Id="rId7" Type="http://schemas.openxmlformats.org/officeDocument/2006/relationships/image" Target="../media/image12.png"/><Relationship Id="rId2" Type="http://schemas.openxmlformats.org/officeDocument/2006/relationships/control" Target="../activeX/activeX3.xml"/><Relationship Id="rId1" Type="http://schemas.openxmlformats.org/officeDocument/2006/relationships/vmlDrawing" Target="../drawings/vmlDrawing3.vml"/><Relationship Id="rId6" Type="http://schemas.openxmlformats.org/officeDocument/2006/relationships/image" Target="../media/image11.png"/><Relationship Id="rId5" Type="http://schemas.openxmlformats.org/officeDocument/2006/relationships/image" Target="../media/image6.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2"/>
          <a:srcRect/>
          <a:stretch>
            <a:fillRect/>
          </a:stretch>
        </p:blipFill>
        <p:spPr bwMode="auto">
          <a:xfrm>
            <a:off x="1" y="0"/>
            <a:ext cx="7643834" cy="1838495"/>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t="36892"/>
          <a:stretch>
            <a:fillRect/>
          </a:stretch>
        </p:blipFill>
        <p:spPr bwMode="auto">
          <a:xfrm>
            <a:off x="66019" y="3702261"/>
            <a:ext cx="4363105" cy="3155739"/>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a:srcRect/>
          <a:stretch>
            <a:fillRect/>
          </a:stretch>
        </p:blipFill>
        <p:spPr bwMode="auto">
          <a:xfrm>
            <a:off x="4727576" y="1865302"/>
            <a:ext cx="2900954" cy="4929198"/>
          </a:xfrm>
          <a:prstGeom prst="rect">
            <a:avLst/>
          </a:prstGeom>
          <a:noFill/>
          <a:ln w="9525">
            <a:noFill/>
            <a:miter lim="800000"/>
            <a:headEnd/>
            <a:tailEnd/>
          </a:ln>
          <a:effectLst/>
        </p:spPr>
      </p:pic>
      <p:pic>
        <p:nvPicPr>
          <p:cNvPr id="9" name="Picture 4"/>
          <p:cNvPicPr>
            <a:picLocks noChangeAspect="1" noChangeArrowheads="1"/>
          </p:cNvPicPr>
          <p:nvPr/>
        </p:nvPicPr>
        <p:blipFill>
          <a:blip r:embed="rId3"/>
          <a:srcRect b="64749"/>
          <a:stretch>
            <a:fillRect/>
          </a:stretch>
        </p:blipFill>
        <p:spPr bwMode="auto">
          <a:xfrm>
            <a:off x="66019" y="1857364"/>
            <a:ext cx="4363105" cy="176265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2000"/>
                                        <p:tgtEl>
                                          <p:spTgt spid="10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 calcmode="lin" valueType="num">
                                      <p:cBhvr additive="base">
                                        <p:cTn id="18" dur="500" fill="hold"/>
                                        <p:tgtEl>
                                          <p:spTgt spid="1028"/>
                                        </p:tgtEl>
                                        <p:attrNameLst>
                                          <p:attrName>ppt_x</p:attrName>
                                        </p:attrNameLst>
                                      </p:cBhvr>
                                      <p:tavLst>
                                        <p:tav tm="0">
                                          <p:val>
                                            <p:strVal val="#ppt_x"/>
                                          </p:val>
                                        </p:tav>
                                        <p:tav tm="100000">
                                          <p:val>
                                            <p:strVal val="#ppt_x"/>
                                          </p:val>
                                        </p:tav>
                                      </p:tavLst>
                                    </p:anim>
                                    <p:anim calcmode="lin" valueType="num">
                                      <p:cBhvr additive="base">
                                        <p:cTn id="19"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مستطيل 5"/>
          <p:cNvSpPr/>
          <p:nvPr/>
        </p:nvSpPr>
        <p:spPr>
          <a:xfrm>
            <a:off x="1500166" y="500043"/>
            <a:ext cx="7500989" cy="3416320"/>
          </a:xfrm>
          <a:prstGeom prst="rect">
            <a:avLst/>
          </a:prstGeom>
          <a:noFill/>
        </p:spPr>
        <p:txBody>
          <a:bodyPr wrap="square" lIns="91440" tIns="45720" rIns="91440" bIns="45720">
            <a:spAutoFit/>
          </a:bodyPr>
          <a:lstStyle/>
          <a:p>
            <a:r>
              <a:rPr lang="ar-SA" sz="3200" b="1" dirty="0" smtClean="0">
                <a:solidFill>
                  <a:srgbClr val="7030A0"/>
                </a:solidFill>
              </a:rPr>
              <a:t>يمكن تعديل المجالين الكهربائي والمغناطيسي بحيث تسلك حزمة الالكترونات مساراً مستقيماً دون أن ينحرف</a:t>
            </a:r>
          </a:p>
          <a:p>
            <a:r>
              <a:rPr lang="ar-SA" sz="3200" b="1" dirty="0" smtClean="0">
                <a:solidFill>
                  <a:srgbClr val="7030A0"/>
                </a:solidFill>
              </a:rPr>
              <a:t> </a:t>
            </a:r>
          </a:p>
          <a:p>
            <a:r>
              <a:rPr lang="ar-SA" sz="3200" b="1" dirty="0" smtClean="0">
                <a:solidFill>
                  <a:srgbClr val="C00000"/>
                </a:solidFill>
              </a:rPr>
              <a:t>س: متى تسلك حزمة الالكترونات مساراً مستقيماً دون </a:t>
            </a:r>
          </a:p>
          <a:p>
            <a:r>
              <a:rPr lang="ar-SA" sz="3200" b="1" dirty="0" smtClean="0">
                <a:solidFill>
                  <a:srgbClr val="C00000"/>
                </a:solidFill>
              </a:rPr>
              <a:t>انحراف في أنبوب الأشعة </a:t>
            </a:r>
            <a:r>
              <a:rPr lang="ar-SA" sz="3200" b="1" dirty="0" err="1" smtClean="0">
                <a:solidFill>
                  <a:srgbClr val="C00000"/>
                </a:solidFill>
              </a:rPr>
              <a:t>المهبطية</a:t>
            </a:r>
            <a:r>
              <a:rPr lang="ar-SA" sz="3200" b="1" dirty="0" smtClean="0">
                <a:solidFill>
                  <a:srgbClr val="C00000"/>
                </a:solidFill>
              </a:rPr>
              <a:t> ؟</a:t>
            </a:r>
          </a:p>
          <a:p>
            <a:r>
              <a:rPr lang="ar-SA" sz="3200" b="1" dirty="0" smtClean="0"/>
              <a:t>القوة </a:t>
            </a:r>
            <a:r>
              <a:rPr lang="ar-SA" sz="3200" b="1" dirty="0" err="1" smtClean="0"/>
              <a:t>المغناطيسيه</a:t>
            </a:r>
            <a:r>
              <a:rPr lang="ar-SA" sz="3200" b="1" dirty="0" smtClean="0"/>
              <a:t> = القوة </a:t>
            </a:r>
            <a:r>
              <a:rPr lang="ar-SA" sz="3200" b="1" dirty="0" err="1" smtClean="0"/>
              <a:t>الكهربيه</a:t>
            </a:r>
            <a:r>
              <a:rPr lang="ar-SA" sz="3200" b="1" dirty="0" smtClean="0"/>
              <a:t> </a:t>
            </a:r>
            <a:r>
              <a:rPr lang="ar-SA" sz="2400" b="1" dirty="0" smtClean="0"/>
              <a:t>ومعاكسه لها في </a:t>
            </a:r>
            <a:r>
              <a:rPr lang="ar-SA" sz="2400" b="1" dirty="0" err="1" smtClean="0"/>
              <a:t>الإتجاه</a:t>
            </a:r>
            <a:r>
              <a:rPr lang="ar-SA" sz="2400" b="1" dirty="0" smtClean="0">
                <a:solidFill>
                  <a:srgbClr val="C00000"/>
                </a:solidFill>
              </a:rPr>
              <a:t> </a:t>
            </a:r>
            <a:endParaRPr lang="en-US" sz="3200" b="1" dirty="0" smtClean="0">
              <a:solidFill>
                <a:srgbClr val="C00000"/>
              </a:solidFill>
            </a:endParaRPr>
          </a:p>
          <a:p>
            <a:r>
              <a:rPr lang="ar-SA" sz="1200" b="1" dirty="0" smtClean="0"/>
              <a:t>                          </a:t>
            </a:r>
            <a:endParaRPr lang="en-US" sz="1200" b="1" dirty="0" smtClean="0"/>
          </a:p>
          <a:p>
            <a:r>
              <a:rPr lang="en-US" sz="1200" b="1" dirty="0" smtClean="0"/>
              <a:t> </a:t>
            </a:r>
          </a:p>
        </p:txBody>
      </p:sp>
      <p:pic>
        <p:nvPicPr>
          <p:cNvPr id="7" name="صورة 6" descr="clipart_of_15527_smjpg_2.jpg"/>
          <p:cNvPicPr>
            <a:picLocks noChangeAspect="1"/>
          </p:cNvPicPr>
          <p:nvPr/>
        </p:nvPicPr>
        <p:blipFill>
          <a:blip r:embed="rId2"/>
          <a:stretch>
            <a:fillRect/>
          </a:stretch>
        </p:blipFill>
        <p:spPr>
          <a:xfrm>
            <a:off x="1000100" y="4286256"/>
            <a:ext cx="2500330" cy="242886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2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20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20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fade">
                                      <p:cBhvr>
                                        <p:cTn id="27" dur="2000"/>
                                        <p:tgtEl>
                                          <p:spTgt spid="6">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
                                            <p:txEl>
                                              <p:pRg st="5" end="5"/>
                                            </p:txEl>
                                          </p:spTgt>
                                        </p:tgtEl>
                                        <p:attrNameLst>
                                          <p:attrName>style.visibility</p:attrName>
                                        </p:attrNameLst>
                                      </p:cBhvr>
                                      <p:to>
                                        <p:strVal val="visible"/>
                                      </p:to>
                                    </p:set>
                                    <p:animEffect transition="in" filter="fade">
                                      <p:cBhvr>
                                        <p:cTn id="32" dur="2000"/>
                                        <p:tgtEl>
                                          <p:spTgt spid="6">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
                                            <p:txEl>
                                              <p:pRg st="6" end="6"/>
                                            </p:txEl>
                                          </p:spTgt>
                                        </p:tgtEl>
                                        <p:attrNameLst>
                                          <p:attrName>style.visibility</p:attrName>
                                        </p:attrNameLst>
                                      </p:cBhvr>
                                      <p:to>
                                        <p:strVal val="visible"/>
                                      </p:to>
                                    </p:set>
                                    <p:animEffect transition="in" filter="fade">
                                      <p:cBhvr>
                                        <p:cTn id="37" dur="2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500694" y="3714752"/>
            <a:ext cx="184731"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endParaRPr lang="ar-SA"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3" name="مستطيل 2"/>
          <p:cNvSpPr/>
          <p:nvPr/>
        </p:nvSpPr>
        <p:spPr>
          <a:xfrm>
            <a:off x="1643042" y="785794"/>
            <a:ext cx="6918882" cy="341632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SA"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طالباتي بروح الفريق المتعاون</a:t>
            </a:r>
          </a:p>
          <a:p>
            <a:pPr algn="ct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ساوي بين القوتين </a:t>
            </a:r>
            <a:r>
              <a:rPr lang="ar-SA" sz="5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حسابيآ</a:t>
            </a: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p>
          <a:p>
            <a:pPr algn="ct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ثم </a:t>
            </a:r>
            <a:r>
              <a:rPr lang="ar-SA" sz="5400" b="1" cap="all" dirty="0" err="1"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إستنتجي</a:t>
            </a: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قيمة </a:t>
            </a:r>
            <a:r>
              <a:rPr lang="en-US"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v</a:t>
            </a:r>
            <a:r>
              <a:rPr lang="ar-SA" sz="5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t>
            </a:r>
          </a:p>
          <a:p>
            <a:pPr algn="ctr"/>
            <a:endParaRPr lang="ar-SA"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مستطيل 4"/>
          <p:cNvSpPr/>
          <p:nvPr/>
        </p:nvSpPr>
        <p:spPr>
          <a:xfrm>
            <a:off x="1571604" y="3429000"/>
            <a:ext cx="2857520" cy="100013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4800" b="1" dirty="0" smtClean="0">
                <a:ln>
                  <a:solidFill>
                    <a:sysClr val="windowText" lastClr="000000"/>
                  </a:solidFill>
                </a:ln>
                <a:solidFill>
                  <a:srgbClr val="FF0000"/>
                </a:solidFill>
              </a:rPr>
              <a:t>F = B q v</a:t>
            </a:r>
            <a:endParaRPr lang="ar-SA" sz="4800" b="1" dirty="0">
              <a:ln>
                <a:solidFill>
                  <a:sysClr val="windowText" lastClr="000000"/>
                </a:solidFill>
              </a:ln>
              <a:solidFill>
                <a:srgbClr val="FF0000"/>
              </a:solidFill>
            </a:endParaRPr>
          </a:p>
        </p:txBody>
      </p:sp>
      <p:sp>
        <p:nvSpPr>
          <p:cNvPr id="6" name="مستطيل 5"/>
          <p:cNvSpPr/>
          <p:nvPr/>
        </p:nvSpPr>
        <p:spPr>
          <a:xfrm>
            <a:off x="5357818" y="3429000"/>
            <a:ext cx="2857520" cy="100013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4800" b="1" dirty="0" smtClean="0">
                <a:ln>
                  <a:solidFill>
                    <a:sysClr val="windowText" lastClr="000000"/>
                  </a:solidFill>
                </a:ln>
                <a:solidFill>
                  <a:srgbClr val="FF0000"/>
                </a:solidFill>
              </a:rPr>
              <a:t>F = </a:t>
            </a:r>
            <a:r>
              <a:rPr lang="en-US" sz="4800" b="1" dirty="0" err="1" smtClean="0">
                <a:ln>
                  <a:solidFill>
                    <a:sysClr val="windowText" lastClr="000000"/>
                  </a:solidFill>
                </a:ln>
                <a:solidFill>
                  <a:srgbClr val="FF0000"/>
                </a:solidFill>
              </a:rPr>
              <a:t>qE</a:t>
            </a:r>
            <a:endParaRPr lang="ar-SA" sz="4800" b="1" dirty="0">
              <a:ln>
                <a:solidFill>
                  <a:sysClr val="windowText" lastClr="000000"/>
                </a:solidFill>
              </a:ln>
              <a:solidFill>
                <a:srgbClr val="FF0000"/>
              </a:solidFill>
            </a:endParaRPr>
          </a:p>
        </p:txBody>
      </p:sp>
      <p:sp>
        <p:nvSpPr>
          <p:cNvPr id="7" name="مستطيل 6"/>
          <p:cNvSpPr/>
          <p:nvPr/>
        </p:nvSpPr>
        <p:spPr>
          <a:xfrm>
            <a:off x="5715008" y="4857760"/>
            <a:ext cx="1285884" cy="584775"/>
          </a:xfrm>
          <a:prstGeom prst="rect">
            <a:avLst/>
          </a:prstGeom>
        </p:spPr>
        <p:txBody>
          <a:bodyPr wrap="square">
            <a:spAutoFit/>
          </a:bodyPr>
          <a:lstStyle/>
          <a:p>
            <a:r>
              <a:rPr lang="en-US" sz="3200" b="1" dirty="0" err="1" smtClean="0">
                <a:solidFill>
                  <a:srgbClr val="FF0000"/>
                </a:solidFill>
              </a:rPr>
              <a:t>qE</a:t>
            </a:r>
            <a:endParaRPr lang="ar-SA" sz="3200" dirty="0"/>
          </a:p>
        </p:txBody>
      </p:sp>
      <p:sp>
        <p:nvSpPr>
          <p:cNvPr id="8" name="مستطيل 7"/>
          <p:cNvSpPr/>
          <p:nvPr/>
        </p:nvSpPr>
        <p:spPr>
          <a:xfrm>
            <a:off x="3428992" y="4929198"/>
            <a:ext cx="1714512" cy="584775"/>
          </a:xfrm>
          <a:prstGeom prst="rect">
            <a:avLst/>
          </a:prstGeom>
        </p:spPr>
        <p:txBody>
          <a:bodyPr wrap="square">
            <a:spAutoFit/>
          </a:bodyPr>
          <a:lstStyle/>
          <a:p>
            <a:r>
              <a:rPr lang="en-US" sz="3200" b="1" dirty="0" smtClean="0">
                <a:solidFill>
                  <a:srgbClr val="FF0000"/>
                </a:solidFill>
              </a:rPr>
              <a:t>B q v </a:t>
            </a:r>
            <a:r>
              <a:rPr lang="en-US" sz="2400" b="1" dirty="0" smtClean="0">
                <a:solidFill>
                  <a:srgbClr val="FF0000"/>
                </a:solidFill>
              </a:rPr>
              <a:t>   =</a:t>
            </a:r>
            <a:endParaRPr lang="ar-SA" sz="2400" dirty="0"/>
          </a:p>
        </p:txBody>
      </p:sp>
      <p:sp>
        <p:nvSpPr>
          <p:cNvPr id="9" name="مستطيل 8"/>
          <p:cNvSpPr/>
          <p:nvPr/>
        </p:nvSpPr>
        <p:spPr>
          <a:xfrm>
            <a:off x="3857620" y="5572140"/>
            <a:ext cx="1279517" cy="923330"/>
          </a:xfrm>
          <a:prstGeom prst="rect">
            <a:avLst/>
          </a:prstGeom>
          <a:noFill/>
        </p:spPr>
        <p:txBody>
          <a:bodyPr wrap="non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 </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0" name="مستطيل 9"/>
          <p:cNvSpPr/>
          <p:nvPr/>
        </p:nvSpPr>
        <p:spPr>
          <a:xfrm>
            <a:off x="4857752" y="5643578"/>
            <a:ext cx="1285884" cy="1077218"/>
          </a:xfrm>
          <a:prstGeom prst="rect">
            <a:avLst/>
          </a:prstGeom>
        </p:spPr>
        <p:txBody>
          <a:bodyPr wrap="square">
            <a:spAutoFit/>
          </a:bodyPr>
          <a:lstStyle/>
          <a:p>
            <a:r>
              <a:rPr lang="en-US" sz="3200" b="1" u="sng" dirty="0" err="1" smtClean="0">
                <a:solidFill>
                  <a:srgbClr val="FF0000"/>
                </a:solidFill>
              </a:rPr>
              <a:t>qE</a:t>
            </a:r>
            <a:endParaRPr lang="en-US" sz="3200" b="1" u="sng" dirty="0" smtClean="0">
              <a:solidFill>
                <a:srgbClr val="FF0000"/>
              </a:solidFill>
            </a:endParaRPr>
          </a:p>
          <a:p>
            <a:endParaRPr lang="ar-SA" sz="3200" u="sng" dirty="0"/>
          </a:p>
        </p:txBody>
      </p:sp>
      <p:sp>
        <p:nvSpPr>
          <p:cNvPr id="13" name="مستطيل 12"/>
          <p:cNvSpPr/>
          <p:nvPr/>
        </p:nvSpPr>
        <p:spPr>
          <a:xfrm>
            <a:off x="5572132" y="6215082"/>
            <a:ext cx="545341" cy="369332"/>
          </a:xfrm>
          <a:prstGeom prst="rect">
            <a:avLst/>
          </a:prstGeom>
        </p:spPr>
        <p:txBody>
          <a:bodyPr wrap="none">
            <a:spAutoFit/>
          </a:bodyPr>
          <a:lstStyle/>
          <a:p>
            <a:r>
              <a:rPr lang="en-US" b="1" dirty="0" smtClean="0">
                <a:solidFill>
                  <a:srgbClr val="FF0000"/>
                </a:solidFill>
              </a:rPr>
              <a:t>B q</a:t>
            </a:r>
            <a:endParaRPr lang="ar-SA" dirty="0"/>
          </a:p>
        </p:txBody>
      </p:sp>
      <p:cxnSp>
        <p:nvCxnSpPr>
          <p:cNvPr id="15" name="رابط مستقيم 14"/>
          <p:cNvCxnSpPr/>
          <p:nvPr/>
        </p:nvCxnSpPr>
        <p:spPr>
          <a:xfrm rot="5400000">
            <a:off x="5464975" y="5822173"/>
            <a:ext cx="428628" cy="214314"/>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رابط مستقيم 15"/>
          <p:cNvCxnSpPr/>
          <p:nvPr/>
        </p:nvCxnSpPr>
        <p:spPr>
          <a:xfrm rot="5400000">
            <a:off x="5750727" y="6322239"/>
            <a:ext cx="428628" cy="214314"/>
          </a:xfrm>
          <a:prstGeom prst="line">
            <a:avLst/>
          </a:prstGeom>
        </p:spPr>
        <p:style>
          <a:lnRef idx="1">
            <a:schemeClr val="accent1"/>
          </a:lnRef>
          <a:fillRef idx="0">
            <a:schemeClr val="accent1"/>
          </a:fillRef>
          <a:effectRef idx="0">
            <a:schemeClr val="accent1"/>
          </a:effectRef>
          <a:fontRef idx="minor">
            <a:schemeClr val="tx1"/>
          </a:fontRef>
        </p:style>
      </p:cxnSp>
      <p:sp>
        <p:nvSpPr>
          <p:cNvPr id="17" name="مستطيل 16"/>
          <p:cNvSpPr/>
          <p:nvPr/>
        </p:nvSpPr>
        <p:spPr>
          <a:xfrm>
            <a:off x="6572264" y="5500702"/>
            <a:ext cx="2571736" cy="923330"/>
          </a:xfrm>
          <a:prstGeom prst="rect">
            <a:avLst/>
          </a:prstGeom>
          <a:noFill/>
        </p:spPr>
        <p:txBody>
          <a:bodyPr wrap="square" lIns="91440" tIns="45720" rIns="91440" bIns="45720">
            <a:spAutoFit/>
          </a:bodyPr>
          <a:lstStyle/>
          <a:p>
            <a:pPr algn="ctr"/>
            <a:r>
              <a:rPr lang="en-US"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 E</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cxnSp>
        <p:nvCxnSpPr>
          <p:cNvPr id="19" name="رابط مستقيم 18"/>
          <p:cNvCxnSpPr/>
          <p:nvPr/>
        </p:nvCxnSpPr>
        <p:spPr>
          <a:xfrm rot="16200000" flipH="1">
            <a:off x="8251057" y="5822173"/>
            <a:ext cx="856462" cy="213520"/>
          </a:xfrm>
          <a:prstGeom prst="line">
            <a:avLst/>
          </a:prstGeom>
        </p:spPr>
        <p:style>
          <a:lnRef idx="2">
            <a:schemeClr val="accent1"/>
          </a:lnRef>
          <a:fillRef idx="0">
            <a:schemeClr val="accent1"/>
          </a:fillRef>
          <a:effectRef idx="1">
            <a:schemeClr val="accent1"/>
          </a:effectRef>
          <a:fontRef idx="minor">
            <a:schemeClr val="tx1"/>
          </a:fontRef>
        </p:style>
      </p:cxnSp>
      <p:sp>
        <p:nvSpPr>
          <p:cNvPr id="23" name="مستطيل 22"/>
          <p:cNvSpPr/>
          <p:nvPr/>
        </p:nvSpPr>
        <p:spPr>
          <a:xfrm>
            <a:off x="8643966" y="5500702"/>
            <a:ext cx="500034" cy="707886"/>
          </a:xfrm>
          <a:prstGeom prst="rect">
            <a:avLst/>
          </a:prstGeom>
        </p:spPr>
        <p:txBody>
          <a:bodyPr wrap="square">
            <a:spAutoFit/>
          </a:bodyPr>
          <a:lstStyle/>
          <a:p>
            <a:r>
              <a:rPr lang="en-US" sz="4000" b="1" dirty="0" smtClean="0">
                <a:solidFill>
                  <a:srgbClr val="FF0000"/>
                </a:solidFill>
              </a:rPr>
              <a:t>B</a:t>
            </a:r>
            <a:endParaRPr lang="ar-SA"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fade">
                                      <p:cBhvr>
                                        <p:cTn id="25" dur="20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
                                            <p:txEl>
                                              <p:pRg st="0" end="0"/>
                                            </p:txEl>
                                          </p:spTgt>
                                        </p:tgtEl>
                                        <p:attrNameLst>
                                          <p:attrName>style.visibility</p:attrName>
                                        </p:attrNameLst>
                                      </p:cBhvr>
                                      <p:to>
                                        <p:strVal val="visible"/>
                                      </p:to>
                                    </p:set>
                                    <p:animEffect transition="in" filter="fade">
                                      <p:cBhvr>
                                        <p:cTn id="30" dur="2000"/>
                                        <p:tgtEl>
                                          <p:spTgt spid="9">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Effect transition="in" filter="fade">
                                      <p:cBhvr>
                                        <p:cTn id="35" dur="2000"/>
                                        <p:tgtEl>
                                          <p:spTgt spid="10">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fade">
                                      <p:cBhvr>
                                        <p:cTn id="40" dur="2000"/>
                                        <p:tgtEl>
                                          <p:spTgt spid="1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7">
                                            <p:txEl>
                                              <p:pRg st="0" end="0"/>
                                            </p:txEl>
                                          </p:spTgt>
                                        </p:tgtEl>
                                        <p:attrNameLst>
                                          <p:attrName>style.visibility</p:attrName>
                                        </p:attrNameLst>
                                      </p:cBhvr>
                                      <p:to>
                                        <p:strVal val="visible"/>
                                      </p:to>
                                    </p:set>
                                    <p:animEffect transition="in" filter="fade">
                                      <p:cBhvr>
                                        <p:cTn id="45" dur="2000"/>
                                        <p:tgtEl>
                                          <p:spTgt spid="17">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3">
                                            <p:txEl>
                                              <p:pRg st="0" end="0"/>
                                            </p:txEl>
                                          </p:spTgt>
                                        </p:tgtEl>
                                        <p:attrNameLst>
                                          <p:attrName>style.visibility</p:attrName>
                                        </p:attrNameLst>
                                      </p:cBhvr>
                                      <p:to>
                                        <p:strVal val="visible"/>
                                      </p:to>
                                    </p:set>
                                    <p:animEffect transition="in" filter="fade">
                                      <p:cBhvr>
                                        <p:cTn id="50" dur="20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build="allAtOnce"/>
      <p:bldP spid="8" grpId="0" build="allAtOnce"/>
      <p:bldP spid="9" grpId="0" build="allAtOnce"/>
      <p:bldP spid="10" grpId="0" build="allAtOnce"/>
      <p:bldP spid="13" grpId="0" build="allAtOnce"/>
      <p:bldP spid="17" grpId="0" build="allAtOnce"/>
      <p:bldP spid="23"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question.jpg"/>
          <p:cNvPicPr>
            <a:picLocks noChangeAspect="1"/>
          </p:cNvPicPr>
          <p:nvPr/>
        </p:nvPicPr>
        <p:blipFill>
          <a:blip r:embed="rId2" cstate="print"/>
          <a:stretch>
            <a:fillRect/>
          </a:stretch>
        </p:blipFill>
        <p:spPr>
          <a:xfrm>
            <a:off x="7998626" y="53952"/>
            <a:ext cx="1031088" cy="1374784"/>
          </a:xfrm>
          <a:prstGeom prst="rect">
            <a:avLst/>
          </a:prstGeom>
        </p:spPr>
      </p:pic>
      <p:sp>
        <p:nvSpPr>
          <p:cNvPr id="5" name="مربع نص 4"/>
          <p:cNvSpPr txBox="1"/>
          <p:nvPr/>
        </p:nvSpPr>
        <p:spPr>
          <a:xfrm>
            <a:off x="500034" y="1625260"/>
            <a:ext cx="8429684" cy="769441"/>
          </a:xfrm>
          <a:prstGeom prst="rect">
            <a:avLst/>
          </a:prstGeom>
          <a:noFill/>
        </p:spPr>
        <p:txBody>
          <a:bodyPr wrap="square" rtlCol="1">
            <a:spAutoFit/>
          </a:bodyPr>
          <a:lstStyle/>
          <a:p>
            <a:pPr algn="just"/>
            <a:r>
              <a:rPr lang="ar-SA" sz="2200" dirty="0" smtClean="0">
                <a:solidFill>
                  <a:schemeClr val="tx2">
                    <a:lumMod val="60000"/>
                    <a:lumOff val="40000"/>
                  </a:schemeClr>
                </a:solidFill>
                <a:cs typeface="AL-Mohanad Bold" pitchFamily="2" charset="-78"/>
              </a:rPr>
              <a:t> *</a:t>
            </a:r>
            <a:r>
              <a:rPr lang="ar-SA" sz="2200" u="sng" dirty="0" smtClean="0">
                <a:solidFill>
                  <a:schemeClr val="tx2">
                    <a:lumMod val="60000"/>
                    <a:lumOff val="40000"/>
                  </a:schemeClr>
                </a:solidFill>
                <a:cs typeface="AL-Mohanad Bold" pitchFamily="2" charset="-78"/>
              </a:rPr>
              <a:t> مراجعة لما سبق</a:t>
            </a:r>
            <a:r>
              <a:rPr lang="ar-SA" sz="2200" dirty="0" smtClean="0">
                <a:solidFill>
                  <a:schemeClr val="tx2">
                    <a:lumMod val="60000"/>
                    <a:lumOff val="40000"/>
                  </a:schemeClr>
                </a:solidFill>
                <a:cs typeface="AL-Mohanad Bold" pitchFamily="2" charset="-78"/>
              </a:rPr>
              <a:t> :</a:t>
            </a:r>
          </a:p>
          <a:p>
            <a:pPr algn="just"/>
            <a:r>
              <a:rPr lang="ar-SA" sz="2200" dirty="0" smtClean="0">
                <a:solidFill>
                  <a:srgbClr val="FF0000"/>
                </a:solidFill>
                <a:cs typeface="AL-Mohanad Bold" pitchFamily="2" charset="-78"/>
              </a:rPr>
              <a:t> ما هي القوة المؤثرة على جسم يتحرك في مسار دائري ؟</a:t>
            </a:r>
            <a:endParaRPr lang="ar-SA" sz="2200" dirty="0" smtClean="0">
              <a:solidFill>
                <a:srgbClr val="0070C0"/>
              </a:solidFill>
              <a:cs typeface="AL-Mohanad Bold" pitchFamily="2" charset="-78"/>
            </a:endParaRPr>
          </a:p>
        </p:txBody>
      </p:sp>
      <p:pic>
        <p:nvPicPr>
          <p:cNvPr id="10" name="Picture 4"/>
          <p:cNvPicPr>
            <a:picLocks noChangeAspect="1" noChangeArrowheads="1"/>
          </p:cNvPicPr>
          <p:nvPr/>
        </p:nvPicPr>
        <p:blipFill>
          <a:blip r:embed="rId3"/>
          <a:srcRect b="64749"/>
          <a:stretch>
            <a:fillRect/>
          </a:stretch>
        </p:blipFill>
        <p:spPr bwMode="auto">
          <a:xfrm>
            <a:off x="214283" y="0"/>
            <a:ext cx="4067044" cy="1643050"/>
          </a:xfrm>
          <a:prstGeom prst="rect">
            <a:avLst/>
          </a:prstGeom>
          <a:noFill/>
          <a:ln w="9525">
            <a:noFill/>
            <a:miter lim="800000"/>
            <a:headEnd/>
            <a:tailEnd/>
          </a:ln>
          <a:effectLst/>
        </p:spPr>
      </p:pic>
      <p:pic>
        <p:nvPicPr>
          <p:cNvPr id="20485" name="Picture 5"/>
          <p:cNvPicPr>
            <a:picLocks noChangeAspect="1" noChangeArrowheads="1"/>
          </p:cNvPicPr>
          <p:nvPr/>
        </p:nvPicPr>
        <p:blipFill>
          <a:blip r:embed="rId4"/>
          <a:srcRect/>
          <a:stretch>
            <a:fillRect/>
          </a:stretch>
        </p:blipFill>
        <p:spPr bwMode="auto">
          <a:xfrm>
            <a:off x="4786314" y="571480"/>
            <a:ext cx="2819400" cy="942975"/>
          </a:xfrm>
          <a:prstGeom prst="rect">
            <a:avLst/>
          </a:prstGeom>
          <a:noFill/>
          <a:ln w="9525">
            <a:noFill/>
            <a:miter lim="800000"/>
            <a:headEnd/>
            <a:tailEnd/>
          </a:ln>
          <a:effectLst/>
        </p:spPr>
      </p:pic>
      <p:pic>
        <p:nvPicPr>
          <p:cNvPr id="26625" name="Picture 1"/>
          <p:cNvPicPr>
            <a:picLocks noChangeAspect="1" noChangeArrowheads="1"/>
          </p:cNvPicPr>
          <p:nvPr/>
        </p:nvPicPr>
        <p:blipFill>
          <a:blip r:embed="rId5"/>
          <a:srcRect/>
          <a:stretch>
            <a:fillRect/>
          </a:stretch>
        </p:blipFill>
        <p:spPr bwMode="auto">
          <a:xfrm>
            <a:off x="1214414" y="2643182"/>
            <a:ext cx="6858048" cy="402519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3286116" y="428604"/>
            <a:ext cx="2928958" cy="771525"/>
          </a:xfrm>
          <a:prstGeom prst="rect">
            <a:avLst/>
          </a:prstGeom>
          <a:noFill/>
          <a:ln w="9525">
            <a:noFill/>
            <a:miter lim="800000"/>
            <a:headEnd/>
            <a:tailEnd/>
          </a:ln>
          <a:effectLst/>
        </p:spPr>
      </p:pic>
      <p:sp>
        <p:nvSpPr>
          <p:cNvPr id="4" name="مستطيل 3"/>
          <p:cNvSpPr/>
          <p:nvPr/>
        </p:nvSpPr>
        <p:spPr>
          <a:xfrm>
            <a:off x="3357554" y="1285860"/>
            <a:ext cx="2857520" cy="785818"/>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4800" b="1" dirty="0" smtClean="0">
                <a:ln>
                  <a:solidFill>
                    <a:sysClr val="windowText" lastClr="000000"/>
                  </a:solidFill>
                </a:ln>
                <a:solidFill>
                  <a:srgbClr val="FF0000"/>
                </a:solidFill>
              </a:rPr>
              <a:t>F = B q v</a:t>
            </a:r>
            <a:endParaRPr lang="ar-SA" sz="4800" b="1" dirty="0">
              <a:ln>
                <a:solidFill>
                  <a:sysClr val="windowText" lastClr="000000"/>
                </a:solidFill>
              </a:ln>
              <a:solidFill>
                <a:srgbClr val="FF0000"/>
              </a:solidFill>
            </a:endParaRPr>
          </a:p>
        </p:txBody>
      </p:sp>
      <p:sp>
        <p:nvSpPr>
          <p:cNvPr id="5" name="مستطيل 4"/>
          <p:cNvSpPr/>
          <p:nvPr/>
        </p:nvSpPr>
        <p:spPr>
          <a:xfrm>
            <a:off x="2000232" y="2214554"/>
            <a:ext cx="5500726" cy="1357322"/>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en-US" sz="3600" b="1" dirty="0" smtClean="0">
                <a:ln>
                  <a:solidFill>
                    <a:sysClr val="windowText" lastClr="000000"/>
                  </a:solidFill>
                </a:ln>
                <a:solidFill>
                  <a:srgbClr val="FF0000"/>
                </a:solidFill>
              </a:rPr>
              <a:t>B q v  =     </a:t>
            </a:r>
            <a:endParaRPr lang="ar-SA" sz="3600" dirty="0"/>
          </a:p>
        </p:txBody>
      </p:sp>
      <p:pic>
        <p:nvPicPr>
          <p:cNvPr id="23555" name="Picture 3"/>
          <p:cNvPicPr>
            <a:picLocks noChangeAspect="1" noChangeArrowheads="1"/>
          </p:cNvPicPr>
          <p:nvPr/>
        </p:nvPicPr>
        <p:blipFill>
          <a:blip r:embed="rId3"/>
          <a:srcRect/>
          <a:stretch>
            <a:fillRect/>
          </a:stretch>
        </p:blipFill>
        <p:spPr bwMode="auto">
          <a:xfrm>
            <a:off x="5500694" y="2500306"/>
            <a:ext cx="866775" cy="790575"/>
          </a:xfrm>
          <a:prstGeom prst="rect">
            <a:avLst/>
          </a:prstGeom>
          <a:noFill/>
          <a:ln w="9525">
            <a:noFill/>
            <a:miter lim="800000"/>
            <a:headEnd/>
            <a:tailEnd/>
          </a:ln>
          <a:effectLst/>
        </p:spPr>
      </p:pic>
      <p:sp>
        <p:nvSpPr>
          <p:cNvPr id="7" name="مستطيل 6"/>
          <p:cNvSpPr/>
          <p:nvPr/>
        </p:nvSpPr>
        <p:spPr>
          <a:xfrm>
            <a:off x="2000232" y="3643314"/>
            <a:ext cx="5500726" cy="1357322"/>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en-US" sz="3600" b="1" dirty="0" smtClean="0">
                <a:ln>
                  <a:solidFill>
                    <a:sysClr val="windowText" lastClr="000000"/>
                  </a:solidFill>
                </a:ln>
                <a:solidFill>
                  <a:srgbClr val="FF0000"/>
                </a:solidFill>
              </a:rPr>
              <a:t>q    m = v   B r </a:t>
            </a:r>
            <a:endParaRPr lang="ar-SA" sz="3600" dirty="0"/>
          </a:p>
        </p:txBody>
      </p:sp>
      <p:cxnSp>
        <p:nvCxnSpPr>
          <p:cNvPr id="9" name="رابط مستقيم 8"/>
          <p:cNvCxnSpPr/>
          <p:nvPr/>
        </p:nvCxnSpPr>
        <p:spPr>
          <a:xfrm rot="5400000">
            <a:off x="3321835" y="4250537"/>
            <a:ext cx="785818" cy="28575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rot="5400000">
            <a:off x="4822033" y="4250537"/>
            <a:ext cx="785818" cy="285752"/>
          </a:xfrm>
          <a:prstGeom prst="line">
            <a:avLst/>
          </a:prstGeom>
        </p:spPr>
        <p:style>
          <a:lnRef idx="2">
            <a:schemeClr val="accent1"/>
          </a:lnRef>
          <a:fillRef idx="0">
            <a:schemeClr val="accent1"/>
          </a:fillRef>
          <a:effectRef idx="1">
            <a:schemeClr val="accent1"/>
          </a:effectRef>
          <a:fontRef idx="minor">
            <a:schemeClr val="tx1"/>
          </a:fontRef>
        </p:style>
      </p:cxnSp>
      <p:sp>
        <p:nvSpPr>
          <p:cNvPr id="11" name="وسيلة شرح مع سهم إلى الأعلى 10"/>
          <p:cNvSpPr/>
          <p:nvPr/>
        </p:nvSpPr>
        <p:spPr>
          <a:xfrm>
            <a:off x="2071670" y="5214950"/>
            <a:ext cx="5500726" cy="1428760"/>
          </a:xfrm>
          <a:prstGeom prst="upArrowCallout">
            <a:avLst/>
          </a:prstGeom>
          <a:ln>
            <a:solidFill>
              <a:schemeClr val="tx1"/>
            </a:solidFill>
          </a:ln>
        </p:spPr>
        <p:style>
          <a:lnRef idx="1">
            <a:schemeClr val="accent5"/>
          </a:lnRef>
          <a:fillRef idx="2">
            <a:schemeClr val="accent5"/>
          </a:fillRef>
          <a:effectRef idx="1">
            <a:schemeClr val="accent5"/>
          </a:effectRef>
          <a:fontRef idx="minor">
            <a:schemeClr val="dk1"/>
          </a:fontRef>
        </p:style>
        <p:txBody>
          <a:bodyPr rtlCol="1" anchor="ctr"/>
          <a:lstStyle/>
          <a:p>
            <a:pPr algn="ctr"/>
            <a:r>
              <a:rPr lang="ar-SA" sz="3200" b="1" dirty="0" smtClean="0">
                <a:ln>
                  <a:solidFill>
                    <a:sysClr val="windowText" lastClr="000000"/>
                  </a:solidFill>
                </a:ln>
              </a:rPr>
              <a:t>نسبة </a:t>
            </a:r>
            <a:r>
              <a:rPr lang="ar-SA" sz="3200" b="1" dirty="0" err="1" smtClean="0">
                <a:ln>
                  <a:solidFill>
                    <a:sysClr val="windowText" lastClr="000000"/>
                  </a:solidFill>
                </a:ln>
              </a:rPr>
              <a:t>الشحنه</a:t>
            </a:r>
            <a:r>
              <a:rPr lang="ar-SA" sz="3200" b="1" dirty="0" smtClean="0">
                <a:ln>
                  <a:solidFill>
                    <a:sysClr val="windowText" lastClr="000000"/>
                  </a:solidFill>
                </a:ln>
              </a:rPr>
              <a:t> إلى </a:t>
            </a:r>
            <a:r>
              <a:rPr lang="ar-SA" sz="3200" b="1" dirty="0" err="1" smtClean="0">
                <a:ln>
                  <a:solidFill>
                    <a:sysClr val="windowText" lastClr="000000"/>
                  </a:solidFill>
                </a:ln>
              </a:rPr>
              <a:t>الكتله</a:t>
            </a:r>
            <a:r>
              <a:rPr lang="ar-SA" sz="3200" b="1" dirty="0" smtClean="0">
                <a:ln>
                  <a:solidFill>
                    <a:sysClr val="windowText" lastClr="000000"/>
                  </a:solidFill>
                </a:ln>
              </a:rPr>
              <a:t> في أنبوب </a:t>
            </a:r>
            <a:r>
              <a:rPr lang="ar-SA" sz="3200" b="1" dirty="0" err="1" smtClean="0">
                <a:ln>
                  <a:solidFill>
                    <a:sysClr val="windowText" lastClr="000000"/>
                  </a:solidFill>
                </a:ln>
              </a:rPr>
              <a:t>تومسون</a:t>
            </a:r>
            <a:endParaRPr lang="ar-SA" sz="3200" b="1" dirty="0">
              <a:ln>
                <a:solidFill>
                  <a:sysClr val="windowText" lastClr="000000"/>
                </a:solidFill>
              </a:l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bg/>
                                          </p:spTgt>
                                        </p:tgtEl>
                                        <p:attrNameLst>
                                          <p:attrName>style.visibility</p:attrName>
                                        </p:attrNameLst>
                                      </p:cBhvr>
                                      <p:to>
                                        <p:strVal val="visible"/>
                                      </p:to>
                                    </p:set>
                                    <p:animEffect transition="in" filter="wipe(down)">
                                      <p:cBhvr>
                                        <p:cTn id="13" dur="500"/>
                                        <p:tgtEl>
                                          <p:spTgt spid="5">
                                            <p:bg/>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down)">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23555"/>
                                        </p:tgtEl>
                                        <p:attrNameLst>
                                          <p:attrName>style.visibility</p:attrName>
                                        </p:attrNameLst>
                                      </p:cBhvr>
                                      <p:to>
                                        <p:strVal val="visible"/>
                                      </p:to>
                                    </p:set>
                                    <p:anim calcmode="lin" valueType="num">
                                      <p:cBhvr additive="base">
                                        <p:cTn id="21" dur="500" fill="hold"/>
                                        <p:tgtEl>
                                          <p:spTgt spid="23555"/>
                                        </p:tgtEl>
                                        <p:attrNameLst>
                                          <p:attrName>ppt_x</p:attrName>
                                        </p:attrNameLst>
                                      </p:cBhvr>
                                      <p:tavLst>
                                        <p:tav tm="0">
                                          <p:val>
                                            <p:strVal val="#ppt_x"/>
                                          </p:val>
                                        </p:tav>
                                        <p:tav tm="100000">
                                          <p:val>
                                            <p:strVal val="#ppt_x"/>
                                          </p:val>
                                        </p:tav>
                                      </p:tavLst>
                                    </p:anim>
                                    <p:anim calcmode="lin" valueType="num">
                                      <p:cBhvr additive="base">
                                        <p:cTn id="22"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bg/>
                                          </p:spTgt>
                                        </p:tgtEl>
                                        <p:attrNameLst>
                                          <p:attrName>style.visibility</p:attrName>
                                        </p:attrNameLst>
                                      </p:cBhvr>
                                      <p:to>
                                        <p:strVal val="visible"/>
                                      </p:to>
                                    </p:set>
                                    <p:animEffect transition="in" filter="wipe(down)">
                                      <p:cBhvr>
                                        <p:cTn id="27" dur="500"/>
                                        <p:tgtEl>
                                          <p:spTgt spid="7">
                                            <p:bg/>
                                          </p:spTgt>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wipe(down)">
                                      <p:cBhvr>
                                        <p:cTn id="30" dur="500"/>
                                        <p:tgtEl>
                                          <p:spTgt spid="7">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1">
                                            <p:bg/>
                                          </p:spTgt>
                                        </p:tgtEl>
                                        <p:attrNameLst>
                                          <p:attrName>style.visibility</p:attrName>
                                        </p:attrNameLst>
                                      </p:cBhvr>
                                      <p:to>
                                        <p:strVal val="visible"/>
                                      </p:to>
                                    </p:set>
                                    <p:animEffect transition="in" filter="wipe(down)">
                                      <p:cBhvr>
                                        <p:cTn id="35" dur="500"/>
                                        <p:tgtEl>
                                          <p:spTgt spid="11">
                                            <p:bg/>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xEl>
                                              <p:pRg st="0" end="0"/>
                                            </p:txEl>
                                          </p:spTgt>
                                        </p:tgtEl>
                                        <p:attrNameLst>
                                          <p:attrName>style.visibility</p:attrName>
                                        </p:attrNameLst>
                                      </p:cBhvr>
                                      <p:to>
                                        <p:strVal val="visible"/>
                                      </p:to>
                                    </p:set>
                                    <p:animEffect transition="in" filter="wipe(down)">
                                      <p:cBhvr>
                                        <p:cTn id="40"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uild="allAtOnce" animBg="1"/>
      <p:bldP spid="7" grpId="0" build="allAtOnce" animBg="1"/>
      <p:bldP spid="11"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071538" y="642918"/>
            <a:ext cx="7498080" cy="2868928"/>
          </a:xfrm>
        </p:spPr>
        <p:txBody>
          <a:bodyPr/>
          <a:lstStyle/>
          <a:p>
            <a:r>
              <a:rPr lang="ar-SA" sz="3600" dirty="0" smtClean="0"/>
              <a:t>  </a:t>
            </a:r>
            <a:endParaRPr lang="ar-SA" dirty="0"/>
          </a:p>
        </p:txBody>
      </p:sp>
      <p:sp>
        <p:nvSpPr>
          <p:cNvPr id="3" name="مستطيل 2"/>
          <p:cNvSpPr/>
          <p:nvPr/>
        </p:nvSpPr>
        <p:spPr>
          <a:xfrm>
            <a:off x="1714480" y="785794"/>
            <a:ext cx="6215106" cy="3571900"/>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en-US" sz="4800" dirty="0" smtClean="0"/>
              <a:t>kg</a:t>
            </a:r>
            <a:r>
              <a:rPr lang="ar-SA" dirty="0" smtClean="0"/>
              <a:t>   </a:t>
            </a:r>
            <a:r>
              <a:rPr lang="en-US" sz="7200" dirty="0" smtClean="0"/>
              <a:t>M=  9,11  ×10</a:t>
            </a:r>
            <a:endParaRPr lang="ar-SA" sz="7200" dirty="0"/>
          </a:p>
        </p:txBody>
      </p:sp>
      <p:sp>
        <p:nvSpPr>
          <p:cNvPr id="4" name="مستطيل 3"/>
          <p:cNvSpPr/>
          <p:nvPr/>
        </p:nvSpPr>
        <p:spPr>
          <a:xfrm>
            <a:off x="6929454" y="1714488"/>
            <a:ext cx="702436" cy="523220"/>
          </a:xfrm>
          <a:prstGeom prst="rect">
            <a:avLst/>
          </a:prstGeom>
          <a:noFill/>
        </p:spPr>
        <p:txBody>
          <a:bodyPr wrap="none" lIns="91440" tIns="45720" rIns="91440" bIns="45720">
            <a:spAutoFit/>
          </a:bodyPr>
          <a:lstStyle/>
          <a:p>
            <a:pPr algn="ctr"/>
            <a:r>
              <a:rPr lang="en-US"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-31</a:t>
            </a:r>
            <a:endParaRPr lang="ar-SA"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4139952" y="404664"/>
            <a:ext cx="4176464" cy="580579"/>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ar-SA" sz="2800" b="1" i="1" dirty="0" smtClean="0">
                <a:latin typeface="Microsoft Sans Serif" pitchFamily="34" charset="0"/>
                <a:ea typeface="Arial" pitchFamily="34" charset="0"/>
                <a:cs typeface="Microsoft Sans Serif" pitchFamily="34" charset="0"/>
              </a:rPr>
              <a:t>تج</a:t>
            </a:r>
            <a:r>
              <a:rPr kumimoji="0" lang="ar-SA" sz="2800" b="1" i="1" u="none" strike="noStrike" cap="none" normalizeH="0" baseline="0" dirty="0" smtClean="0">
                <a:ln>
                  <a:noFill/>
                </a:ln>
                <a:solidFill>
                  <a:schemeClr val="tx1"/>
                </a:solidFill>
                <a:effectLst/>
                <a:latin typeface="Microsoft Sans Serif" pitchFamily="34" charset="0"/>
                <a:ea typeface="Arial" pitchFamily="34" charset="0"/>
                <a:cs typeface="Microsoft Sans Serif" pitchFamily="34" charset="0"/>
              </a:rPr>
              <a:t>ارب </a:t>
            </a:r>
            <a:r>
              <a:rPr kumimoji="0" lang="ar-SA" sz="2800" b="1" i="1" u="none" strike="noStrike" cap="none" normalizeH="0" baseline="0" dirty="0" err="1" smtClean="0">
                <a:ln>
                  <a:noFill/>
                </a:ln>
                <a:solidFill>
                  <a:schemeClr val="tx1"/>
                </a:solidFill>
                <a:effectLst/>
                <a:latin typeface="Microsoft Sans Serif" pitchFamily="34" charset="0"/>
                <a:ea typeface="Arial" pitchFamily="34" charset="0"/>
                <a:cs typeface="Microsoft Sans Serif" pitchFamily="34" charset="0"/>
              </a:rPr>
              <a:t>تومسون</a:t>
            </a:r>
            <a:r>
              <a:rPr kumimoji="0" lang="ar-SA" sz="2800" b="1" i="1" u="none" strike="noStrike" cap="none" normalizeH="0" baseline="0" dirty="0" smtClean="0">
                <a:ln>
                  <a:noFill/>
                </a:ln>
                <a:solidFill>
                  <a:schemeClr val="tx1"/>
                </a:solidFill>
                <a:effectLst/>
                <a:latin typeface="Microsoft Sans Serif" pitchFamily="34" charset="0"/>
                <a:ea typeface="Arial" pitchFamily="34" charset="0"/>
                <a:cs typeface="Microsoft Sans Serif" pitchFamily="34" charset="0"/>
              </a:rPr>
              <a:t> مع البروتون</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19459" name="Rectangle 3"/>
          <p:cNvSpPr>
            <a:spLocks noChangeArrowheads="1"/>
          </p:cNvSpPr>
          <p:nvPr/>
        </p:nvSpPr>
        <p:spPr bwMode="auto">
          <a:xfrm>
            <a:off x="0" y="1418299"/>
            <a:ext cx="9144000"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1</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/استخدم نفس الجهاز السابق</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2/استفاد من فكرة ان البروتونات تنحرف انحرافات معاكسه للالكترونات</a:t>
            </a:r>
          </a:p>
          <a:p>
            <a:pPr marL="0" marR="0" lvl="0" indent="0" algn="r" defTabSz="914400" rtl="0" eaLnBrk="0" fontAlgn="base" latinLnBrk="0" hangingPunct="0">
              <a:lnSpc>
                <a:spcPct val="100000"/>
              </a:lnSpc>
              <a:spcBef>
                <a:spcPct val="0"/>
              </a:spcBef>
              <a:spcAft>
                <a:spcPct val="0"/>
              </a:spcAft>
              <a:buClrTx/>
              <a:buSzTx/>
              <a:buFontTx/>
              <a:buNone/>
              <a:tabLst/>
            </a:pPr>
            <a:r>
              <a:rPr kumimoji="0" lang="ar-SA" sz="2800" b="1" i="0" u="none" strike="noStrike" cap="none" normalizeH="0" dirty="0" smtClean="0">
                <a:ln>
                  <a:noFill/>
                </a:ln>
                <a:solidFill>
                  <a:schemeClr val="tx1"/>
                </a:solidFill>
                <a:effectLst/>
                <a:latin typeface="Calibri" pitchFamily="34" charset="0"/>
                <a:ea typeface="Calibri" pitchFamily="34" charset="0"/>
                <a:cs typeface="Arial" pitchFamily="34" charset="0"/>
              </a:rPr>
              <a:t> </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فعكس المجالين بين المهبط والمصعد لمسارعة البروتون</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3/ثم اضاف كميه من غاز الهيدروجين حتى يقوم المجال الكهربائي بنزع</a:t>
            </a:r>
          </a:p>
          <a:p>
            <a:pPr lvl="0" rtl="0" eaLnBrk="0" fontAlgn="base" hangingPunct="0">
              <a:spcBef>
                <a:spcPct val="0"/>
              </a:spcBef>
              <a:spcAft>
                <a:spcPct val="0"/>
              </a:spcAft>
            </a:pP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الالكترون</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من </a:t>
            </a: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ذرات</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الهيدروجين </a:t>
            </a:r>
            <a:r>
              <a:rPr lang="ar-SA" sz="2800" b="1" dirty="0" smtClean="0">
                <a:latin typeface="Calibri" pitchFamily="34" charset="0"/>
                <a:ea typeface="Calibri" pitchFamily="34" charset="0"/>
                <a:cs typeface="Arial" pitchFamily="34" charset="0"/>
              </a:rPr>
              <a:t>فيحولها </a:t>
            </a:r>
            <a:r>
              <a:rPr lang="ar-SA" sz="2800" b="1" dirty="0" err="1" smtClean="0">
                <a:latin typeface="Calibri" pitchFamily="34" charset="0"/>
                <a:ea typeface="Calibri" pitchFamily="34" charset="0"/>
                <a:cs typeface="Arial" pitchFamily="34" charset="0"/>
              </a:rPr>
              <a:t>الى</a:t>
            </a:r>
            <a:r>
              <a:rPr lang="ar-SA" sz="2800" b="1" dirty="0" smtClean="0">
                <a:latin typeface="Calibri" pitchFamily="34" charset="0"/>
                <a:ea typeface="Calibri" pitchFamily="34" charset="0"/>
                <a:cs typeface="Arial" pitchFamily="34" charset="0"/>
              </a:rPr>
              <a:t> ايونات موجب </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en-US" sz="12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4/ ثم سارع ايونات </a:t>
            </a: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الهيدروحين</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الموجبة من خلال شق المصعد فمرت </a:t>
            </a:r>
          </a:p>
          <a:p>
            <a:pPr lvl="0" rtl="0" eaLnBrk="0" fontAlgn="base" hangingPunct="0">
              <a:spcBef>
                <a:spcPct val="0"/>
              </a:spcBef>
              <a:spcAft>
                <a:spcPct val="0"/>
              </a:spcAft>
            </a:pPr>
            <a:r>
              <a:rPr lang="en-US" sz="2800" b="1" dirty="0" smtClean="0">
                <a:latin typeface="Calibri" pitchFamily="34" charset="0"/>
                <a:ea typeface="Calibri" pitchFamily="34" charset="0"/>
                <a:cs typeface="Arial" pitchFamily="34" charset="0"/>
              </a:rPr>
              <a:t> </a:t>
            </a:r>
            <a:r>
              <a:rPr lang="ar-SA" sz="2800" b="1" dirty="0" smtClean="0">
                <a:latin typeface="Calibri" pitchFamily="34" charset="0"/>
                <a:ea typeface="Calibri" pitchFamily="34" charset="0"/>
                <a:cs typeface="Arial" pitchFamily="34" charset="0"/>
              </a:rPr>
              <a:t>حزمة ضيقه بين المجالين في طريقها </a:t>
            </a:r>
            <a:r>
              <a:rPr lang="ar-SA" sz="2800" b="1" dirty="0" err="1" smtClean="0">
                <a:latin typeface="Calibri" pitchFamily="34" charset="0"/>
                <a:ea typeface="Calibri" pitchFamily="34" charset="0"/>
                <a:cs typeface="Arial" pitchFamily="34" charset="0"/>
              </a:rPr>
              <a:t>الى</a:t>
            </a:r>
            <a:r>
              <a:rPr lang="ar-SA" sz="2800" b="1" dirty="0" smtClean="0">
                <a:latin typeface="Calibri" pitchFamily="34" charset="0"/>
                <a:ea typeface="Calibri" pitchFamily="34" charset="0"/>
                <a:cs typeface="Arial" pitchFamily="34" charset="0"/>
              </a:rPr>
              <a:t> نهاية </a:t>
            </a:r>
            <a:r>
              <a:rPr lang="ar-SA" sz="2800" b="1" dirty="0" err="1" smtClean="0">
                <a:latin typeface="Calibri" pitchFamily="34" charset="0"/>
                <a:ea typeface="Calibri" pitchFamily="34" charset="0"/>
                <a:cs typeface="Arial" pitchFamily="34" charset="0"/>
              </a:rPr>
              <a:t>الانبوب</a:t>
            </a:r>
            <a:endPar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ن</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ar-SA" sz="28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ووجد ان كتلة </a:t>
            </a:r>
            <a:r>
              <a:rPr kumimoji="0" lang="ar-SA" sz="2800" b="1" i="0" u="none" strike="noStrike" cap="none" normalizeH="0" baseline="0" dirty="0" err="1" smtClean="0">
                <a:ln>
                  <a:noFill/>
                </a:ln>
                <a:solidFill>
                  <a:schemeClr val="tx1"/>
                </a:solidFill>
                <a:effectLst/>
                <a:latin typeface="Calibri" pitchFamily="34" charset="0"/>
                <a:ea typeface="Calibri" pitchFamily="34" charset="0"/>
                <a:cs typeface="Arial" pitchFamily="34" charset="0"/>
              </a:rPr>
              <a:t>البروتو</a:t>
            </a:r>
            <a:r>
              <a:rPr kumimoji="0" lang="en-US" sz="1050" b="0" i="0" u="none" strike="noStrike" cap="none" normalizeH="0" baseline="0" dirty="0" smtClean="0">
                <a:ln>
                  <a:noFill/>
                </a:ln>
                <a:solidFill>
                  <a:schemeClr val="tx1"/>
                </a:solidFill>
                <a:effectLst/>
                <a:latin typeface="Arial" pitchFamily="34" charset="0"/>
                <a:cs typeface="Arial" pitchFamily="34"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مستطيل 3"/>
          <p:cNvSpPr/>
          <p:nvPr/>
        </p:nvSpPr>
        <p:spPr>
          <a:xfrm>
            <a:off x="6731672" y="4077072"/>
            <a:ext cx="184731" cy="523220"/>
          </a:xfrm>
          <a:prstGeom prst="rect">
            <a:avLst/>
          </a:prstGeom>
        </p:spPr>
        <p:txBody>
          <a:bodyPr wrap="none">
            <a:spAutoFit/>
          </a:bodyPr>
          <a:lstStyle/>
          <a:p>
            <a:endParaRPr lang="en-US" sz="2800" b="1" dirty="0"/>
          </a:p>
        </p:txBody>
      </p:sp>
      <p:sp>
        <p:nvSpPr>
          <p:cNvPr id="6" name="مستطيل 5"/>
          <p:cNvSpPr/>
          <p:nvPr/>
        </p:nvSpPr>
        <p:spPr>
          <a:xfrm>
            <a:off x="3143240" y="5357826"/>
            <a:ext cx="3733714" cy="523220"/>
          </a:xfrm>
          <a:prstGeom prst="rect">
            <a:avLst/>
          </a:prstGeom>
        </p:spPr>
        <p:txBody>
          <a:bodyPr wrap="none">
            <a:spAutoFit/>
          </a:bodyPr>
          <a:lstStyle/>
          <a:p>
            <a:pPr algn="l"/>
            <a:r>
              <a:rPr lang="en-US" sz="2800" b="1" dirty="0" smtClean="0"/>
              <a:t>Mp=1,67   </a:t>
            </a:r>
            <a:r>
              <a:rPr lang="az-Cyrl-AZ" sz="2800" b="1" dirty="0" smtClean="0">
                <a:solidFill>
                  <a:prstClr val="black"/>
                </a:solidFill>
              </a:rPr>
              <a:t>х</a:t>
            </a:r>
            <a:r>
              <a:rPr lang="en-US" sz="2800" b="1" dirty="0" smtClean="0"/>
              <a:t>   10¯²⁷ kg</a:t>
            </a:r>
            <a:endParaRPr lang="en-US" sz="2800" b="1" dirty="0"/>
          </a:p>
        </p:txBody>
      </p:sp>
      <p:sp>
        <p:nvSpPr>
          <p:cNvPr id="7" name="مستطيل 6"/>
          <p:cNvSpPr/>
          <p:nvPr/>
        </p:nvSpPr>
        <p:spPr>
          <a:xfrm>
            <a:off x="5362141" y="4143380"/>
            <a:ext cx="582211" cy="523220"/>
          </a:xfrm>
          <a:prstGeom prst="rect">
            <a:avLst/>
          </a:prstGeom>
        </p:spPr>
        <p:txBody>
          <a:bodyPr wrap="none">
            <a:spAutoFit/>
          </a:bodyPr>
          <a:lstStyle/>
          <a:p>
            <a:r>
              <a:rPr lang="en-US" sz="2800" b="1" dirty="0" smtClean="0">
                <a:solidFill>
                  <a:prstClr val="black"/>
                </a:solidFill>
              </a:rPr>
              <a:t>    </a:t>
            </a:r>
            <a:endParaRPr lang="ar-SA"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19458"/>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59">
                                            <p:txEl>
                                              <p:pRg st="0" end="0"/>
                                            </p:txEl>
                                          </p:spTgt>
                                        </p:tgtEl>
                                        <p:attrNameLst>
                                          <p:attrName>style.visibility</p:attrName>
                                        </p:attrNameLst>
                                      </p:cBhvr>
                                      <p:to>
                                        <p:strVal val="visible"/>
                                      </p:to>
                                    </p:set>
                                    <p:animEffect transition="in" filter="fade">
                                      <p:cBhvr>
                                        <p:cTn id="17" dur="2000"/>
                                        <p:tgtEl>
                                          <p:spTgt spid="1945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459">
                                            <p:txEl>
                                              <p:pRg st="1" end="1"/>
                                            </p:txEl>
                                          </p:spTgt>
                                        </p:tgtEl>
                                        <p:attrNameLst>
                                          <p:attrName>style.visibility</p:attrName>
                                        </p:attrNameLst>
                                      </p:cBhvr>
                                      <p:to>
                                        <p:strVal val="visible"/>
                                      </p:to>
                                    </p:set>
                                    <p:animEffect transition="in" filter="fade">
                                      <p:cBhvr>
                                        <p:cTn id="22" dur="2000"/>
                                        <p:tgtEl>
                                          <p:spTgt spid="19459">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459">
                                            <p:txEl>
                                              <p:pRg st="2" end="2"/>
                                            </p:txEl>
                                          </p:spTgt>
                                        </p:tgtEl>
                                        <p:attrNameLst>
                                          <p:attrName>style.visibility</p:attrName>
                                        </p:attrNameLst>
                                      </p:cBhvr>
                                      <p:to>
                                        <p:strVal val="visible"/>
                                      </p:to>
                                    </p:set>
                                    <p:animEffect transition="in" filter="fade">
                                      <p:cBhvr>
                                        <p:cTn id="27" dur="2000"/>
                                        <p:tgtEl>
                                          <p:spTgt spid="19459">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459">
                                            <p:txEl>
                                              <p:pRg st="3" end="3"/>
                                            </p:txEl>
                                          </p:spTgt>
                                        </p:tgtEl>
                                        <p:attrNameLst>
                                          <p:attrName>style.visibility</p:attrName>
                                        </p:attrNameLst>
                                      </p:cBhvr>
                                      <p:to>
                                        <p:strVal val="visible"/>
                                      </p:to>
                                    </p:set>
                                    <p:animEffect transition="in" filter="fade">
                                      <p:cBhvr>
                                        <p:cTn id="32" dur="2000"/>
                                        <p:tgtEl>
                                          <p:spTgt spid="19459">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9459">
                                            <p:txEl>
                                              <p:pRg st="4" end="4"/>
                                            </p:txEl>
                                          </p:spTgt>
                                        </p:tgtEl>
                                        <p:attrNameLst>
                                          <p:attrName>style.visibility</p:attrName>
                                        </p:attrNameLst>
                                      </p:cBhvr>
                                      <p:to>
                                        <p:strVal val="visible"/>
                                      </p:to>
                                    </p:set>
                                    <p:animEffect transition="in" filter="fade">
                                      <p:cBhvr>
                                        <p:cTn id="37" dur="2000"/>
                                        <p:tgtEl>
                                          <p:spTgt spid="19459">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459">
                                            <p:txEl>
                                              <p:pRg st="5" end="5"/>
                                            </p:txEl>
                                          </p:spTgt>
                                        </p:tgtEl>
                                        <p:attrNameLst>
                                          <p:attrName>style.visibility</p:attrName>
                                        </p:attrNameLst>
                                      </p:cBhvr>
                                      <p:to>
                                        <p:strVal val="visible"/>
                                      </p:to>
                                    </p:set>
                                    <p:animEffect transition="in" filter="fade">
                                      <p:cBhvr>
                                        <p:cTn id="42" dur="2000"/>
                                        <p:tgtEl>
                                          <p:spTgt spid="19459">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9459">
                                            <p:txEl>
                                              <p:pRg st="6" end="6"/>
                                            </p:txEl>
                                          </p:spTgt>
                                        </p:tgtEl>
                                        <p:attrNameLst>
                                          <p:attrName>style.visibility</p:attrName>
                                        </p:attrNameLst>
                                      </p:cBhvr>
                                      <p:to>
                                        <p:strVal val="visible"/>
                                      </p:to>
                                    </p:set>
                                    <p:animEffect transition="in" filter="fade">
                                      <p:cBhvr>
                                        <p:cTn id="47" dur="2000"/>
                                        <p:tgtEl>
                                          <p:spTgt spid="19459">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9459">
                                            <p:txEl>
                                              <p:pRg st="7" end="7"/>
                                            </p:txEl>
                                          </p:spTgt>
                                        </p:tgtEl>
                                        <p:attrNameLst>
                                          <p:attrName>style.visibility</p:attrName>
                                        </p:attrNameLst>
                                      </p:cBhvr>
                                      <p:to>
                                        <p:strVal val="visible"/>
                                      </p:to>
                                    </p:set>
                                    <p:animEffect transition="in" filter="fade">
                                      <p:cBhvr>
                                        <p:cTn id="52" dur="2000"/>
                                        <p:tgtEl>
                                          <p:spTgt spid="19459">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additive="base">
                                        <p:cTn id="57" dur="500" fill="hold"/>
                                        <p:tgtEl>
                                          <p:spTgt spid="6"/>
                                        </p:tgtEl>
                                        <p:attrNameLst>
                                          <p:attrName>ppt_x</p:attrName>
                                        </p:attrNameLst>
                                      </p:cBhvr>
                                      <p:tavLst>
                                        <p:tav tm="0">
                                          <p:val>
                                            <p:strVal val="#ppt_x"/>
                                          </p:val>
                                        </p:tav>
                                        <p:tav tm="100000">
                                          <p:val>
                                            <p:strVal val="#ppt_x"/>
                                          </p:val>
                                        </p:tav>
                                      </p:tavLst>
                                    </p:anim>
                                    <p:anim calcmode="lin" valueType="num">
                                      <p:cBhvr additive="base">
                                        <p:cTn id="5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build="p"/>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0" y="1071546"/>
            <a:ext cx="8906605" cy="2585323"/>
          </a:xfrm>
          <a:prstGeom prst="rect">
            <a:avLst/>
          </a:prstGeom>
          <a:noFill/>
        </p:spPr>
        <p:txBody>
          <a:bodyPr wrap="square" lIns="91440" tIns="45720" rIns="91440" bIns="45720">
            <a:spAutoFit/>
          </a:bodyPr>
          <a:lstStyle/>
          <a:p>
            <a:pPr algn="ct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عللي: في تجربة </a:t>
            </a:r>
            <a:r>
              <a:rPr lang="ar-S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تومسون</a:t>
            </a: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مع البروتون</a:t>
            </a:r>
          </a:p>
          <a:p>
            <a:pPr algn="ct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يضاف كمية من غاز </a:t>
            </a:r>
            <a:r>
              <a:rPr lang="ar-S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الهيروجين</a:t>
            </a: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داخل الأنبوب؟</a:t>
            </a:r>
          </a:p>
          <a:p>
            <a:pPr algn="ctr"/>
            <a:endPar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مستطيل 3"/>
          <p:cNvSpPr/>
          <p:nvPr/>
        </p:nvSpPr>
        <p:spPr>
          <a:xfrm>
            <a:off x="3428096" y="2967335"/>
            <a:ext cx="4501490" cy="923330"/>
          </a:xfrm>
          <a:prstGeom prst="rect">
            <a:avLst/>
          </a:prstGeom>
          <a:noFill/>
        </p:spPr>
        <p:txBody>
          <a:bodyPr wrap="square" lIns="91440" tIns="45720" rIns="91440" bIns="45720">
            <a:spAutoFit/>
          </a:bodyPr>
          <a:lstStyle/>
          <a:p>
            <a:pPr algn="ctr"/>
            <a:r>
              <a:rPr lang="ar-SA"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e</a:t>
            </a:r>
            <a:r>
              <a:rPr lang="ar-SA"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a:t>
            </a:r>
            <a:r>
              <a:rPr lang="en-US" sz="36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2</a:t>
            </a:r>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 -</a:t>
            </a:r>
            <a:endParaRPr lang="ar-SA"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cxnSp>
        <p:nvCxnSpPr>
          <p:cNvPr id="6" name="رابط كسهم مستقيم 5"/>
          <p:cNvCxnSpPr/>
          <p:nvPr/>
        </p:nvCxnSpPr>
        <p:spPr>
          <a:xfrm>
            <a:off x="6143636" y="3571876"/>
            <a:ext cx="642942"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7" name="مستطيل 6"/>
          <p:cNvSpPr/>
          <p:nvPr/>
        </p:nvSpPr>
        <p:spPr>
          <a:xfrm>
            <a:off x="6215074" y="3143248"/>
            <a:ext cx="1571636" cy="923330"/>
          </a:xfrm>
          <a:prstGeom prst="rect">
            <a:avLst/>
          </a:prstGeom>
        </p:spPr>
        <p:txBody>
          <a:bodyPr wrap="square">
            <a:spAutoFit/>
          </a:bodyPr>
          <a:lstStyle/>
          <a:p>
            <a:r>
              <a:rPr lang="en-US" sz="54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2H</a:t>
            </a:r>
            <a:endParaRPr lang="ar-SA" sz="5400" dirty="0"/>
          </a:p>
        </p:txBody>
      </p:sp>
      <p:sp>
        <p:nvSpPr>
          <p:cNvPr id="8" name="مستطيل 7"/>
          <p:cNvSpPr/>
          <p:nvPr/>
        </p:nvSpPr>
        <p:spPr>
          <a:xfrm>
            <a:off x="7715272" y="2857496"/>
            <a:ext cx="588623" cy="92333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t>
            </a:r>
            <a:endParaRPr lang="ar-SA"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fade">
                                      <p:cBhvr>
                                        <p:cTn id="17"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7" grpId="0" build="allAtOnce"/>
      <p:bldP spid="8"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وسيلة شرح مع سهم إلى اليمين 12"/>
          <p:cNvSpPr/>
          <p:nvPr/>
        </p:nvSpPr>
        <p:spPr>
          <a:xfrm>
            <a:off x="7072330" y="1571612"/>
            <a:ext cx="2071670" cy="571504"/>
          </a:xfrm>
          <a:prstGeom prst="rightArrowCallout">
            <a:avLst>
              <a:gd name="adj1" fmla="val 25000"/>
              <a:gd name="adj2" fmla="val 25000"/>
              <a:gd name="adj3" fmla="val 25000"/>
              <a:gd name="adj4" fmla="val 82219"/>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SA"/>
          </a:p>
        </p:txBody>
      </p:sp>
      <p:sp>
        <p:nvSpPr>
          <p:cNvPr id="10" name="وسيلة شرح مع سهم إلى الأعلى 9"/>
          <p:cNvSpPr/>
          <p:nvPr/>
        </p:nvSpPr>
        <p:spPr>
          <a:xfrm>
            <a:off x="500034" y="142852"/>
            <a:ext cx="3071834" cy="1000132"/>
          </a:xfrm>
          <a:prstGeom prst="upArrowCallout">
            <a:avLst/>
          </a:prstGeom>
        </p:spPr>
        <p:style>
          <a:lnRef idx="2">
            <a:schemeClr val="accent5"/>
          </a:lnRef>
          <a:fillRef idx="1">
            <a:schemeClr val="lt1"/>
          </a:fillRef>
          <a:effectRef idx="0">
            <a:schemeClr val="accent5"/>
          </a:effectRef>
          <a:fontRef idx="minor">
            <a:schemeClr val="dk1"/>
          </a:fontRef>
        </p:style>
        <p:txBody>
          <a:bodyPr rtlCol="1" anchor="ctr"/>
          <a:lstStyle/>
          <a:p>
            <a:pPr algn="ctr"/>
            <a:endParaRPr lang="ar-SA"/>
          </a:p>
        </p:txBody>
      </p:sp>
      <p:sp>
        <p:nvSpPr>
          <p:cNvPr id="9" name="وسيلة شرح مع سهم إلى الأعلى 8"/>
          <p:cNvSpPr/>
          <p:nvPr/>
        </p:nvSpPr>
        <p:spPr>
          <a:xfrm>
            <a:off x="3714744" y="142852"/>
            <a:ext cx="3071834" cy="1000132"/>
          </a:xfrm>
          <a:prstGeom prst="upArrowCallout">
            <a:avLst/>
          </a:prstGeom>
        </p:spPr>
        <p:style>
          <a:lnRef idx="2">
            <a:schemeClr val="accent5"/>
          </a:lnRef>
          <a:fillRef idx="1">
            <a:schemeClr val="lt1"/>
          </a:fillRef>
          <a:effectRef idx="0">
            <a:schemeClr val="accent5"/>
          </a:effectRef>
          <a:fontRef idx="minor">
            <a:schemeClr val="dk1"/>
          </a:fontRef>
        </p:style>
        <p:txBody>
          <a:bodyPr rtlCol="1" anchor="ctr"/>
          <a:lstStyle/>
          <a:p>
            <a:pPr algn="ctr"/>
            <a:endParaRPr lang="ar-SA"/>
          </a:p>
        </p:txBody>
      </p:sp>
      <p:sp>
        <p:nvSpPr>
          <p:cNvPr id="2" name="مستطيل 1"/>
          <p:cNvSpPr/>
          <p:nvPr/>
        </p:nvSpPr>
        <p:spPr>
          <a:xfrm>
            <a:off x="1928794" y="2714620"/>
            <a:ext cx="5500726" cy="1357322"/>
          </a:xfrm>
          <a:prstGeom prst="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a:r>
              <a:rPr lang="en-US" sz="3600" b="1" dirty="0" smtClean="0">
                <a:ln>
                  <a:solidFill>
                    <a:sysClr val="windowText" lastClr="000000"/>
                  </a:solidFill>
                </a:ln>
                <a:solidFill>
                  <a:srgbClr val="FF0000"/>
                </a:solidFill>
              </a:rPr>
              <a:t>B q v  =     </a:t>
            </a:r>
            <a:endParaRPr lang="ar-SA" sz="3600" dirty="0"/>
          </a:p>
        </p:txBody>
      </p:sp>
      <p:pic>
        <p:nvPicPr>
          <p:cNvPr id="3" name="Picture 3"/>
          <p:cNvPicPr>
            <a:picLocks noChangeAspect="1" noChangeArrowheads="1"/>
          </p:cNvPicPr>
          <p:nvPr/>
        </p:nvPicPr>
        <p:blipFill>
          <a:blip r:embed="rId2"/>
          <a:srcRect/>
          <a:stretch>
            <a:fillRect/>
          </a:stretch>
        </p:blipFill>
        <p:spPr bwMode="auto">
          <a:xfrm>
            <a:off x="5500694" y="2857496"/>
            <a:ext cx="866775" cy="790575"/>
          </a:xfrm>
          <a:prstGeom prst="rect">
            <a:avLst/>
          </a:prstGeom>
          <a:noFill/>
          <a:ln w="9525">
            <a:noFill/>
            <a:miter lim="800000"/>
            <a:headEnd/>
            <a:tailEnd/>
          </a:ln>
          <a:effectLst/>
        </p:spPr>
      </p:pic>
      <p:sp>
        <p:nvSpPr>
          <p:cNvPr id="4" name="مستطيل 3"/>
          <p:cNvSpPr/>
          <p:nvPr/>
        </p:nvSpPr>
        <p:spPr>
          <a:xfrm>
            <a:off x="-357222" y="642918"/>
            <a:ext cx="9222042" cy="206210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يتحرك إلكترون كتلته</a:t>
            </a:r>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.11×10 kg </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9</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بسرعة</a:t>
            </a:r>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2.0×10m/s </a:t>
            </a:r>
          </a:p>
          <a:p>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داخل أنبوب أشعة المهبط </a:t>
            </a:r>
            <a:r>
              <a:rPr lang="ar-SA" sz="3200" b="1" dirty="0" err="1"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عموديآ</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على مجال مغناطيسي مقداره </a:t>
            </a:r>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3.5 ×10T</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فإذا فصل المجال الكهربائي فما مقدار نصف </a:t>
            </a:r>
            <a:r>
              <a:rPr lang="ar-SA" sz="3200" b="1" dirty="0" err="1"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قطرالمسار</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الدائري الذي سلكه الإلكترون </a:t>
            </a:r>
            <a:r>
              <a:rPr lang="ar-SA" sz="3200" b="1" dirty="0" err="1"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علمآ</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بأن </a:t>
            </a:r>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a:t>
            </a:r>
            <a:r>
              <a:rPr lang="ar-SA"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32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q= 1.602</a:t>
            </a:r>
            <a:endParaRPr lang="ar-SA" sz="3200" b="1" cap="none" spc="0" dirty="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7" name="مستطيل 6"/>
          <p:cNvSpPr/>
          <p:nvPr/>
        </p:nvSpPr>
        <p:spPr>
          <a:xfrm>
            <a:off x="1142976" y="0"/>
            <a:ext cx="4857784" cy="92333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sz="2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5                                      -13</a:t>
            </a:r>
            <a:endParaRPr lang="ar-SA" sz="5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8" name="مستطيل 7"/>
          <p:cNvSpPr/>
          <p:nvPr/>
        </p:nvSpPr>
        <p:spPr>
          <a:xfrm>
            <a:off x="8143900" y="1428736"/>
            <a:ext cx="457176" cy="46166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-2</a:t>
            </a:r>
            <a:endParaRPr lang="ar-SA"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1" name="مستطيل 10"/>
          <p:cNvSpPr/>
          <p:nvPr/>
        </p:nvSpPr>
        <p:spPr>
          <a:xfrm>
            <a:off x="4500562" y="0"/>
            <a:ext cx="548548"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a:t>
            </a:r>
            <a:endParaRPr lang="ar-SA" sz="32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2" name="مستطيل 11"/>
          <p:cNvSpPr/>
          <p:nvPr/>
        </p:nvSpPr>
        <p:spPr>
          <a:xfrm>
            <a:off x="1285852" y="0"/>
            <a:ext cx="516488" cy="64633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6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v</a:t>
            </a:r>
            <a:endParaRPr lang="ar-SA" sz="3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5" name="مستطيل 14"/>
          <p:cNvSpPr/>
          <p:nvPr/>
        </p:nvSpPr>
        <p:spPr>
          <a:xfrm>
            <a:off x="8680412" y="1071546"/>
            <a:ext cx="463588" cy="646331"/>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6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ß</a:t>
            </a:r>
            <a:endParaRPr lang="ar-SA" sz="36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6" name="مستطيل 15"/>
          <p:cNvSpPr/>
          <p:nvPr/>
        </p:nvSpPr>
        <p:spPr>
          <a:xfrm>
            <a:off x="3428992" y="1928802"/>
            <a:ext cx="627095" cy="46166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-19</a:t>
            </a:r>
            <a:endParaRPr lang="ar-SA"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14" name="مستطيل 13"/>
          <p:cNvSpPr/>
          <p:nvPr/>
        </p:nvSpPr>
        <p:spPr>
          <a:xfrm>
            <a:off x="2571736" y="4286256"/>
            <a:ext cx="4286280" cy="1928826"/>
          </a:xfrm>
          <a:prstGeom prst="rect">
            <a:avLst/>
          </a:prstGeom>
        </p:spPr>
        <p:style>
          <a:lnRef idx="1">
            <a:schemeClr val="accent2"/>
          </a:lnRef>
          <a:fillRef idx="2">
            <a:schemeClr val="accent2"/>
          </a:fillRef>
          <a:effectRef idx="1">
            <a:schemeClr val="accent2"/>
          </a:effectRef>
          <a:fontRef idx="minor">
            <a:schemeClr val="dk1"/>
          </a:fontRef>
        </p:style>
        <p:txBody>
          <a:bodyPr rtlCol="1" anchor="ctr"/>
          <a:lstStyle/>
          <a:p>
            <a:pPr algn="ctr"/>
            <a:r>
              <a:rPr lang="en-US" dirty="0" smtClean="0"/>
              <a:t>R= 3.3 </a:t>
            </a:r>
            <a:r>
              <a:rPr lang="en-US"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×10 m</a:t>
            </a:r>
            <a:endParaRPr lang="ar-SA" dirty="0"/>
          </a:p>
        </p:txBody>
      </p:sp>
      <p:sp>
        <p:nvSpPr>
          <p:cNvPr id="17" name="مستطيل 16"/>
          <p:cNvSpPr/>
          <p:nvPr/>
        </p:nvSpPr>
        <p:spPr>
          <a:xfrm>
            <a:off x="4929190" y="4714884"/>
            <a:ext cx="457176" cy="46166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-5</a:t>
            </a:r>
            <a:endParaRPr lang="ar-SA" sz="2400"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fade">
                                      <p:cBhvr>
                                        <p:cTn id="10" dur="20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xEl>
                                              <p:pRg st="0" end="0"/>
                                            </p:txEl>
                                          </p:spTgt>
                                        </p:tgtEl>
                                        <p:attrNameLst>
                                          <p:attrName>style.visibility</p:attrName>
                                        </p:attrNameLst>
                                      </p:cBhvr>
                                      <p:to>
                                        <p:strVal val="visible"/>
                                      </p:to>
                                    </p:set>
                                    <p:animEffect transition="in" filter="fade">
                                      <p:cBhvr>
                                        <p:cTn id="20" dur="2000"/>
                                        <p:tgtEl>
                                          <p:spTgt spid="11">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2">
                                            <p:txEl>
                                              <p:pRg st="0" end="0"/>
                                            </p:txEl>
                                          </p:spTgt>
                                        </p:tgtEl>
                                        <p:attrNameLst>
                                          <p:attrName>style.visibility</p:attrName>
                                        </p:attrNameLst>
                                      </p:cBhvr>
                                      <p:to>
                                        <p:strVal val="visible"/>
                                      </p:to>
                                    </p:set>
                                    <p:animEffect transition="in" filter="fade">
                                      <p:cBhvr>
                                        <p:cTn id="30" dur="2000"/>
                                        <p:tgtEl>
                                          <p:spTgt spid="12">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20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5">
                                            <p:txEl>
                                              <p:pRg st="0" end="0"/>
                                            </p:txEl>
                                          </p:spTgt>
                                        </p:tgtEl>
                                        <p:attrNameLst>
                                          <p:attrName>style.visibility</p:attrName>
                                        </p:attrNameLst>
                                      </p:cBhvr>
                                      <p:to>
                                        <p:strVal val="visible"/>
                                      </p:to>
                                    </p:set>
                                    <p:animEffect transition="in" filter="fade">
                                      <p:cBhvr>
                                        <p:cTn id="40" dur="2000"/>
                                        <p:tgtEl>
                                          <p:spTgt spid="15">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
                                            <p:bg/>
                                          </p:spTgt>
                                        </p:tgtEl>
                                        <p:attrNameLst>
                                          <p:attrName>style.visibility</p:attrName>
                                        </p:attrNameLst>
                                      </p:cBhvr>
                                      <p:to>
                                        <p:strVal val="visible"/>
                                      </p:to>
                                    </p:set>
                                    <p:animEffect transition="in" filter="wipe(down)">
                                      <p:cBhvr>
                                        <p:cTn id="45" dur="500"/>
                                        <p:tgtEl>
                                          <p:spTgt spid="2">
                                            <p:bg/>
                                          </p:spTgt>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
                                            <p:txEl>
                                              <p:pRg st="0" end="0"/>
                                            </p:txEl>
                                          </p:spTgt>
                                        </p:tgtEl>
                                        <p:attrNameLst>
                                          <p:attrName>style.visibility</p:attrName>
                                        </p:attrNameLst>
                                      </p:cBhvr>
                                      <p:to>
                                        <p:strVal val="visible"/>
                                      </p:to>
                                    </p:set>
                                    <p:animEffect transition="in" filter="wipe(down)">
                                      <p:cBhvr>
                                        <p:cTn id="48" dur="500"/>
                                        <p:tgtEl>
                                          <p:spTgt spid="2">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ppt_x"/>
                                          </p:val>
                                        </p:tav>
                                        <p:tav tm="100000">
                                          <p:val>
                                            <p:strVal val="#ppt_x"/>
                                          </p:val>
                                        </p:tav>
                                      </p:tavLst>
                                    </p:anim>
                                    <p:anim calcmode="lin" valueType="num">
                                      <p:cBhvr additive="base">
                                        <p:cTn id="5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4">
                                            <p:bg/>
                                          </p:spTgt>
                                        </p:tgtEl>
                                        <p:attrNameLst>
                                          <p:attrName>style.visibility</p:attrName>
                                        </p:attrNameLst>
                                      </p:cBhvr>
                                      <p:to>
                                        <p:strVal val="visible"/>
                                      </p:to>
                                    </p:set>
                                    <p:animEffect transition="in" filter="fade">
                                      <p:cBhvr>
                                        <p:cTn id="59" dur="2000"/>
                                        <p:tgtEl>
                                          <p:spTgt spid="14">
                                            <p:bg/>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4">
                                            <p:txEl>
                                              <p:pRg st="0" end="0"/>
                                            </p:txEl>
                                          </p:spTgt>
                                        </p:tgtEl>
                                        <p:attrNameLst>
                                          <p:attrName>style.visibility</p:attrName>
                                        </p:attrNameLst>
                                      </p:cBhvr>
                                      <p:to>
                                        <p:strVal val="visible"/>
                                      </p:to>
                                    </p:set>
                                    <p:animEffect transition="in" filter="fade">
                                      <p:cBhvr>
                                        <p:cTn id="62" dur="2000"/>
                                        <p:tgtEl>
                                          <p:spTgt spid="14">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7">
                                            <p:txEl>
                                              <p:pRg st="0" end="0"/>
                                            </p:txEl>
                                          </p:spTgt>
                                        </p:tgtEl>
                                        <p:attrNameLst>
                                          <p:attrName>style.visibility</p:attrName>
                                        </p:attrNameLst>
                                      </p:cBhvr>
                                      <p:to>
                                        <p:strVal val="visible"/>
                                      </p:to>
                                    </p:set>
                                    <p:animEffect transition="in" filter="fade">
                                      <p:cBhvr>
                                        <p:cTn id="67" dur="20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9" grpId="0" animBg="1"/>
      <p:bldP spid="2" grpId="0" build="allAtOnce" animBg="1"/>
      <p:bldP spid="4" grpId="0" build="allAtOnce"/>
      <p:bldP spid="11" grpId="0" build="allAtOnce"/>
      <p:bldP spid="12" grpId="0" build="allAtOnce"/>
      <p:bldP spid="15" grpId="0" build="allAtOnce"/>
      <p:bldP spid="14" grpId="0" build="allAtOnce" animBg="1"/>
      <p:bldP spid="17"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question.jpg"/>
          <p:cNvPicPr>
            <a:picLocks noChangeAspect="1"/>
          </p:cNvPicPr>
          <p:nvPr/>
        </p:nvPicPr>
        <p:blipFill>
          <a:blip r:embed="rId2" cstate="print"/>
          <a:stretch>
            <a:fillRect/>
          </a:stretch>
        </p:blipFill>
        <p:spPr>
          <a:xfrm>
            <a:off x="7998626" y="53952"/>
            <a:ext cx="1031088" cy="1374784"/>
          </a:xfrm>
          <a:prstGeom prst="rect">
            <a:avLst/>
          </a:prstGeom>
        </p:spPr>
      </p:pic>
      <p:pic>
        <p:nvPicPr>
          <p:cNvPr id="28675"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85720" y="0"/>
            <a:ext cx="4132445" cy="1643074"/>
          </a:xfrm>
          <a:prstGeom prst="rect">
            <a:avLst/>
          </a:prstGeom>
          <a:noFill/>
          <a:ln w="9525">
            <a:noFill/>
            <a:miter lim="800000"/>
            <a:headEnd/>
            <a:tailEnd/>
          </a:ln>
          <a:effectLst/>
        </p:spPr>
      </p:pic>
      <p:sp>
        <p:nvSpPr>
          <p:cNvPr id="2867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SA"/>
          </a:p>
        </p:txBody>
      </p:sp>
      <p:pic>
        <p:nvPicPr>
          <p:cNvPr id="3" name="Picture 3" descr="http://chemistry.gsu.edu/CAISER/modules/ms/mspic1.jpg"/>
          <p:cNvPicPr>
            <a:picLocks noChangeAspect="1" noChangeArrowheads="1"/>
          </p:cNvPicPr>
          <p:nvPr/>
        </p:nvPicPr>
        <p:blipFill>
          <a:blip r:embed="rId4" r:link="rId5">
            <a:lum bright="26000"/>
          </a:blip>
          <a:srcRect/>
          <a:stretch>
            <a:fillRect/>
          </a:stretch>
        </p:blipFill>
        <p:spPr bwMode="auto">
          <a:xfrm>
            <a:off x="2000232" y="1928802"/>
            <a:ext cx="5394325" cy="46863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question.jpg"/>
          <p:cNvPicPr>
            <a:picLocks noChangeAspect="1"/>
          </p:cNvPicPr>
          <p:nvPr/>
        </p:nvPicPr>
        <p:blipFill>
          <a:blip r:embed="rId4" cstate="print"/>
          <a:stretch>
            <a:fillRect/>
          </a:stretch>
        </p:blipFill>
        <p:spPr>
          <a:xfrm>
            <a:off x="7998626" y="53952"/>
            <a:ext cx="1031088" cy="1374784"/>
          </a:xfrm>
          <a:prstGeom prst="rect">
            <a:avLst/>
          </a:prstGeom>
        </p:spPr>
      </p:pic>
      <p:sp>
        <p:nvSpPr>
          <p:cNvPr id="13" name="مربع نص 12"/>
          <p:cNvSpPr txBox="1"/>
          <p:nvPr/>
        </p:nvSpPr>
        <p:spPr>
          <a:xfrm>
            <a:off x="500034" y="1625260"/>
            <a:ext cx="8429684" cy="5139869"/>
          </a:xfrm>
          <a:prstGeom prst="rect">
            <a:avLst/>
          </a:prstGeom>
          <a:noFill/>
        </p:spPr>
        <p:txBody>
          <a:bodyPr wrap="square" rtlCol="1">
            <a:spAutoFit/>
          </a:bodyPr>
          <a:lstStyle/>
          <a:p>
            <a:pPr algn="just"/>
            <a:r>
              <a:rPr lang="ar-SA" sz="2200" dirty="0" smtClean="0">
                <a:solidFill>
                  <a:srgbClr val="0070C0"/>
                </a:solidFill>
                <a:cs typeface="AL-Mohanad Bold" pitchFamily="2" charset="-78"/>
              </a:rPr>
              <a:t> </a:t>
            </a:r>
            <a:r>
              <a:rPr lang="ar-SA" sz="2200" dirty="0" smtClean="0">
                <a:solidFill>
                  <a:srgbClr val="FF0000"/>
                </a:solidFill>
                <a:cs typeface="AL-Mohanad Bold" pitchFamily="2" charset="-78"/>
              </a:rPr>
              <a:t>*</a:t>
            </a:r>
            <a:r>
              <a:rPr lang="ar-SA" sz="2200" u="sng" dirty="0" smtClean="0">
                <a:solidFill>
                  <a:srgbClr val="FF0000"/>
                </a:solidFill>
                <a:cs typeface="AL-Mohanad Bold" pitchFamily="2" charset="-78"/>
              </a:rPr>
              <a:t> سؤال تحدي</a:t>
            </a:r>
            <a:r>
              <a:rPr lang="ar-SA" sz="2200" dirty="0" smtClean="0">
                <a:solidFill>
                  <a:srgbClr val="FF0000"/>
                </a:solidFill>
                <a:cs typeface="AL-Mohanad Bold" pitchFamily="2" charset="-78"/>
              </a:rPr>
              <a:t>:</a:t>
            </a:r>
          </a:p>
          <a:p>
            <a:pPr algn="just"/>
            <a:r>
              <a:rPr lang="ar-SA" sz="2200" dirty="0" smtClean="0">
                <a:solidFill>
                  <a:srgbClr val="0070C0"/>
                </a:solidFill>
                <a:cs typeface="AL-Mohanad Bold" pitchFamily="2" charset="-78"/>
              </a:rPr>
              <a:t>لاحظ </a:t>
            </a:r>
            <a:r>
              <a:rPr lang="ar-SA" sz="2200" dirty="0" err="1" smtClean="0">
                <a:solidFill>
                  <a:srgbClr val="0070C0"/>
                </a:solidFill>
                <a:cs typeface="AL-Mohanad Bold" pitchFamily="2" charset="-78"/>
              </a:rPr>
              <a:t>ثمسون</a:t>
            </a:r>
            <a:r>
              <a:rPr lang="ar-SA" sz="2200" dirty="0" smtClean="0">
                <a:solidFill>
                  <a:srgbClr val="0070C0"/>
                </a:solidFill>
                <a:cs typeface="AL-Mohanad Bold" pitchFamily="2" charset="-78"/>
              </a:rPr>
              <a:t> عندما وضع غاز النيون في أنبوب الأشعة </a:t>
            </a:r>
            <a:r>
              <a:rPr lang="ar-SA" sz="2200" dirty="0" err="1" smtClean="0">
                <a:solidFill>
                  <a:srgbClr val="0070C0"/>
                </a:solidFill>
                <a:cs typeface="AL-Mohanad Bold" pitchFamily="2" charset="-78"/>
              </a:rPr>
              <a:t>المهبطية</a:t>
            </a:r>
            <a:r>
              <a:rPr lang="ar-SA" sz="2200" dirty="0" smtClean="0">
                <a:solidFill>
                  <a:srgbClr val="0070C0"/>
                </a:solidFill>
                <a:cs typeface="AL-Mohanad Bold" pitchFamily="2" charset="-78"/>
              </a:rPr>
              <a:t> توهّج نقطتين مضيئتين على الشاشة بدلا من واحدة !!</a:t>
            </a:r>
          </a:p>
          <a:p>
            <a:pPr algn="just"/>
            <a:endParaRPr lang="ar-SA" sz="2200" dirty="0" smtClean="0">
              <a:solidFill>
                <a:srgbClr val="0070C0"/>
              </a:solidFill>
              <a:cs typeface="AL-Mohanad Bold" pitchFamily="2" charset="-78"/>
            </a:endParaRPr>
          </a:p>
          <a:p>
            <a:pPr algn="just"/>
            <a:endParaRPr lang="ar-SA" sz="2200" dirty="0" smtClean="0">
              <a:solidFill>
                <a:srgbClr val="0070C0"/>
              </a:solidFill>
              <a:cs typeface="AL-Mohanad Bold" pitchFamily="2" charset="-78"/>
            </a:endParaRPr>
          </a:p>
          <a:p>
            <a:pPr algn="just"/>
            <a:endParaRPr lang="ar-SA" sz="2200" dirty="0" smtClean="0">
              <a:solidFill>
                <a:srgbClr val="0070C0"/>
              </a:solidFill>
              <a:cs typeface="AL-Mohanad Bold" pitchFamily="2" charset="-78"/>
            </a:endParaRPr>
          </a:p>
          <a:p>
            <a:r>
              <a:rPr lang="ar-SA" sz="3200" dirty="0" smtClean="0">
                <a:solidFill>
                  <a:srgbClr val="FF0000"/>
                </a:solidFill>
                <a:cs typeface="AL-Mohanad Bold" pitchFamily="2" charset="-78"/>
              </a:rPr>
              <a:t>    هل بإمكانك أنّ تخمّن </a:t>
            </a:r>
          </a:p>
          <a:p>
            <a:r>
              <a:rPr lang="ar-SA" sz="3200" dirty="0" smtClean="0">
                <a:solidFill>
                  <a:srgbClr val="FF0000"/>
                </a:solidFill>
                <a:cs typeface="AL-Mohanad Bold" pitchFamily="2" charset="-78"/>
              </a:rPr>
              <a:t>           سبب ذلك </a:t>
            </a:r>
          </a:p>
          <a:p>
            <a:pPr algn="just"/>
            <a:endParaRPr lang="ar-SA" sz="2200" dirty="0" smtClean="0">
              <a:solidFill>
                <a:srgbClr val="0070C0"/>
              </a:solidFill>
              <a:cs typeface="AL-Mohanad Bold" pitchFamily="2" charset="-78"/>
            </a:endParaRPr>
          </a:p>
          <a:p>
            <a:pPr algn="just"/>
            <a:endParaRPr lang="ar-SA" sz="2200" dirty="0" smtClean="0">
              <a:solidFill>
                <a:srgbClr val="0070C0"/>
              </a:solidFill>
              <a:cs typeface="AL-Mohanad Bold" pitchFamily="2" charset="-78"/>
            </a:endParaRPr>
          </a:p>
          <a:p>
            <a:pPr algn="just"/>
            <a:endParaRPr lang="ar-SA" sz="2200" dirty="0" smtClean="0">
              <a:solidFill>
                <a:srgbClr val="0070C0"/>
              </a:solidFill>
              <a:cs typeface="AL-Mohanad Bold" pitchFamily="2" charset="-78"/>
            </a:endParaRPr>
          </a:p>
          <a:p>
            <a:pPr algn="just"/>
            <a:endParaRPr lang="ar-SA" sz="2200" dirty="0" smtClean="0">
              <a:solidFill>
                <a:srgbClr val="0070C0"/>
              </a:solidFill>
              <a:cs typeface="AL-Mohanad Bold" pitchFamily="2" charset="-78"/>
            </a:endParaRPr>
          </a:p>
          <a:p>
            <a:pPr algn="just"/>
            <a:endParaRPr lang="ar-SA" sz="2200" dirty="0" smtClean="0">
              <a:solidFill>
                <a:srgbClr val="0070C0"/>
              </a:solidFill>
              <a:cs typeface="AL-Mohanad Bold" pitchFamily="2" charset="-78"/>
            </a:endParaRPr>
          </a:p>
          <a:p>
            <a:pPr algn="just"/>
            <a:r>
              <a:rPr lang="ar-SA" sz="2200" dirty="0" smtClean="0">
                <a:solidFill>
                  <a:srgbClr val="0070C0"/>
                </a:solidFill>
                <a:cs typeface="AL-Mohanad Bold" pitchFamily="2" charset="-78"/>
              </a:rPr>
              <a:t>.</a:t>
            </a:r>
          </a:p>
        </p:txBody>
      </p:sp>
      <p:pic>
        <p:nvPicPr>
          <p:cNvPr id="28675" name="Picture 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85720" y="0"/>
            <a:ext cx="4132445" cy="1643074"/>
          </a:xfrm>
          <a:prstGeom prst="rect">
            <a:avLst/>
          </a:prstGeom>
          <a:noFill/>
          <a:ln w="9525">
            <a:noFill/>
            <a:miter lim="800000"/>
            <a:headEnd/>
            <a:tailEnd/>
          </a:ln>
          <a:effectLst/>
        </p:spPr>
      </p:pic>
      <p:pic>
        <p:nvPicPr>
          <p:cNvPr id="8" name="صورة 7" descr="question.jpg"/>
          <p:cNvPicPr>
            <a:picLocks noChangeAspect="1"/>
          </p:cNvPicPr>
          <p:nvPr/>
        </p:nvPicPr>
        <p:blipFill>
          <a:blip r:embed="rId6" cstate="print">
            <a:clrChange>
              <a:clrFrom>
                <a:srgbClr val="FFFFFF"/>
              </a:clrFrom>
              <a:clrTo>
                <a:srgbClr val="FFFFFF">
                  <a:alpha val="0"/>
                </a:srgbClr>
              </a:clrTo>
            </a:clrChange>
          </a:blip>
          <a:stretch>
            <a:fillRect/>
          </a:stretch>
        </p:blipFill>
        <p:spPr>
          <a:xfrm>
            <a:off x="8501090" y="3571876"/>
            <a:ext cx="482207" cy="642942"/>
          </a:xfrm>
          <a:prstGeom prst="rect">
            <a:avLst/>
          </a:prstGeom>
        </p:spPr>
      </p:pic>
      <p:pic>
        <p:nvPicPr>
          <p:cNvPr id="9" name="صورة 8" descr="question.jpg"/>
          <p:cNvPicPr>
            <a:picLocks noChangeAspect="1"/>
          </p:cNvPicPr>
          <p:nvPr/>
        </p:nvPicPr>
        <p:blipFill>
          <a:blip r:embed="rId6" cstate="print">
            <a:clrChange>
              <a:clrFrom>
                <a:srgbClr val="FFFFFD"/>
              </a:clrFrom>
              <a:clrTo>
                <a:srgbClr val="FFFFFD">
                  <a:alpha val="0"/>
                </a:srgbClr>
              </a:clrTo>
            </a:clrChange>
          </a:blip>
          <a:stretch>
            <a:fillRect/>
          </a:stretch>
        </p:blipFill>
        <p:spPr>
          <a:xfrm flipH="1">
            <a:off x="6072198" y="4071942"/>
            <a:ext cx="482207" cy="642942"/>
          </a:xfrm>
          <a:prstGeom prst="rect">
            <a:avLst/>
          </a:prstGeom>
        </p:spPr>
      </p:pic>
    </p:spTree>
    <p:controls>
      <p:control spid="1026" name="ShockwaveFlash1" r:id="rId2" imgW="4536934" imgH="3873117"/>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dissolve">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dissolve">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xEl>
                                              <p:pRg st="5" end="5"/>
                                            </p:txEl>
                                          </p:spTgt>
                                        </p:tgtEl>
                                        <p:attrNameLst>
                                          <p:attrName>style.visibility</p:attrName>
                                        </p:attrNameLst>
                                      </p:cBhvr>
                                      <p:to>
                                        <p:strVal val="visible"/>
                                      </p:to>
                                    </p:set>
                                    <p:animEffect transition="in" filter="dissolve">
                                      <p:cBhvr>
                                        <p:cTn id="17" dur="500"/>
                                        <p:tgtEl>
                                          <p:spTgt spid="13">
                                            <p:txEl>
                                              <p:pRg st="5" end="5"/>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3">
                                            <p:txEl>
                                              <p:pRg st="6" end="6"/>
                                            </p:txEl>
                                          </p:spTgt>
                                        </p:tgtEl>
                                        <p:attrNameLst>
                                          <p:attrName>style.visibility</p:attrName>
                                        </p:attrNameLst>
                                      </p:cBhvr>
                                      <p:to>
                                        <p:strVal val="visible"/>
                                      </p:to>
                                    </p:set>
                                    <p:animEffect transition="in" filter="dissolve">
                                      <p:cBhvr>
                                        <p:cTn id="20" dur="500"/>
                                        <p:tgtEl>
                                          <p:spTgt spid="13">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000"/>
                                        <p:tgtEl>
                                          <p:spTgt spid="8"/>
                                        </p:tgtEl>
                                      </p:cBhvr>
                                    </p:animEffect>
                                  </p:childTnLst>
                                </p:cTn>
                              </p:par>
                              <p:par>
                                <p:cTn id="24" presetID="10"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000"/>
                                        <p:tgtEl>
                                          <p:spTgt spid="9"/>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13">
                                            <p:txEl>
                                              <p:pRg st="12" end="12"/>
                                            </p:txEl>
                                          </p:spTgt>
                                        </p:tgtEl>
                                        <p:attrNameLst>
                                          <p:attrName>style.visibility</p:attrName>
                                        </p:attrNameLst>
                                      </p:cBhvr>
                                      <p:to>
                                        <p:strVal val="visible"/>
                                      </p:to>
                                    </p:set>
                                    <p:animEffect transition="in" filter="dissolve">
                                      <p:cBhvr>
                                        <p:cTn id="31" dur="500"/>
                                        <p:tgtEl>
                                          <p:spTgt spid="1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question.jpg"/>
          <p:cNvPicPr>
            <a:picLocks noChangeAspect="1"/>
          </p:cNvPicPr>
          <p:nvPr/>
        </p:nvPicPr>
        <p:blipFill>
          <a:blip r:embed="rId4" cstate="print"/>
          <a:stretch>
            <a:fillRect/>
          </a:stretch>
        </p:blipFill>
        <p:spPr>
          <a:xfrm>
            <a:off x="7998626" y="53952"/>
            <a:ext cx="1031088" cy="1374784"/>
          </a:xfrm>
          <a:prstGeom prst="rect">
            <a:avLst/>
          </a:prstGeom>
        </p:spPr>
      </p:pic>
      <p:pic>
        <p:nvPicPr>
          <p:cNvPr id="10" name="Picture 4"/>
          <p:cNvPicPr>
            <a:picLocks noChangeAspect="1" noChangeArrowheads="1"/>
          </p:cNvPicPr>
          <p:nvPr/>
        </p:nvPicPr>
        <p:blipFill>
          <a:blip r:embed="rId5"/>
          <a:srcRect b="64749"/>
          <a:stretch>
            <a:fillRect/>
          </a:stretch>
        </p:blipFill>
        <p:spPr bwMode="auto">
          <a:xfrm>
            <a:off x="214283" y="0"/>
            <a:ext cx="4067044" cy="1643050"/>
          </a:xfrm>
          <a:prstGeom prst="rect">
            <a:avLst/>
          </a:prstGeom>
          <a:noFill/>
          <a:ln w="9525">
            <a:noFill/>
            <a:miter lim="800000"/>
            <a:headEnd/>
            <a:tailEnd/>
          </a:ln>
          <a:effectLst/>
        </p:spPr>
      </p:pic>
    </p:spTree>
    <p:controls>
      <p:control spid="17410" name="ShockwaveFlash2" r:id="rId2" imgW="8964276" imgH="5425701"/>
    </p:controls>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descr="question.jpg"/>
          <p:cNvPicPr>
            <a:picLocks noChangeAspect="1"/>
          </p:cNvPicPr>
          <p:nvPr/>
        </p:nvPicPr>
        <p:blipFill>
          <a:blip r:embed="rId4" cstate="print"/>
          <a:stretch>
            <a:fillRect/>
          </a:stretch>
        </p:blipFill>
        <p:spPr>
          <a:xfrm>
            <a:off x="7998626" y="53952"/>
            <a:ext cx="1031088" cy="1374784"/>
          </a:xfrm>
          <a:prstGeom prst="rect">
            <a:avLst/>
          </a:prstGeom>
        </p:spPr>
      </p:pic>
      <p:pic>
        <p:nvPicPr>
          <p:cNvPr id="2" name="Picture 2"/>
          <p:cNvPicPr>
            <a:picLocks noChangeAspect="1" noChangeArrowheads="1"/>
          </p:cNvPicPr>
          <p:nvPr/>
        </p:nvPicPr>
        <p:blipFill>
          <a:blip r:embed="rId5"/>
          <a:srcRect/>
          <a:stretch>
            <a:fillRect/>
          </a:stretch>
        </p:blipFill>
        <p:spPr bwMode="auto">
          <a:xfrm>
            <a:off x="4572000" y="214290"/>
            <a:ext cx="3448050" cy="1209675"/>
          </a:xfrm>
          <a:prstGeom prst="rect">
            <a:avLst/>
          </a:prstGeom>
          <a:noFill/>
          <a:ln w="9525">
            <a:noFill/>
            <a:miter lim="800000"/>
            <a:headEnd/>
            <a:tailEnd/>
          </a:ln>
          <a:effectLst/>
        </p:spPr>
      </p:pic>
    </p:spTree>
    <p:controls>
      <p:control spid="15362" name="ShockwaveFlash1" r:id="rId2" imgW="7442033" imgH="5272006"/>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r"/>
            <a:r>
              <a:rPr lang="ar-SA" dirty="0" smtClean="0"/>
              <a:t>1- مصدر الأيون ( غاز النيون)</a:t>
            </a:r>
            <a:br>
              <a:rPr lang="ar-SA" dirty="0" smtClean="0"/>
            </a:br>
            <a:r>
              <a:rPr lang="ar-SA" dirty="0" smtClean="0"/>
              <a:t>2- مجال كهربي</a:t>
            </a:r>
            <a:br>
              <a:rPr lang="ar-SA" dirty="0" smtClean="0"/>
            </a:br>
            <a:r>
              <a:rPr lang="ar-SA" dirty="0" smtClean="0"/>
              <a:t>3- مجال مغناطيسي</a:t>
            </a:r>
            <a:br>
              <a:rPr lang="ar-SA" dirty="0" smtClean="0"/>
            </a:br>
            <a:r>
              <a:rPr lang="ar-SA" dirty="0" smtClean="0"/>
              <a:t>4- لوح فوتوغرافي</a:t>
            </a:r>
            <a:endParaRPr lang="ar-SA" dirty="0"/>
          </a:p>
        </p:txBody>
      </p:sp>
      <p:sp>
        <p:nvSpPr>
          <p:cNvPr id="3" name="عنصر نائب للنص 2"/>
          <p:cNvSpPr>
            <a:spLocks noGrp="1"/>
          </p:cNvSpPr>
          <p:nvPr>
            <p:ph type="body" idx="1"/>
          </p:nvPr>
        </p:nvSpPr>
        <p:spPr/>
        <p:txBody>
          <a:bodyPr>
            <a:normAutofit/>
          </a:bodyPr>
          <a:lstStyle/>
          <a:p>
            <a:r>
              <a:rPr lang="ar-SA" sz="4400" b="1" dirty="0" smtClean="0"/>
              <a:t>مما يتركب </a:t>
            </a:r>
            <a:r>
              <a:rPr lang="ar-SA" sz="4400" b="1" dirty="0" err="1" smtClean="0"/>
              <a:t>مطياف</a:t>
            </a:r>
            <a:r>
              <a:rPr lang="ar-SA" sz="4400" b="1" dirty="0" smtClean="0"/>
              <a:t> الكتلة؟</a:t>
            </a:r>
            <a:endParaRPr lang="ar-SA"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lstStyle/>
          <a:p>
            <a:pPr algn="r"/>
            <a:r>
              <a:rPr lang="ar-SA" dirty="0" err="1" smtClean="0"/>
              <a:t>إستنتج</a:t>
            </a:r>
            <a:r>
              <a:rPr lang="ar-SA" dirty="0" smtClean="0"/>
              <a:t> </a:t>
            </a:r>
            <a:r>
              <a:rPr lang="ar-SA" dirty="0" err="1" smtClean="0"/>
              <a:t>تومسون</a:t>
            </a:r>
            <a:r>
              <a:rPr lang="ar-SA" dirty="0" smtClean="0"/>
              <a:t>:</a:t>
            </a:r>
            <a:endParaRPr lang="ar-SA" dirty="0"/>
          </a:p>
        </p:txBody>
      </p:sp>
      <p:sp>
        <p:nvSpPr>
          <p:cNvPr id="3" name="عنوان فرعي 2"/>
          <p:cNvSpPr>
            <a:spLocks noGrp="1"/>
          </p:cNvSpPr>
          <p:nvPr>
            <p:ph type="subTitle" idx="1"/>
          </p:nvPr>
        </p:nvSpPr>
        <p:spPr>
          <a:xfrm>
            <a:off x="1432560" y="1850064"/>
            <a:ext cx="7406640" cy="1150308"/>
          </a:xfrm>
        </p:spPr>
        <p:txBody>
          <a:bodyPr/>
          <a:lstStyle/>
          <a:p>
            <a:pPr algn="r"/>
            <a:r>
              <a:rPr lang="ar-SA" dirty="0" smtClean="0">
                <a:solidFill>
                  <a:schemeClr val="tx1"/>
                </a:solidFill>
              </a:rPr>
              <a:t>أن الأشكال المختلفة للذرة نفسها لها خصائصها الكيميائية ومختلفة في الكتل وهذا </a:t>
            </a:r>
            <a:r>
              <a:rPr lang="ar-SA" dirty="0" err="1" smtClean="0">
                <a:solidFill>
                  <a:schemeClr val="tx1"/>
                </a:solidFill>
              </a:rPr>
              <a:t>ماتعرف</a:t>
            </a:r>
            <a:r>
              <a:rPr lang="ar-SA" dirty="0" smtClean="0">
                <a:solidFill>
                  <a:schemeClr val="tx1"/>
                </a:solidFill>
              </a:rPr>
              <a:t> بالنظير</a:t>
            </a:r>
            <a:endParaRPr lang="ar-SA" dirty="0">
              <a:solidFill>
                <a:schemeClr val="tx1"/>
              </a:solidFill>
            </a:endParaRPr>
          </a:p>
        </p:txBody>
      </p:sp>
      <p:pic>
        <p:nvPicPr>
          <p:cNvPr id="4" name="Picture 4" descr="PH_16_721_A1"/>
          <p:cNvPicPr>
            <a:picLocks noChangeAspect="1" noChangeArrowheads="1"/>
          </p:cNvPicPr>
          <p:nvPr/>
        </p:nvPicPr>
        <p:blipFill>
          <a:blip r:embed="rId2"/>
          <a:srcRect/>
          <a:stretch>
            <a:fillRect/>
          </a:stretch>
        </p:blipFill>
        <p:spPr bwMode="auto">
          <a:xfrm>
            <a:off x="1000100" y="2643182"/>
            <a:ext cx="8143900" cy="36433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4357686" y="1142984"/>
            <a:ext cx="3752950" cy="923330"/>
          </a:xfrm>
          <a:prstGeom prst="rect">
            <a:avLst/>
          </a:prstGeom>
          <a:noFill/>
        </p:spPr>
        <p:txBody>
          <a:bodyPr wrap="non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عرفي النظير؟؟؟</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مستطيل 2"/>
          <p:cNvSpPr/>
          <p:nvPr/>
        </p:nvSpPr>
        <p:spPr>
          <a:xfrm>
            <a:off x="0" y="2143116"/>
            <a:ext cx="9211175" cy="2585323"/>
          </a:xfrm>
          <a:prstGeom prst="rect">
            <a:avLst/>
          </a:prstGeom>
          <a:noFill/>
        </p:spPr>
        <p:txBody>
          <a:bodyPr wrap="none" lIns="91440" tIns="45720" rIns="91440" bIns="45720">
            <a:spAutoFit/>
          </a:bodyPr>
          <a:lstStyle/>
          <a:p>
            <a:pPr algn="ctr"/>
            <a:r>
              <a:rPr lang="ar-SA" sz="54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إكملي</a:t>
            </a:r>
            <a:r>
              <a:rPr lang="ar-S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الفراغات :</a:t>
            </a:r>
          </a:p>
          <a:p>
            <a:pPr algn="ctr"/>
            <a:r>
              <a:rPr lang="ar-SA"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مطياف</a:t>
            </a: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الكتلة هو جهاز مشابه لـ..........</a:t>
            </a:r>
          </a:p>
          <a:p>
            <a:pPr algn="ctr"/>
            <a:r>
              <a:rPr lang="ar-S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ولكن يستخدم لـ..................</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p:nvPr/>
        </p:nvPicPr>
        <p:blipFill>
          <a:blip r:embed="rId2"/>
          <a:srcRect/>
          <a:stretch>
            <a:fillRect/>
          </a:stretch>
        </p:blipFill>
        <p:spPr bwMode="auto">
          <a:xfrm>
            <a:off x="2285984" y="285728"/>
            <a:ext cx="5643602" cy="6357982"/>
          </a:xfrm>
          <a:prstGeom prst="rect">
            <a:avLst/>
          </a:prstGeom>
          <a:noFill/>
          <a:ln w="9525">
            <a:noFill/>
            <a:miter lim="800000"/>
            <a:headEnd/>
            <a:tailEnd/>
          </a:ln>
          <a:effectLst/>
        </p:spPr>
      </p:pic>
      <p:cxnSp>
        <p:nvCxnSpPr>
          <p:cNvPr id="7" name="رابط مستقيم 6"/>
          <p:cNvCxnSpPr/>
          <p:nvPr/>
        </p:nvCxnSpPr>
        <p:spPr>
          <a:xfrm>
            <a:off x="2500298" y="5429264"/>
            <a:ext cx="5000660" cy="1588"/>
          </a:xfrm>
          <a:prstGeom prst="line">
            <a:avLst/>
          </a:prstGeom>
        </p:spPr>
        <p:style>
          <a:lnRef idx="3">
            <a:schemeClr val="accent1"/>
          </a:lnRef>
          <a:fillRef idx="0">
            <a:schemeClr val="accent1"/>
          </a:fillRef>
          <a:effectRef idx="2">
            <a:schemeClr val="accent1"/>
          </a:effectRef>
          <a:fontRef idx="minor">
            <a:schemeClr val="tx1"/>
          </a:fontRef>
        </p:style>
      </p:cxnSp>
      <p:cxnSp>
        <p:nvCxnSpPr>
          <p:cNvPr id="8" name="رابط مستقيم 7"/>
          <p:cNvCxnSpPr/>
          <p:nvPr/>
        </p:nvCxnSpPr>
        <p:spPr>
          <a:xfrm>
            <a:off x="2500298" y="6429396"/>
            <a:ext cx="5000660"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rot="5400000" flipH="1" flipV="1">
            <a:off x="2000232" y="5929330"/>
            <a:ext cx="1000132" cy="1588"/>
          </a:xfrm>
          <a:prstGeom prst="line">
            <a:avLst/>
          </a:prstGeom>
        </p:spPr>
        <p:style>
          <a:lnRef idx="2">
            <a:schemeClr val="accent1"/>
          </a:lnRef>
          <a:fillRef idx="0">
            <a:schemeClr val="accent1"/>
          </a:fillRef>
          <a:effectRef idx="1">
            <a:schemeClr val="accent1"/>
          </a:effectRef>
          <a:fontRef idx="minor">
            <a:schemeClr val="tx1"/>
          </a:fontRef>
        </p:style>
      </p:cxnSp>
      <p:cxnSp>
        <p:nvCxnSpPr>
          <p:cNvPr id="12" name="رابط مستقيم 11"/>
          <p:cNvCxnSpPr/>
          <p:nvPr/>
        </p:nvCxnSpPr>
        <p:spPr>
          <a:xfrm rot="5400000" flipH="1" flipV="1">
            <a:off x="7000892" y="5929330"/>
            <a:ext cx="1000132" cy="1588"/>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20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000"/>
                                        <p:tgtEl>
                                          <p:spTgt spid="8"/>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286512" y="0"/>
            <a:ext cx="2077813" cy="923330"/>
          </a:xfrm>
          <a:prstGeom prst="rect">
            <a:avLst/>
          </a:prstGeom>
          <a:noFill/>
        </p:spPr>
        <p:txBody>
          <a:bodyPr wrap="non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التطبيق:</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مستطيل 2"/>
          <p:cNvSpPr/>
          <p:nvPr/>
        </p:nvSpPr>
        <p:spPr>
          <a:xfrm>
            <a:off x="780665" y="785794"/>
            <a:ext cx="8008923" cy="1815882"/>
          </a:xfrm>
          <a:prstGeom prst="rect">
            <a:avLst/>
          </a:prstGeom>
          <a:noFill/>
        </p:spPr>
        <p:txBody>
          <a:bodyPr wrap="none" lIns="91440" tIns="45720" rIns="91440" bIns="45720">
            <a:spAutoFit/>
          </a:bodyPr>
          <a:lstStyle/>
          <a:p>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ينتج مشغل </a:t>
            </a:r>
            <a:r>
              <a:rPr lang="ar-SA" sz="28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مطياف</a:t>
            </a:r>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الكتلة حزمة </a:t>
            </a:r>
            <a:r>
              <a:rPr lang="ar-SA"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ذرات</a:t>
            </a: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نيون ثنائية </a:t>
            </a:r>
            <a:r>
              <a:rPr lang="ar-SA" sz="2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التاين</a:t>
            </a: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حيث تسرع</a:t>
            </a:r>
          </a:p>
          <a:p>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هذه الحزمة بواسطة فرق جهد مقداره </a:t>
            </a:r>
            <a:r>
              <a:rPr lang="en-US"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34V</a:t>
            </a:r>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ثم يتم إدخالها في مجال </a:t>
            </a:r>
          </a:p>
          <a:p>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مغناطيسي مقداره</a:t>
            </a: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0.050T</a:t>
            </a:r>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فتنحرف في مسار دائري نصف قطره</a:t>
            </a:r>
          </a:p>
          <a:p>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53mm</a:t>
            </a:r>
            <a:r>
              <a:rPr lang="ar-SA"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أوجدي </a:t>
            </a:r>
            <a:r>
              <a:rPr lang="ar-SA" sz="28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كتلة ذرة النيون.</a:t>
            </a:r>
            <a:endParaRPr lang="ar-SA"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مستطيل 3"/>
          <p:cNvSpPr/>
          <p:nvPr/>
        </p:nvSpPr>
        <p:spPr>
          <a:xfrm>
            <a:off x="3500430" y="2571744"/>
            <a:ext cx="2449710" cy="923330"/>
          </a:xfrm>
          <a:prstGeom prst="rect">
            <a:avLst/>
          </a:prstGeom>
          <a:noFill/>
        </p:spPr>
        <p:txBody>
          <a:bodyPr wrap="none" lIns="91440" tIns="45720" rIns="91440" bIns="45720">
            <a:spAutoFit/>
          </a:bodyPr>
          <a:lstStyle/>
          <a:p>
            <a:pPr algn="ctr"/>
            <a:r>
              <a:rPr lang="en-US" sz="54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q</a:t>
            </a:r>
            <a:r>
              <a:rPr 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  </a:t>
            </a:r>
            <a:r>
              <a:rPr lang="en-US" sz="54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2V</a:t>
            </a:r>
            <a:endParaRPr lang="ar-SA" sz="5400" b="1" u="sng"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مستطيل 4"/>
          <p:cNvSpPr/>
          <p:nvPr/>
        </p:nvSpPr>
        <p:spPr>
          <a:xfrm>
            <a:off x="3214678" y="3214686"/>
            <a:ext cx="3143272" cy="707886"/>
          </a:xfrm>
          <a:prstGeom prst="rect">
            <a:avLst/>
          </a:prstGeom>
          <a:noFill/>
        </p:spPr>
        <p:txBody>
          <a:bodyPr wrap="square" lIns="91440" tIns="45720" rIns="91440" bIns="45720">
            <a:spAutoFit/>
          </a:bodyPr>
          <a:lstStyle/>
          <a:p>
            <a:pPr algn="ctr"/>
            <a:r>
              <a:rPr lang="en-US" sz="40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      B r</a:t>
            </a:r>
            <a:endParaRPr lang="ar-SA" sz="4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مستطيل 5"/>
          <p:cNvSpPr/>
          <p:nvPr/>
        </p:nvSpPr>
        <p:spPr>
          <a:xfrm>
            <a:off x="5072066" y="3214686"/>
            <a:ext cx="1428760" cy="461665"/>
          </a:xfrm>
          <a:prstGeom prst="rect">
            <a:avLst/>
          </a:prstGeom>
          <a:noFill/>
        </p:spPr>
        <p:txBody>
          <a:bodyPr wrap="square" lIns="91440" tIns="45720" rIns="91440" bIns="45720">
            <a:spAutoFit/>
          </a:bodyPr>
          <a:lstStyle/>
          <a:p>
            <a:pPr algn="ctr"/>
            <a:r>
              <a:rPr 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2     </a:t>
            </a: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a:t>
            </a:r>
            <a:endParaRPr lang="ar-SA"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7" name="مستطيل 6"/>
          <p:cNvSpPr/>
          <p:nvPr/>
        </p:nvSpPr>
        <p:spPr>
          <a:xfrm>
            <a:off x="3500430" y="3714752"/>
            <a:ext cx="3857652" cy="923330"/>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54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 = </a:t>
            </a:r>
            <a:r>
              <a:rPr lang="en-US" sz="54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q </a:t>
            </a:r>
            <a:r>
              <a:rPr lang="en-US" sz="5400" b="1" u="sng"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B</a:t>
            </a:r>
            <a:r>
              <a:rPr lang="en-US" sz="5400" b="1" u="sng"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r</a:t>
            </a:r>
            <a:endParaRPr lang="ar-SA" sz="5400" b="1" u="sng"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8" name="مستطيل 7"/>
          <p:cNvSpPr/>
          <p:nvPr/>
        </p:nvSpPr>
        <p:spPr>
          <a:xfrm>
            <a:off x="5500694" y="4572008"/>
            <a:ext cx="857256" cy="523220"/>
          </a:xfrm>
          <a:prstGeom prst="rect">
            <a:avLst/>
          </a:prstGeom>
        </p:spPr>
        <p:txBody>
          <a:bodyPr wrap="square">
            <a:spAutoFit/>
          </a:bodyPr>
          <a:lstStyle/>
          <a:p>
            <a:r>
              <a:rPr lang="en-US"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2V</a:t>
            </a:r>
            <a:endParaRPr lang="ar-SA" sz="2800" dirty="0"/>
          </a:p>
        </p:txBody>
      </p:sp>
      <p:sp>
        <p:nvSpPr>
          <p:cNvPr id="9" name="مستطيل 8"/>
          <p:cNvSpPr/>
          <p:nvPr/>
        </p:nvSpPr>
        <p:spPr>
          <a:xfrm>
            <a:off x="6000760" y="3714752"/>
            <a:ext cx="1428760" cy="461665"/>
          </a:xfrm>
          <a:prstGeom prst="rect">
            <a:avLst/>
          </a:prstGeom>
          <a:noFill/>
        </p:spPr>
        <p:txBody>
          <a:bodyPr wrap="square" lIns="91440" tIns="45720" rIns="91440" bIns="45720">
            <a:spAutoFit/>
          </a:bodyPr>
          <a:lstStyle/>
          <a:p>
            <a:pPr algn="ctr"/>
            <a:r>
              <a:rPr lang="en-US"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2     </a:t>
            </a:r>
            <a:r>
              <a:rPr lang="en-US"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2</a:t>
            </a:r>
            <a:endParaRPr lang="ar-SA"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مستطيل 9"/>
          <p:cNvSpPr/>
          <p:nvPr/>
        </p:nvSpPr>
        <p:spPr>
          <a:xfrm>
            <a:off x="3214678" y="5214950"/>
            <a:ext cx="4703532" cy="923330"/>
          </a:xfrm>
          <a:prstGeom prst="rect">
            <a:avLst/>
          </a:prstGeom>
          <a:noFill/>
        </p:spPr>
        <p:txBody>
          <a:bodyPr wrap="none" lIns="91440" tIns="45720" rIns="91440" bIns="45720">
            <a:spAutoFit/>
          </a:bodyPr>
          <a:lstStyle/>
          <a:p>
            <a:pPr algn="ctr"/>
            <a:r>
              <a:rPr lang="en-US" sz="5400" b="1" dirty="0" smtClean="0">
                <a:ln w="10541" cmpd="sng">
                  <a:solidFill>
                    <a:sysClr val="windowText" lastClr="00000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m= 3.3 ×10 kg</a:t>
            </a:r>
            <a:endParaRPr lang="ar-SA" sz="5400" b="1" cap="none" spc="0" dirty="0">
              <a:ln w="10541" cmpd="sng">
                <a:solidFill>
                  <a:sysClr val="windowText" lastClr="000000"/>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11" name="مستطيل 10"/>
          <p:cNvSpPr/>
          <p:nvPr/>
        </p:nvSpPr>
        <p:spPr>
          <a:xfrm>
            <a:off x="6500826" y="4929198"/>
            <a:ext cx="702435" cy="523220"/>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en-US" sz="2800" b="1" cap="none" spc="0" dirty="0" smtClean="0">
                <a:ln w="50800">
                  <a:solidFill>
                    <a:sysClr val="windowText" lastClr="000000"/>
                  </a:solidFill>
                </a:ln>
                <a:solidFill>
                  <a:schemeClr val="bg1">
                    <a:shade val="50000"/>
                  </a:schemeClr>
                </a:solidFill>
                <a:effectLst/>
              </a:rPr>
              <a:t>-26</a:t>
            </a:r>
            <a:endParaRPr lang="ar-SA" sz="2800" b="1" cap="none" spc="0" dirty="0">
              <a:ln w="50800">
                <a:solidFill>
                  <a:sysClr val="windowText" lastClr="000000"/>
                </a:solidFill>
              </a:ln>
              <a:solidFill>
                <a:schemeClr val="bg1">
                  <a:shade val="50000"/>
                </a:schemeClr>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fade">
                                      <p:cBhvr>
                                        <p:cTn id="32" dur="20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Effect transition="in" filter="wipe(down)">
                                      <p:cBhvr>
                                        <p:cTn id="37" dur="500"/>
                                        <p:tgtEl>
                                          <p:spTgt spid="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2000"/>
                                        <p:tgtEl>
                                          <p:spTgt spid="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Effect transition="in" filter="fade">
                                      <p:cBhvr>
                                        <p:cTn id="47" dur="2000"/>
                                        <p:tgtEl>
                                          <p:spTgt spid="9">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7">
                                            <p:txEl>
                                              <p:pRg st="0" end="0"/>
                                            </p:txEl>
                                          </p:spTgt>
                                        </p:tgtEl>
                                        <p:attrNameLst>
                                          <p:attrName>style.visibility</p:attrName>
                                        </p:attrNameLst>
                                      </p:cBhvr>
                                      <p:to>
                                        <p:strVal val="visible"/>
                                      </p:to>
                                    </p:set>
                                    <p:animEffect transition="in" filter="fade">
                                      <p:cBhvr>
                                        <p:cTn id="52" dur="2000"/>
                                        <p:tgtEl>
                                          <p:spTgt spid="7">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fade">
                                      <p:cBhvr>
                                        <p:cTn id="57" dur="2000"/>
                                        <p:tgtEl>
                                          <p:spTgt spid="8">
                                            <p:txEl>
                                              <p:pRg st="0" end="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0">
                                            <p:txEl>
                                              <p:pRg st="0" end="0"/>
                                            </p:txEl>
                                          </p:spTgt>
                                        </p:tgtEl>
                                        <p:attrNameLst>
                                          <p:attrName>style.visibility</p:attrName>
                                        </p:attrNameLst>
                                      </p:cBhvr>
                                      <p:to>
                                        <p:strVal val="visible"/>
                                      </p:to>
                                    </p:set>
                                    <p:animEffect transition="in" filter="wipe(down)">
                                      <p:cBhvr>
                                        <p:cTn id="62" dur="500"/>
                                        <p:tgtEl>
                                          <p:spTgt spid="10">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1">
                                            <p:txEl>
                                              <p:pRg st="0" end="0"/>
                                            </p:txEl>
                                          </p:spTgt>
                                        </p:tgtEl>
                                        <p:attrNameLst>
                                          <p:attrName>style.visibility</p:attrName>
                                        </p:attrNameLst>
                                      </p:cBhvr>
                                      <p:to>
                                        <p:strVal val="visible"/>
                                      </p:to>
                                    </p:set>
                                    <p:animEffect transition="in" filter="wipe(down)">
                                      <p:cBhvr>
                                        <p:cTn id="6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p"/>
      <p:bldP spid="4" grpId="0" build="p"/>
      <p:bldP spid="5" grpId="0" build="allAtOnce"/>
      <p:bldP spid="6" grpId="0" build="allAtOnce"/>
      <p:bldP spid="7" grpId="0" build="allAtOnce"/>
      <p:bldP spid="8" grpId="0" build="allAtOnce"/>
      <p:bldP spid="9" grpId="0" build="allAtOnce"/>
      <p:bldP spid="10" grpId="0" build="allAtOnce"/>
      <p:bldP spid="11"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noChangeArrowheads="1"/>
          </p:cNvSpPr>
          <p:nvPr/>
        </p:nvSpPr>
        <p:spPr bwMode="auto">
          <a:xfrm>
            <a:off x="1000100" y="1571612"/>
            <a:ext cx="7929618" cy="3214710"/>
          </a:xfrm>
          <a:prstGeom prst="foldedCorner">
            <a:avLst>
              <a:gd name="adj" fmla="val 12500"/>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2800" b="1" i="0" u="sng" strike="noStrike" cap="none" normalizeH="0" baseline="0" dirty="0" smtClean="0">
                <a:ln>
                  <a:noFill/>
                </a:ln>
                <a:solidFill>
                  <a:schemeClr val="tx1"/>
                </a:solidFill>
                <a:effectLst/>
                <a:latin typeface="Arial" pitchFamily="34" charset="0"/>
                <a:ea typeface="Arial" pitchFamily="34" charset="0"/>
                <a:cs typeface="Arial" pitchFamily="34" charset="0"/>
              </a:rPr>
              <a:t>كيف يمكن </a:t>
            </a:r>
            <a:r>
              <a:rPr kumimoji="0" lang="ar-SA" sz="2800" b="1" i="0" u="sng" strike="noStrike" cap="none" normalizeH="0" baseline="0" dirty="0" err="1" smtClean="0">
                <a:ln>
                  <a:noFill/>
                </a:ln>
                <a:solidFill>
                  <a:schemeClr val="tx1"/>
                </a:solidFill>
                <a:effectLst/>
                <a:latin typeface="Arial" pitchFamily="34" charset="0"/>
                <a:ea typeface="Arial" pitchFamily="34" charset="0"/>
                <a:cs typeface="Arial" pitchFamily="34" charset="0"/>
              </a:rPr>
              <a:t>إختيار</a:t>
            </a:r>
            <a:r>
              <a:rPr kumimoji="0" lang="ar-SA" sz="2800" b="1" i="0" u="sng" strike="noStrike" cap="none" normalizeH="0" baseline="0" dirty="0" smtClean="0">
                <a:ln>
                  <a:noFill/>
                </a:ln>
                <a:solidFill>
                  <a:schemeClr val="tx1"/>
                </a:solidFill>
                <a:effectLst/>
                <a:latin typeface="Arial" pitchFamily="34" charset="0"/>
                <a:ea typeface="Arial" pitchFamily="34" charset="0"/>
                <a:cs typeface="Arial" pitchFamily="34" charset="0"/>
              </a:rPr>
              <a:t> أيونات بسرعة محددة</a:t>
            </a:r>
            <a:r>
              <a:rPr kumimoji="0" lang="ar-SA" sz="2800" b="0" i="0" u="none" strike="noStrike" cap="none" normalizeH="0" baseline="0" dirty="0" smtClean="0">
                <a:ln>
                  <a:noFill/>
                </a:ln>
                <a:solidFill>
                  <a:schemeClr val="tx1"/>
                </a:solidFill>
                <a:effectLst/>
                <a:latin typeface="Arial" pitchFamily="34" charset="0"/>
                <a:ea typeface="Arial" pitchFamily="34" charset="0"/>
                <a:cs typeface="Arial" pitchFamily="34" charset="0"/>
              </a:rPr>
              <a:t>: </a:t>
            </a:r>
            <a:endParaRPr kumimoji="0" lang="ar-SA" sz="48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1143000" lvl="0" indent="0" algn="r" defTabSz="914400" rtl="1" eaLnBrk="1" fontAlgn="base" latinLnBrk="0" hangingPunct="1">
              <a:lnSpc>
                <a:spcPct val="100000"/>
              </a:lnSpc>
              <a:spcBef>
                <a:spcPct val="0"/>
              </a:spcBef>
              <a:spcAft>
                <a:spcPts val="1000"/>
              </a:spcAft>
              <a:buClrTx/>
              <a:buSzTx/>
              <a:buFont typeface="Arial" pitchFamily="34" charset="0"/>
              <a:buChar char="1"/>
              <a:tabLst/>
            </a:pP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تمرر الأيونات داخل مجالات كهربيه </a:t>
            </a:r>
            <a:r>
              <a:rPr kumimoji="0" lang="ar-SA" sz="20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ومغناطيسيه</a:t>
            </a: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 وبالتالي تؤدي </a:t>
            </a:r>
            <a:r>
              <a:rPr lang="ar-SA" sz="2000" dirty="0" smtClean="0">
                <a:latin typeface="Arial" pitchFamily="34" charset="0"/>
                <a:ea typeface="Arial" pitchFamily="34" charset="0"/>
                <a:cs typeface="Arial" pitchFamily="34" charset="0"/>
              </a:rPr>
              <a:t>إ</a:t>
            </a: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لى </a:t>
            </a:r>
            <a:r>
              <a:rPr kumimoji="0" lang="ar-SA" sz="20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إنحراف</a:t>
            </a: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 مسارها.</a:t>
            </a:r>
            <a:endParaRPr kumimoji="0" lang="en-US" sz="20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1143000" lvl="0" indent="0" algn="r" defTabSz="914400" rtl="1" eaLnBrk="1" fontAlgn="base" latinLnBrk="0" hangingPunct="1">
              <a:lnSpc>
                <a:spcPct val="100000"/>
              </a:lnSpc>
              <a:spcBef>
                <a:spcPct val="0"/>
              </a:spcBef>
              <a:spcAft>
                <a:spcPts val="1000"/>
              </a:spcAft>
              <a:buClrTx/>
              <a:buSzTx/>
              <a:buFont typeface="Arial" pitchFamily="34" charset="0"/>
              <a:buChar char="2"/>
              <a:tabLst/>
            </a:pP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تدخل الأيونات التي تعبر المجالين دون حدوث </a:t>
            </a:r>
            <a:r>
              <a:rPr kumimoji="0" lang="ar-SA" sz="2000" b="0" i="0" u="none" strike="noStrike" cap="none" normalizeH="0" baseline="0" dirty="0" err="1" smtClean="0">
                <a:ln>
                  <a:noFill/>
                </a:ln>
                <a:solidFill>
                  <a:schemeClr val="tx1"/>
                </a:solidFill>
                <a:effectLst/>
                <a:latin typeface="Arial" pitchFamily="34" charset="0"/>
                <a:ea typeface="Arial" pitchFamily="34" charset="0"/>
                <a:cs typeface="Arial" pitchFamily="34" charset="0"/>
              </a:rPr>
              <a:t>إنحراف</a:t>
            </a: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 مسارها منطقة تتعرض فيها لمجال مغناطيسي  منتظم فقط</a:t>
            </a:r>
            <a:endParaRPr kumimoji="0" lang="en-US" sz="2000" b="0" i="0" u="none" strike="noStrike" cap="none" normalizeH="0" baseline="0" dirty="0" smtClean="0">
              <a:ln>
                <a:noFill/>
              </a:ln>
              <a:solidFill>
                <a:schemeClr val="tx1"/>
              </a:solidFill>
              <a:effectLst/>
              <a:latin typeface="Arial" pitchFamily="34" charset="0"/>
              <a:ea typeface="Arial" pitchFamily="34" charset="0"/>
              <a:cs typeface="Arial" pitchFamily="34" charset="0"/>
            </a:endParaRPr>
          </a:p>
          <a:p>
            <a:pPr marL="0" marR="1143000" lvl="0" indent="0" algn="r" defTabSz="914400" rtl="1" eaLnBrk="1" fontAlgn="base" latinLnBrk="0" hangingPunct="1">
              <a:lnSpc>
                <a:spcPct val="100000"/>
              </a:lnSpc>
              <a:spcBef>
                <a:spcPct val="0"/>
              </a:spcBef>
              <a:spcAft>
                <a:spcPts val="1000"/>
              </a:spcAft>
              <a:buClrTx/>
              <a:buSzTx/>
              <a:buFont typeface="Arial" pitchFamily="34" charset="0"/>
              <a:buChar char="3"/>
              <a:tabLst/>
            </a:pPr>
            <a:r>
              <a:rPr kumimoji="0" lang="ar-SA" sz="2000" b="0" i="0" u="none" strike="noStrike" cap="none" normalizeH="0" baseline="0" dirty="0" smtClean="0">
                <a:ln>
                  <a:noFill/>
                </a:ln>
                <a:solidFill>
                  <a:schemeClr val="tx1"/>
                </a:solidFill>
                <a:effectLst/>
                <a:latin typeface="Arial" pitchFamily="34" charset="0"/>
                <a:ea typeface="Arial" pitchFamily="34" charset="0"/>
                <a:cs typeface="Arial" pitchFamily="34" charset="0"/>
              </a:rPr>
              <a:t>تتحرك الأيونات في مسارات  دائرية وتستخدم أنصاف أقطار تلك المسارات لتحديد نسبة شحنة الأيونات إلى كتلتها.</a:t>
            </a:r>
            <a:endParaRPr kumimoji="0" lang="ar-SA" sz="36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مستطيل 2"/>
          <p:cNvSpPr/>
          <p:nvPr/>
        </p:nvSpPr>
        <p:spPr>
          <a:xfrm>
            <a:off x="6715140" y="285728"/>
            <a:ext cx="1824538" cy="923330"/>
          </a:xfrm>
          <a:prstGeom prst="rect">
            <a:avLst/>
          </a:prstGeom>
          <a:noFill/>
        </p:spPr>
        <p:txBody>
          <a:bodyPr wrap="none" lIns="91440" tIns="45720" rIns="91440" bIns="45720">
            <a:spAutoFit/>
          </a:bodyPr>
          <a:lstStyle/>
          <a:p>
            <a:pPr algn="ctr"/>
            <a:r>
              <a:rPr kumimoji="0" lang="ar-SA" sz="5400" b="1" i="0" u="none" strike="noStrike" cap="all" spc="0" normalizeH="0" baseline="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Arial" pitchFamily="34" charset="0"/>
                <a:ea typeface="Arial" pitchFamily="34" charset="0"/>
                <a:cs typeface="Arial" pitchFamily="34" charset="0"/>
              </a:rPr>
              <a:t>إضاءة:</a:t>
            </a: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p:nvPr/>
        </p:nvPicPr>
        <p:blipFill>
          <a:blip r:embed="rId2"/>
          <a:srcRect/>
          <a:stretch>
            <a:fillRect/>
          </a:stretch>
        </p:blipFill>
        <p:spPr bwMode="auto">
          <a:xfrm>
            <a:off x="2357422" y="1571612"/>
            <a:ext cx="6286544" cy="4324165"/>
          </a:xfrm>
          <a:prstGeom prst="rect">
            <a:avLst/>
          </a:prstGeom>
          <a:noFill/>
          <a:ln w="9525">
            <a:noFill/>
            <a:miter lim="800000"/>
            <a:headEnd/>
            <a:tailEnd/>
          </a:ln>
        </p:spPr>
      </p:pic>
      <p:sp>
        <p:nvSpPr>
          <p:cNvPr id="4" name="مستطيل 3"/>
          <p:cNvSpPr/>
          <p:nvPr/>
        </p:nvSpPr>
        <p:spPr>
          <a:xfrm>
            <a:off x="5143504" y="428604"/>
            <a:ext cx="3421129"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sz="5400" b="1" cap="none" spc="50" dirty="0" smtClean="0">
                <a:ln w="11430">
                  <a:solidFill>
                    <a:sysClr val="windowText" lastClr="00000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تحليل النظائر:</a:t>
            </a:r>
            <a:endParaRPr lang="ar-SA" sz="5400" b="1" cap="none" spc="50" dirty="0">
              <a:ln w="11430">
                <a:solidFill>
                  <a:sysClr val="windowText" lastClr="000000"/>
                </a:solidFill>
              </a:ln>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525935" y="500042"/>
            <a:ext cx="8707832" cy="430887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5400" b="1" cap="none" spc="0" dirty="0" smtClean="0">
                <a:ln w="11430">
                  <a:solidFill>
                    <a:sysClr val="windowText" lastClr="000000"/>
                  </a:solidFill>
                </a:ln>
                <a:solidFill>
                  <a:srgbClr val="FF0000"/>
                </a:solidFill>
                <a:effectLst>
                  <a:outerShdw blurRad="50800" dist="39000" dir="5460000" algn="tl">
                    <a:srgbClr val="000000">
                      <a:alpha val="38000"/>
                    </a:srgbClr>
                  </a:outerShdw>
                </a:effectLst>
              </a:rPr>
              <a:t>عددي </a:t>
            </a:r>
            <a:r>
              <a:rPr lang="ar-SA" sz="5400" b="1" dirty="0" smtClean="0">
                <a:ln w="11430">
                  <a:solidFill>
                    <a:sysClr val="windowText" lastClr="000000"/>
                  </a:solidFill>
                </a:ln>
                <a:solidFill>
                  <a:srgbClr val="FF0000"/>
                </a:solidFill>
                <a:effectLst>
                  <a:outerShdw blurRad="50800" dist="39000" dir="5460000" algn="tl">
                    <a:srgbClr val="000000">
                      <a:alpha val="38000"/>
                    </a:srgbClr>
                  </a:outerShdw>
                </a:effectLst>
              </a:rPr>
              <a:t>أهمية </a:t>
            </a:r>
            <a:r>
              <a:rPr lang="ar-SA" sz="5400" b="1" dirty="0" err="1" smtClean="0">
                <a:ln w="11430">
                  <a:solidFill>
                    <a:sysClr val="windowText" lastClr="000000"/>
                  </a:solidFill>
                </a:ln>
                <a:solidFill>
                  <a:srgbClr val="FF0000"/>
                </a:solidFill>
                <a:effectLst>
                  <a:outerShdw blurRad="50800" dist="39000" dir="5460000" algn="tl">
                    <a:srgbClr val="000000">
                      <a:alpha val="38000"/>
                    </a:srgbClr>
                  </a:outerShdw>
                </a:effectLst>
              </a:rPr>
              <a:t>مطياف</a:t>
            </a:r>
            <a:r>
              <a:rPr lang="ar-SA" sz="5400" b="1" dirty="0" smtClean="0">
                <a:ln w="11430">
                  <a:solidFill>
                    <a:sysClr val="windowText" lastClr="000000"/>
                  </a:solidFill>
                </a:ln>
                <a:solidFill>
                  <a:srgbClr val="FF0000"/>
                </a:solidFill>
                <a:effectLst>
                  <a:outerShdw blurRad="50800" dist="39000" dir="5460000" algn="tl">
                    <a:srgbClr val="000000">
                      <a:alpha val="38000"/>
                    </a:srgbClr>
                  </a:outerShdw>
                </a:effectLst>
              </a:rPr>
              <a:t> الكتلة؟</a:t>
            </a:r>
          </a:p>
          <a:p>
            <a:r>
              <a:rPr lang="ar-SA" sz="4400" b="1"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1- دراسة النظائر</a:t>
            </a:r>
          </a:p>
          <a:p>
            <a:r>
              <a:rPr lang="ar-SA" sz="4400" b="1" cap="none" spc="0"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2- قياس نسبة شحنة الأيون إلى كتلته </a:t>
            </a:r>
            <a:r>
              <a:rPr lang="en-US" sz="4400" b="1" cap="none" spc="0"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q/m</a:t>
            </a:r>
          </a:p>
          <a:p>
            <a:r>
              <a:rPr lang="ar-SA" sz="4400" b="1" cap="none" spc="0"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3- حساب كتلة كل نظير</a:t>
            </a:r>
          </a:p>
          <a:p>
            <a:r>
              <a:rPr lang="ar-SA" sz="4400" b="1"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4- </a:t>
            </a:r>
            <a:r>
              <a:rPr lang="ar-SA" sz="4000" b="1"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فصل عينة </a:t>
            </a:r>
            <a:r>
              <a:rPr lang="ar-SA" sz="4000" b="1" dirty="0" err="1"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اليورانيوم</a:t>
            </a:r>
            <a:r>
              <a:rPr lang="ar-SA" sz="4000" b="1"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 إلى النظائر </a:t>
            </a:r>
            <a:r>
              <a:rPr lang="ar-SA" sz="4000" b="1" cap="none" spc="0"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المكونة لها</a:t>
            </a:r>
            <a:endParaRPr lang="ar-SA" sz="4400" b="1" cap="none" spc="0"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endParaRPr>
          </a:p>
          <a:p>
            <a:r>
              <a:rPr lang="ar-SA" sz="4400" b="1" dirty="0" smtClean="0">
                <a:ln w="11430">
                  <a:solidFill>
                    <a:sysClr val="windowText" lastClr="000000"/>
                  </a:solidFill>
                </a:ln>
                <a:solidFill>
                  <a:schemeClr val="bg1">
                    <a:lumMod val="50000"/>
                  </a:schemeClr>
                </a:solidFill>
                <a:effectLst>
                  <a:outerShdw blurRad="50800" dist="39000" dir="5460000" algn="tl">
                    <a:srgbClr val="000000">
                      <a:alpha val="38000"/>
                    </a:srgbClr>
                  </a:outerShdw>
                </a:effectLst>
              </a:rPr>
              <a:t>5- تحديد أثر كمية الجزيئات في عينة ما</a:t>
            </a:r>
            <a:endParaRPr lang="ar-SA" sz="4400" b="1" cap="none" spc="0" dirty="0">
              <a:ln w="11430">
                <a:solidFill>
                  <a:sysClr val="windowText" lastClr="000000"/>
                </a:solidFill>
              </a:ln>
              <a:solidFill>
                <a:schemeClr val="bg1">
                  <a:lumMod val="50000"/>
                </a:schemeClr>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ipe(down)">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ipe(down)">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wipe(down)">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wipe(down)">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3428992" y="2071678"/>
            <a:ext cx="2937022" cy="1754326"/>
          </a:xfrm>
          <a:prstGeom prst="rect">
            <a:avLst/>
          </a:prstGeom>
          <a:noFill/>
        </p:spPr>
        <p:txBody>
          <a:bodyPr wrap="none" lIns="91440" tIns="45720" rIns="91440" bIns="45720">
            <a:spAutoFit/>
          </a:bodyPr>
          <a:lstStyle/>
          <a:p>
            <a:pPr algn="ctr"/>
            <a:r>
              <a:rPr lang="ar-SA"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الواجب:</a:t>
            </a:r>
          </a:p>
          <a:p>
            <a:pPr algn="ct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5 </a:t>
            </a:r>
            <a:r>
              <a:rPr lang="ar-SA"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صـــــ</a:t>
            </a: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r>
              <a:rPr lang="en-US"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15</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643570" y="214290"/>
            <a:ext cx="3357586" cy="4143404"/>
          </a:xfrm>
        </p:spPr>
        <p:txBody>
          <a:bodyPr/>
          <a:lstStyle/>
          <a:p>
            <a:pPr algn="r"/>
            <a:r>
              <a:rPr lang="ar-SA" sz="3200" dirty="0" smtClean="0">
                <a:solidFill>
                  <a:srgbClr val="FF0000"/>
                </a:solidFill>
                <a:cs typeface="AL-Mohanad Bold" pitchFamily="2" charset="-78"/>
              </a:rPr>
              <a:t/>
            </a:r>
            <a:br>
              <a:rPr lang="ar-SA" sz="3200" dirty="0" smtClean="0">
                <a:solidFill>
                  <a:srgbClr val="FF0000"/>
                </a:solidFill>
                <a:cs typeface="AL-Mohanad Bold" pitchFamily="2" charset="-78"/>
              </a:rPr>
            </a:br>
            <a:r>
              <a:rPr lang="ar-SA" sz="3200" dirty="0" smtClean="0">
                <a:solidFill>
                  <a:srgbClr val="FF0000"/>
                </a:solidFill>
                <a:cs typeface="AL-Mohanad Bold" pitchFamily="2" charset="-78"/>
              </a:rPr>
              <a:t/>
            </a:r>
            <a:br>
              <a:rPr lang="ar-SA" sz="3200" dirty="0" smtClean="0">
                <a:solidFill>
                  <a:srgbClr val="FF0000"/>
                </a:solidFill>
                <a:cs typeface="AL-Mohanad Bold" pitchFamily="2" charset="-78"/>
              </a:rPr>
            </a:br>
            <a:r>
              <a:rPr lang="ar-SA" sz="4400" dirty="0" smtClean="0">
                <a:solidFill>
                  <a:srgbClr val="FF0000"/>
                </a:solidFill>
                <a:cs typeface="AL-Mohanad Bold" pitchFamily="2" charset="-78"/>
              </a:rPr>
              <a:t>1</a:t>
            </a:r>
            <a:r>
              <a:rPr lang="ar-SA" sz="4000" dirty="0" smtClean="0">
                <a:solidFill>
                  <a:srgbClr val="FF0000"/>
                </a:solidFill>
                <a:cs typeface="AL-Mohanad Bold" pitchFamily="2" charset="-78"/>
              </a:rPr>
              <a:t> – </a:t>
            </a:r>
            <a:r>
              <a:rPr lang="ar-SA" sz="3600" dirty="0" smtClean="0">
                <a:solidFill>
                  <a:srgbClr val="FF0000"/>
                </a:solidFill>
                <a:cs typeface="AL-Mohanad Bold" pitchFamily="2" charset="-78"/>
              </a:rPr>
              <a:t>ممّا تتكون الموجات الكهرومغناطيسية؟</a:t>
            </a:r>
            <a:r>
              <a:rPr lang="ar-SA" sz="4000" dirty="0" smtClean="0">
                <a:solidFill>
                  <a:srgbClr val="FF0000"/>
                </a:solidFill>
                <a:cs typeface="AL-Mohanad Bold" pitchFamily="2" charset="-78"/>
              </a:rPr>
              <a:t/>
            </a:r>
            <a:br>
              <a:rPr lang="ar-SA" sz="4000" dirty="0" smtClean="0">
                <a:solidFill>
                  <a:srgbClr val="FF0000"/>
                </a:solidFill>
                <a:cs typeface="AL-Mohanad Bold" pitchFamily="2" charset="-78"/>
              </a:rPr>
            </a:br>
            <a:r>
              <a:rPr lang="ar-SA" sz="4000" dirty="0" smtClean="0">
                <a:solidFill>
                  <a:srgbClr val="0070C0"/>
                </a:solidFill>
                <a:cs typeface="AL-Mohanad Bold" pitchFamily="2" charset="-78"/>
              </a:rPr>
              <a:t>تتكون من مجالات كهربائية ومغناطيسية تنتشر في الفضاء</a:t>
            </a:r>
            <a:r>
              <a:rPr lang="ar-SA" sz="3200" dirty="0" smtClean="0">
                <a:solidFill>
                  <a:srgbClr val="0070C0"/>
                </a:solidFill>
                <a:cs typeface="AL-Mohanad Bold" pitchFamily="2" charset="-78"/>
              </a:rPr>
              <a:t/>
            </a:r>
            <a:br>
              <a:rPr lang="ar-SA" sz="3200" dirty="0" smtClean="0">
                <a:solidFill>
                  <a:srgbClr val="0070C0"/>
                </a:solidFill>
                <a:cs typeface="AL-Mohanad Bold" pitchFamily="2" charset="-78"/>
              </a:rPr>
            </a:br>
            <a:endParaRPr lang="ar-SA" sz="3200" dirty="0"/>
          </a:p>
        </p:txBody>
      </p:sp>
      <p:sp>
        <p:nvSpPr>
          <p:cNvPr id="3" name="عنصر نائب للصورة 2"/>
          <p:cNvSpPr>
            <a:spLocks noGrp="1"/>
          </p:cNvSpPr>
          <p:nvPr>
            <p:ph type="pic" idx="1"/>
          </p:nvPr>
        </p:nvSpPr>
        <p:spPr/>
      </p:sp>
      <p:sp>
        <p:nvSpPr>
          <p:cNvPr id="4" name="عنصر نائب للنص 3"/>
          <p:cNvSpPr>
            <a:spLocks noGrp="1"/>
          </p:cNvSpPr>
          <p:nvPr>
            <p:ph type="body" sz="half" idx="2"/>
          </p:nvPr>
        </p:nvSpPr>
        <p:spPr/>
        <p:txBody>
          <a:bodyPr/>
          <a:lstStyle/>
          <a:p>
            <a:endParaRPr lang="ar-SA"/>
          </a:p>
        </p:txBody>
      </p:sp>
      <p:sp>
        <p:nvSpPr>
          <p:cNvPr id="5" name="مستطيل 4"/>
          <p:cNvSpPr/>
          <p:nvPr/>
        </p:nvSpPr>
        <p:spPr>
          <a:xfrm>
            <a:off x="4528634" y="3857628"/>
            <a:ext cx="4615366" cy="2800767"/>
          </a:xfrm>
          <a:prstGeom prst="rect">
            <a:avLst/>
          </a:prstGeom>
          <a:noFill/>
        </p:spPr>
        <p:txBody>
          <a:bodyPr wrap="none" lIns="91440" tIns="45720" rIns="91440" bIns="45720">
            <a:spAutoFit/>
          </a:bodyPr>
          <a:lstStyle/>
          <a:p>
            <a:pPr algn="just"/>
            <a:r>
              <a:rPr lang="ar-SA" sz="3200" b="1" dirty="0" smtClean="0">
                <a:solidFill>
                  <a:srgbClr val="FF0000"/>
                </a:solidFill>
                <a:cs typeface="AL-Mohanad Bold" pitchFamily="2" charset="-78"/>
              </a:rPr>
              <a:t>2 – ما سبب نشأة </a:t>
            </a:r>
          </a:p>
          <a:p>
            <a:pPr algn="just"/>
            <a:r>
              <a:rPr lang="ar-SA" sz="3200" b="1" dirty="0" smtClean="0">
                <a:solidFill>
                  <a:srgbClr val="FF0000"/>
                </a:solidFill>
                <a:cs typeface="AL-Mohanad Bold" pitchFamily="2" charset="-78"/>
              </a:rPr>
              <a:t>الموجات الكهرومغناطيسية ؟</a:t>
            </a:r>
            <a:endParaRPr lang="ar-SA" sz="3200" b="1" dirty="0" smtClean="0">
              <a:solidFill>
                <a:srgbClr val="0070C0"/>
              </a:solidFill>
              <a:cs typeface="AL-Mohanad Bold" pitchFamily="2" charset="-78"/>
            </a:endParaRPr>
          </a:p>
          <a:p>
            <a:pPr algn="just"/>
            <a:r>
              <a:rPr lang="ar-SA" sz="2800" b="1" dirty="0" smtClean="0">
                <a:solidFill>
                  <a:srgbClr val="0070C0"/>
                </a:solidFill>
                <a:cs typeface="AL-Mohanad Bold" pitchFamily="2" charset="-78"/>
              </a:rPr>
              <a:t>سبب نشأة الموجات الكهرومغناطيسية </a:t>
            </a:r>
          </a:p>
          <a:p>
            <a:pPr algn="just"/>
            <a:r>
              <a:rPr lang="ar-SA" sz="2800" b="1" dirty="0" smtClean="0">
                <a:solidFill>
                  <a:srgbClr val="0070C0"/>
                </a:solidFill>
                <a:cs typeface="AL-Mohanad Bold" pitchFamily="2" charset="-78"/>
              </a:rPr>
              <a:t>هو ( حركة </a:t>
            </a:r>
            <a:r>
              <a:rPr lang="ar-SA" sz="2800" b="1" dirty="0" err="1" smtClean="0">
                <a:solidFill>
                  <a:srgbClr val="0070C0"/>
                </a:solidFill>
                <a:cs typeface="AL-Mohanad Bold" pitchFamily="2" charset="-78"/>
              </a:rPr>
              <a:t>الألكترون</a:t>
            </a:r>
            <a:r>
              <a:rPr lang="ar-SA" sz="2800" b="1" dirty="0" smtClean="0">
                <a:solidFill>
                  <a:srgbClr val="0070C0"/>
                </a:solidFill>
                <a:cs typeface="AL-Mohanad Bold" pitchFamily="2" charset="-78"/>
              </a:rPr>
              <a:t> )</a:t>
            </a:r>
          </a:p>
          <a:p>
            <a:pPr algn="just"/>
            <a:r>
              <a:rPr lang="ar-SA" sz="2800" b="1" dirty="0" smtClean="0">
                <a:solidFill>
                  <a:srgbClr val="0070C0"/>
                </a:solidFill>
                <a:cs typeface="AL-Mohanad Bold" pitchFamily="2" charset="-78"/>
              </a:rPr>
              <a:t> ، لأن شحنة </a:t>
            </a:r>
            <a:r>
              <a:rPr lang="ar-SA" sz="2800" b="1" dirty="0" err="1" smtClean="0">
                <a:solidFill>
                  <a:srgbClr val="0070C0"/>
                </a:solidFill>
                <a:cs typeface="AL-Mohanad Bold" pitchFamily="2" charset="-78"/>
              </a:rPr>
              <a:t>الألكترون</a:t>
            </a:r>
            <a:r>
              <a:rPr lang="ar-SA" sz="2800" b="1" dirty="0" smtClean="0">
                <a:solidFill>
                  <a:srgbClr val="0070C0"/>
                </a:solidFill>
                <a:cs typeface="AL-Mohanad Bold" pitchFamily="2" charset="-78"/>
              </a:rPr>
              <a:t> تنتج مجالات كهربائية</a:t>
            </a:r>
          </a:p>
          <a:p>
            <a:pPr algn="just"/>
            <a:r>
              <a:rPr lang="ar-SA" sz="2800" b="1" dirty="0" smtClean="0">
                <a:solidFill>
                  <a:srgbClr val="0070C0"/>
                </a:solidFill>
                <a:cs typeface="AL-Mohanad Bold" pitchFamily="2" charset="-78"/>
              </a:rPr>
              <a:t> ومجالات مغناطيسية . </a:t>
            </a:r>
            <a:endParaRPr lang="ar-SA" sz="2800" b="1" dirty="0" smtClean="0">
              <a:solidFill>
                <a:srgbClr val="FF0000"/>
              </a:solidFill>
              <a:cs typeface="AL-Mohanad Bold" pitchFamily="2" charset="-78"/>
            </a:endParaRPr>
          </a:p>
        </p:txBody>
      </p:sp>
    </p:spTree>
    <p:controls>
      <p:control spid="18434" name="ShockwaveFlash1" r:id="rId2" imgW="4536934" imgH="4464305"/>
    </p:controls>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additive="base">
                                        <p:cTn id="16"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 calcmode="lin" valueType="num">
                                      <p:cBhvr additive="base">
                                        <p:cTn id="22"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 calcmode="lin" valueType="num">
                                      <p:cBhvr additive="base">
                                        <p:cTn id="28"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 calcmode="lin" valueType="num">
                                      <p:cBhvr additive="base">
                                        <p:cTn id="34"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
                                            <p:txEl>
                                              <p:pRg st="4" end="4"/>
                                            </p:txEl>
                                          </p:spTgt>
                                        </p:tgtEl>
                                        <p:attrNameLst>
                                          <p:attrName>style.visibility</p:attrName>
                                        </p:attrNameLst>
                                      </p:cBhvr>
                                      <p:to>
                                        <p:strVal val="visible"/>
                                      </p:to>
                                    </p:set>
                                    <p:anim calcmode="lin" valueType="num">
                                      <p:cBhvr additive="base">
                                        <p:cTn id="40"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5">
                                            <p:txEl>
                                              <p:pRg st="5" end="5"/>
                                            </p:txEl>
                                          </p:spTgt>
                                        </p:tgtEl>
                                        <p:attrNameLst>
                                          <p:attrName>style.visibility</p:attrName>
                                        </p:attrNameLst>
                                      </p:cBhvr>
                                      <p:to>
                                        <p:strVal val="visible"/>
                                      </p:to>
                                    </p:set>
                                    <p:anim calcmode="lin" valueType="num">
                                      <p:cBhvr additive="base">
                                        <p:cTn id="46"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http://t1.gstatic.com/images?q=tbn:ANd9GcRMtLsemViNQa-8zoC5zao1NdSIODl-Ahh_f431iwwWbiXX9bfO"/>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3313" name="Rectangle 1"/>
          <p:cNvSpPr>
            <a:spLocks noChangeArrowheads="1"/>
          </p:cNvSpPr>
          <p:nvPr/>
        </p:nvSpPr>
        <p:spPr bwMode="auto">
          <a:xfrm>
            <a:off x="734326" y="0"/>
            <a:ext cx="840967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7200" b="1" i="0" u="none" strike="noStrike" cap="none" normalizeH="0" baseline="0" dirty="0" smtClean="0">
                <a:ln>
                  <a:solidFill>
                    <a:sysClr val="windowText" lastClr="000000"/>
                  </a:solidFill>
                </a:ln>
                <a:solidFill>
                  <a:schemeClr val="bg1"/>
                </a:solidFill>
                <a:effectLst/>
                <a:latin typeface="Calibri" pitchFamily="34" charset="0"/>
                <a:ea typeface="Calibri" pitchFamily="34" charset="0"/>
                <a:cs typeface="Arial" pitchFamily="34" charset="0"/>
              </a:rPr>
              <a:t>تفاعل</a:t>
            </a:r>
            <a:r>
              <a:rPr kumimoji="0" lang="ar-SA" sz="7200" b="1" i="0" u="none" strike="noStrike" cap="none" normalizeH="0" dirty="0" smtClean="0">
                <a:ln>
                  <a:solidFill>
                    <a:sysClr val="windowText" lastClr="000000"/>
                  </a:solidFill>
                </a:ln>
                <a:solidFill>
                  <a:schemeClr val="bg1"/>
                </a:solidFill>
                <a:effectLst/>
                <a:latin typeface="Calibri" pitchFamily="34" charset="0"/>
                <a:ea typeface="Calibri" pitchFamily="34" charset="0"/>
                <a:cs typeface="Arial" pitchFamily="34" charset="0"/>
              </a:rPr>
              <a:t> المجالات </a:t>
            </a:r>
            <a:r>
              <a:rPr kumimoji="0" lang="ar-SA" sz="7200" b="1" i="0" u="none" strike="noStrike" cap="none" normalizeH="0" dirty="0" err="1" smtClean="0">
                <a:ln>
                  <a:solidFill>
                    <a:sysClr val="windowText" lastClr="000000"/>
                  </a:solidFill>
                </a:ln>
                <a:solidFill>
                  <a:schemeClr val="bg1"/>
                </a:solidFill>
                <a:effectLst/>
                <a:latin typeface="Calibri" pitchFamily="34" charset="0"/>
                <a:ea typeface="Calibri" pitchFamily="34" charset="0"/>
                <a:cs typeface="Arial" pitchFamily="34" charset="0"/>
              </a:rPr>
              <a:t>الكهربيه</a:t>
            </a:r>
            <a:r>
              <a:rPr kumimoji="0" lang="ar-SA" sz="7200" b="1" i="0" u="none" strike="noStrike" cap="none" normalizeH="0" dirty="0" smtClean="0">
                <a:ln>
                  <a:solidFill>
                    <a:sysClr val="windowText" lastClr="000000"/>
                  </a:solidFill>
                </a:ln>
                <a:solidFill>
                  <a:schemeClr val="bg1"/>
                </a:solidFill>
                <a:effectLst/>
                <a:latin typeface="Calibri" pitchFamily="34" charset="0"/>
                <a:ea typeface="Calibri" pitchFamily="34" charset="0"/>
                <a:cs typeface="Arial" pitchFamily="34" charset="0"/>
              </a:rPr>
              <a:t> </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7200" b="1" i="0" u="none" strike="noStrike" cap="none" normalizeH="0" baseline="0" dirty="0" smtClean="0">
                <a:ln>
                  <a:solidFill>
                    <a:sysClr val="windowText" lastClr="000000"/>
                  </a:solidFill>
                </a:ln>
                <a:solidFill>
                  <a:schemeClr val="bg1"/>
                </a:solidFill>
                <a:effectLst/>
                <a:latin typeface="Calibri" pitchFamily="34" charset="0"/>
                <a:ea typeface="Calibri" pitchFamily="34" charset="0"/>
                <a:cs typeface="Arial" pitchFamily="34" charset="0"/>
              </a:rPr>
              <a:t>والمغناطيسية في الفضاء</a:t>
            </a:r>
            <a:endParaRPr kumimoji="0" lang="ar-SA" sz="8800" b="0" i="0" u="none" strike="noStrike" cap="none" normalizeH="0" baseline="0" dirty="0" smtClean="0">
              <a:ln>
                <a:solidFill>
                  <a:sysClr val="windowText" lastClr="000000"/>
                </a:solidFill>
              </a:ln>
              <a:solidFill>
                <a:schemeClr val="bg1"/>
              </a:solidFill>
              <a:effectLst/>
              <a:latin typeface="Arial" pitchFamily="34" charset="0"/>
              <a:cs typeface="Arial" pitchFamily="34" charset="0"/>
            </a:endParaRPr>
          </a:p>
        </p:txBody>
      </p:sp>
      <p:sp>
        <p:nvSpPr>
          <p:cNvPr id="13315" name="AutoShape 3" descr="data:image/jpeg;base64,/9j/4AAQSkZJRgABAQAAAQABAAD/2wCEAAkGBhQQERUUEhESFRQUEBUUFxQUFBAVDxQSFBcVFBQUFRUXGyYeFxkjGRIUHy8gIycpLCwsFR8xNTAqNSYrLCkBCQoKDgwOGg8PGikcHBwpKSksKSkpLiw1NSktKSkpKSk1LCk1KTUtKSksMDUpLi8qLTQtLzUpKS0uLC01Mi4pKv/AABEIAOEA4QMBIgACEQEDEQH/xAAcAAEAAgMBAQEAAAAAAAAAAAAABAUCAwYHAQj/xABNEAABAwEDBgoFCQMKBwAAAAABAAIDEQQSIQUTMUGRsQYHMlFhcXKBocEiM1Jz0RQjQlOCkrLC8ENi4RUkJTREY5Oi0uIWdIOjs8Px/8QAGQEBAQEBAQEAAAAAAAAAAAAAAAECAwQF/8QAJhEBAAICAAQFBQAAAAAAAAAAAAERAiEDEjFRBBNBgaEiMmGx8P/aAAwDAQACEQMRAD8A9xREQEREBERAREQEREBERAREQEREBERAREQEREBERAREQEREBERAREQEREBERAREQEREBERAREQEREBERAREQEREBERAREQEREBERAREqgIiICIiAiIgIiICIiAiIgIiICIiAiIgIiICIiAiIgIiICIiAsQsliEBEWua0NYKucGjnJAQbEVRaOEbBgxrnnn5Ldpx8FXzZRmk+ldHM3Dx0q0lugtFuZHynAdH0tmlQJMu19W3vd8AqyCwf/damyZqBt6R7WjpOJ6hpKUky2st8p9n7v8AFSY7VJrDdh+K5vKPC0BpzDB23Y94aMNp7luyfbLZKy8C1jaVvyNaG05xQfwQ26QTu5t6yzx9lUj+E7WNo14mf7TQGx17tPco2S+E887i1sTXEHGgcAOsk4Iu3SZ88yfKOhQJ8tthFJnR5zUyMknvqcPBQTwqNRSKtTQAON7uwxQ2vvlHQU+UDmKjttlGXpWiPmBNXbAPBVzOFMbiQGOwOstrsRNrrPjp2Jnx+go9jtOcxDHAanGlD1DSpBjQ2+54c+9M8OdY5tfM2lFs86OcL7nBzha82sSxQtuzg5xtX2+OcKI5q1uahzLCqKmlYFHc00wJp1lWjmdCFktVnNWt7I3Lao0IiICi222thYXvrQYYAkknQAFKVTwh9UPeDc5BRZQ4TSyGkVYm9mrz36u7aqwve41c8E87muLtpcrJrVsa1aZV8T3DXGe9w+KmxzP5mH7f+1bhGOYLMQNOobAiNkNreP2dep7fOikskrpif95h/OozbK32RsWYsbebxKCc1jMKwOJ01LI3EeKztDWSikjHuFa0dESK9VFCFlH733nfFZthPtvH23KUczJ+SbMR6UI/w5RuCksMTWXGkMbooLzPEUK0tjd9Y/7wO8LMCT612xh8kpeZCbkGyYkO04n5447SpdhsMEWMWbqdLy5pftWz5z6zaxq+Fj+dh64x8VC4QrZwebKamRxJ1l7SO70MAt2TODUcONXPP7xF0dQAA8FvEb+aH7h+K+Ud9XDsI8kW4WVEVY57vqo+5zh+VYfKiP2OyVw8laLhbIqH+UyZC0RvF1rXGkxqbxcBpOj0CtrsoH6uUdUjSPEpRa4cVqe8KodlE+zN/wBs+a0vtvvvut8kpmVpJMFGktCq5badWcxIAFzWcFY2Kza3YnwCqN0UBOLtnxXy0twPUpoaots0KCfZuS3sjcty02bkt7I3Lco6CIiAqnhAPmh7wbnK2VVl71Y94NzkFG0LiuNfhRLY4YWQSOjfK5znOaaPuMugAO0gEnV7K7dgXjPHBas7lAR6ooY2d5BkP4wtMwpIuMS3jRbJ+95I8VPh40MoD+0uPWyE72KFkjI2dJDWNNKaaa9G4q0ZwX/um/rqRUmLjZt4/aMPXDD5NU6Ljhto0iA/9I+TlXx8FAf2Wwu+K3Dgm36t33j8UNLeLjmtOuCznulH51Mh46ZfpWWE9TpR8Vz7eCLfZk2/wWbeBzeeTwPkiadVFx0+1Yx3TO/0KXFxzRa7I8dUrTvYFxo4HD6x33R8V9HA06pdrP8Acg7xnHFZtdnnHUYj5hSWcbdjP0LQPsRn8688/wCC36pG94cPitNp4JTMFRdfTU0m93AgV7koes5O4xrFM4NzrmEmgzjS1te1Ugd5XTgL80AUXtPFZll09kuPNXQvuVOm4QCzZ6Q+yFKHVTGgJOhVByi0mgIWzhHbGAXX1LQKuANCeYdS84neI5RJF6PpAEDkuBNKEKwkvQIjWc9MLf8AK9/+sL5lPLlmsxa2eeKIuFWh7w0kDAkVK0WCWr43c7HjxY4fhK8v4+f6zZv+Xd/5Csy3hET1emDhfYD/AG2zf4zPit0XCCxvIDbXZySQABNESScAAK4lfmOG76Nfa9LTS7Vv+5TMlhvymKlK/KIKUrTSL9Oiqm24xxma2/TlogoW09tu9TbK3T1/BaLVym+9G9S7EMD2ytOLfTBQ7YMCprgodsbgkEpln5LeyNy3LVZ+S3sjctqjYiIgKry6Pmx7wbnK0VZlz1Y7Y3OQUzAvAOGtpzuVbS7mme3uZSMfhX6ChGI61+bLbLftU7ueV5+88laZh0/A7S/7P5l0sZw+15Lm+COiTqbvXRMOA7R3IqdDp6h8VIZq7XmVGg0nrHmpLPo928IiTE7T1rdG7A9SjsOB61vbocgziOP2QtrGigw1LRGce7zW+N25BJEQ5hrW1sAOoaEYdy3N0Irzjhzk4RWmrRQSMD+i9Uh26veuh4nLVSaeP2omvp0sdT/2KHxlQ+pd0PbsukbyonFbaLuUWD245G/5b/5ER3nCOzOfeOq8d9AuOtMF0tHft0frpXp9uaDC7DWV5rlU/O7NyDqrCPQiI03gKkVHpMcwd1XBR8sZHbJR1uFilNLkbjZpxdJIcbxzj6NpXmx1qTk0VhYeZ0Z2Pb5VVdwpgiNrgkfb4YDE1jrj3ESACS8Xx0eAC8C4bwIIA6QZLfDmbqPhHh4FWSRt4WWwObR1C1loaKtbU1x1UJWFg4JWIyNLIMnl+LmXJJ719ovMNLxwqKnDQFXWTJgaLT/TVnfnzVtbRT9o+QmQ5yrS5jhESzQ0V5gJH8lSufYyzK8F2HlsFpLtM2coz0vnvmzmfnKYCvQsut5x3dtZjMSM82IHONpmnSOaR032gg1VtY9B7RUN/Kb7xqn2QYHtFaee7ltKiWrQpblEtWhT1SUuAeiOyNy2rXByW9kblsRsREQFWZb9WPeDc5WarMt+rHvBucgq4dK/McZrLJ1+ZX6cg0hfmRopLIP3txK0zDrOChwk+zvXRNOjr81zXBc4P6guiDtH61oqbE7T2hvUqN2jq+Cr46m91hToxu8giJLX4faWxk2Dun4LTXDDn80GvuQSQ9bo3/ruUMDeFuadPcgsmSfhUqKTDYqyJ1T3KwhGGzcg57jHbWGM80pG1v8ABc5wCku5Rs/vabWuHmul4wz/ADdnvh+Fy5TgUf6Qs3v270V7fbB8wV5pln13cF6faR8wepeY5cHz3cEhl1eSz/Nq8zAdhr5LiOMC0llvkAeW1jhwDy2voSCtM6ytD0Hr1Htsnf1U+6duKreM3KTrPCxzBE29I5rppIWzBlBVrAC11C41xIp6J51jN6/BZVxY9b08mt9vmjNWzPo7EC9UVFKjlOrqxJ19C73KWTrC/JjpMy3GzlwtNbPnXWi5UXnB98lz6NuUwqRdAAK6DgTDFbLI2Saz2V7r7m5wWeJrZGilHhpaKaS06qtNFx2TsrskyiI32KwFjrSYcwLMwWiMB5YHl1zEil4itKVwCxVPp58WeLNRExOG5qer1aDRH1s3BWdj0HtO3qARi33g3qfY9B7Tt66vg9dtzlEtnJUtyhW52HciymQclvZG5bVqg5LeyNy2qNCIiAqzLXqx7wbnKzVZlv1Y7Y3OQVkOkda/NmVYc3bbQzmmlGx5X6RYvAOH9mzWVrQPakLv8Rof+ZaZhM4MHl9kea6Iav1rXLcHpg0vqaVA3ldIyQVGI/RRVlZxgesKY38vkoETxQ9amtOnslEbScB+ta+MPlvTUOpYgoJAO8b1u5+5Qw/8XmpAdp60G+N2PeFY2aXDv8lVtO8KTFJ+JBT8YM3zMY55Cdjf4rnuAwrlCze+B2AnyU/h3PXNN7Z23R5FaeLSC/lKH92+7ZG+njRFe1Wg0h+yvMsueu7hvK9NtfqT1LzLLPrtiQy6iwGlmPuzuKreM+WdtnYIhIYjKRMYuWG4XKkNJDK3q0Gm6rTJ7fmWjna0bSB5qp4UcI7fBOWxWekIALZmwy2kvJFSCGOGbpiMRq6VnLo9HhonzImK13WfAKeV9jYZ2yNN4hmdpnTCKBpdRo13qYaAOs8TknLM5yt6bHZ507o3x5mC62EGhdfAvhoYah9cbuNQVf5J4YW57JS+wOfcYC2QRzQB7i5oIMb7zjQOc70KmjDhiFXQ8Ztozl10MB9KmbDLcyalaa2O69GtYl7cOHnGWf0xN/l6K7S33g3qZZNB7R3qts85kZG8scwuLHFj+WwnEtd0hWVk0HtHeuj5XSW8lQMoOwKmkqut5wKErOz8lvZG4LatUA9FvZG5bVGxERAVZlv1Y7Y3OVmqzLfqx2xucgqWLxnjqsWbtsco/aQNNf3mEsPhdXszSuS4y+Bz8owR5m7nYnOIDiBea8CoBOANWg49K0zDxKLKA1g+CmRZSHOQrB/FdlBv9mJ7L4Tuco0nAi3M02Ofujc78IKNNsWVf7w7XKwgy0Rol/zKhkyPPHy4JW9qOQbwtYYRpwRHXRZbfqkG1qlxZbfzg9wXFNCzaEHeR5bdrA011qZFl0+yF5/HKR9I7SpLLa8fTdtKI9Bjy4Nbf0FIiy23mOleeMylJ7Z8PgtjsqyEUvbAAdqoseFOURNN6OhjbvfUk76dy6Ticst62Pf9XZzte5oHgHLgLy9b4l7BdhnmI5cjWA9EYJPjJ4KSrurZ6k9S8vyvJ8+esL0/KHqj1nevK8tWF3ygOGglop14b6JCO1sHqo+l0X4mncFTcJ2ZUzrjZnOzF0XBZ22cyh1Mc6JqE4+yaU1LorLZrrYm8xJ+7G7zIXPcKeB1ptEzpI7TeYbt2F81ohbFQUdcMQIdXTiK9azk9HhpxjO8q94tqybbMsNjmLoWSXWDNZ/MxzufVtQWxOukXb5oSMQMcVVs4WZYa4fzdz3VFYjY52t1VGcBpz411K0ybwWyjDFKG21rC6MNjY58toa14c0l+ckaCyoDhQA8qupVwyRlhrvRknvanvtlnkgr0xuZWnRRYe7Hy5mfs/X97O+s8r3MjdIy483C5lQ644gEtvDA0OFVZWQ4HtHeqyO+GRiUtMlGXywEML6ekWg4gVU6yPwPaO9dHyJ6pJKj2VgkN6hoHEY63NJGzBbxjgFIa2gUWH0LJYhZI0IiICr8rQl0dGipDgaDTTEeasFgEHOfJ3jSx33XL6Oo7CujRW0pQNeFuargsB0gbAsDZ2+y3YEtOVBYF9fZI3cqNju01p3hTPkrfZHivnyUdO0pZUqmXgvZH8qy2c9cUVfwqJJxeZPdpscQ7Icz8JC6H5N0nw+C+5np8EsqXIzcU+T3aIXt7Ms3m4qJJxNWM6H2hv24zvYu6uHnCUPRtKDzqXiThPItUw7TY3bgFEl4kT9G2D7UJ8pF6hU83iF9vHmPglq8qs3Em++M5amXNdxjr56rxoPFemZKyXHZYmwxNoxgoOfnJJ1kkkk9Kk5zr2FYmYc6DTb7KXt9GnUVUWbgt6YfIRgahoxx1VKvROOcbQvt9EV87aSNA1ROP3nRgbnLmrfbpmySenI2kpDRS6y59GjjZpAQRQ1qca6NC6WQ1md0RR+Lpf8ASsqEc6zK4zTl7LlmQtf86TdaKucIXBgMsbA+rI2DkOkddcDS5zLJmXXmS4Jort+mcc+wlobWl4tbI13TSmtXMj5Q8Ggc0VpdddOOitebFSr4I9KnVWo8VnHK/R0ymI7fCvsdrMsMMjqVdQm7yTjpGJwOnSdKm2Z+ntHetdscKNp7Y2KVkyDEuOi8afFdHGdyl2OItY28auui8RoJpjTvW9EUbAsliFkgIiICxWSIMUWSIMUWSIMUWSIMUWSIMUWSIMUWSIMUWSIMCOhYmEeyNgW1EEY2Jla3BUgCug0FSBh1nahsTeY/ed8VJRBDOTxzu2/ELE5N/fdsafJTkRKVj8kVpV+FQeTjh3qwY2goBgFmiKxRZIgxCyREBERAREQEREBERAREQEREBERAREQEREBERAREQEREBERAREQEREBERAREQEREBERAREQEREBERAREQEREBERAREQEREBERAREQEREBERAREQEREBERAREQEREBERAREQEREBERAREQEREBERAREQEREBERB//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3317" name="AutoShape 5" descr="data:image/jpeg;base64,/9j/4AAQSkZJRgABAQAAAQABAAD/2wCEAAkGBhQQERUUEhESFRQUEBUUFxQUFBAVDxQSFBcVFBQUFRUXGyYeFxkjGRIUHy8gIycpLCwsFR8xNTAqNSYrLCkBCQoKDgwOGg8PGikcHBwpKSksKSkpLiw1NSktKSkpKSk1LCk1KTUtKSksMDUpLi8qLTQtLzUpKS0uLC01Mi4pKv/AABEIAOEA4QMBIgACEQEDEQH/xAAcAAEAAgMBAQEAAAAAAAAAAAAABAUCAwYHAQj/xABNEAABAwEDBgoFCQMKBwAAAAABAAIDEQQSIQUTMUGRsQYHMlFhcXKBocEiM1Jz0RQjQlOCkrLC8ENi4RUkJTREY5Oi0uIWdIOjs8Px/8QAGQEBAQEBAQEAAAAAAAAAAAAAAAECAwQF/8QAJhEBAAICAAQFBQAAAAAAAAAAAAERAiEDEjFRBBNBgaEiMmGx8P/aAAwDAQACEQMRAD8A9xREQEREBERAREQEREBERAREQEREBERAREQEREBERAREQEREBERAREQEREBERAREQEREBERAREQEREBERAREQEREBERAREQEREBERAREqgIiICIiAiIgIiICIiAiIgIiICIiAiIgIiICIiAiIgIiICIiAsQsliEBEWua0NYKucGjnJAQbEVRaOEbBgxrnnn5Ldpx8FXzZRmk+ldHM3Dx0q0lugtFuZHynAdH0tmlQJMu19W3vd8AqyCwf/damyZqBt6R7WjpOJ6hpKUky2st8p9n7v8AFSY7VJrDdh+K5vKPC0BpzDB23Y94aMNp7luyfbLZKy8C1jaVvyNaG05xQfwQ26QTu5t6yzx9lUj+E7WNo14mf7TQGx17tPco2S+E887i1sTXEHGgcAOsk4Iu3SZ88yfKOhQJ8tthFJnR5zUyMknvqcPBQTwqNRSKtTQAON7uwxQ2vvlHQU+UDmKjttlGXpWiPmBNXbAPBVzOFMbiQGOwOstrsRNrrPjp2Jnx+go9jtOcxDHAanGlD1DSpBjQ2+54c+9M8OdY5tfM2lFs86OcL7nBzha82sSxQtuzg5xtX2+OcKI5q1uahzLCqKmlYFHc00wJp1lWjmdCFktVnNWt7I3Lao0IiICi222thYXvrQYYAkknQAFKVTwh9UPeDc5BRZQ4TSyGkVYm9mrz36u7aqwve41c8E87muLtpcrJrVsa1aZV8T3DXGe9w+KmxzP5mH7f+1bhGOYLMQNOobAiNkNreP2dep7fOikskrpif95h/OozbK32RsWYsbebxKCc1jMKwOJ01LI3EeKztDWSikjHuFa0dESK9VFCFlH733nfFZthPtvH23KUczJ+SbMR6UI/w5RuCksMTWXGkMbooLzPEUK0tjd9Y/7wO8LMCT612xh8kpeZCbkGyYkO04n5447SpdhsMEWMWbqdLy5pftWz5z6zaxq+Fj+dh64x8VC4QrZwebKamRxJ1l7SO70MAt2TODUcONXPP7xF0dQAA8FvEb+aH7h+K+Ud9XDsI8kW4WVEVY57vqo+5zh+VYfKiP2OyVw8laLhbIqH+UyZC0RvF1rXGkxqbxcBpOj0CtrsoH6uUdUjSPEpRa4cVqe8KodlE+zN/wBs+a0vtvvvut8kpmVpJMFGktCq5badWcxIAFzWcFY2Kza3YnwCqN0UBOLtnxXy0twPUpoaots0KCfZuS3sjcty02bkt7I3Lco6CIiAqnhAPmh7wbnK2VVl71Y94NzkFG0LiuNfhRLY4YWQSOjfK5znOaaPuMugAO0gEnV7K7dgXjPHBas7lAR6ooY2d5BkP4wtMwpIuMS3jRbJ+95I8VPh40MoD+0uPWyE72KFkjI2dJDWNNKaaa9G4q0ZwX/um/rqRUmLjZt4/aMPXDD5NU6Ljhto0iA/9I+TlXx8FAf2Wwu+K3Dgm36t33j8UNLeLjmtOuCznulH51Mh46ZfpWWE9TpR8Vz7eCLfZk2/wWbeBzeeTwPkiadVFx0+1Yx3TO/0KXFxzRa7I8dUrTvYFxo4HD6x33R8V9HA06pdrP8Acg7xnHFZtdnnHUYj5hSWcbdjP0LQPsRn8688/wCC36pG94cPitNp4JTMFRdfTU0m93AgV7koes5O4xrFM4NzrmEmgzjS1te1Ugd5XTgL80AUXtPFZll09kuPNXQvuVOm4QCzZ6Q+yFKHVTGgJOhVByi0mgIWzhHbGAXX1LQKuANCeYdS84neI5RJF6PpAEDkuBNKEKwkvQIjWc9MLf8AK9/+sL5lPLlmsxa2eeKIuFWh7w0kDAkVK0WCWr43c7HjxY4fhK8v4+f6zZv+Xd/5Csy3hET1emDhfYD/AG2zf4zPit0XCCxvIDbXZySQABNESScAAK4lfmOG76Nfa9LTS7Vv+5TMlhvymKlK/KIKUrTSL9Oiqm24xxma2/TlogoW09tu9TbK3T1/BaLVym+9G9S7EMD2ytOLfTBQ7YMCprgodsbgkEpln5LeyNy3LVZ+S3sjctqjYiIgKry6Pmx7wbnK0VZlz1Y7Y3OQUzAvAOGtpzuVbS7mme3uZSMfhX6ChGI61+bLbLftU7ueV5+88laZh0/A7S/7P5l0sZw+15Lm+COiTqbvXRMOA7R3IqdDp6h8VIZq7XmVGg0nrHmpLPo928IiTE7T1rdG7A9SjsOB61vbocgziOP2QtrGigw1LRGce7zW+N25BJEQ5hrW1sAOoaEYdy3N0Irzjhzk4RWmrRQSMD+i9Uh26veuh4nLVSaeP2omvp0sdT/2KHxlQ+pd0PbsukbyonFbaLuUWD245G/5b/5ER3nCOzOfeOq8d9AuOtMF0tHft0frpXp9uaDC7DWV5rlU/O7NyDqrCPQiI03gKkVHpMcwd1XBR8sZHbJR1uFilNLkbjZpxdJIcbxzj6NpXmx1qTk0VhYeZ0Z2Pb5VVdwpgiNrgkfb4YDE1jrj3ESACS8Xx0eAC8C4bwIIA6QZLfDmbqPhHh4FWSRt4WWwObR1C1loaKtbU1x1UJWFg4JWIyNLIMnl+LmXJJ719ovMNLxwqKnDQFXWTJgaLT/TVnfnzVtbRT9o+QmQ5yrS5jhESzQ0V5gJH8lSufYyzK8F2HlsFpLtM2coz0vnvmzmfnKYCvQsut5x3dtZjMSM82IHONpmnSOaR032gg1VtY9B7RUN/Kb7xqn2QYHtFaee7ltKiWrQpblEtWhT1SUuAeiOyNy2rXByW9kblsRsREQFWZb9WPeDc5WarMt+rHvBucgq4dK/McZrLJ1+ZX6cg0hfmRopLIP3txK0zDrOChwk+zvXRNOjr81zXBc4P6guiDtH61oqbE7T2hvUqN2jq+Cr46m91hToxu8giJLX4faWxk2Dun4LTXDDn80GvuQSQ9bo3/ruUMDeFuadPcgsmSfhUqKTDYqyJ1T3KwhGGzcg57jHbWGM80pG1v8ABc5wCku5Rs/vabWuHmul4wz/ADdnvh+Fy5TgUf6Qs3v270V7fbB8wV5pln13cF6faR8wepeY5cHz3cEhl1eSz/Nq8zAdhr5LiOMC0llvkAeW1jhwDy2voSCtM6ytD0Hr1Htsnf1U+6duKreM3KTrPCxzBE29I5rppIWzBlBVrAC11C41xIp6J51jN6/BZVxY9b08mt9vmjNWzPo7EC9UVFKjlOrqxJ19C73KWTrC/JjpMy3GzlwtNbPnXWi5UXnB98lz6NuUwqRdAAK6DgTDFbLI2Saz2V7r7m5wWeJrZGilHhpaKaS06qtNFx2TsrskyiI32KwFjrSYcwLMwWiMB5YHl1zEil4itKVwCxVPp58WeLNRExOG5qer1aDRH1s3BWdj0HtO3qARi33g3qfY9B7Tt66vg9dtzlEtnJUtyhW52HciymQclvZG5bVqg5LeyNy2qNCIiAqzLXqx7wbnKzVZlv1Y7Y3OQVkOkda/NmVYc3bbQzmmlGx5X6RYvAOH9mzWVrQPakLv8Rof+ZaZhM4MHl9kea6Iav1rXLcHpg0vqaVA3ldIyQVGI/RRVlZxgesKY38vkoETxQ9amtOnslEbScB+ta+MPlvTUOpYgoJAO8b1u5+5Qw/8XmpAdp60G+N2PeFY2aXDv8lVtO8KTFJ+JBT8YM3zMY55Cdjf4rnuAwrlCze+B2AnyU/h3PXNN7Z23R5FaeLSC/lKH92+7ZG+njRFe1Wg0h+yvMsueu7hvK9NtfqT1LzLLPrtiQy6iwGlmPuzuKreM+WdtnYIhIYjKRMYuWG4XKkNJDK3q0Gm6rTJ7fmWjna0bSB5qp4UcI7fBOWxWekIALZmwy2kvJFSCGOGbpiMRq6VnLo9HhonzImK13WfAKeV9jYZ2yNN4hmdpnTCKBpdRo13qYaAOs8TknLM5yt6bHZ507o3x5mC62EGhdfAvhoYah9cbuNQVf5J4YW57JS+wOfcYC2QRzQB7i5oIMb7zjQOc70KmjDhiFXQ8Ztozl10MB9KmbDLcyalaa2O69GtYl7cOHnGWf0xN/l6K7S33g3qZZNB7R3qts85kZG8scwuLHFj+WwnEtd0hWVk0HtHeuj5XSW8lQMoOwKmkqut5wKErOz8lvZG4LatUA9FvZG5bVGxERAVZlv1Y7Y3OVmqzLfqx2xucgqWLxnjqsWbtsco/aQNNf3mEsPhdXszSuS4y+Bz8owR5m7nYnOIDiBea8CoBOANWg49K0zDxKLKA1g+CmRZSHOQrB/FdlBv9mJ7L4Tuco0nAi3M02Ofujc78IKNNsWVf7w7XKwgy0Rol/zKhkyPPHy4JW9qOQbwtYYRpwRHXRZbfqkG1qlxZbfzg9wXFNCzaEHeR5bdrA011qZFl0+yF5/HKR9I7SpLLa8fTdtKI9Bjy4Nbf0FIiy23mOleeMylJ7Z8PgtjsqyEUvbAAdqoseFOURNN6OhjbvfUk76dy6Ticst62Pf9XZzte5oHgHLgLy9b4l7BdhnmI5cjWA9EYJPjJ4KSrurZ6k9S8vyvJ8+esL0/KHqj1nevK8tWF3ygOGglop14b6JCO1sHqo+l0X4mncFTcJ2ZUzrjZnOzF0XBZ22cyh1Mc6JqE4+yaU1LorLZrrYm8xJ+7G7zIXPcKeB1ptEzpI7TeYbt2F81ohbFQUdcMQIdXTiK9azk9HhpxjO8q94tqybbMsNjmLoWSXWDNZ/MxzufVtQWxOukXb5oSMQMcVVs4WZYa4fzdz3VFYjY52t1VGcBpz411K0ybwWyjDFKG21rC6MNjY58toa14c0l+ckaCyoDhQA8qupVwyRlhrvRknvanvtlnkgr0xuZWnRRYe7Hy5mfs/X97O+s8r3MjdIy483C5lQ644gEtvDA0OFVZWQ4HtHeqyO+GRiUtMlGXywEML6ekWg4gVU6yPwPaO9dHyJ6pJKj2VgkN6hoHEY63NJGzBbxjgFIa2gUWH0LJYhZI0IiICr8rQl0dGipDgaDTTEeasFgEHOfJ3jSx33XL6Oo7CujRW0pQNeFuargsB0gbAsDZ2+y3YEtOVBYF9fZI3cqNju01p3hTPkrfZHivnyUdO0pZUqmXgvZH8qy2c9cUVfwqJJxeZPdpscQ7Icz8JC6H5N0nw+C+5np8EsqXIzcU+T3aIXt7Ms3m4qJJxNWM6H2hv24zvYu6uHnCUPRtKDzqXiThPItUw7TY3bgFEl4kT9G2D7UJ8pF6hU83iF9vHmPglq8qs3Em++M5amXNdxjr56rxoPFemZKyXHZYmwxNoxgoOfnJJ1kkkk9Kk5zr2FYmYc6DTb7KXt9GnUVUWbgt6YfIRgahoxx1VKvROOcbQvt9EV87aSNA1ROP3nRgbnLmrfbpmySenI2kpDRS6y59GjjZpAQRQ1qca6NC6WQ1md0RR+Lpf8ASsqEc6zK4zTl7LlmQtf86TdaKucIXBgMsbA+rI2DkOkddcDS5zLJmXXmS4Jort+mcc+wlobWl4tbI13TSmtXMj5Q8Ggc0VpdddOOitebFSr4I9KnVWo8VnHK/R0ymI7fCvsdrMsMMjqVdQm7yTjpGJwOnSdKm2Z+ntHetdscKNp7Y2KVkyDEuOi8afFdHGdyl2OItY28auui8RoJpjTvW9EUbAsliFkgIiICxWSIMUWSIMUWSIMUWSIMUWSIMUWSIMUWSIMUWSIMCOhYmEeyNgW1EEY2Jla3BUgCug0FSBh1nahsTeY/ed8VJRBDOTxzu2/ELE5N/fdsafJTkRKVj8kVpV+FQeTjh3qwY2goBgFmiKxRZIgxCyREBERAREQEREBERAREQEREBERAREQEREBERAREQEREBERAREQEREBERAREQEREBERAREQEREBERAREQEREBERAREQEREBERAREQEREBERAREQEREBERAREQEREBERAREQEREBERAREQEREBERAREQEREBERB//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3319" name="AutoShape 7" descr="data:image/jpeg;base64,/9j/4AAQSkZJRgABAQAAAQABAAD/2wCEAAkGBhQSEBQUEhQWFBQUFBQUFBQUFBQPFBQUFBQVFBUUFBQXHCYeFxkkGRQUHy8gJCcpLCwsFR4xNTAqNSYrLCkBCQoKDgwOGA8PGSkfHR8sKiwuLykqLCwsLSk0KTApKSwpLCwpKSosLCksLCkpLC4sKSwpLCwsLCksLCwsLCwsKf/AABEIAKoBKQMBIgACEQEDEQH/xAAcAAABBQEBAQAAAAAAAAAAAAAEAAECBQYDBwj/xABKEAABAwEEBAcMBgoCAgMAAAABAAIRAwQSITEFE1GRIkFSYXGh0QYUFSMyM1NygZKxwQdzk7LS8BYXQlRigqKzw+E1wnSjJIPE/8QAGgEBAQADAQEAAAAAAAAAAAAAAAECAwUEBv/EAC4RAAICAQIEBAUEAwAAAAAAAAABAhEDElEEExQhM0Fh8DFxgZGhIiMyUsHh8f/aAAwDAQACEQMRAD8A9mrWzhETEZqPfA5TkFXPjH+t8gmBVIHa8cpyWvHKcgpSlUgZrhy3Ja4ctyDvJrygDdcOW5LXDluQV5KUAbrhy3J9cOW5BSlKAN1o5bk2tHLcg5SvKgM1o5bursS1o5b+rsQcpXkAZrRy39XYm1o5b+rsQl5NKAM1o5b+rsS1o5b+rsQd5NKAN1o9I/q7EtaPSP6uxBXkpUAbrh6R+5vYlrh6R+5vYgZSlUB2uHpH7m9ibXD0j9zexBSlKUA3Xj0jtzexLXj0jtzexBSoygD++B6R25vYl3yPSO3N7FXymJSgWPfQ9I7c3sXOhbpL5ecHQIaMrrTjhnigZQ1mdwqv1n+KklFLzvwcs+63sTd+Dln3W9irLya8lAtO/Ryz7rexLv0cs+63sVUSmlKBbd+jln3QmNuHLPujsVVeUS5KIXNn0hLg2ZkxMQUes5YT41nrfIrRqMqKSsfGP9b5Jk1Y+Mf6xSlUDyuNW2NbmfZmVztdYgQN6q6tNAWTtKM59ygdKt2HqVYGpwxC0WB0r/D1/wCkx0seSN6BuJriAN8LHYOtN4VdsHX2oS4lcQUFHSj+bcm8Jv5tyGuJXEAT4TftG4JvCT9o3BD3UrqAI8JP2jcEvCb+bch7qa6gCvCj+bcl4Vdzbj2oa6muoAvwq7YOvtT+FjyR1oO6lcQBo0t/D1/6UhpUck70BcSuIKLEaUbsPV2qY0izn3Ks1aV1UUW9O0A5FTJVVRpkqxYTGKEJymlNKYoBEqg0/wB0TbDZrTaHNL7lRoDRhec5lFrRPEJOJV+sH9Kn/FWz6+j/APnUBlP1+1f3Sl9o9P8Ar9q/ulP7R/YvLrNZXVDDQSdgxK6u0Y8PuFpvcmMdyncHpn6/an7pT+1f2Jfr9qfulP7V/wCFeZ1dGPa665pDjENIxM5QErRoyowgPaWk5AgiU7g9M/X5U/dGfau/CvSe5Pumbb7K2uxpZJc1zCQbr2xIkZjEGedfNFr0e+nF9pbOUgieiV7H9BNrvWO0U+RXD/ZUpgf4iiB6lYD41nrD4FaVZuwedZ6w+BWkRlKGufGP9YpiUq58Y/1imJVID1BJXF9GV1JSCArq9MtQotR2Kx0g34fn4Kod5S5+fNOM2kzp8PhhKCbROrbCMoXMW53NuXOuVyC0PNPc9KwY9gk2t23qCibY/b1BRIUYU5k92XlQ/qvsS77fyj1JC0v5RUbqdrVNct2Xlw2X2OwrO2lRNd3KO9SAXBxTXLcaI7In3w7lHelr3co71CVINlTXLcrhHZCNpfyil30/lHqUS1NdWWuW7MeXDZfY6C2P29Q7FIWx23qC5Qnuq8ye7Jyof1X2Opt7hs3KdK3uPEOvtQbzipUc1edPcnIx7BxtuWHWiqJkjn7JVY7MdKMstW65jTyx2fPrWcOInqSbNWTh8eltIvKFnhdKjcFJpSfkumck4JkpTFAPKwn0pf8AFWz66h8bOtzKwv0o/wDF2366h8bOgPFdAAEvyJLCA1weWulzZDtWLwETlGMcUgnUqgNZ7geA1ha0kOuRq9WGuLQXNZdvY5wM5xVNo/yj4wUsDwnX8chd4AJ4+jBdaWVTxzGxhHD8YBMRAy9aM1AWza4FVpabrGBoBAdqg5rHOi8ZN3Wu45MOmZhc3uaKlGIbTZElgcWA6wuNwvBLuLOcZ4hCo++nRE4ZxJidsbUXXZFMHXMdBwpgvJE5kAiBzpYo7abeLrGiM3PNy/cLn3ZINThEkNbPFs453v0C2uK9qp8qlTf7jy3/ACrzO1PdDZcHcERDi66MeDjkeZbb6FLRd0pd9JQqt3Xan/RAfQNi84z1h81o1nLH51nrD5rRoymftJ8a/wBYpnFNaT41/rFM84KkOJKdigSp00ANbHZ8wVK52KuLfk5UvGuTnf62drh1+2iNZc2lTqrmAtB6Ds1yndXIKTXEZK2QndThqjrCmLksD1H8QXOFJMpYGhSY6EySA6Fqa6oAp9afzCpCQaoPcmc8lRKAgulHNQhTpBAdHOxHSugtk1aQ4r7T7S5oPwC5PzHSlVphr2Gcb7cOa80z1ncpdNFq00a9qcpgnXdPngZMkSmlAJBU6TXGqHNDgarZDgHA+KpZg4IyULZjw6v1g/tUkAnaJoehpfZU+xA6S0MCBqKVmBxnWUmQeCbowYTF67PHEwQuXdda6zKQNE3ZdD3xJY2CQcjAJwno2rO6J0paDXpinV1oLgHsvuq8EnhOM+TA45HFmvTDh3OGq0eXJxChPRTLDwbVkg0bJgAARZCQTeIJPAyggiDjcxPCkdrLoN5guo2OJ4X/AMYN/b4gWeTcw2l2MgcFUml7daRWfraurJvBjA99MNx4JF2AcOMzmjamkLY2xAzjrI1scIU7uDjIyvSL0dqy6V0u67mHVq2tL7Gm8BWb92ofY0vwrpZ9D0Kbg+nQoscMnMpU2OE4GHATkSsTorS9pNamGVDVBcA9l81eCTiTsgA8LDMLfzgtWXE8bps3YcyyptILsnnWesPmtGs3Yz41nrD5rSLQz0GctR8a/wBYqNQ4JWvzz/WKjUOCpDmujFyldWoUC0j5J5z2KlPlK80kOAOk/EKkcOEuPm/mztcP4aIVFFdHhRurUbxlKU91UvdhpN1CylzMHOIYCMxIJJGwwI9qsVqdIjdKy0dbGB10vYHckuaHe7MrsvELGypVfABMnE4wIxJML1ey3dRSs957tZdvPa4gim0AGoYHBEw3PHLbLiI8pqnZjhnzE21QTbdN06ZLRNR8Tq6YNR3tjL2rL6S7q7XehlF1IcV6mST7XiOpWNKxUbK8kB2MXi50hwmRAwGeGLfalbmms69TqSBiA9wbJjEAzGYA4s1qhmWr4dt2e/HwuutUqXp3BtBd0loNYU7QyWuIDXhoEOOV67hBOHFmtNaba2nF4xeMDAmSqqjZn1ao75e5kNcLzGh5Ba2WtIbz3VUaXbWqlt6k54BABaA7ZOXHO34QtmpTfkjVxGGOJXCWr8/nz/wX9t7oqVOMb0gHAjImN/NzI6z2kPaHNMgif9FYTSFke0X6tIMBvQC0uLQJiRF0Azt2kQAEXoTum1dNrbjS2cDeDTicQMMSPmNmOem1a7nh5jUql2NmSkoWeu17Q5pkH847F0hYG4ZSp5poUqYVIPUzCDtNU6xs83U5GVOJAW4+MHQPvLGRnE3wUlAKS7584CuzUZTvzPSooBFC2by6v1g/tUkSShbN5dX6wf2qSFCpVTp63V6TQbPR1kzeOJu7OAMXcePMrVV1p0gWvIBaOkNPt84D1KxlpdtWYTi5Kk6Mo/uotkmWkQ0kA0C2D0ElFWPuktjrkUTVkcIap1GDJEB8xlxkLWNtbTAD2k7A4fCVyttvFOJDnTldaX74y9q9Lzwa/gjyrh5p+IwimMMoJzHP08alOC42a0B7QYIniIg+0LrxLys9iC7CfHM9b5FaZZfR58cz1vkVqFiymYtZ8c/1io1DglbD45/rlNUyVBzC7tXBq7tQgPpFnix6xVGRw1c6Tr8Frc8XE9EiFTakkyM1x8/82drh/DQXQsJeYHahbZXp0Sb2MZkm6J9mKP0dVdeAjPj9hwQGndBsqnFzqZxyh7cc+CYO4+xapJtdj04nDXWR9gJvdC2ZaAGnAG4YnYHEYrLd2HdWyow0XAvDXAmDdAInIjPAkZLS6P0ZUo03sFUPEtLAHCmYxvNiq0tbMjETlC523RQqhmvoF7CwUiQ0E0nAgNe25eAY4NEwcCT0rSm4TuVtHpzRx01jr6nnOhtLs1jWNZq8CBdxDiRheBi8cBmSVvWWvUsDW+eqFusdgboAy2E4xEBok4YlZSp3PUqNQubfa5pkCrDgy7wjDg2eLMDcr/Qgc54fwHgYFkv4U7AREgYcROecLZnlF/qj8Dzrh8jjU2lWxK26aphwvtFV7AS5sON+8Wyx7xsA/OK46NsDLU9jqLXUWiBWbSDmRH7TXOJa7NuYnPNTtej7JUJq2d4pPa0kh7hSbUBbBbB44kiOaQr3uW05T73LGMcHTiWtvDyQMTIkrX2jG1a97G7w415/D/ZXWywPoOBZaGnLF7HtdLcnEtJxx6skfTtT30rt9zzDvJph4qOiIFRpDmGMMRkdir9OUbRUHBZfxPkAExGwYoHQVo1d/XONMRiHS1+GIIaefD2laVcoaj2cuMo3dte9gmzWh9Opqq9NzLw4Dni7eiGkScM8ZEY4bFV6XcylVu6prpAM02ljhM5loxbgcTPOitM91wY0tYc8Q+86o4XvKIGAHswxWKfplwqB03pzBOJ5weJenBglJ66r0s8ubIoKp038jeaNpd7kOBJDsCwltYDYMAMehXjLcw5jjg3S7DpDgvPu+67nXaNJ9QYHCm50yJBAbOYM+1Wmj+5yowh7iaRzIqVGtgcYczyjx4QksU0rciVhctMar51/029BjXzccDGY4wiHWKB0ql0Y5rHG64vc7CQLjWiI4IOJw4zHQryraiWxdPxWUG67nmyJJ/p+AJWbiEJb6eR/iA65RBa4kkggDbhPsT1QdmYno/JVasidGtCdMnXePngR5xPSVGUqmZ6SooUeULZjw6v1g/s0kQhrL5VX6wf2qSgCiUDaLG5xJBGfKcPgi6rZBExIIkZjnErhZrO5pJNRz+Z1zDLHggfkoQFqWB8yHD33COr58S7VtGio1usEkbC744TkFw0no6o9wNOqWYQReeB0gAx+c0U+zOuNaKjmkRLsHuMZglwOe9UHSzWcMaGtyGWJPxxXWcEFTsTwQTWe4AyQW08eaQ0FGTggCtG+eZ63yK1KyujPPM6fkVqliymVtvnn+uUnprd55/rlJyoINRDFwau7EIVlu8s7cOxBmuBgMSpabqEVf5R/27EDZXYTtzXGzeJI7mDw4/IOp1SHAzkidJWkOAIzjHpVa6uAudWrIw3LWpV2Njj3s413yqe21i3EEgzxGEfVtCrbW8FDICq90FcZVXxsLiRuK4N7r67CCC2QZBNOmSDtBuzOA3LnaKCra1mK3xUWa5X5Bj+6rGXULO6cybOwH+mEV+sI3Q00KBa0QG6stAHMAcFnatkK4GyFbtEJfE06pp2jW0/pDgRqKMdD/wASav3aNqRfs9B0TEscYnOOEsj3qVJtAqLDjTtIy5s38Wagd0DDlZrMP/opu+8Cug7pnjyLjPq6VOn91oWbZSO0IilT2lRxRU2/IvH6aqvHCqOI2FxjclRegKRR9lxIAxK0SSRuReaJHCG9Xl6MlXWINa0QcTmi2VFpTKwllpBwOCm1vFz/ABVdaHwOeUXY33nMH8YB9hWcXbowl2TNSUkiku6cABccT7VFIlJCiQtlPCq/Wj+1SRKFsvlVfrf8VJQHW1E3TGcGOPHoQGialUzrfZwNX/2dPErKo8DPZOwAbSeJcW2pvE5nvhWyaQLSdaqHN1eWN7gX+j9oR1o5zjcMZ8UqQqNInDbOYPQRmhbVpZjM/mTlOTQeJVdyNUcdF2iq4nWAQNjXsP8AVmOcKz4kHZdIseARkd/tBAI3IxRlQVozz7Ok/ArVLLaL8+zpP3StSsWUyWkD46p6xTgptIeeqesVGk7BUEw1dmhNTEqd1CFFp2nL2jiI3ZwepULy6mSDlzZdIWm0zTkt6DjsgghU1oZI4W/i/wBLjcQv3Gdvhu+KJXurpC1Jq9kI/MoSp+Z7VoPQQtNoxKr6tfnRNWiT+R84QVWyO59x+MLOKMWzhVqO6ehCVKzuSdy6V6T+ID2EFcS1/JduK9ETW2cX2k7DuK4Ptf5hd3veOJ249i4OtDufcVtRqbORtf5hN30dh3FTNodsO4p21nbDu/0sjGxMqOOTXbiiKdN/HA6SAubb5/Zd1rrTpP2fBYszQXZ2CeEZ6MOvNXNntrWiGgCdnH0lUlKxP4/mPijaVkIz/PxXnmk/M3RdFnStMOlWFK28ZVVRp+1WFChGLoA51odGwMo3qjtjRjP541aaMHjmgZX2j3R+dyr6dQkQ3Aco4H2BWWhQNcwDivH+krLF3nH5o15e0JP0Zp0iko1DgegrvHAAUkySFHQ1k8qr9b/jpolB2epBqnE+OgARJOrp4CcN6AKqUgc9kHjBBzBBzC4Gwt5DPswumvd6M+9T/Em1zuQfeZ2qFsdlAAQBhEQBAA2ADJAVdAsLi6MSZMl3ycB1I/Wu5B95nanFU8g729qqdEfcDoaGY117GceN0Y54ElHEJtYeT1t7VAVr3FEEgg8RHR7N6XZEqDtE+fZ0n7pWqWW0R59nSfulalYspk9IDx1T1iuDXQiNIDx1T1j8AhlQE0qkI6mJCqmOhE0a5GSpAyro1tQQ6RsIzQj+5ZpyqEfyg/NHUba054Hn7USH7FqlihN20ZxzZIdoszz+48/s1QP5I+cLhU7jXn9um7pDmHeAVqLyUrX0uPY2ri8u/wCEY2p3BuORZvd+EIWp3A1uIsP83a1by8leWPSY/Uy63L6Hnr+4W0bGn+cdq5O7g7R6NnvU16PKV5To4bsvW5Nl7+p5p+g9o9EPY+l2px3GWn0X/sp/iXpV5PKdHDdjrsmy9/U8z/Qy1ei/9lP8Sg7uHtXoR9pR7V6gE8p0kN2OuybL39Ty5vcHavRMH89L5KY7gLXyWfaN7V6YXJX1ekh6jrcmy9/U84Z9HVo4zTH8/Y1d2/R3VHHSPS9/4CV6BfTX06XH6k63L6GJpdwVbjq0m+o1xPvEfJE0u4QgzrRO24XHeXLW3k0rJcLi2Meszb/gzjO4scdY+xgHxcjrD3Osom8C5zoiXQAJzgBWsqJKzjw+OLtIwlxGWSpsEcyFwrHAox4QdqPEtxqAyEymVEoUZAUfLd/5Dv7CPVfS8s/+S/8AsOQFgkkkgGSSXKrXjAYu5I+JPEOc+yTggHr1rowxJwaMpPyHGTsUKVOBnJzJ2k4k79yi1nGTLjhzAclvN8dwHRqAsND+eZ0n7pWpWW0N59nt+6VqViwZXSXnqnrfIIVEaUPj6nrD7oQ0qgkkHKKdUHVtZTbVG35IZOoAxtoPE4710Frdt6gq9SBQlFj367mUhbzs61W3yn1hQUWXf/N1pxbhsPUq3WlLWoKLQW1vPuUhbW7eoqp1qfWoKLXvxu34p++27QqnWpa1BRbd9N2hLvhu0b1Uiqn1qCi1142jem142jeqzWhLWhBRZG0DaE3fI2hVpqhNrFRRZd9t2pja27fiqzWJaxUUG1baOJCOdOKgaibWKAkUxUTUUS9CkkBSGLjE3bQ8mMTGruSBx4uHsBRZehbE7zn1tT4gfJAEm0DiDj0Nd8YhMax4mH2loHUSepKUxQDODjmY5m5+8fkAUzWgYARx9J2k8Z51JNCAUp2poSQFnoXzzP5vulahZbQXnm9DvulalYsGR08XNtFU6p4pNpMqOrcG4XOLwWgGCSAxsxPljLNKy6OqPDSGG64AgksAg4g+VOS1jmAiCAQcwcQpBSwZvwDV5t6fwFU5t60aStgzbtCVAJgHmBEnoWNtf0gWOlUdSqPeyo1xa5jqNQOBBgiIx9ma9WUSEsGYsmjKlRgcGFoOQfwHe1uY9uK7eBKmwbwtGklgzvgSpsG8JvAtTYN4WjSSwZ3wLU2DeE3gSpsG8LRpJYM74FqbBvCXgWpsG8LRJJYM74FqbBvCbwLU2DeFo0ksGc8C1Ng3hN4Fq7B7wWkSSwZzwNU5PWEvA1TZ1haNJLBm/A1XYN4S8DVeSN47VpEksGb8DVOSPeCbwLV5P9Te1aVJLBmvAtXk/wBTe1N4Fq8n+pvatMklgzHgSryf6m9qbwJV5P8AU3tWoSSwZY6Dq8n+pvaqfS9I2Ck+pXDjSDnvdVY0OawPfgHAGRF4CYPSvQUzhOaWDyKyfSHY6tRtOk9z3vcGsa1kuc44AATmtnQ0FVc0Ou3J/ZeQHDpDZHWtBZ9EUabi6nRpscc3MpsY49JAlFpYMv8Ao7V/h97/AEn/AEeq/wAPvf6WnSSwZn9HKu1u89iX6OVdrd57FpkksFTonQxpOLnEExAA4p5yrZJJQH//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نص 3"/>
          <p:cNvSpPr>
            <a:spLocks noGrp="1"/>
          </p:cNvSpPr>
          <p:nvPr>
            <p:ph type="body" sz="half" idx="2"/>
          </p:nvPr>
        </p:nvSpPr>
        <p:spPr/>
        <p:txBody>
          <a:bodyPr/>
          <a:lstStyle/>
          <a:p>
            <a:endParaRPr lang="ar-SA" dirty="0"/>
          </a:p>
        </p:txBody>
      </p:sp>
      <p:pic>
        <p:nvPicPr>
          <p:cNvPr id="5" name="Picture 4" descr="http://t1.gstatic.com/images?q=tbn:ANd9GcT6l4WNJMT9da5-z7GhdXvSSroPDw4-3YDhwpAL5oTBYmoqNWeYgg"/>
          <p:cNvPicPr>
            <a:picLocks noGrp="1" noChangeAspect="1" noChangeArrowheads="1"/>
          </p:cNvPicPr>
          <p:nvPr>
            <p:ph type="pic" idx="1"/>
          </p:nvPr>
        </p:nvPicPr>
        <p:blipFill>
          <a:blip r:embed="rId2"/>
          <a:srcRect l="5495" r="5495"/>
          <a:stretch>
            <a:fillRect/>
          </a:stretch>
        </p:blipFill>
        <p:spPr bwMode="auto">
          <a:prstGeom prst="rect">
            <a:avLst/>
          </a:prstGeom>
          <a:noFill/>
        </p:spPr>
      </p:pic>
      <p:sp>
        <p:nvSpPr>
          <p:cNvPr id="6" name="عنوان 1"/>
          <p:cNvSpPr>
            <a:spLocks noGrp="1"/>
          </p:cNvSpPr>
          <p:nvPr>
            <p:ph type="title"/>
          </p:nvPr>
        </p:nvSpPr>
        <p:spPr>
          <a:xfrm>
            <a:off x="6072198" y="1928802"/>
            <a:ext cx="2743200" cy="1981200"/>
          </a:xfrm>
        </p:spPr>
        <p:txBody>
          <a:bodyPr/>
          <a:lstStyle/>
          <a:p>
            <a:pPr algn="r"/>
            <a:r>
              <a:rPr lang="ar-SA" sz="2800" dirty="0" smtClean="0"/>
              <a:t>على الرغم أننا </a:t>
            </a:r>
            <a:r>
              <a:rPr lang="ar-SA" sz="2800" dirty="0" err="1" smtClean="0"/>
              <a:t>لاندرك</a:t>
            </a:r>
            <a:r>
              <a:rPr lang="ar-SA" sz="2800" dirty="0" smtClean="0"/>
              <a:t> الموجات </a:t>
            </a:r>
            <a:r>
              <a:rPr lang="ar-SA" sz="2800" dirty="0" err="1" smtClean="0"/>
              <a:t>الكهرومغناطيسيه</a:t>
            </a:r>
            <a:r>
              <a:rPr lang="ar-SA" sz="2800" dirty="0" smtClean="0"/>
              <a:t> لكن نعتمد عليها </a:t>
            </a:r>
            <a:r>
              <a:rPr lang="ar-SA" sz="2800" dirty="0" err="1" smtClean="0"/>
              <a:t>يوميآ</a:t>
            </a:r>
            <a:endParaRPr lang="ar-SA" sz="2800" dirty="0"/>
          </a:p>
        </p:txBody>
      </p:sp>
      <p:pic>
        <p:nvPicPr>
          <p:cNvPr id="7" name="Picture 8" descr="http://t1.gstatic.com/images?q=tbn:ANd9GcSzwep2zbkYUeaPDy4tz4cNUp9cH0uTnRdaFCYD_xJ-Vla6_xaaZg"/>
          <p:cNvPicPr>
            <a:picLocks noChangeAspect="1" noChangeArrowheads="1"/>
          </p:cNvPicPr>
          <p:nvPr/>
        </p:nvPicPr>
        <p:blipFill>
          <a:blip r:embed="rId3"/>
          <a:srcRect/>
          <a:stretch>
            <a:fillRect/>
          </a:stretch>
        </p:blipFill>
        <p:spPr bwMode="auto">
          <a:xfrm>
            <a:off x="5143504" y="4643447"/>
            <a:ext cx="3714776" cy="2214554"/>
          </a:xfrm>
          <a:prstGeom prst="rect">
            <a:avLst/>
          </a:prstGeom>
          <a:noFill/>
        </p:spPr>
      </p:pic>
      <p:pic>
        <p:nvPicPr>
          <p:cNvPr id="8" name="Picture 6" descr="http://t2.gstatic.com/images?q=tbn:ANd9GcRIoT7-ReCqmVBeO6tOKpkI-JkHW5kq7WwN-h03WhowDhnNL4Gyug"/>
          <p:cNvPicPr>
            <a:picLocks noChangeAspect="1" noChangeArrowheads="1"/>
          </p:cNvPicPr>
          <p:nvPr/>
        </p:nvPicPr>
        <p:blipFill>
          <a:blip r:embed="rId4"/>
          <a:srcRect/>
          <a:stretch>
            <a:fillRect/>
          </a:stretch>
        </p:blipFill>
        <p:spPr bwMode="auto">
          <a:xfrm>
            <a:off x="714348" y="4714884"/>
            <a:ext cx="4357718" cy="2143116"/>
          </a:xfrm>
          <a:prstGeom prst="rect">
            <a:avLst/>
          </a:prstGeom>
          <a:noFill/>
        </p:spPr>
      </p:pic>
      <p:pic>
        <p:nvPicPr>
          <p:cNvPr id="9" name="Picture 2" descr="http://t2.gstatic.com/images?q=tbn:ANd9GcSkjhSX5PT6g3v0Uim8Em1z28n7EkITaet75SKwGby6JITxQH3x"/>
          <p:cNvPicPr>
            <a:picLocks noChangeAspect="1" noChangeArrowheads="1"/>
          </p:cNvPicPr>
          <p:nvPr/>
        </p:nvPicPr>
        <p:blipFill>
          <a:blip r:embed="rId5"/>
          <a:srcRect/>
          <a:stretch>
            <a:fillRect/>
          </a:stretch>
        </p:blipFill>
        <p:spPr bwMode="auto">
          <a:xfrm>
            <a:off x="4357686" y="3500438"/>
            <a:ext cx="2143125" cy="2133601"/>
          </a:xfrm>
          <a:prstGeom prst="rect">
            <a:avLst/>
          </a:prstGeom>
          <a:noFill/>
        </p:spPr>
      </p:pic>
      <p:pic>
        <p:nvPicPr>
          <p:cNvPr id="10" name="Picture 16" descr="http://t1.gstatic.com/images?q=tbn:ANd9GcQVhQvIPBkfGik0Ml3Cvjs2eZ8htkxUyNxH1kuZsSQ2j5ZffcWF9g"/>
          <p:cNvPicPr>
            <a:picLocks noChangeAspect="1" noChangeArrowheads="1"/>
          </p:cNvPicPr>
          <p:nvPr/>
        </p:nvPicPr>
        <p:blipFill>
          <a:blip r:embed="rId6"/>
          <a:srcRect/>
          <a:stretch>
            <a:fillRect/>
          </a:stretch>
        </p:blipFill>
        <p:spPr bwMode="auto">
          <a:xfrm>
            <a:off x="0" y="0"/>
            <a:ext cx="1619250" cy="2819401"/>
          </a:xfrm>
          <a:prstGeom prst="rect">
            <a:avLst/>
          </a:prstGeom>
          <a:noFill/>
        </p:spPr>
      </p:pic>
      <p:pic>
        <p:nvPicPr>
          <p:cNvPr id="11" name="Picture 9" descr="http://t1.gstatic.com/images?q=tbn:ANd9GcRo-stL9DkQLa3XT3zr1-s8D0azbsUW6SrYD93iPyU02w16YuZ0"/>
          <p:cNvPicPr>
            <a:picLocks noChangeAspect="1" noChangeArrowheads="1"/>
          </p:cNvPicPr>
          <p:nvPr/>
        </p:nvPicPr>
        <p:blipFill>
          <a:blip r:embed="rId7"/>
          <a:srcRect/>
          <a:stretch>
            <a:fillRect/>
          </a:stretch>
        </p:blipFill>
        <p:spPr bwMode="auto">
          <a:xfrm>
            <a:off x="6800850" y="0"/>
            <a:ext cx="2343150" cy="19526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20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xit" presetSubtype="16" fill="hold" nodeType="clickEffect">
                                  <p:stCondLst>
                                    <p:cond delay="0"/>
                                  </p:stCondLst>
                                  <p:childTnLst>
                                    <p:animEffect transition="out" filter="box(in)">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60" name="Picture 8" descr="http://3.bp.blogspot.com/-Ui4d91Zhxqw/T0QuS4goRoI/AAAAAAAADJY/vFfv_QdCJjY/s1600/news_BD1FC69B-B089-4A54-88F9-4D2D383FC607.JPG"/>
          <p:cNvPicPr>
            <a:picLocks noChangeAspect="1" noChangeArrowheads="1"/>
          </p:cNvPicPr>
          <p:nvPr/>
        </p:nvPicPr>
        <p:blipFill>
          <a:blip r:embed="rId2"/>
          <a:srcRect/>
          <a:stretch>
            <a:fillRect/>
          </a:stretch>
        </p:blipFill>
        <p:spPr bwMode="auto">
          <a:xfrm>
            <a:off x="6643702" y="0"/>
            <a:ext cx="2500298" cy="6858000"/>
          </a:xfrm>
          <a:prstGeom prst="rect">
            <a:avLst/>
          </a:prstGeom>
          <a:noFill/>
        </p:spPr>
      </p:pic>
      <p:pic>
        <p:nvPicPr>
          <p:cNvPr id="23558" name="Picture 6" descr="جيمس كليرك ماكسويل (1831–1879)"/>
          <p:cNvPicPr>
            <a:picLocks noChangeAspect="1" noChangeArrowheads="1"/>
          </p:cNvPicPr>
          <p:nvPr/>
        </p:nvPicPr>
        <p:blipFill>
          <a:blip r:embed="rId3"/>
          <a:srcRect/>
          <a:stretch>
            <a:fillRect/>
          </a:stretch>
        </p:blipFill>
        <p:spPr bwMode="auto">
          <a:xfrm>
            <a:off x="4286248" y="0"/>
            <a:ext cx="2357454" cy="6858000"/>
          </a:xfrm>
          <a:prstGeom prst="rect">
            <a:avLst/>
          </a:prstGeom>
          <a:noFill/>
        </p:spPr>
      </p:pic>
      <p:pic>
        <p:nvPicPr>
          <p:cNvPr id="23554" name="Picture 2" descr="كيميائي وفيزيائي دنماركي"/>
          <p:cNvPicPr>
            <a:picLocks noChangeAspect="1" noChangeArrowheads="1"/>
          </p:cNvPicPr>
          <p:nvPr/>
        </p:nvPicPr>
        <p:blipFill>
          <a:blip r:embed="rId4"/>
          <a:srcRect/>
          <a:stretch>
            <a:fillRect/>
          </a:stretch>
        </p:blipFill>
        <p:spPr bwMode="auto">
          <a:xfrm>
            <a:off x="0" y="1"/>
            <a:ext cx="2143125" cy="6858000"/>
          </a:xfrm>
          <a:prstGeom prst="rect">
            <a:avLst/>
          </a:prstGeom>
          <a:noFill/>
        </p:spPr>
      </p:pic>
      <p:pic>
        <p:nvPicPr>
          <p:cNvPr id="23556" name="Picture 4" descr="Faraday.png"/>
          <p:cNvPicPr>
            <a:picLocks noChangeAspect="1" noChangeArrowheads="1"/>
          </p:cNvPicPr>
          <p:nvPr/>
        </p:nvPicPr>
        <p:blipFill>
          <a:blip r:embed="rId5"/>
          <a:srcRect/>
          <a:stretch>
            <a:fillRect/>
          </a:stretch>
        </p:blipFill>
        <p:spPr bwMode="auto">
          <a:xfrm>
            <a:off x="2143108" y="0"/>
            <a:ext cx="2143140" cy="6858001"/>
          </a:xfrm>
          <a:prstGeom prst="rect">
            <a:avLst/>
          </a:prstGeom>
          <a:noFill/>
        </p:spPr>
      </p:pic>
      <p:graphicFrame>
        <p:nvGraphicFramePr>
          <p:cNvPr id="3" name="رسم تخطيطي 2"/>
          <p:cNvGraphicFramePr/>
          <p:nvPr/>
        </p:nvGraphicFramePr>
        <p:xfrm>
          <a:off x="0" y="1397000"/>
          <a:ext cx="8501090" cy="503239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graphicEl>
                                              <a:dgm id="{1C231864-44BE-4E26-B6B7-3D41292C0868}"/>
                                            </p:graphicEl>
                                          </p:spTgt>
                                        </p:tgtEl>
                                        <p:attrNameLst>
                                          <p:attrName>style.visibility</p:attrName>
                                        </p:attrNameLst>
                                      </p:cBhvr>
                                      <p:to>
                                        <p:strVal val="visible"/>
                                      </p:to>
                                    </p:set>
                                    <p:animEffect transition="in" filter="fade">
                                      <p:cBhvr>
                                        <p:cTn id="7" dur="2000"/>
                                        <p:tgtEl>
                                          <p:spTgt spid="3">
                                            <p:graphicEl>
                                              <a:dgm id="{1C231864-44BE-4E26-B6B7-3D41292C0868}"/>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graphicEl>
                                              <a:dgm id="{FF5CCEC4-B054-4FF9-BF41-E77C15F61A02}"/>
                                            </p:graphicEl>
                                          </p:spTgt>
                                        </p:tgtEl>
                                        <p:attrNameLst>
                                          <p:attrName>style.visibility</p:attrName>
                                        </p:attrNameLst>
                                      </p:cBhvr>
                                      <p:to>
                                        <p:strVal val="visible"/>
                                      </p:to>
                                    </p:set>
                                    <p:animEffect transition="in" filter="fade">
                                      <p:cBhvr>
                                        <p:cTn id="12" dur="2000"/>
                                        <p:tgtEl>
                                          <p:spTgt spid="3">
                                            <p:graphicEl>
                                              <a:dgm id="{FF5CCEC4-B054-4FF9-BF41-E77C15F61A02}"/>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graphicEl>
                                              <a:dgm id="{AC2EB98D-6BF2-426A-A4A1-E8F48AC4E061}"/>
                                            </p:graphicEl>
                                          </p:spTgt>
                                        </p:tgtEl>
                                        <p:attrNameLst>
                                          <p:attrName>style.visibility</p:attrName>
                                        </p:attrNameLst>
                                      </p:cBhvr>
                                      <p:to>
                                        <p:strVal val="visible"/>
                                      </p:to>
                                    </p:set>
                                    <p:animEffect transition="in" filter="fade">
                                      <p:cBhvr>
                                        <p:cTn id="17" dur="2000"/>
                                        <p:tgtEl>
                                          <p:spTgt spid="3">
                                            <p:graphicEl>
                                              <a:dgm id="{AC2EB98D-6BF2-426A-A4A1-E8F48AC4E06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graphicEl>
                                              <a:dgm id="{5F84A3AF-99C2-4398-98B7-26930E19371B}"/>
                                            </p:graphicEl>
                                          </p:spTgt>
                                        </p:tgtEl>
                                        <p:attrNameLst>
                                          <p:attrName>style.visibility</p:attrName>
                                        </p:attrNameLst>
                                      </p:cBhvr>
                                      <p:to>
                                        <p:strVal val="visible"/>
                                      </p:to>
                                    </p:set>
                                    <p:animEffect transition="in" filter="fade">
                                      <p:cBhvr>
                                        <p:cTn id="22" dur="2000"/>
                                        <p:tgtEl>
                                          <p:spTgt spid="3">
                                            <p:graphicEl>
                                              <a:dgm id="{5F84A3AF-99C2-4398-98B7-26930E19371B}"/>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graphicEl>
                                              <a:dgm id="{14E5F055-B5F8-4D82-AD52-B758791DFE7E}"/>
                                            </p:graphicEl>
                                          </p:spTgt>
                                        </p:tgtEl>
                                        <p:attrNameLst>
                                          <p:attrName>style.visibility</p:attrName>
                                        </p:attrNameLst>
                                      </p:cBhvr>
                                      <p:to>
                                        <p:strVal val="visible"/>
                                      </p:to>
                                    </p:set>
                                    <p:animEffect transition="in" filter="fade">
                                      <p:cBhvr>
                                        <p:cTn id="27" dur="2000"/>
                                        <p:tgtEl>
                                          <p:spTgt spid="3">
                                            <p:graphicEl>
                                              <a:dgm id="{14E5F055-B5F8-4D82-AD52-B758791DFE7E}"/>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graphicEl>
                                              <a:dgm id="{39F3671A-04C2-48AA-84B3-9A9BAA90FD0D}"/>
                                            </p:graphicEl>
                                          </p:spTgt>
                                        </p:tgtEl>
                                        <p:attrNameLst>
                                          <p:attrName>style.visibility</p:attrName>
                                        </p:attrNameLst>
                                      </p:cBhvr>
                                      <p:to>
                                        <p:strVal val="visible"/>
                                      </p:to>
                                    </p:set>
                                    <p:animEffect transition="in" filter="fade">
                                      <p:cBhvr>
                                        <p:cTn id="32" dur="2000"/>
                                        <p:tgtEl>
                                          <p:spTgt spid="3">
                                            <p:graphicEl>
                                              <a:dgm id="{39F3671A-04C2-48AA-84B3-9A9BAA90FD0D}"/>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graphicEl>
                                              <a:dgm id="{6198D356-5C90-4C24-A351-675E9BE64945}"/>
                                            </p:graphicEl>
                                          </p:spTgt>
                                        </p:tgtEl>
                                        <p:attrNameLst>
                                          <p:attrName>style.visibility</p:attrName>
                                        </p:attrNameLst>
                                      </p:cBhvr>
                                      <p:to>
                                        <p:strVal val="visible"/>
                                      </p:to>
                                    </p:set>
                                    <p:animEffect transition="in" filter="fade">
                                      <p:cBhvr>
                                        <p:cTn id="37" dur="2000"/>
                                        <p:tgtEl>
                                          <p:spTgt spid="3">
                                            <p:graphicEl>
                                              <a:dgm id="{6198D356-5C90-4C24-A351-675E9BE64945}"/>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graphicEl>
                                              <a:dgm id="{295A3018-9557-4B19-A67F-87C6D9C3903E}"/>
                                            </p:graphicEl>
                                          </p:spTgt>
                                        </p:tgtEl>
                                        <p:attrNameLst>
                                          <p:attrName>style.visibility</p:attrName>
                                        </p:attrNameLst>
                                      </p:cBhvr>
                                      <p:to>
                                        <p:strVal val="visible"/>
                                      </p:to>
                                    </p:set>
                                    <p:animEffect transition="in" filter="fade">
                                      <p:cBhvr>
                                        <p:cTn id="42" dur="2000"/>
                                        <p:tgtEl>
                                          <p:spTgt spid="3">
                                            <p:graphicEl>
                                              <a:dgm id="{295A3018-9557-4B19-A67F-87C6D9C3903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357158" y="357166"/>
            <a:ext cx="8358246" cy="480538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2857488" y="1857365"/>
            <a:ext cx="4714908" cy="928693"/>
          </a:xfrm>
          <a:prstGeom prst="rect">
            <a:avLst/>
          </a:prstGeom>
          <a:noFill/>
          <a:ln w="9525">
            <a:noFill/>
            <a:miter lim="800000"/>
            <a:headEnd/>
            <a:tailEnd/>
          </a:ln>
          <a:effectLst/>
        </p:spPr>
      </p:pic>
      <p:pic>
        <p:nvPicPr>
          <p:cNvPr id="5" name="Picture 3"/>
          <p:cNvPicPr>
            <a:picLocks noChangeAspect="1" noChangeArrowheads="1"/>
          </p:cNvPicPr>
          <p:nvPr/>
        </p:nvPicPr>
        <p:blipFill>
          <a:blip r:embed="rId3"/>
          <a:srcRect/>
          <a:stretch>
            <a:fillRect/>
          </a:stretch>
        </p:blipFill>
        <p:spPr bwMode="auto">
          <a:xfrm>
            <a:off x="2357422" y="500042"/>
            <a:ext cx="5143536" cy="857256"/>
          </a:xfrm>
          <a:prstGeom prst="rect">
            <a:avLst/>
          </a:prstGeom>
          <a:noFill/>
          <a:ln w="9525">
            <a:noFill/>
            <a:miter lim="800000"/>
            <a:headEnd/>
            <a:tailEnd/>
          </a:ln>
          <a:effectLst/>
        </p:spPr>
      </p:pic>
      <p:pic>
        <p:nvPicPr>
          <p:cNvPr id="6" name="Picture 3"/>
          <p:cNvPicPr>
            <a:picLocks noChangeAspect="1" noChangeArrowheads="1"/>
          </p:cNvPicPr>
          <p:nvPr/>
        </p:nvPicPr>
        <p:blipFill>
          <a:blip r:embed="rId3"/>
          <a:srcRect/>
          <a:stretch>
            <a:fillRect/>
          </a:stretch>
        </p:blipFill>
        <p:spPr bwMode="auto">
          <a:xfrm>
            <a:off x="2571736" y="3143248"/>
            <a:ext cx="4929222" cy="1357322"/>
          </a:xfrm>
          <a:prstGeom prst="rect">
            <a:avLst/>
          </a:prstGeom>
          <a:noFill/>
          <a:ln w="9525">
            <a:noFill/>
            <a:miter lim="800000"/>
            <a:headEnd/>
            <a:tailEnd/>
          </a:ln>
          <a:effectLst/>
        </p:spPr>
      </p:pic>
      <p:sp>
        <p:nvSpPr>
          <p:cNvPr id="1028" name="AutoShape 4"/>
          <p:cNvSpPr>
            <a:spLocks noChangeArrowheads="1"/>
          </p:cNvSpPr>
          <p:nvPr/>
        </p:nvSpPr>
        <p:spPr bwMode="auto">
          <a:xfrm rot="5400000">
            <a:off x="7465240" y="5107794"/>
            <a:ext cx="1357319" cy="1000132"/>
          </a:xfrm>
          <a:prstGeom prst="chevron">
            <a:avLst>
              <a:gd name="adj" fmla="val 28813"/>
            </a:avLst>
          </a:prstGeom>
          <a:gradFill rotWithShape="0">
            <a:gsLst>
              <a:gs pos="0">
                <a:srgbClr val="FFFFFF"/>
              </a:gs>
              <a:gs pos="100000">
                <a:srgbClr val="E5B8B7"/>
              </a:gs>
            </a:gsLst>
            <a:lin ang="5400000" scaled="1"/>
          </a:gradFill>
          <a:ln w="12700">
            <a:solidFill>
              <a:srgbClr val="000000"/>
            </a:solidFill>
            <a:miter lim="800000"/>
            <a:headEnd/>
            <a:tailEnd/>
          </a:ln>
          <a:effectLst>
            <a:outerShdw dist="28398" dir="3806097" algn="ctr" rotWithShape="0">
              <a:srgbClr val="622423">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ts val="1000"/>
              </a:spcAft>
              <a:buClrTx/>
              <a:buSzTx/>
              <a:buFontTx/>
              <a:buNone/>
              <a:tabLst/>
            </a:pP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مستطيل 7"/>
          <p:cNvSpPr/>
          <p:nvPr/>
        </p:nvSpPr>
        <p:spPr>
          <a:xfrm>
            <a:off x="7500958" y="5286388"/>
            <a:ext cx="1143008" cy="646331"/>
          </a:xfrm>
          <a:prstGeom prst="rect">
            <a:avLst/>
          </a:prstGeom>
          <a:noFill/>
        </p:spPr>
        <p:txBody>
          <a:bodyPr wrap="square" lIns="91440" tIns="45720" rIns="91440" bIns="45720">
            <a:spAutoFit/>
          </a:bodyPr>
          <a:lstStyle/>
          <a:p>
            <a:pPr algn="ctr"/>
            <a:r>
              <a:rPr lang="ar-SA" sz="3600" b="1" cap="none" spc="0"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هيرتز</a:t>
            </a:r>
            <a:endParaRPr lang="ar-SA"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9" name="مستطيل 8"/>
          <p:cNvSpPr/>
          <p:nvPr/>
        </p:nvSpPr>
        <p:spPr>
          <a:xfrm>
            <a:off x="642910" y="5143512"/>
            <a:ext cx="6929486" cy="1214446"/>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r>
              <a:rPr lang="ar-SA" sz="2000" b="1" dirty="0" smtClean="0"/>
              <a:t>أثبت عمليا صحة نظرية ماكسويل  التي أدت إلى تصور كامل للكهرباء والمغناطيس</a:t>
            </a:r>
            <a:endParaRPr lang="en-US" sz="2000" b="1" dirty="0"/>
          </a:p>
        </p:txBody>
      </p:sp>
      <p:pic>
        <p:nvPicPr>
          <p:cNvPr id="10" name="Picture 3"/>
          <p:cNvPicPr>
            <a:picLocks noChangeAspect="1" noChangeArrowheads="1"/>
          </p:cNvPicPr>
          <p:nvPr/>
        </p:nvPicPr>
        <p:blipFill>
          <a:blip r:embed="rId3"/>
          <a:srcRect/>
          <a:stretch>
            <a:fillRect/>
          </a:stretch>
        </p:blipFill>
        <p:spPr bwMode="auto">
          <a:xfrm>
            <a:off x="714348" y="5214950"/>
            <a:ext cx="6715172" cy="85725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nodeType="clickEffect">
                                  <p:stCondLst>
                                    <p:cond delay="0"/>
                                  </p:stCondLst>
                                  <p:childTnLst>
                                    <p:animEffect transition="out" filter="checkerboard(across)">
                                      <p:cBhvr>
                                        <p:cTn id="11" dur="500"/>
                                        <p:tgtEl>
                                          <p:spTgt spid="1027"/>
                                        </p:tgtEl>
                                      </p:cBhvr>
                                    </p:animEffect>
                                    <p:set>
                                      <p:cBhvr>
                                        <p:cTn id="12" dur="1" fill="hold">
                                          <p:stCondLst>
                                            <p:cond delay="499"/>
                                          </p:stCondLst>
                                        </p:cTn>
                                        <p:tgtEl>
                                          <p:spTgt spid="102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nodeType="clickEffect">
                                  <p:stCondLst>
                                    <p:cond delay="0"/>
                                  </p:stCondLst>
                                  <p:childTnLst>
                                    <p:animEffect transition="out" filter="checkerboard(across)">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 presetClass="exit" presetSubtype="10" fill="hold" nodeType="clickEffect">
                                  <p:stCondLst>
                                    <p:cond delay="0"/>
                                  </p:stCondLst>
                                  <p:childTnLst>
                                    <p:animEffect transition="out" filter="checkerboard(across)">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Autofit/>
          </a:bodyPr>
          <a:lstStyle/>
          <a:p>
            <a:pPr algn="r"/>
            <a:r>
              <a:rPr lang="ar-SA" sz="8000" dirty="0" smtClean="0"/>
              <a:t>من أنا؟؟؟؟</a:t>
            </a:r>
            <a:endParaRPr lang="ar-SA" sz="8000" dirty="0"/>
          </a:p>
        </p:txBody>
      </p:sp>
      <p:sp>
        <p:nvSpPr>
          <p:cNvPr id="3" name="عنصر نائب للمحتوى 2"/>
          <p:cNvSpPr>
            <a:spLocks noGrp="1"/>
          </p:cNvSpPr>
          <p:nvPr>
            <p:ph idx="1"/>
          </p:nvPr>
        </p:nvSpPr>
        <p:spPr/>
        <p:txBody>
          <a:bodyPr>
            <a:normAutofit/>
          </a:bodyPr>
          <a:lstStyle/>
          <a:p>
            <a:pPr marL="274320" lvl="8" indent="-274320">
              <a:buClr>
                <a:schemeClr val="accent3"/>
              </a:buClr>
              <a:buSzPct val="95000"/>
              <a:buFont typeface="Wingdings 2"/>
              <a:buChar char=""/>
            </a:pPr>
            <a:r>
              <a:rPr lang="ar-SA" sz="4000" dirty="0" smtClean="0"/>
              <a:t>المجالان الكهربائي والمغناطيسي المنتشران </a:t>
            </a:r>
            <a:r>
              <a:rPr lang="ar-SA" sz="4000" dirty="0" err="1" smtClean="0"/>
              <a:t>معآ</a:t>
            </a:r>
            <a:r>
              <a:rPr lang="ar-SA" sz="4000" dirty="0" smtClean="0"/>
              <a:t> في الفضاء</a:t>
            </a:r>
            <a:endParaRPr lang="ar-SA" sz="2800" dirty="0" smtClean="0"/>
          </a:p>
          <a:p>
            <a:pPr>
              <a:buNone/>
            </a:pPr>
            <a:r>
              <a:rPr lang="ar-SA" sz="4000" dirty="0" smtClean="0"/>
              <a:t>(                                        )</a:t>
            </a:r>
          </a:p>
        </p:txBody>
      </p:sp>
      <p:sp>
        <p:nvSpPr>
          <p:cNvPr id="4" name="مستطيل 3"/>
          <p:cNvSpPr/>
          <p:nvPr/>
        </p:nvSpPr>
        <p:spPr>
          <a:xfrm>
            <a:off x="3071802" y="2786058"/>
            <a:ext cx="5423280"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4800" b="1" cap="none" spc="0" dirty="0" smtClean="0">
                <a:ln w="11430"/>
                <a:solidFill>
                  <a:srgbClr val="FF0000"/>
                </a:solidFill>
                <a:effectLst>
                  <a:outerShdw blurRad="50800" dist="39000" dir="5460000" algn="tl">
                    <a:srgbClr val="000000">
                      <a:alpha val="38000"/>
                    </a:srgbClr>
                  </a:outerShdw>
                </a:effectLst>
              </a:rPr>
              <a:t>الموجات </a:t>
            </a:r>
            <a:r>
              <a:rPr lang="ar-SA" sz="4800" b="1" cap="none" spc="0" dirty="0" err="1" smtClean="0">
                <a:ln w="11430"/>
                <a:solidFill>
                  <a:srgbClr val="FF0000"/>
                </a:solidFill>
                <a:effectLst>
                  <a:outerShdw blurRad="50800" dist="39000" dir="5460000" algn="tl">
                    <a:srgbClr val="000000">
                      <a:alpha val="38000"/>
                    </a:srgbClr>
                  </a:outerShdw>
                </a:effectLst>
              </a:rPr>
              <a:t>الكهرومغناطيسيه</a:t>
            </a:r>
            <a:endParaRPr lang="ar-SA" sz="48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additive="base">
                                        <p:cTn id="1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642910" y="785794"/>
            <a:ext cx="8385629" cy="144655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44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عددي خصائص الموجات </a:t>
            </a:r>
            <a:r>
              <a:rPr lang="ar-SA" sz="4400" b="1" dirty="0" err="1"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الكهرومغناطيسيه</a:t>
            </a:r>
            <a:r>
              <a:rPr lang="ar-SA" sz="4400" b="1" dirty="0" smtClean="0">
                <a:ln w="11430">
                  <a:solidFill>
                    <a:sysClr val="windowText" lastClr="00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p>
          <a:p>
            <a:r>
              <a:rPr lang="ar-SA"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ar-SA"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مستطيل 2"/>
          <p:cNvSpPr/>
          <p:nvPr/>
        </p:nvSpPr>
        <p:spPr>
          <a:xfrm>
            <a:off x="571472" y="1643050"/>
            <a:ext cx="8143932" cy="4308872"/>
          </a:xfrm>
          <a:prstGeom prst="rect">
            <a:avLst/>
          </a:prstGeom>
          <a:noFill/>
        </p:spPr>
        <p:txBody>
          <a:bodyPr wrap="square" lIns="91440" tIns="45720" rIns="91440" bIns="45720">
            <a:spAutoFit/>
          </a:bodyPr>
          <a:lstStyle/>
          <a:p>
            <a:r>
              <a:rPr lang="ar-SA" sz="4400" b="1" cap="all" spc="0"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 سرعتها نفس </a:t>
            </a:r>
            <a:r>
              <a:rPr lang="ar-SA" sz="4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سرعة الضوء </a:t>
            </a:r>
            <a:r>
              <a:rPr lang="ar-SA" sz="4400" b="1" cap="all" spc="0"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وتنتشر</a:t>
            </a:r>
          </a:p>
          <a:p>
            <a:r>
              <a:rPr lang="ar-SA" sz="4400" b="1" cap="all" spc="0"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في الفضاء</a:t>
            </a:r>
          </a:p>
          <a:p>
            <a:r>
              <a:rPr lang="ar-SA" sz="4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 يرتبط طولها </a:t>
            </a:r>
            <a:r>
              <a:rPr lang="ar-SA" sz="4400" b="1" cap="all" dirty="0" err="1"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الموجي</a:t>
            </a:r>
            <a:r>
              <a:rPr lang="ar-SA" sz="4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مع ترددها</a:t>
            </a:r>
            <a:endParaRPr lang="ar-SA" sz="4400" b="1" cap="all" spc="0"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r>
              <a:rPr lang="ar-SA" sz="4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3- عندما يزداد الطول </a:t>
            </a:r>
            <a:r>
              <a:rPr lang="ar-SA" sz="4400" b="1" cap="all" dirty="0" err="1"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الموجي</a:t>
            </a:r>
            <a:r>
              <a:rPr lang="ar-SA" sz="44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يقل التردد</a:t>
            </a:r>
          </a:p>
          <a:p>
            <a:r>
              <a:rPr lang="ar-SA" sz="4400" b="1" cap="all" spc="0"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4- ينتشر في المواد والفضاء</a:t>
            </a:r>
          </a:p>
          <a:p>
            <a:pPr algn="ctr"/>
            <a:endParaRPr lang="ar-SA"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additive="base">
                                        <p:cTn id="3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1714480" y="2428868"/>
          <a:ext cx="6096000" cy="2547934"/>
        </p:xfrm>
        <a:graphic>
          <a:graphicData uri="http://schemas.openxmlformats.org/drawingml/2006/table">
            <a:tbl>
              <a:tblPr rtl="1" firstRow="1" bandRow="1">
                <a:tableStyleId>{8799B23B-EC83-4686-B30A-512413B5E67A}</a:tableStyleId>
              </a:tblPr>
              <a:tblGrid>
                <a:gridCol w="3048000"/>
                <a:gridCol w="3048000"/>
              </a:tblGrid>
              <a:tr h="674678">
                <a:tc>
                  <a:txBody>
                    <a:bodyPr/>
                    <a:lstStyle/>
                    <a:p>
                      <a:pPr algn="ctr" rtl="1"/>
                      <a:r>
                        <a:rPr lang="ar-SA" sz="3200" dirty="0" smtClean="0"/>
                        <a:t>في المادة                                      </a:t>
                      </a:r>
                      <a:endParaRPr lang="ar-SA" sz="3200" dirty="0"/>
                    </a:p>
                  </a:txBody>
                  <a:tcPr/>
                </a:tc>
                <a:tc>
                  <a:txBody>
                    <a:bodyPr/>
                    <a:lstStyle/>
                    <a:p>
                      <a:pPr rtl="1"/>
                      <a:r>
                        <a:rPr lang="ar-SA" sz="3200" dirty="0" smtClean="0"/>
                        <a:t>          في الفضاء</a:t>
                      </a:r>
                      <a:endParaRPr lang="ar-SA" sz="3200" dirty="0"/>
                    </a:p>
                  </a:txBody>
                  <a:tcPr/>
                </a:tc>
              </a:tr>
              <a:tr h="1873256">
                <a:tc>
                  <a:txBody>
                    <a:bodyPr/>
                    <a:lstStyle/>
                    <a:p>
                      <a:pPr rtl="1"/>
                      <a:r>
                        <a:rPr lang="ar-SA" dirty="0" smtClean="0"/>
                        <a:t>تنتقل  خلال  الهواء والزجاج والماء</a:t>
                      </a:r>
                    </a:p>
                    <a:p>
                      <a:pPr rtl="1"/>
                      <a:r>
                        <a:rPr lang="ar-SA" dirty="0" smtClean="0"/>
                        <a:t>وهي مواد غير</a:t>
                      </a:r>
                      <a:r>
                        <a:rPr lang="ar-SA" baseline="0" dirty="0" smtClean="0"/>
                        <a:t> موصلة للكهرباء</a:t>
                      </a:r>
                    </a:p>
                    <a:p>
                      <a:pPr rtl="1"/>
                      <a:r>
                        <a:rPr lang="ar-SA" baseline="0" dirty="0" smtClean="0"/>
                        <a:t>وتسمى العوازل الكهربائية</a:t>
                      </a:r>
                      <a:endParaRPr lang="ar-SA" dirty="0"/>
                    </a:p>
                  </a:txBody>
                  <a:tcPr/>
                </a:tc>
                <a:tc>
                  <a:txBody>
                    <a:bodyPr/>
                    <a:lstStyle/>
                    <a:p>
                      <a:pPr rtl="1"/>
                      <a:r>
                        <a:rPr lang="ar-SA" baseline="0" dirty="0" smtClean="0"/>
                        <a:t> يولد التيار المتناوب المتصل بالهوائي</a:t>
                      </a:r>
                    </a:p>
                    <a:p>
                      <a:pPr rtl="1"/>
                      <a:r>
                        <a:rPr lang="ar-SA" baseline="0" dirty="0" smtClean="0"/>
                        <a:t> فرق جهد متغير وهو يولد مجال كهربي متغير يولد مجال مغناطيسي متغير  وهكذا تكون </a:t>
                      </a:r>
                      <a:r>
                        <a:rPr lang="ar-SA" baseline="0" dirty="0" err="1" smtClean="0"/>
                        <a:t>سريعه</a:t>
                      </a:r>
                      <a:r>
                        <a:rPr lang="ar-SA" baseline="0" dirty="0" smtClean="0"/>
                        <a:t> فتنتشر في الفضاء</a:t>
                      </a:r>
                      <a:endParaRPr lang="ar-SA" dirty="0"/>
                    </a:p>
                  </a:txBody>
                  <a:tcPr/>
                </a:tc>
              </a:tr>
            </a:tbl>
          </a:graphicData>
        </a:graphic>
      </p:graphicFrame>
      <p:sp>
        <p:nvSpPr>
          <p:cNvPr id="3" name="مستطيل 2"/>
          <p:cNvSpPr/>
          <p:nvPr/>
        </p:nvSpPr>
        <p:spPr>
          <a:xfrm>
            <a:off x="2143108" y="428604"/>
            <a:ext cx="6447599" cy="1754326"/>
          </a:xfrm>
          <a:prstGeom prst="rect">
            <a:avLst/>
          </a:prstGeom>
          <a:noFill/>
        </p:spPr>
        <p:txBody>
          <a:bodyPr wrap="none" lIns="91440" tIns="45720" rIns="91440" bIns="45720">
            <a:spAutoFit/>
          </a:bodyPr>
          <a:lstStyle/>
          <a:p>
            <a:pPr algn="ct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مقارنة بين </a:t>
            </a:r>
            <a:r>
              <a:rPr lang="ar-SA"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إنتشار</a:t>
            </a: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الموجات </a:t>
            </a:r>
          </a:p>
          <a:p>
            <a:pPr algn="ctr"/>
            <a:r>
              <a:rPr lang="ar-SA"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الكهرومغناطيسيه</a:t>
            </a: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4098" name="Picture 2"/>
          <p:cNvPicPr>
            <a:picLocks noChangeAspect="1" noChangeArrowheads="1"/>
          </p:cNvPicPr>
          <p:nvPr/>
        </p:nvPicPr>
        <p:blipFill>
          <a:blip r:embed="rId2"/>
          <a:srcRect/>
          <a:stretch>
            <a:fillRect/>
          </a:stretch>
        </p:blipFill>
        <p:spPr bwMode="auto">
          <a:xfrm>
            <a:off x="4857752" y="3143248"/>
            <a:ext cx="2862265" cy="1785950"/>
          </a:xfrm>
          <a:prstGeom prst="rect">
            <a:avLst/>
          </a:prstGeom>
          <a:noFill/>
          <a:ln w="9525">
            <a:noFill/>
            <a:miter lim="800000"/>
            <a:headEnd/>
            <a:tailEnd/>
          </a:ln>
          <a:effectLst/>
        </p:spPr>
      </p:pic>
      <p:pic>
        <p:nvPicPr>
          <p:cNvPr id="5" name="Picture 2"/>
          <p:cNvPicPr>
            <a:picLocks noChangeAspect="1" noChangeArrowheads="1"/>
          </p:cNvPicPr>
          <p:nvPr/>
        </p:nvPicPr>
        <p:blipFill>
          <a:blip r:embed="rId2"/>
          <a:srcRect/>
          <a:stretch>
            <a:fillRect/>
          </a:stretch>
        </p:blipFill>
        <p:spPr bwMode="auto">
          <a:xfrm>
            <a:off x="1857356" y="3143248"/>
            <a:ext cx="2862265" cy="17859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4098"/>
                                        </p:tgtEl>
                                      </p:cBhvr>
                                    </p:animEffect>
                                    <p:set>
                                      <p:cBhvr>
                                        <p:cTn id="7" dur="1" fill="hold">
                                          <p:stCondLst>
                                            <p:cond delay="499"/>
                                          </p:stCondLst>
                                        </p:cTn>
                                        <p:tgtEl>
                                          <p:spTgt spid="409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http://www.ariel.ac.il/sites/cezar/ariel/ANIMATIONS/images/wave_movie.gif"/>
          <p:cNvPicPr>
            <a:picLocks noChangeAspect="1" noChangeArrowheads="1" noCrop="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3571868" y="714356"/>
            <a:ext cx="5267350" cy="5143536"/>
          </a:xfrm>
          <a:prstGeom prst="rect">
            <a:avLst/>
          </a:prstGeom>
          <a:noFill/>
          <a:ln w="9525">
            <a:noFill/>
            <a:miter lim="800000"/>
            <a:headEnd/>
            <a:tailEnd/>
          </a:ln>
          <a:effectLst/>
        </p:spPr>
      </p:pic>
      <p:pic>
        <p:nvPicPr>
          <p:cNvPr id="3" name="صورة 2"/>
          <p:cNvPicPr/>
          <p:nvPr/>
        </p:nvPicPr>
        <p:blipFill>
          <a:blip r:embed="rId4"/>
          <a:srcRect l="12756" t="36927" r="33198" b="33257"/>
          <a:stretch>
            <a:fillRect/>
          </a:stretch>
        </p:blipFill>
        <p:spPr bwMode="auto">
          <a:xfrm>
            <a:off x="428596" y="714356"/>
            <a:ext cx="4972050" cy="4929222"/>
          </a:xfrm>
          <a:prstGeom prst="rect">
            <a:avLst/>
          </a:prstGeom>
          <a:noFill/>
          <a:ln w="9525">
            <a:noFill/>
            <a:miter lim="800000"/>
            <a:headEnd/>
            <a:tailEnd/>
          </a:ln>
        </p:spPr>
      </p:pic>
      <p:sp>
        <p:nvSpPr>
          <p:cNvPr id="4" name="مستطيل 3"/>
          <p:cNvSpPr/>
          <p:nvPr/>
        </p:nvSpPr>
        <p:spPr>
          <a:xfrm>
            <a:off x="4143372" y="2571744"/>
            <a:ext cx="3857652" cy="3662541"/>
          </a:xfrm>
          <a:prstGeom prst="rect">
            <a:avLst/>
          </a:prstGeom>
          <a:noFill/>
        </p:spPr>
        <p:txBody>
          <a:bodyPr wrap="square" lIns="91440" tIns="45720" rIns="91440" bIns="45720">
            <a:spAutoFit/>
          </a:bodyPr>
          <a:lstStyle/>
          <a:p>
            <a:pPr algn="ctr"/>
            <a:r>
              <a:rPr lang="ar-SA"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4">
                      <a:satMod val="175000"/>
                      <a:alpha val="40000"/>
                    </a:schemeClr>
                  </a:glow>
                  <a:reflection blurRad="12700" stA="28000" endPos="45000" dist="1000" dir="5400000" sy="-100000" algn="bl" rotWithShape="0"/>
                </a:effectLst>
              </a:rPr>
              <a:t>الأعلى والأسفل</a:t>
            </a:r>
          </a:p>
          <a:p>
            <a:pPr algn="ctr"/>
            <a:endParaRPr lang="ar-SA"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endParaRPr lang="ar-SA"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p>
            <a:pPr algn="ct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4">
                      <a:satMod val="175000"/>
                      <a:alpha val="40000"/>
                    </a:schemeClr>
                  </a:glow>
                  <a:reflection blurRad="12700" stA="28000" endPos="45000" dist="1000" dir="5400000" sy="-100000" algn="bl" rotWithShape="0"/>
                </a:effectLst>
              </a:rPr>
              <a:t>بزاوية قائمة </a:t>
            </a:r>
          </a:p>
          <a:p>
            <a:pPr algn="ctr"/>
            <a:r>
              <a:rPr lang="ar-SA"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139700">
                    <a:schemeClr val="accent4">
                      <a:satMod val="175000"/>
                      <a:alpha val="40000"/>
                    </a:schemeClr>
                  </a:glow>
                  <a:reflection blurRad="12700" stA="28000" endPos="45000" dist="1000" dir="5400000" sy="-100000" algn="bl" rotWithShape="0"/>
                </a:effectLst>
              </a:rPr>
              <a:t>مع المجال الكهربي</a:t>
            </a:r>
          </a:p>
          <a:p>
            <a:pPr algn="ctr"/>
            <a:r>
              <a:rPr lang="ar-SA" sz="2800" b="1" cap="all"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rPr>
              <a:t>      متعامدان </a:t>
            </a:r>
            <a:r>
              <a:rPr lang="ar-SA"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rPr>
              <a:t>علىإتجاه</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rPr>
              <a:t> </a:t>
            </a:r>
            <a:r>
              <a:rPr lang="ar-SA" sz="28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rPr>
              <a:t>إنتقال</a:t>
            </a:r>
            <a:r>
              <a:rPr lang="ar-SA"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rPr>
              <a:t> الموجة</a:t>
            </a:r>
            <a:endParaRPr lang="ar-SA"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glow rad="228600">
                  <a:schemeClr val="accent4">
                    <a:satMod val="175000"/>
                    <a:alpha val="40000"/>
                  </a:schemeClr>
                </a:glow>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20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fade">
                                      <p:cBhvr>
                                        <p:cTn id="20" dur="20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2000"/>
                                        <p:tgtEl>
                                          <p:spTgt spid="4">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2000"/>
                                        <p:tgtEl>
                                          <p:spTgt spid="4">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2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Documents and Settings\User\My Documents\My Pictures\الإستقطاب.gif"/>
          <p:cNvPicPr>
            <a:picLocks noChangeAspect="1" noChangeArrowheads="1"/>
          </p:cNvPicPr>
          <p:nvPr/>
        </p:nvPicPr>
        <p:blipFill>
          <a:blip r:embed="rId2"/>
          <a:srcRect/>
          <a:stretch>
            <a:fillRect/>
          </a:stretch>
        </p:blipFill>
        <p:spPr bwMode="auto">
          <a:xfrm>
            <a:off x="642910" y="1071546"/>
            <a:ext cx="5072098" cy="3952097"/>
          </a:xfrm>
          <a:prstGeom prst="rect">
            <a:avLst/>
          </a:prstGeom>
          <a:noFill/>
        </p:spPr>
      </p:pic>
      <p:sp>
        <p:nvSpPr>
          <p:cNvPr id="3" name="مستطيل 2"/>
          <p:cNvSpPr/>
          <p:nvPr/>
        </p:nvSpPr>
        <p:spPr>
          <a:xfrm>
            <a:off x="4357686" y="500042"/>
            <a:ext cx="4572000" cy="2308324"/>
          </a:xfrm>
          <a:prstGeom prst="rect">
            <a:avLst/>
          </a:prstGeom>
        </p:spPr>
        <p:txBody>
          <a:bodyPr>
            <a:spAutoFit/>
          </a:bodyPr>
          <a:lstStyle/>
          <a:p>
            <a:r>
              <a:rPr lang="ar-SA" sz="3600" dirty="0" smtClean="0">
                <a:solidFill>
                  <a:srgbClr val="FF0000"/>
                </a:solidFill>
              </a:rPr>
              <a:t>عللي :</a:t>
            </a:r>
            <a:br>
              <a:rPr lang="ar-SA" sz="3600" dirty="0" smtClean="0">
                <a:solidFill>
                  <a:srgbClr val="FF0000"/>
                </a:solidFill>
              </a:rPr>
            </a:br>
            <a:r>
              <a:rPr lang="ar-SA" sz="3600" dirty="0" smtClean="0">
                <a:solidFill>
                  <a:srgbClr val="FF0000"/>
                </a:solidFill>
              </a:rPr>
              <a:t>الموجات الكهرومغناطيسية الناتجة من الهوائي</a:t>
            </a:r>
          </a:p>
          <a:p>
            <a:r>
              <a:rPr lang="ar-SA" sz="3600" dirty="0" smtClean="0">
                <a:solidFill>
                  <a:srgbClr val="FF0000"/>
                </a:solidFill>
              </a:rPr>
              <a:t> مستقطبه؟</a:t>
            </a:r>
            <a:endParaRPr lang="ar-SA" sz="3600" dirty="0"/>
          </a:p>
        </p:txBody>
      </p:sp>
      <p:sp>
        <p:nvSpPr>
          <p:cNvPr id="4" name="عنصر نائب للنص 2"/>
          <p:cNvSpPr txBox="1">
            <a:spLocks/>
          </p:cNvSpPr>
          <p:nvPr/>
        </p:nvSpPr>
        <p:spPr>
          <a:xfrm>
            <a:off x="5857884" y="3000372"/>
            <a:ext cx="3071834" cy="2179320"/>
          </a:xfrm>
          <a:prstGeom prst="rect">
            <a:avLst/>
          </a:prstGeom>
        </p:spPr>
        <p:txBody>
          <a:bodyPr>
            <a:normAutofit/>
          </a:bodyPr>
          <a:lstStyle/>
          <a:p>
            <a:pPr marL="365760" marR="0" lvl="0" indent="-283464" algn="r" defTabSz="914400" rtl="1" eaLnBrk="1" fontAlgn="auto" latinLnBrk="0" hangingPunct="1">
              <a:lnSpc>
                <a:spcPct val="100000"/>
              </a:lnSpc>
              <a:spcBef>
                <a:spcPts val="600"/>
              </a:spcBef>
              <a:spcAft>
                <a:spcPts val="0"/>
              </a:spcAft>
              <a:buClr>
                <a:schemeClr val="accent1"/>
              </a:buClr>
              <a:buSzPct val="80000"/>
              <a:buFont typeface="Wingdings 2"/>
              <a:buChar char=""/>
              <a:tabLst/>
              <a:defRPr/>
            </a:pPr>
            <a:r>
              <a:rPr kumimoji="0" lang="ar-SA" sz="3200" b="1" i="0" u="none" strike="noStrike" kern="1200" cap="none" spc="0" normalizeH="0" baseline="0" noProof="0" smtClean="0">
                <a:ln>
                  <a:noFill/>
                </a:ln>
                <a:solidFill>
                  <a:schemeClr val="tx1"/>
                </a:solidFill>
                <a:effectLst/>
                <a:uLnTx/>
                <a:uFillTx/>
                <a:latin typeface="+mn-lt"/>
                <a:ea typeface="+mn-ea"/>
                <a:cs typeface="+mn-cs"/>
              </a:rPr>
              <a:t>لأن المجال الكهربائي موازي لموصل الهوائي</a:t>
            </a:r>
            <a:endParaRPr kumimoji="0" lang="ar-SA" sz="3200" b="1" i="0" u="none" strike="noStrike" kern="1200" cap="none" spc="0" normalizeH="0" baseline="0" noProof="0" dirty="0">
              <a:ln>
                <a:noFill/>
              </a:ln>
              <a:solidFill>
                <a:schemeClr val="tx1"/>
              </a:solidFill>
              <a:effectLst/>
              <a:uLnTx/>
              <a:uFillTx/>
              <a:latin typeface="+mn-lt"/>
              <a:ea typeface="+mn-ea"/>
              <a:cs typeface="+mn-cs"/>
            </a:endParaRPr>
          </a:p>
        </p:txBody>
      </p:sp>
      <p:cxnSp>
        <p:nvCxnSpPr>
          <p:cNvPr id="6" name="رابط كسهم مستقيم 5"/>
          <p:cNvCxnSpPr/>
          <p:nvPr/>
        </p:nvCxnSpPr>
        <p:spPr>
          <a:xfrm rot="5400000" flipH="1" flipV="1">
            <a:off x="3536149" y="1107265"/>
            <a:ext cx="1071570" cy="15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7" name="مستطيل 6"/>
          <p:cNvSpPr/>
          <p:nvPr/>
        </p:nvSpPr>
        <p:spPr>
          <a:xfrm>
            <a:off x="2357422" y="214290"/>
            <a:ext cx="1800493" cy="461665"/>
          </a:xfrm>
          <a:prstGeom prst="rect">
            <a:avLst/>
          </a:prstGeom>
          <a:noFill/>
        </p:spPr>
        <p:txBody>
          <a:bodyPr wrap="none" lIns="91440" tIns="45720" rIns="91440" bIns="45720">
            <a:spAutoFit/>
          </a:bodyPr>
          <a:lstStyle/>
          <a:p>
            <a:pPr algn="ctr"/>
            <a:r>
              <a:rPr lang="ar-SA" sz="2400" b="1" cap="none" spc="0" dirty="0" smtClean="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الموصل الهوائي</a:t>
            </a:r>
            <a:endParaRPr lang="ar-SA" sz="2400" b="1" cap="none" spc="0" dirty="0">
              <a:ln w="10541" cmpd="sng">
                <a:solidFill>
                  <a:sysClr val="windowText" lastClr="000000"/>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20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iterate type="lt">
                                    <p:tmPct val="10000"/>
                                  </p:iterate>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20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r"/>
            <a:r>
              <a:rPr lang="ar-SA" dirty="0" smtClean="0"/>
              <a:t>كيف يمكن قياس كتلة جسم صغير جداً لا يمكن رؤيته بالعين المجردة ولا يمكن قياسه حتى بأكثر الموازين الحساسة؟؟؟؟؟</a:t>
            </a:r>
            <a:endParaRPr lang="ar-SA" dirty="0"/>
          </a:p>
        </p:txBody>
      </p:sp>
      <p:sp>
        <p:nvSpPr>
          <p:cNvPr id="3" name="عنصر نائب للنص 2"/>
          <p:cNvSpPr>
            <a:spLocks noGrp="1"/>
          </p:cNvSpPr>
          <p:nvPr>
            <p:ph type="body" idx="1"/>
          </p:nvPr>
        </p:nvSpPr>
        <p:spPr/>
        <p:txBody>
          <a:bodyPr>
            <a:normAutofit/>
          </a:bodyPr>
          <a:lstStyle/>
          <a:p>
            <a:r>
              <a:rPr lang="ar-SA" sz="7200" dirty="0" smtClean="0"/>
              <a:t>كتلة الإلكترون:</a:t>
            </a:r>
            <a:endParaRPr lang="ar-SA" sz="7200" dirty="0"/>
          </a:p>
        </p:txBody>
      </p:sp>
      <p:pic>
        <p:nvPicPr>
          <p:cNvPr id="6" name="صورة 5" descr="question.jpg"/>
          <p:cNvPicPr>
            <a:picLocks noChangeAspect="1"/>
          </p:cNvPicPr>
          <p:nvPr/>
        </p:nvPicPr>
        <p:blipFill>
          <a:blip r:embed="rId2" cstate="print"/>
          <a:stretch>
            <a:fillRect/>
          </a:stretch>
        </p:blipFill>
        <p:spPr>
          <a:xfrm>
            <a:off x="2500298" y="3643314"/>
            <a:ext cx="1100128" cy="1943091"/>
          </a:xfrm>
          <a:prstGeom prst="rect">
            <a:avLst/>
          </a:prstGeom>
        </p:spPr>
      </p:pic>
      <p:sp>
        <p:nvSpPr>
          <p:cNvPr id="16386" name="AutoShape 2"/>
          <p:cNvSpPr>
            <a:spLocks noChangeArrowheads="1"/>
          </p:cNvSpPr>
          <p:nvPr/>
        </p:nvSpPr>
        <p:spPr bwMode="auto">
          <a:xfrm flipH="1">
            <a:off x="928662" y="1785926"/>
            <a:ext cx="1438275" cy="2133618"/>
          </a:xfrm>
          <a:prstGeom prst="wedgeEllipseCallout">
            <a:avLst>
              <a:gd name="adj1" fmla="val -73359"/>
              <a:gd name="adj2" fmla="val 84756"/>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ar-SA" sz="2800" b="0" i="0" u="none" strike="noStrike" cap="none" normalizeH="0" baseline="0" dirty="0" smtClean="0">
                <a:ln>
                  <a:noFill/>
                </a:ln>
                <a:solidFill>
                  <a:schemeClr val="tx1"/>
                </a:solidFill>
                <a:effectLst/>
                <a:latin typeface="Arial" pitchFamily="34" charset="0"/>
                <a:ea typeface="Arial" pitchFamily="34" charset="0"/>
                <a:cs typeface="Arial" pitchFamily="34" charset="0"/>
              </a:rPr>
              <a:t>كان تحدي للعلماء</a:t>
            </a:r>
            <a:endParaRPr kumimoji="0" lang="ar-SA"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5"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Electromagnetic_Spectrum_-_Harmful.jpg"/>
          <p:cNvPicPr/>
          <p:nvPr/>
        </p:nvPicPr>
        <p:blipFill>
          <a:blip r:embed="rId2"/>
          <a:srcRect t="11752" b="45454"/>
          <a:stretch>
            <a:fillRect/>
          </a:stretch>
        </p:blipFill>
        <p:spPr>
          <a:xfrm>
            <a:off x="1000100" y="357166"/>
            <a:ext cx="7858180" cy="3819547"/>
          </a:xfrm>
          <a:prstGeom prst="rect">
            <a:avLst/>
          </a:prstGeom>
        </p:spPr>
      </p:pic>
      <p:sp>
        <p:nvSpPr>
          <p:cNvPr id="3" name="مستطيل 2"/>
          <p:cNvSpPr/>
          <p:nvPr/>
        </p:nvSpPr>
        <p:spPr>
          <a:xfrm>
            <a:off x="214282" y="4143380"/>
            <a:ext cx="8365893" cy="338554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ar-SA" sz="4000" b="1" cap="none" spc="0" dirty="0" smtClean="0">
                <a:ln w="11430"/>
                <a:solidFill>
                  <a:srgbClr val="FF0000"/>
                </a:solidFill>
                <a:effectLst>
                  <a:outerShdw blurRad="50800" dist="39000" dir="5460000" algn="tl">
                    <a:srgbClr val="000000">
                      <a:alpha val="38000"/>
                    </a:srgbClr>
                  </a:outerShdw>
                </a:effectLst>
              </a:rPr>
              <a:t>من أكون؟؟؟</a:t>
            </a:r>
          </a:p>
          <a:p>
            <a:r>
              <a:rPr lang="ar-SA" sz="4000" b="1" dirty="0" smtClean="0">
                <a:ln w="11430"/>
                <a:effectLst>
                  <a:outerShdw blurRad="50800" dist="39000" dir="5460000" algn="tl">
                    <a:srgbClr val="000000">
                      <a:alpha val="38000"/>
                    </a:srgbClr>
                  </a:outerShdw>
                </a:effectLst>
              </a:rPr>
              <a:t>مدى الترددات والأطوال </a:t>
            </a:r>
            <a:r>
              <a:rPr lang="ar-SA" sz="4000" b="1" dirty="0" err="1" smtClean="0">
                <a:ln w="11430"/>
                <a:effectLst>
                  <a:outerShdw blurRad="50800" dist="39000" dir="5460000" algn="tl">
                    <a:srgbClr val="000000">
                      <a:alpha val="38000"/>
                    </a:srgbClr>
                  </a:outerShdw>
                </a:effectLst>
              </a:rPr>
              <a:t>الموجية</a:t>
            </a:r>
            <a:r>
              <a:rPr lang="ar-SA" sz="4000" b="1" dirty="0" smtClean="0">
                <a:ln w="11430"/>
                <a:effectLst>
                  <a:outerShdw blurRad="50800" dist="39000" dir="5460000" algn="tl">
                    <a:srgbClr val="000000">
                      <a:alpha val="38000"/>
                    </a:srgbClr>
                  </a:outerShdw>
                </a:effectLst>
              </a:rPr>
              <a:t> التي </a:t>
            </a:r>
          </a:p>
          <a:p>
            <a:r>
              <a:rPr lang="ar-SA" sz="4000" b="1" cap="none" spc="0" dirty="0" smtClean="0">
                <a:ln w="11430"/>
                <a:effectLst>
                  <a:outerShdw blurRad="50800" dist="39000" dir="5460000" algn="tl">
                    <a:srgbClr val="000000">
                      <a:alpha val="38000"/>
                    </a:srgbClr>
                  </a:outerShdw>
                </a:effectLst>
              </a:rPr>
              <a:t>تشكل جميع </a:t>
            </a:r>
            <a:r>
              <a:rPr lang="ar-SA" sz="4000" b="1" cap="none" spc="0" dirty="0" err="1" smtClean="0">
                <a:ln w="11430"/>
                <a:effectLst>
                  <a:outerShdw blurRad="50800" dist="39000" dir="5460000" algn="tl">
                    <a:srgbClr val="000000">
                      <a:alpha val="38000"/>
                    </a:srgbClr>
                  </a:outerShdw>
                </a:effectLst>
              </a:rPr>
              <a:t>اشكال</a:t>
            </a:r>
            <a:r>
              <a:rPr lang="ar-SA" sz="4000" b="1" cap="none" spc="0" dirty="0" smtClean="0">
                <a:ln w="11430"/>
                <a:effectLst>
                  <a:outerShdw blurRad="50800" dist="39000" dir="5460000" algn="tl">
                    <a:srgbClr val="000000">
                      <a:alpha val="38000"/>
                    </a:srgbClr>
                  </a:outerShdw>
                </a:effectLst>
              </a:rPr>
              <a:t> الموجات </a:t>
            </a:r>
            <a:r>
              <a:rPr lang="ar-SA" sz="4000" b="1" cap="none" spc="0" dirty="0" err="1" smtClean="0">
                <a:ln w="11430"/>
                <a:effectLst>
                  <a:outerShdw blurRad="50800" dist="39000" dir="5460000" algn="tl">
                    <a:srgbClr val="000000">
                      <a:alpha val="38000"/>
                    </a:srgbClr>
                  </a:outerShdw>
                </a:effectLst>
              </a:rPr>
              <a:t>الكهرومغناطيسيه</a:t>
            </a:r>
            <a:endParaRPr lang="ar-SA" sz="4000" b="1" cap="none" spc="0" dirty="0" smtClean="0">
              <a:ln w="11430"/>
              <a:effectLst>
                <a:outerShdw blurRad="50800" dist="39000" dir="5460000" algn="tl">
                  <a:srgbClr val="000000">
                    <a:alpha val="38000"/>
                  </a:srgbClr>
                </a:outerShdw>
              </a:effectLst>
            </a:endParaRPr>
          </a:p>
          <a:p>
            <a:r>
              <a:rPr lang="ar-SA" sz="4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                          )</a:t>
            </a:r>
            <a:endParaRPr lang="ar-SA" sz="4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endParaRPr lang="ar-SA"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3071802" y="5929330"/>
            <a:ext cx="3728905" cy="646331"/>
          </a:xfrm>
          <a:prstGeom prst="rect">
            <a:avLst/>
          </a:prstGeom>
          <a:noFill/>
        </p:spPr>
        <p:txBody>
          <a:bodyPr wrap="none" lIns="91440" tIns="45720" rIns="91440" bIns="45720">
            <a:spAutoFit/>
          </a:bodyPr>
          <a:lstStyle/>
          <a:p>
            <a:pPr algn="ctr"/>
            <a:r>
              <a:rPr lang="ar-SA" sz="36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الطيف الكهرومغناطيسي</a:t>
            </a:r>
            <a:endParaRPr lang="ar-SA" sz="36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142976" y="1142984"/>
            <a:ext cx="7498080" cy="3583308"/>
          </a:xfrm>
        </p:spPr>
        <p:txBody>
          <a:bodyPr>
            <a:normAutofit/>
          </a:bodyPr>
          <a:lstStyle/>
          <a:p>
            <a:pPr algn="r"/>
            <a:r>
              <a:rPr lang="ar-SA" sz="5400" b="1" dirty="0" smtClean="0"/>
              <a:t>توليد الموجات </a:t>
            </a:r>
            <a:r>
              <a:rPr lang="ar-SA" sz="5400" b="1" dirty="0" err="1" smtClean="0"/>
              <a:t>الكهرومغناطيسيه</a:t>
            </a:r>
            <a:endParaRPr lang="ar-SA" sz="54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رسم تخطيطي 1"/>
          <p:cNvGraphicFramePr/>
          <p:nvPr/>
        </p:nvGraphicFramePr>
        <p:xfrm>
          <a:off x="214282" y="571481"/>
          <a:ext cx="8643997" cy="43447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7412" name="AutoShape 4" descr="data:image/jpeg;base64,/9j/4AAQSkZJRgABAQAAAQABAAD/2wCEAAkGBhAQEBAREhQRExUVERkYGBURGBMQExQQFRgVFRMTEhYaJykeGxwjGhYWHzEsIycpLCwsGh4yODAqNyYrLykBCQoKDgwOGQ4PGjElHiM1LzU1NTUsMis0MjUvNTUxLDU1NDI1NCoqNDUsMCwpNTA1LSwqLywsKSwvNTIsNS41LP/AABEIALgA2wMBIgACEQEDEQH/xAAbAAEAAgMBAQAAAAAAAAAAAAAABQYDBAcCAf/EAEQQAAIBAwIEAgUHCgQGAwAAAAECAwAEERIhBQYTMSJBFBYjMlEHM1RhlLPRNUJScXN0gZGi0xU0U2IkY6HB0vCCkqT/xAAaAQEAAwEBAQAAAAAAAAAAAAAAAwQFAQYC/8QALhEBAAIBAwIDBwMFAAAAAAAAAAECAwQRIRIxBUGxNGFxgZHB8BPh8RQVUaGy/9oADAMBAAIRAxEAPwDuNKUoFKUoFKUoFKUoPE86orO7KqqpLMxCqqgZLMTsABvWnwXj1texdW2kWVNRUlc7MMEhgdwcEHcdiD5155g4HFe201tLqCSLglCAwwQykZyMggHcEbbg1Vvkz5Qjt7Wd2dpJLhmSRhmIaIXliQIFOV2LnOc5bvsMc53SRFOiZmeeONvrz9PJbrvisUcRmLalBCjR4yzlxGqLjuxchf1msEPMMLRpJ41DTdIhlIKTE6dMnkviwvwyQPMVqw8pRRWklrEWAZi2ZS0+HLaxkEg4BAHhKnzDBvFX3hvKyR2j2rsXDs7My60IdzqzGSzOpBwQS5YEA52FdRtwcet9TK0iIROIR1CEDzlVbpxE++3ixhcnII7g1qWnOljIszCeJRDJ05DK6RaJD2Dajtncb+asPI1pXXJReJIxNgmCaGZzHqMqXRRrl0GoaHLJlSdaqDjS2BjCvJEqrKEuEBafqqxifVG5XQ2GWRW7KuMFex1awcALdSsNnbCONIx2RAo2VdlAA8KgKO3YAD4AVmoFKUoFKUoFKUoFKUoFKUoFKUoFKUoFKUoFQHO/N8fC7N7qRHkwQqogPikb3QzYIQfWf4ZOAZ+te/so54nilRXR1KsrjKsp7gigqPKHyp23ELYTdK4jYMVdEhuLpVYYO0kSEHYg74P1fGc9brf9G7+yX39usXIVpHFwywVFVAbWJsKMAu8au7H6yxJP66n6Crcc5/ht7aaZIbuVo4ywT0a7iDY/Sd49KqO5J7AE71Vvkm+Uj0i0dZ4ZkMcrYeCG5nicyM0rKCitpZdW4J7FT5nHUQwO4x/CoLkiBUskVVVQJZ8BQFA9vL2A2oMnrdb/AKN39kvv7dPW63/Ru/sl9/bqapQQvrdb/o3f2S+/t09brf8ARu/sl9/bqapQc45y+Wu24fJDGIJ5S/ifWslqUiyV1KJVBc7HbYbe8KtNvzrayIjqLshlDD/hL07MMjcR47HyrX5z4RBcPw7rRRyab5ca1DYBSQkfqJVcjscDParLigiYOarZ3SP26s7aV6tvdQqWwW0hpEC5wD5+VS9QXNLFfRJNMjLHdqzdJJJmCdOVc6IwWxkgbDzqVsb+OdNcZyMkbhkZWGxV1YBlYeYIBFBsUrVXikOiSTWoSNnDsx0KhjJEmonAAGDv2rLa3SSxpIh1K6hlO4yrAFTg79iKDLSlKBSlKBSlKBSlKBSlKBSlVXmDnKS2uhbpCJPZRsPntTvK8yLEhWNo1Y9E4MjoDnuApIC1V8btVf4BzSbqaWMxhFUyaCeoruIpOk5AdFVxnG8bOFyobBYZgflJBa5sUJcKYbgkKzoCwa0AJ0kZwGb+ZqHPljDjnJPaEGpzxp8Vstu0LNyX+TeH/uUH3SVm5mglktLiKEN1JIZEQqdGmR42CMW7qA2NxuKo3IEIiv1jQsE9Dk8Gpyg0yWoXCk4GASBj410DinERbxiQgsDJGmFxnMsqRA7/AALg/wAK5ps8ajHGWvaf4fOk1NdThrmrG0T9p2VW05ffWkiQNDGOIpIkOUjEUPQSORzEh0A61btk+Mn841N8nf5Rf2s/38tR0XMtzPxBreFVEMenqM0XVOrq3Eb5cSpoBEO3gc5JyNsVI8nf5Rf2s/38tTrLU+UJLxrKVbVXZjHJq6TaJdIik0iLG5OvRsu+NhnNTfpMuYR0jhgdZ1r7I4BAI/O3yNvhW3SgoPHoeIG8kJSfolCPYszp6Ms9iZBoTxdRoxcHYayGKrnTWDh/Fb1J2giE/TBieON4nJ6M11cxnqu/jjUQRlgGAOqNd99D9FrWurPWr6WMTsoHUjEZkAUkjGtWU927g+8aCk8G4PJb23CzL87JcwF8iZHB9Hk8MokdzrDFskac590YrT5YseLycWF3NO09liZEK6YEzsuoQBjhdSEAks2wJxmpXmLl2WZoLb028ZnYudrJOnAoMcsgKwg6sShFwcguG30mrDwzgzwlc3M8iqukRutoiAAYGOlEhGB2wcUEjPJpVm0s2FJ0rjU2BnSucDJ7bkVC8APVnurjBj1dOMwt76NF1D1JQNg7rKo2z4EjOo5AWbndgrFV1MFJC5C6mA2XJ7ZO1QfBX1T3U0o6c+iNGh2OiCMzNC2r8/WZJTqHh2041I5IfeHcKnRp43W3aF55JVbU5kDO/UTMZXT4WxuG8gakOB2Bt7W2gYgmKCOMlc4JRFUkZ8tqjeA8zPcBy0OD6NFcIsbCQtDcCUxodQUCT2LAj3d1374W3OEfQEsqsh9HnnZV9qFjtnCSANtk7jG2+9BYK1r/AIlDbp1JpI4kyBqldY11HsNTEDJqE4ZzkJ5YIuk6tI8ysWWZY16JYezkZAkmdP5p2z54qevLNJkaORQysMEH/wB2Pn9RoIr144Z9OsftEH/lT134Z9NsftEH/lVbmt5rZ1glZmOPZykn2yKNyfhIBuw8/eG2QvuxtJLqbpKziNT7aRSVKjAKxI3k7ZGcbqu+xZGq1+hXo6+pX/Vt1dOy6WN/FOgkhkjlQ5w8TLIhwcHDLkHBBFbFYI444I1VQFRQFAUHAHYAAV7gnDgkZ2YjfbdSVP8A1FVOqN9vNN1Rv078slKUrr6KUpQKguJpZm5EMgYy3KIvhL+FLczTQsSDiMhjIVOzEqcZ0HTO1pXvDRLLbSasdF2bGM6tcbx4z5e/n+FBW+E8Y4bHL1VEkRkQujTsekttKJLgzx6mKxRydB2PunKDUo2qM56uepccPcK6hre5IEgKNjqWeCyncZG+DgjO4ByKl7f5Po8w9Z1mSKNIVjaMBWtYop4ollBJ1Pi4clhgHC4VcbwvOts0U3DY3dpCttcrrbZnAezAZ/ixGMnzOTgZwKPiPst/gzfFfY8nwfOSvykv7nN97aV0O6tUlRo5FDKwwQexFc85K/KS/uc33tpXRnlVcZIGTgZIGSewH11H4V7JT5+sovBPYcfz/wCpV+K3ktpHFtYR6Tga1ljjLqC7DIxn3pJD+tifOsHBGv7eERG0ViHkbIuExiSR5APd8g2Kkbi5vjI6xLZsoP58kocA9taqhAP8a0uF8W4jcRiRYrIAs64Ms59x2jJ+b8ypNaTXWKJiVUsNJIGRnVg43GfPFaXH5pkgcwhtWUBKr1HWMuoldF31MsZdgMNkgDS3undi1aV1YDYGdOSurG+Cd8Zr3QUXi3F3jhhNk9zcw+lx65UdLggdW3XoJLIwLq+t8kF8EMupewuHExH0ZDK5jQIWZ1cwlEXxM3UBBUADc5G2a2sViubVJFKOoZTjKtuDggjI89wKChpwAr6LcNJexyXVyiMpuLhXS10zPFA2TqyCSxzuGdwMDarfY8CSF9ayXLHBGJZ55l3/ANrsRmoXm3mG1iuuG2zzRrK12rhCcHQFkTU3kuWYAZI1HIGcGrZQeJy2ltAUtpOkMSFLY8IYjJAzjyNQnAwTcXRnAFyVjDquTELbM3o/SPmNRnyWAbVq2ChK1+debo7EWyGe3geecIGuFaRVjwdUhVWXYNoBJYAat6luF8M6ZeV2Ek0gXXIBoBVdWhEXJ0oupiBk7sxJJJNB44dy5Bb/ADQdfdG7yNiOMMI4hk/NrrbC9hk7Vgu+T7OWNYnRtIWRcB5FJjlOqRGIOSC2GwfNV+FTVKDRh4JAhiKqR0mcp4mODLnqZ33zqPftW9SlBA88QKbC6lx44YJZY2GzJLHGzKwP8MEdiCQcg1twhLZOhCoGmJmUE+8cnOoncksckk5JOT3rBzt+TOIfuU/3T1vcQ4esygHTsT7yrJ3BAxn68H+FRZuvo2p+fnf5Is3X0zNO7SPFlaMK5iMhdRo7hgxXSyod8YOfqI+qvjXzQ27Oun59xlgzKo6jbkLv9X8alhbqCDpXIGAcDIHwHwrWu7B3IAkaNMeJUCgsc5zr7j+FVr4ssRvE7ztt6czz7uf9KdsOaIm2+87bRt68z+eXKDl40DKJUkjUYA0lyS3g1+Jc6cZ8OwBz/KrOj5APxGd/rrElhEuMIgx28I8u1Z6lwYr4+rqnff8AJSaXBlxzaclt9ylKVZXSlKUCojjvLFteGNplctGGCmOSWEgPoLg9NhnOhe/wqXr43auTETG0uTWLRtMcKnyDy5BHbWl2BIZpLOPU8ks0meokUkmFZiq5ZQdgO1bXG+Gs1wZHt/S42hWNEzGOjKGkLyHqEYDhowWXLDpDY5rZ5L/JvD/3KD7pKmqRWKxtEOVrFY2rG0KzwrhTLfyTCAwp03VixhCvIzxsrxdLxOGCuWM2SpKhMAvnb5O/yi/tZ/v5am6hOTv8ov7Wf7+WuvpN0pVe5m4u6ultA5SRhrd1CMYoQdIwGBAd2yF1KQQkh/NqLNlrhpOS88Q+q1m09MJPiHHLW3+fnhi3x7V0j37+Z+FZLDisE66oZYpR8Y3Vxtse311zrh3EII41lICSSFxhdc08mmR1zsDLITo1Hv5/DNepOHSzv1G/4Y42aEj0vdSo1TDZcfAah5ZwPFg/32IvMWx7V/zv9vP6rn9HMxxPLHzr8nfD7/jFo7yNrcH0iFGBLRxIemzfnRg6QhI7jGMHc3b1LsP9BP6vxrByXcIIng0okkLDWEVYxIrD2c4Ud9QUqTjGqNwPdqxV6DHeuSsXr2lSmJidpcw+UD5JrC5lsWUPAWuFifpHOuIiSTGGyAwKkA/7jkHAxcYOReHIqotugCqAN3OwGBuTk175jHjsP35fupqm6+3EJ6l2H+gn9X409S7D/QT+r8af4lPJcSrGYUjglRHWQMXl1pHJqRgwCDEmkZDamVhtisfK/F7iYyrc4SQKjiIIqlIpepobqJJIsgJR1yNJ9mTpAZaDJ6l2H+gn9X409S7D/QT+r8am6UEG3JPDyCDbxkEYIOSCPMEE7ipylKBSlKBSlKBSlKBSlKBVb+UP0/8Aw64/w/5/Ttp+c0fn9L/fpzjz+G+KslKDnfyaQ8cj4dCk6wLp8Ma3PVWZYVwEEgUbYwQM74xmrTnifwsf5z/hU3Sgq3HDxr0ab0cWPW6Z0YMmdX+3WNGr4avDnGds1V/kni4+lo63CxqvVJjF71VuPES0hYAZ0ljkat8lvLFdRqH41xhonjhj6Qd43k1zsUiWKJolbJG+S0yAdh332AIeM8T+Fj/Of8Kp9wb/ANNu9YtNeYveM3zPTGjRtnRr63/y6n11Z7XmaaR7c9OMJNI0egMWmDx6hNJjGNCspX+IO2cV65m4Q5dLmBC8ijQ6KUUyw51DBYgF0YkrqYDDyD86s/xLDbNprUpzPrsmwXil4mVR5St4xbhwsYdnkEjJjJfquSpPf4HB+qpoEfy/6ee9VqK0iit3eHL3EayNi3VhOzGR3EUsPvN4mCkONu/hIBFb5N4reWst1JxFWT0llkVcrrE3bSYgfZBkx4pNCgIuW868ZbS2zTkvWeYntPeefKPdDWjNFNqy6Zy/n/EfD29DbqY7Z6qej6//ANOnP/Mx51auIwwvE6zBDGR4upgLjIxnP14qM5V4WY42mkA6s2GbBDhI1BEUSsO4AJbYkankI71MzQq6lXVWU9wwDA/rBr22gw2waemO3eI9ef2ZGa8XyTaFaPAuCnulkcb7mM4PxG+1bvCeG8Ojk1W62wkwfmipbT59jWnzFwW2D2OIIBm9UH2ce46c23ap234XBGdSRRIfiiKpx+sCrqJhvrK1MsMkywmTVpiaQLqL4LBUz3OAzY8sE1r2c/D7aY20TW8UrnPSQojsdOrZe/u7/qrV45y7PNeWlykqBYXXMbpnC+MyNGwI8TAou4ONOQRlg2vzRw25mivJMbrw6ZIEiZnf0mRZg7bAeLSsIUjca5B5ignOI8dtrYoJ5ooi+dIkZULBcBioPfGofzFb1VDhfKMy3SzStpRTKVjinuPCzG0xqOQZFdoZZGD5GZNwxJNW+gUpSgUpSgUpSgUpSgUpSgUpSgUpSgVB8wtZO0cNzrySMMnXTR1DoUPNFjph28IDMAxGN8VOVDcZ4XcTywYaHoIys8bq5Z5FYMrZBxhcZAI97BPugUETYNwuL0a4hedtVuOkI3v5tcEelQphBOogzDZlLZJJGxIlvW+z85cDBJdkkWNCql2SSQjSjhQSVYhgPKoaz5GlgEfTlicCz6LxzRs8Tu62yTMAGBCuLcEjfck5OTWC4+TlpFEZlCp03DGPqqdbxSQ/N6+kwVXAUspYKiLnAFBK31zwu5QPOkTe3SLFxCyyid9KxoY3UOCRIp3GMMD23qY4fwi3txiGKKIf8tVTYnPl9dVu95GlnJlkuGjmNykp6AXpAL6MpAWQMdWm2GDtguwOVJBuFBy/mT5RbHhHE4bZesiHe5VMmCMSLmJkjOcEFtbdLTkNuHbAW7eunD/pMP8A9qjOZeXLSbiPDJpIY3kDyDUw3ISNnQN5NpYZGc4PbGatuKCqcT5gtbmaxSGVJGF4rEIdRCiObLH6txVrpSgUpSgUpSgUpSgUpSgUpSgUpSgUpSgUpSgUpSgUpSgUpSgZpmqPdcvStxCS50+H02EZESmcRCCDxwz+8sfUBV1AwVMnbJNTHKHBEt0nkEKQNNMxKIixhY48xxKAPLSur9bsfOgrvEufEe5t5EtrtlglmDEeijV4XhygMoPvfEDarrwXiyXUEc6BlVwSA+kMMEqQ2kkdwexNcotOz/t5vvpK6H8n/wCTrb9T/ePWXo9ZfPlyY7RG1Z+8sbw/X5NTny4rxG1J42+MrDSlK1GyUpSgUpSgUpSgUpSgUpSgUpSgUpSgUpSgUpSgUpSgUpSgp/GeMXUM14BJqCiwaONFjUhZ7yaGRAXOCzogXLEAeWnvUzy3eySxyNKR1BM6vGMFYSpwI0OAWGnS2TudWdgQBLFR/wC/V2oBQcctOz/t5vvpK6H8n/5Otv1P949c9ME0TmN7e61NPNpxFIwf2kj+EgYPh3ro3JFq8VhbpIrIwVsq40sMu5GR5bEVieHYclNRmtasxEzxx75ec8JwZcepz2vWYiZ43jvzKdpSlbb0ZSlKBSlKBSlKBSlKBSlKBSlKBSo3ifHY7d442WZ3kV2VYY3lOiMxh2OkbAGRO/xrX9aU+j332eX8KCapUL60p9Hvvs8v4U9aU+j332eX8KCapUL60p9Hvvs8v4U9aU+j332eX8KCapUL60p9Hvvs8v4U9aU+j332eX8KCapUL60p9Hvvs8v4U9aU+j332eX8KCapUL60p9Hvvs8v4U9aU+j332eX8KD5xgf8Zw79pN9y9TdVp743N3ZlIblVjaVmaWJ4lAaJlG7dzkjtVloFKUoFKUoFKUoFKUoFKUoFKUoFQfHeaBZn2kLaCQBI0tnCjMRnSOrIpzsfLyqcr4Rmg57Pz/A13DPpj0pbzRkG74ZqLSvbMpHt8YAhbO/mPrxZ+A80C8Ps4W0AkGUS2cyBgAdJ6MjHO48vOtJ+X7vrBRPcGHbLm6IlG2+IuiVO/wDvH/arNBFpVVyWwAMtuxwMZY/E0HulKUClKUClKUClKUClKUClKUClKUClKUClKUClKUClKUClKUClKUClKUClKUClKUClKUClKUClKUClKUClKUClKUClKUClKUClKUClKUH/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7414" name="AutoShape 6" descr="data:image/jpeg;base64,/9j/4AAQSkZJRgABAQAAAQABAAD/2wCEAAkGBhAQEBAREhQRExUVERkYGBURGBMQExQQFRgVFRMTEhYaJykeGxwjGhYWHzEsIycpLCwsGh4yODAqNyYrLykBCQoKDgwOGQ4PGjElHiM1LzU1NTUsMis0MjUvNTUxLDU1NDI1NCoqNDUsMCwpNTA1LSwqLywsKSwvNTIsNS41LP/AABEIALgA2wMBIgACEQEDEQH/xAAbAAEAAgMBAQAAAAAAAAAAAAAABQYDBAcCAf/EAEQQAAIBAwIEAgUHCgQGAwAAAAECAwAEERIhBQYTMSJBFBYjMlEHM1RhlLPRNUJScXN0gZGi0xU0U2IkY6HB0vCCkqT/xAAaAQEAAwEBAQAAAAAAAAAAAAAAAwQFAQYC/8QALhEBAAIBAwIDBwMFAAAAAAAAAAECAwQRIRIxBUGxNGFxgZHB8BPh8RQVUaGy/9oADAMBAAIRAxEAPwDuNKUoFKUoFKUoFKUoPE86orO7KqqpLMxCqqgZLMTsABvWnwXj1texdW2kWVNRUlc7MMEhgdwcEHcdiD5155g4HFe201tLqCSLglCAwwQykZyMggHcEbbg1Vvkz5Qjt7Wd2dpJLhmSRhmIaIXliQIFOV2LnOc5bvsMc53SRFOiZmeeONvrz9PJbrvisUcRmLalBCjR4yzlxGqLjuxchf1msEPMMLRpJ41DTdIhlIKTE6dMnkviwvwyQPMVqw8pRRWklrEWAZi2ZS0+HLaxkEg4BAHhKnzDBvFX3hvKyR2j2rsXDs7My60IdzqzGSzOpBwQS5YEA52FdRtwcet9TK0iIROIR1CEDzlVbpxE++3ixhcnII7g1qWnOljIszCeJRDJ05DK6RaJD2Dajtncb+asPI1pXXJReJIxNgmCaGZzHqMqXRRrl0GoaHLJlSdaqDjS2BjCvJEqrKEuEBafqqxifVG5XQ2GWRW7KuMFex1awcALdSsNnbCONIx2RAo2VdlAA8KgKO3YAD4AVmoFKUoFKUoFKUoFKUoFKUoFKUoFKUoFKUoFQHO/N8fC7N7qRHkwQqogPikb3QzYIQfWf4ZOAZ+te/so54nilRXR1KsrjKsp7gigqPKHyp23ELYTdK4jYMVdEhuLpVYYO0kSEHYg74P1fGc9brf9G7+yX39usXIVpHFwywVFVAbWJsKMAu8au7H6yxJP66n6Crcc5/ht7aaZIbuVo4ywT0a7iDY/Sd49KqO5J7AE71Vvkm+Uj0i0dZ4ZkMcrYeCG5nicyM0rKCitpZdW4J7FT5nHUQwO4x/CoLkiBUskVVVQJZ8BQFA9vL2A2oMnrdb/AKN39kvv7dPW63/Ru/sl9/bqapQQvrdb/o3f2S+/t09brf8ARu/sl9/bqapQc45y+Wu24fJDGIJ5S/ifWslqUiyV1KJVBc7HbYbe8KtNvzrayIjqLshlDD/hL07MMjcR47HyrX5z4RBcPw7rRRyab5ca1DYBSQkfqJVcjscDParLigiYOarZ3SP26s7aV6tvdQqWwW0hpEC5wD5+VS9QXNLFfRJNMjLHdqzdJJJmCdOVc6IwWxkgbDzqVsb+OdNcZyMkbhkZWGxV1YBlYeYIBFBsUrVXikOiSTWoSNnDsx0KhjJEmonAAGDv2rLa3SSxpIh1K6hlO4yrAFTg79iKDLSlKBSlKBSlKBSlKBSlKBSlVXmDnKS2uhbpCJPZRsPntTvK8yLEhWNo1Y9E4MjoDnuApIC1V8btVf4BzSbqaWMxhFUyaCeoruIpOk5AdFVxnG8bOFyobBYZgflJBa5sUJcKYbgkKzoCwa0AJ0kZwGb+ZqHPljDjnJPaEGpzxp8Vstu0LNyX+TeH/uUH3SVm5mglktLiKEN1JIZEQqdGmR42CMW7qA2NxuKo3IEIiv1jQsE9Dk8Gpyg0yWoXCk4GASBj410DinERbxiQgsDJGmFxnMsqRA7/AALg/wAK5ps8ajHGWvaf4fOk1NdThrmrG0T9p2VW05ffWkiQNDGOIpIkOUjEUPQSORzEh0A61btk+Mn841N8nf5Rf2s/38tR0XMtzPxBreFVEMenqM0XVOrq3Eb5cSpoBEO3gc5JyNsVI8nf5Rf2s/38tTrLU+UJLxrKVbVXZjHJq6TaJdIik0iLG5OvRsu+NhnNTfpMuYR0jhgdZ1r7I4BAI/O3yNvhW3SgoPHoeIG8kJSfolCPYszp6Ms9iZBoTxdRoxcHYayGKrnTWDh/Fb1J2giE/TBieON4nJ6M11cxnqu/jjUQRlgGAOqNd99D9FrWurPWr6WMTsoHUjEZkAUkjGtWU927g+8aCk8G4PJb23CzL87JcwF8iZHB9Hk8MokdzrDFskac590YrT5YseLycWF3NO09liZEK6YEzsuoQBjhdSEAks2wJxmpXmLl2WZoLb028ZnYudrJOnAoMcsgKwg6sShFwcguG30mrDwzgzwlc3M8iqukRutoiAAYGOlEhGB2wcUEjPJpVm0s2FJ0rjU2BnSucDJ7bkVC8APVnurjBj1dOMwt76NF1D1JQNg7rKo2z4EjOo5AWbndgrFV1MFJC5C6mA2XJ7ZO1QfBX1T3U0o6c+iNGh2OiCMzNC2r8/WZJTqHh2041I5IfeHcKnRp43W3aF55JVbU5kDO/UTMZXT4WxuG8gakOB2Bt7W2gYgmKCOMlc4JRFUkZ8tqjeA8zPcBy0OD6NFcIsbCQtDcCUxodQUCT2LAj3d1374W3OEfQEsqsh9HnnZV9qFjtnCSANtk7jG2+9BYK1r/AIlDbp1JpI4kyBqldY11HsNTEDJqE4ZzkJ5YIuk6tI8ysWWZY16JYezkZAkmdP5p2z54qevLNJkaORQysMEH/wB2Pn9RoIr144Z9OsftEH/lT134Z9NsftEH/lVbmt5rZ1glZmOPZykn2yKNyfhIBuw8/eG2QvuxtJLqbpKziNT7aRSVKjAKxI3k7ZGcbqu+xZGq1+hXo6+pX/Vt1dOy6WN/FOgkhkjlQ5w8TLIhwcHDLkHBBFbFYI444I1VQFRQFAUHAHYAAV7gnDgkZ2YjfbdSVP8A1FVOqN9vNN1Rv078slKUrr6KUpQKguJpZm5EMgYy3KIvhL+FLczTQsSDiMhjIVOzEqcZ0HTO1pXvDRLLbSasdF2bGM6tcbx4z5e/n+FBW+E8Y4bHL1VEkRkQujTsekttKJLgzx6mKxRydB2PunKDUo2qM56uepccPcK6hre5IEgKNjqWeCyncZG+DgjO4ByKl7f5Po8w9Z1mSKNIVjaMBWtYop4ollBJ1Pi4clhgHC4VcbwvOts0U3DY3dpCttcrrbZnAezAZ/ixGMnzOTgZwKPiPst/gzfFfY8nwfOSvykv7nN97aV0O6tUlRo5FDKwwQexFc85K/KS/uc33tpXRnlVcZIGTgZIGSewH11H4V7JT5+sovBPYcfz/wCpV+K3ktpHFtYR6Tga1ljjLqC7DIxn3pJD+tifOsHBGv7eERG0ViHkbIuExiSR5APd8g2Kkbi5vjI6xLZsoP58kocA9taqhAP8a0uF8W4jcRiRYrIAs64Ms59x2jJ+b8ypNaTXWKJiVUsNJIGRnVg43GfPFaXH5pkgcwhtWUBKr1HWMuoldF31MsZdgMNkgDS3undi1aV1YDYGdOSurG+Cd8Zr3QUXi3F3jhhNk9zcw+lx65UdLggdW3XoJLIwLq+t8kF8EMupewuHExH0ZDK5jQIWZ1cwlEXxM3UBBUADc5G2a2sViubVJFKOoZTjKtuDggjI89wKChpwAr6LcNJexyXVyiMpuLhXS10zPFA2TqyCSxzuGdwMDarfY8CSF9ayXLHBGJZ55l3/ANrsRmoXm3mG1iuuG2zzRrK12rhCcHQFkTU3kuWYAZI1HIGcGrZQeJy2ltAUtpOkMSFLY8IYjJAzjyNQnAwTcXRnAFyVjDquTELbM3o/SPmNRnyWAbVq2ChK1+debo7EWyGe3geecIGuFaRVjwdUhVWXYNoBJYAat6luF8M6ZeV2Ek0gXXIBoBVdWhEXJ0oupiBk7sxJJJNB44dy5Bb/ADQdfdG7yNiOMMI4hk/NrrbC9hk7Vgu+T7OWNYnRtIWRcB5FJjlOqRGIOSC2GwfNV+FTVKDRh4JAhiKqR0mcp4mODLnqZ33zqPftW9SlBA88QKbC6lx44YJZY2GzJLHGzKwP8MEdiCQcg1twhLZOhCoGmJmUE+8cnOoncksckk5JOT3rBzt+TOIfuU/3T1vcQ4esygHTsT7yrJ3BAxn68H+FRZuvo2p+fnf5Is3X0zNO7SPFlaMK5iMhdRo7hgxXSyod8YOfqI+qvjXzQ27Oun59xlgzKo6jbkLv9X8alhbqCDpXIGAcDIHwHwrWu7B3IAkaNMeJUCgsc5zr7j+FVr4ssRvE7ztt6czz7uf9KdsOaIm2+87bRt68z+eXKDl40DKJUkjUYA0lyS3g1+Jc6cZ8OwBz/KrOj5APxGd/rrElhEuMIgx28I8u1Z6lwYr4+rqnff8AJSaXBlxzaclt9ylKVZXSlKUCojjvLFteGNplctGGCmOSWEgPoLg9NhnOhe/wqXr43auTETG0uTWLRtMcKnyDy5BHbWl2BIZpLOPU8ks0meokUkmFZiq5ZQdgO1bXG+Gs1wZHt/S42hWNEzGOjKGkLyHqEYDhowWXLDpDY5rZ5L/JvD/3KD7pKmqRWKxtEOVrFY2rG0KzwrhTLfyTCAwp03VixhCvIzxsrxdLxOGCuWM2SpKhMAvnb5O/yi/tZ/v5am6hOTv8ov7Wf7+WuvpN0pVe5m4u6ultA5SRhrd1CMYoQdIwGBAd2yF1KQQkh/NqLNlrhpOS88Q+q1m09MJPiHHLW3+fnhi3x7V0j37+Z+FZLDisE66oZYpR8Y3Vxtse311zrh3EII41lICSSFxhdc08mmR1zsDLITo1Hv5/DNepOHSzv1G/4Y42aEj0vdSo1TDZcfAah5ZwPFg/32IvMWx7V/zv9vP6rn9HMxxPLHzr8nfD7/jFo7yNrcH0iFGBLRxIemzfnRg6QhI7jGMHc3b1LsP9BP6vxrByXcIIng0okkLDWEVYxIrD2c4Ud9QUqTjGqNwPdqxV6DHeuSsXr2lSmJidpcw+UD5JrC5lsWUPAWuFifpHOuIiSTGGyAwKkA/7jkHAxcYOReHIqotugCqAN3OwGBuTk175jHjsP35fupqm6+3EJ6l2H+gn9X409S7D/QT+r8af4lPJcSrGYUjglRHWQMXl1pHJqRgwCDEmkZDamVhtisfK/F7iYyrc4SQKjiIIqlIpepobqJJIsgJR1yNJ9mTpAZaDJ6l2H+gn9X409S7D/QT+r8am6UEG3JPDyCDbxkEYIOSCPMEE7ipylKBSlKBSlKBSlKBSlKBVb+UP0/8Aw64/w/5/Ttp+c0fn9L/fpzjz+G+KslKDnfyaQ8cj4dCk6wLp8Ma3PVWZYVwEEgUbYwQM74xmrTnifwsf5z/hU3Sgq3HDxr0ab0cWPW6Z0YMmdX+3WNGr4avDnGds1V/kni4+lo63CxqvVJjF71VuPES0hYAZ0ljkat8lvLFdRqH41xhonjhj6Qd43k1zsUiWKJolbJG+S0yAdh332AIeM8T+Fj/Of8Kp9wb/ANNu9YtNeYveM3zPTGjRtnRr63/y6n11Z7XmaaR7c9OMJNI0egMWmDx6hNJjGNCspX+IO2cV65m4Q5dLmBC8ijQ6KUUyw51DBYgF0YkrqYDDyD86s/xLDbNprUpzPrsmwXil4mVR5St4xbhwsYdnkEjJjJfquSpPf4HB+qpoEfy/6ee9VqK0iit3eHL3EayNi3VhOzGR3EUsPvN4mCkONu/hIBFb5N4reWst1JxFWT0llkVcrrE3bSYgfZBkx4pNCgIuW868ZbS2zTkvWeYntPeefKPdDWjNFNqy6Zy/n/EfD29DbqY7Z6qej6//ANOnP/Mx51auIwwvE6zBDGR4upgLjIxnP14qM5V4WY42mkA6s2GbBDhI1BEUSsO4AJbYkankI71MzQq6lXVWU9wwDA/rBr22gw2waemO3eI9ef2ZGa8XyTaFaPAuCnulkcb7mM4PxG+1bvCeG8Ojk1W62wkwfmipbT59jWnzFwW2D2OIIBm9UH2ce46c23ap234XBGdSRRIfiiKpx+sCrqJhvrK1MsMkywmTVpiaQLqL4LBUz3OAzY8sE1r2c/D7aY20TW8UrnPSQojsdOrZe/u7/qrV45y7PNeWlykqBYXXMbpnC+MyNGwI8TAou4ONOQRlg2vzRw25mivJMbrw6ZIEiZnf0mRZg7bAeLSsIUjca5B5ignOI8dtrYoJ5ooi+dIkZULBcBioPfGofzFb1VDhfKMy3SzStpRTKVjinuPCzG0xqOQZFdoZZGD5GZNwxJNW+gUpSgUpSgUpSgUpSgUpSgUpSgUpSgVB8wtZO0cNzrySMMnXTR1DoUPNFjph28IDMAxGN8VOVDcZ4XcTywYaHoIys8bq5Z5FYMrZBxhcZAI97BPugUETYNwuL0a4hedtVuOkI3v5tcEelQphBOogzDZlLZJJGxIlvW+z85cDBJdkkWNCql2SSQjSjhQSVYhgPKoaz5GlgEfTlicCz6LxzRs8Tu62yTMAGBCuLcEjfck5OTWC4+TlpFEZlCp03DGPqqdbxSQ/N6+kwVXAUspYKiLnAFBK31zwu5QPOkTe3SLFxCyyid9KxoY3UOCRIp3GMMD23qY4fwi3txiGKKIf8tVTYnPl9dVu95GlnJlkuGjmNykp6AXpAL6MpAWQMdWm2GDtguwOVJBuFBy/mT5RbHhHE4bZesiHe5VMmCMSLmJkjOcEFtbdLTkNuHbAW7eunD/pMP8A9qjOZeXLSbiPDJpIY3kDyDUw3ISNnQN5NpYZGc4PbGatuKCqcT5gtbmaxSGVJGF4rEIdRCiObLH6txVrpSgUpSgUpSgUpSgUpSgUpSgUpSgUpSgUpSgUpSgUpSgUpSgZpmqPdcvStxCS50+H02EZESmcRCCDxwz+8sfUBV1AwVMnbJNTHKHBEt0nkEKQNNMxKIixhY48xxKAPLSur9bsfOgrvEufEe5t5EtrtlglmDEeijV4XhygMoPvfEDarrwXiyXUEc6BlVwSA+kMMEqQ2kkdwexNcotOz/t5vvpK6H8n/wCTrb9T/ePWXo9ZfPlyY7RG1Z+8sbw/X5NTny4rxG1J42+MrDSlK1GyUpSgUpSgUpSgUpSgUpSgUpSgUpSgUpSgUpSgUpSgUpSgp/GeMXUM14BJqCiwaONFjUhZ7yaGRAXOCzogXLEAeWnvUzy3eySxyNKR1BM6vGMFYSpwI0OAWGnS2TudWdgQBLFR/wC/V2oBQcctOz/t5vvpK6H8n/5Otv1P949c9ME0TmN7e61NPNpxFIwf2kj+EgYPh3ro3JFq8VhbpIrIwVsq40sMu5GR5bEVieHYclNRmtasxEzxx75ec8JwZcepz2vWYiZ43jvzKdpSlbb0ZSlKBSlKBSlKBSlKBSlKBSlKBSo3ifHY7d442WZ3kV2VYY3lOiMxh2OkbAGRO/xrX9aU+j332eX8KCapUL60p9Hvvs8v4U9aU+j332eX8KCapUL60p9Hvvs8v4U9aU+j332eX8KCapUL60p9Hvvs8v4U9aU+j332eX8KCapUL60p9Hvvs8v4U9aU+j332eX8KCapUL60p9Hvvs8v4U9aU+j332eX8KD5xgf8Zw79pN9y9TdVp743N3ZlIblVjaVmaWJ4lAaJlG7dzkjtVloFKUoFKUoFKUoFKUoFKUoFKUoFQfHeaBZn2kLaCQBI0tnCjMRnSOrIpzsfLyqcr4Rmg57Pz/A13DPpj0pbzRkG74ZqLSvbMpHt8YAhbO/mPrxZ+A80C8Ps4W0AkGUS2cyBgAdJ6MjHO48vOtJ+X7vrBRPcGHbLm6IlG2+IuiVO/wDvH/arNBFpVVyWwAMtuxwMZY/E0HulKUClKUClKUClKUClKUClKUClKUClKUClKUClKUClKUClKUClKUClKUClKUClKUClKUClKUClKUClKUClKUClKUClKUClKUClKUClKUH/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7416" name="AutoShape 8" descr="data:image/jpeg;base64,/9j/4AAQSkZJRgABAQAAAQABAAD/2wCEAAkGBhAQEBAREhQRExUVERkYGBURGBMQExQQFRgVFRMTEhYaJykeGxwjGhYWHzEsIycpLCwsGh4yODAqNyYrLykBCQoKDgwOGQ4PGjElHiM1LzU1NTUsMis0MjUvNTUxLDU1NDI1NCoqNDUsMCwpNTA1LSwqLywsKSwvNTIsNS41LP/AABEIALgA2wMBIgACEQEDEQH/xAAbAAEAAgMBAQAAAAAAAAAAAAAABQYDBAcCAf/EAEQQAAIBAwIEAgUHCgQGAwAAAAECAwAEERIhBQYTMSJBFBYjMlEHM1RhlLPRNUJScXN0gZGi0xU0U2IkY6HB0vCCkqT/xAAaAQEAAwEBAQAAAAAAAAAAAAAAAwQFAQYC/8QALhEBAAIBAwIDBwMFAAAAAAAAAAECAwQRIRIxBUGxNGFxgZHB8BPh8RQVUaGy/9oADAMBAAIRAxEAPwDuNKUoFKUoFKUoFKUoPE86orO7KqqpLMxCqqgZLMTsABvWnwXj1texdW2kWVNRUlc7MMEhgdwcEHcdiD5155g4HFe201tLqCSLglCAwwQykZyMggHcEbbg1Vvkz5Qjt7Wd2dpJLhmSRhmIaIXliQIFOV2LnOc5bvsMc53SRFOiZmeeONvrz9PJbrvisUcRmLalBCjR4yzlxGqLjuxchf1msEPMMLRpJ41DTdIhlIKTE6dMnkviwvwyQPMVqw8pRRWklrEWAZi2ZS0+HLaxkEg4BAHhKnzDBvFX3hvKyR2j2rsXDs7My60IdzqzGSzOpBwQS5YEA52FdRtwcet9TK0iIROIR1CEDzlVbpxE++3ixhcnII7g1qWnOljIszCeJRDJ05DK6RaJD2Dajtncb+asPI1pXXJReJIxNgmCaGZzHqMqXRRrl0GoaHLJlSdaqDjS2BjCvJEqrKEuEBafqqxifVG5XQ2GWRW7KuMFex1awcALdSsNnbCONIx2RAo2VdlAA8KgKO3YAD4AVmoFKUoFKUoFKUoFKUoFKUoFKUoFKUoFKUoFQHO/N8fC7N7qRHkwQqogPikb3QzYIQfWf4ZOAZ+te/so54nilRXR1KsrjKsp7gigqPKHyp23ELYTdK4jYMVdEhuLpVYYO0kSEHYg74P1fGc9brf9G7+yX39usXIVpHFwywVFVAbWJsKMAu8au7H6yxJP66n6Crcc5/ht7aaZIbuVo4ywT0a7iDY/Sd49KqO5J7AE71Vvkm+Uj0i0dZ4ZkMcrYeCG5nicyM0rKCitpZdW4J7FT5nHUQwO4x/CoLkiBUskVVVQJZ8BQFA9vL2A2oMnrdb/AKN39kvv7dPW63/Ru/sl9/bqapQQvrdb/o3f2S+/t09brf8ARu/sl9/bqapQc45y+Wu24fJDGIJ5S/ifWslqUiyV1KJVBc7HbYbe8KtNvzrayIjqLshlDD/hL07MMjcR47HyrX5z4RBcPw7rRRyab5ca1DYBSQkfqJVcjscDParLigiYOarZ3SP26s7aV6tvdQqWwW0hpEC5wD5+VS9QXNLFfRJNMjLHdqzdJJJmCdOVc6IwWxkgbDzqVsb+OdNcZyMkbhkZWGxV1YBlYeYIBFBsUrVXikOiSTWoSNnDsx0KhjJEmonAAGDv2rLa3SSxpIh1K6hlO4yrAFTg79iKDLSlKBSlKBSlKBSlKBSlKBSlVXmDnKS2uhbpCJPZRsPntTvK8yLEhWNo1Y9E4MjoDnuApIC1V8btVf4BzSbqaWMxhFUyaCeoruIpOk5AdFVxnG8bOFyobBYZgflJBa5sUJcKYbgkKzoCwa0AJ0kZwGb+ZqHPljDjnJPaEGpzxp8Vstu0LNyX+TeH/uUH3SVm5mglktLiKEN1JIZEQqdGmR42CMW7qA2NxuKo3IEIiv1jQsE9Dk8Gpyg0yWoXCk4GASBj410DinERbxiQgsDJGmFxnMsqRA7/AALg/wAK5ps8ajHGWvaf4fOk1NdThrmrG0T9p2VW05ffWkiQNDGOIpIkOUjEUPQSORzEh0A61btk+Mn841N8nf5Rf2s/38tR0XMtzPxBreFVEMenqM0XVOrq3Eb5cSpoBEO3gc5JyNsVI8nf5Rf2s/38tTrLU+UJLxrKVbVXZjHJq6TaJdIik0iLG5OvRsu+NhnNTfpMuYR0jhgdZ1r7I4BAI/O3yNvhW3SgoPHoeIG8kJSfolCPYszp6Ms9iZBoTxdRoxcHYayGKrnTWDh/Fb1J2giE/TBieON4nJ6M11cxnqu/jjUQRlgGAOqNd99D9FrWurPWr6WMTsoHUjEZkAUkjGtWU927g+8aCk8G4PJb23CzL87JcwF8iZHB9Hk8MokdzrDFskac590YrT5YseLycWF3NO09liZEK6YEzsuoQBjhdSEAks2wJxmpXmLl2WZoLb028ZnYudrJOnAoMcsgKwg6sShFwcguG30mrDwzgzwlc3M8iqukRutoiAAYGOlEhGB2wcUEjPJpVm0s2FJ0rjU2BnSucDJ7bkVC8APVnurjBj1dOMwt76NF1D1JQNg7rKo2z4EjOo5AWbndgrFV1MFJC5C6mA2XJ7ZO1QfBX1T3U0o6c+iNGh2OiCMzNC2r8/WZJTqHh2041I5IfeHcKnRp43W3aF55JVbU5kDO/UTMZXT4WxuG8gakOB2Bt7W2gYgmKCOMlc4JRFUkZ8tqjeA8zPcBy0OD6NFcIsbCQtDcCUxodQUCT2LAj3d1374W3OEfQEsqsh9HnnZV9qFjtnCSANtk7jG2+9BYK1r/AIlDbp1JpI4kyBqldY11HsNTEDJqE4ZzkJ5YIuk6tI8ysWWZY16JYezkZAkmdP5p2z54qevLNJkaORQysMEH/wB2Pn9RoIr144Z9OsftEH/lT134Z9NsftEH/lVbmt5rZ1glZmOPZykn2yKNyfhIBuw8/eG2QvuxtJLqbpKziNT7aRSVKjAKxI3k7ZGcbqu+xZGq1+hXo6+pX/Vt1dOy6WN/FOgkhkjlQ5w8TLIhwcHDLkHBBFbFYI444I1VQFRQFAUHAHYAAV7gnDgkZ2YjfbdSVP8A1FVOqN9vNN1Rv078slKUrr6KUpQKguJpZm5EMgYy3KIvhL+FLczTQsSDiMhjIVOzEqcZ0HTO1pXvDRLLbSasdF2bGM6tcbx4z5e/n+FBW+E8Y4bHL1VEkRkQujTsekttKJLgzx6mKxRydB2PunKDUo2qM56uepccPcK6hre5IEgKNjqWeCyncZG+DgjO4ByKl7f5Po8w9Z1mSKNIVjaMBWtYop4ollBJ1Pi4clhgHC4VcbwvOts0U3DY3dpCttcrrbZnAezAZ/ixGMnzOTgZwKPiPst/gzfFfY8nwfOSvykv7nN97aV0O6tUlRo5FDKwwQexFc85K/KS/uc33tpXRnlVcZIGTgZIGSewH11H4V7JT5+sovBPYcfz/wCpV+K3ktpHFtYR6Tga1ljjLqC7DIxn3pJD+tifOsHBGv7eERG0ViHkbIuExiSR5APd8g2Kkbi5vjI6xLZsoP58kocA9taqhAP8a0uF8W4jcRiRYrIAs64Ms59x2jJ+b8ypNaTXWKJiVUsNJIGRnVg43GfPFaXH5pkgcwhtWUBKr1HWMuoldF31MsZdgMNkgDS3undi1aV1YDYGdOSurG+Cd8Zr3QUXi3F3jhhNk9zcw+lx65UdLggdW3XoJLIwLq+t8kF8EMupewuHExH0ZDK5jQIWZ1cwlEXxM3UBBUADc5G2a2sViubVJFKOoZTjKtuDggjI89wKChpwAr6LcNJexyXVyiMpuLhXS10zPFA2TqyCSxzuGdwMDarfY8CSF9ayXLHBGJZ55l3/ANrsRmoXm3mG1iuuG2zzRrK12rhCcHQFkTU3kuWYAZI1HIGcGrZQeJy2ltAUtpOkMSFLY8IYjJAzjyNQnAwTcXRnAFyVjDquTELbM3o/SPmNRnyWAbVq2ChK1+debo7EWyGe3geecIGuFaRVjwdUhVWXYNoBJYAat6luF8M6ZeV2Ek0gXXIBoBVdWhEXJ0oupiBk7sxJJJNB44dy5Bb/ADQdfdG7yNiOMMI4hk/NrrbC9hk7Vgu+T7OWNYnRtIWRcB5FJjlOqRGIOSC2GwfNV+FTVKDRh4JAhiKqR0mcp4mODLnqZ33zqPftW9SlBA88QKbC6lx44YJZY2GzJLHGzKwP8MEdiCQcg1twhLZOhCoGmJmUE+8cnOoncksckk5JOT3rBzt+TOIfuU/3T1vcQ4esygHTsT7yrJ3BAxn68H+FRZuvo2p+fnf5Is3X0zNO7SPFlaMK5iMhdRo7hgxXSyod8YOfqI+qvjXzQ27Oun59xlgzKo6jbkLv9X8alhbqCDpXIGAcDIHwHwrWu7B3IAkaNMeJUCgsc5zr7j+FVr4ssRvE7ztt6czz7uf9KdsOaIm2+87bRt68z+eXKDl40DKJUkjUYA0lyS3g1+Jc6cZ8OwBz/KrOj5APxGd/rrElhEuMIgx28I8u1Z6lwYr4+rqnff8AJSaXBlxzaclt9ylKVZXSlKUCojjvLFteGNplctGGCmOSWEgPoLg9NhnOhe/wqXr43auTETG0uTWLRtMcKnyDy5BHbWl2BIZpLOPU8ks0meokUkmFZiq5ZQdgO1bXG+Gs1wZHt/S42hWNEzGOjKGkLyHqEYDhowWXLDpDY5rZ5L/JvD/3KD7pKmqRWKxtEOVrFY2rG0KzwrhTLfyTCAwp03VixhCvIzxsrxdLxOGCuWM2SpKhMAvnb5O/yi/tZ/v5am6hOTv8ov7Wf7+WuvpN0pVe5m4u6ultA5SRhrd1CMYoQdIwGBAd2yF1KQQkh/NqLNlrhpOS88Q+q1m09MJPiHHLW3+fnhi3x7V0j37+Z+FZLDisE66oZYpR8Y3Vxtse311zrh3EII41lICSSFxhdc08mmR1zsDLITo1Hv5/DNepOHSzv1G/4Y42aEj0vdSo1TDZcfAah5ZwPFg/32IvMWx7V/zv9vP6rn9HMxxPLHzr8nfD7/jFo7yNrcH0iFGBLRxIemzfnRg6QhI7jGMHc3b1LsP9BP6vxrByXcIIng0okkLDWEVYxIrD2c4Ud9QUqTjGqNwPdqxV6DHeuSsXr2lSmJidpcw+UD5JrC5lsWUPAWuFifpHOuIiSTGGyAwKkA/7jkHAxcYOReHIqotugCqAN3OwGBuTk175jHjsP35fupqm6+3EJ6l2H+gn9X409S7D/QT+r8af4lPJcSrGYUjglRHWQMXl1pHJqRgwCDEmkZDamVhtisfK/F7iYyrc4SQKjiIIqlIpepobqJJIsgJR1yNJ9mTpAZaDJ6l2H+gn9X409S7D/QT+r8am6UEG3JPDyCDbxkEYIOSCPMEE7ipylKBSlKBSlKBSlKBSlKBVb+UP0/8Aw64/w/5/Ttp+c0fn9L/fpzjz+G+KslKDnfyaQ8cj4dCk6wLp8Ma3PVWZYVwEEgUbYwQM74xmrTnifwsf5z/hU3Sgq3HDxr0ab0cWPW6Z0YMmdX+3WNGr4avDnGds1V/kni4+lo63CxqvVJjF71VuPES0hYAZ0ljkat8lvLFdRqH41xhonjhj6Qd43k1zsUiWKJolbJG+S0yAdh332AIeM8T+Fj/Of8Kp9wb/ANNu9YtNeYveM3zPTGjRtnRr63/y6n11Z7XmaaR7c9OMJNI0egMWmDx6hNJjGNCspX+IO2cV65m4Q5dLmBC8ijQ6KUUyw51DBYgF0YkrqYDDyD86s/xLDbNprUpzPrsmwXil4mVR5St4xbhwsYdnkEjJjJfquSpPf4HB+qpoEfy/6ee9VqK0iit3eHL3EayNi3VhOzGR3EUsPvN4mCkONu/hIBFb5N4reWst1JxFWT0llkVcrrE3bSYgfZBkx4pNCgIuW868ZbS2zTkvWeYntPeefKPdDWjNFNqy6Zy/n/EfD29DbqY7Z6qej6//ANOnP/Mx51auIwwvE6zBDGR4upgLjIxnP14qM5V4WY42mkA6s2GbBDhI1BEUSsO4AJbYkankI71MzQq6lXVWU9wwDA/rBr22gw2waemO3eI9ef2ZGa8XyTaFaPAuCnulkcb7mM4PxG+1bvCeG8Ojk1W62wkwfmipbT59jWnzFwW2D2OIIBm9UH2ce46c23ap234XBGdSRRIfiiKpx+sCrqJhvrK1MsMkywmTVpiaQLqL4LBUz3OAzY8sE1r2c/D7aY20TW8UrnPSQojsdOrZe/u7/qrV45y7PNeWlykqBYXXMbpnC+MyNGwI8TAou4ONOQRlg2vzRw25mivJMbrw6ZIEiZnf0mRZg7bAeLSsIUjca5B5ignOI8dtrYoJ5ooi+dIkZULBcBioPfGofzFb1VDhfKMy3SzStpRTKVjinuPCzG0xqOQZFdoZZGD5GZNwxJNW+gUpSgUpSgUpSgUpSgUpSgUpSgUpSgVB8wtZO0cNzrySMMnXTR1DoUPNFjph28IDMAxGN8VOVDcZ4XcTywYaHoIys8bq5Z5FYMrZBxhcZAI97BPugUETYNwuL0a4hedtVuOkI3v5tcEelQphBOogzDZlLZJJGxIlvW+z85cDBJdkkWNCql2SSQjSjhQSVYhgPKoaz5GlgEfTlicCz6LxzRs8Tu62yTMAGBCuLcEjfck5OTWC4+TlpFEZlCp03DGPqqdbxSQ/N6+kwVXAUspYKiLnAFBK31zwu5QPOkTe3SLFxCyyid9KxoY3UOCRIp3GMMD23qY4fwi3txiGKKIf8tVTYnPl9dVu95GlnJlkuGjmNykp6AXpAL6MpAWQMdWm2GDtguwOVJBuFBy/mT5RbHhHE4bZesiHe5VMmCMSLmJkjOcEFtbdLTkNuHbAW7eunD/pMP8A9qjOZeXLSbiPDJpIY3kDyDUw3ISNnQN5NpYZGc4PbGatuKCqcT5gtbmaxSGVJGF4rEIdRCiObLH6txVrpSgUpSgUpSgUpSgUpSgUpSgUpSgUpSgUpSgUpSgUpSgUpSgZpmqPdcvStxCS50+H02EZESmcRCCDxwz+8sfUBV1AwVMnbJNTHKHBEt0nkEKQNNMxKIixhY48xxKAPLSur9bsfOgrvEufEe5t5EtrtlglmDEeijV4XhygMoPvfEDarrwXiyXUEc6BlVwSA+kMMEqQ2kkdwexNcotOz/t5vvpK6H8n/wCTrb9T/ePWXo9ZfPlyY7RG1Z+8sbw/X5NTny4rxG1J42+MrDSlK1GyUpSgUpSgUpSgUpSgUpSgUpSgUpSgUpSgUpSgUpSgUpSgp/GeMXUM14BJqCiwaONFjUhZ7yaGRAXOCzogXLEAeWnvUzy3eySxyNKR1BM6vGMFYSpwI0OAWGnS2TudWdgQBLFR/wC/V2oBQcctOz/t5vvpK6H8n/5Otv1P949c9ME0TmN7e61NPNpxFIwf2kj+EgYPh3ro3JFq8VhbpIrIwVsq40sMu5GR5bEVieHYclNRmtasxEzxx75ec8JwZcepz2vWYiZ43jvzKdpSlbb0ZSlKBSlKBSlKBSlKBSlKBSlKBSo3ifHY7d442WZ3kV2VYY3lOiMxh2OkbAGRO/xrX9aU+j332eX8KCapUL60p9Hvvs8v4U9aU+j332eX8KCapUL60p9Hvvs8v4U9aU+j332eX8KCapUL60p9Hvvs8v4U9aU+j332eX8KCapUL60p9Hvvs8v4U9aU+j332eX8KCapUL60p9Hvvs8v4U9aU+j332eX8KD5xgf8Zw79pN9y9TdVp743N3ZlIblVjaVmaWJ4lAaJlG7dzkjtVloFKUoFKUoFKUoFKUoFKUoFKUoFQfHeaBZn2kLaCQBI0tnCjMRnSOrIpzsfLyqcr4Rmg57Pz/A13DPpj0pbzRkG74ZqLSvbMpHt8YAhbO/mPrxZ+A80C8Ps4W0AkGUS2cyBgAdJ6MjHO48vOtJ+X7vrBRPcGHbLm6IlG2+IuiVO/wDvH/arNBFpVVyWwAMtuxwMZY/E0HulKUClKUClKUClKUClKUClKUClKUClKUClKUClKUClKUClKUClKUClKUClKUClKUClKUClKUClKUClKUClKUClKUClKUClKUClKUClKUH/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pic>
        <p:nvPicPr>
          <p:cNvPr id="7" name="irc_mi" descr="http://t3.gstatic.com/images?q=tbn:ANd9GcQvIbvF3vMC5ygSTFCKNT9Dy6bp8_w1HPqqx4peoScWV2u89kj4"/>
          <p:cNvPicPr/>
          <p:nvPr/>
        </p:nvPicPr>
        <p:blipFill>
          <a:blip r:embed="rId6"/>
          <a:srcRect/>
          <a:stretch>
            <a:fillRect/>
          </a:stretch>
        </p:blipFill>
        <p:spPr bwMode="auto">
          <a:xfrm>
            <a:off x="1071538" y="4429132"/>
            <a:ext cx="7715304" cy="24288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graphicEl>
                                              <a:dgm id="{BD94B258-B869-4623-8AD6-C0ED29571EEE}"/>
                                            </p:graphicEl>
                                          </p:spTgt>
                                        </p:tgtEl>
                                        <p:attrNameLst>
                                          <p:attrName>style.visibility</p:attrName>
                                        </p:attrNameLst>
                                      </p:cBhvr>
                                      <p:to>
                                        <p:strVal val="visible"/>
                                      </p:to>
                                    </p:set>
                                    <p:animEffect transition="in" filter="fade">
                                      <p:cBhvr>
                                        <p:cTn id="7" dur="2000"/>
                                        <p:tgtEl>
                                          <p:spTgt spid="2">
                                            <p:graphicEl>
                                              <a:dgm id="{BD94B258-B869-4623-8AD6-C0ED29571EEE}"/>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graphicEl>
                                              <a:dgm id="{59B5BE46-BDD9-4D21-B9B6-C11BA7AA9E96}"/>
                                            </p:graphicEl>
                                          </p:spTgt>
                                        </p:tgtEl>
                                        <p:attrNameLst>
                                          <p:attrName>style.visibility</p:attrName>
                                        </p:attrNameLst>
                                      </p:cBhvr>
                                      <p:to>
                                        <p:strVal val="visible"/>
                                      </p:to>
                                    </p:set>
                                    <p:animEffect transition="in" filter="fade">
                                      <p:cBhvr>
                                        <p:cTn id="12" dur="2000"/>
                                        <p:tgtEl>
                                          <p:spTgt spid="2">
                                            <p:graphicEl>
                                              <a:dgm id="{59B5BE46-BDD9-4D21-B9B6-C11BA7AA9E96}"/>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graphicEl>
                                              <a:dgm id="{002C22F1-3734-460F-A800-157EAC5CD575}"/>
                                            </p:graphicEl>
                                          </p:spTgt>
                                        </p:tgtEl>
                                        <p:attrNameLst>
                                          <p:attrName>style.visibility</p:attrName>
                                        </p:attrNameLst>
                                      </p:cBhvr>
                                      <p:to>
                                        <p:strVal val="visible"/>
                                      </p:to>
                                    </p:set>
                                    <p:animEffect transition="in" filter="fade">
                                      <p:cBhvr>
                                        <p:cTn id="15" dur="2000"/>
                                        <p:tgtEl>
                                          <p:spTgt spid="2">
                                            <p:graphicEl>
                                              <a:dgm id="{002C22F1-3734-460F-A800-157EAC5CD575}"/>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graphicEl>
                                              <a:dgm id="{4316A75D-D966-40FA-9CBE-6683DFDFB06E}"/>
                                            </p:graphicEl>
                                          </p:spTgt>
                                        </p:tgtEl>
                                        <p:attrNameLst>
                                          <p:attrName>style.visibility</p:attrName>
                                        </p:attrNameLst>
                                      </p:cBhvr>
                                      <p:to>
                                        <p:strVal val="visible"/>
                                      </p:to>
                                    </p:set>
                                    <p:animEffect transition="in" filter="fade">
                                      <p:cBhvr>
                                        <p:cTn id="20" dur="2000"/>
                                        <p:tgtEl>
                                          <p:spTgt spid="2">
                                            <p:graphicEl>
                                              <a:dgm id="{4316A75D-D966-40FA-9CBE-6683DFDFB06E}"/>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graphicEl>
                                              <a:dgm id="{24F37990-D649-44A0-BEF3-BBE96524E05E}"/>
                                            </p:graphicEl>
                                          </p:spTgt>
                                        </p:tgtEl>
                                        <p:attrNameLst>
                                          <p:attrName>style.visibility</p:attrName>
                                        </p:attrNameLst>
                                      </p:cBhvr>
                                      <p:to>
                                        <p:strVal val="visible"/>
                                      </p:to>
                                    </p:set>
                                    <p:animEffect transition="in" filter="fade">
                                      <p:cBhvr>
                                        <p:cTn id="23" dur="2000"/>
                                        <p:tgtEl>
                                          <p:spTgt spid="2">
                                            <p:graphicEl>
                                              <a:dgm id="{24F37990-D649-44A0-BEF3-BBE96524E05E}"/>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
                                            <p:graphicEl>
                                              <a:dgm id="{F3303BCE-7B66-4D4E-BDA2-7F56B595519B}"/>
                                            </p:graphicEl>
                                          </p:spTgt>
                                        </p:tgtEl>
                                        <p:attrNameLst>
                                          <p:attrName>style.visibility</p:attrName>
                                        </p:attrNameLst>
                                      </p:cBhvr>
                                      <p:to>
                                        <p:strVal val="visible"/>
                                      </p:to>
                                    </p:set>
                                    <p:animEffect transition="in" filter="fade">
                                      <p:cBhvr>
                                        <p:cTn id="28" dur="2000"/>
                                        <p:tgtEl>
                                          <p:spTgt spid="2">
                                            <p:graphicEl>
                                              <a:dgm id="{F3303BCE-7B66-4D4E-BDA2-7F56B595519B}"/>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graphicEl>
                                              <a:dgm id="{F30CB494-238D-419A-993C-F1E6DB33F7F9}"/>
                                            </p:graphicEl>
                                          </p:spTgt>
                                        </p:tgtEl>
                                        <p:attrNameLst>
                                          <p:attrName>style.visibility</p:attrName>
                                        </p:attrNameLst>
                                      </p:cBhvr>
                                      <p:to>
                                        <p:strVal val="visible"/>
                                      </p:to>
                                    </p:set>
                                    <p:animEffect transition="in" filter="fade">
                                      <p:cBhvr>
                                        <p:cTn id="31" dur="2000"/>
                                        <p:tgtEl>
                                          <p:spTgt spid="2">
                                            <p:graphicEl>
                                              <a:dgm id="{F30CB494-238D-419A-993C-F1E6DB33F7F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Dgm bld="one"/>
        </p:bldSub>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رابط مستقيم 12"/>
          <p:cNvCxnSpPr/>
          <p:nvPr/>
        </p:nvCxnSpPr>
        <p:spPr>
          <a:xfrm>
            <a:off x="6643702" y="2214554"/>
            <a:ext cx="714380" cy="1588"/>
          </a:xfrm>
          <a:prstGeom prst="line">
            <a:avLst/>
          </a:prstGeom>
        </p:spPr>
        <p:style>
          <a:lnRef idx="2">
            <a:schemeClr val="dk1"/>
          </a:lnRef>
          <a:fillRef idx="0">
            <a:schemeClr val="dk1"/>
          </a:fillRef>
          <a:effectRef idx="1">
            <a:schemeClr val="dk1"/>
          </a:effectRef>
          <a:fontRef idx="minor">
            <a:schemeClr val="tx1"/>
          </a:fontRef>
        </p:style>
      </p:cxnSp>
      <p:pic>
        <p:nvPicPr>
          <p:cNvPr id="2" name="صورة 1"/>
          <p:cNvPicPr/>
          <p:nvPr/>
        </p:nvPicPr>
        <p:blipFill>
          <a:blip r:embed="rId2"/>
          <a:srcRect l="37407" t="28440" r="13139" b="19725"/>
          <a:stretch>
            <a:fillRect/>
          </a:stretch>
        </p:blipFill>
        <p:spPr bwMode="auto">
          <a:xfrm>
            <a:off x="1071538" y="714356"/>
            <a:ext cx="7715304" cy="5572164"/>
          </a:xfrm>
          <a:prstGeom prst="rect">
            <a:avLst/>
          </a:prstGeom>
          <a:noFill/>
          <a:ln w="9525">
            <a:noFill/>
            <a:miter lim="800000"/>
            <a:headEnd/>
            <a:tailEnd/>
          </a:ln>
        </p:spPr>
      </p:pic>
      <p:sp>
        <p:nvSpPr>
          <p:cNvPr id="3" name="مستطيل 2"/>
          <p:cNvSpPr/>
          <p:nvPr/>
        </p:nvSpPr>
        <p:spPr>
          <a:xfrm>
            <a:off x="1285852" y="285728"/>
            <a:ext cx="7507183" cy="584775"/>
          </a:xfrm>
          <a:prstGeom prst="rect">
            <a:avLst/>
          </a:prstGeom>
          <a:noFill/>
        </p:spPr>
        <p:txBody>
          <a:bodyPr wrap="none" lIns="91440" tIns="45720" rIns="91440" bIns="45720">
            <a:spAutoFit/>
          </a:bodyPr>
          <a:lstStyle/>
          <a:p>
            <a:pPr algn="ct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كيف يتم </a:t>
            </a:r>
            <a:r>
              <a:rPr lang="ar-SA" sz="32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انتاج</a:t>
            </a:r>
            <a:r>
              <a:rPr lang="ar-SA" sz="3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موجات عن طريق ملف ومكثف كهربائي </a:t>
            </a:r>
            <a:endParaRPr lang="ar-SA" sz="32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17410" name="Picture 2"/>
          <p:cNvPicPr>
            <a:picLocks noChangeAspect="1" noChangeArrowheads="1"/>
          </p:cNvPicPr>
          <p:nvPr/>
        </p:nvPicPr>
        <p:blipFill>
          <a:blip r:embed="rId3"/>
          <a:srcRect/>
          <a:stretch>
            <a:fillRect/>
          </a:stretch>
        </p:blipFill>
        <p:spPr bwMode="auto">
          <a:xfrm>
            <a:off x="6357950" y="928670"/>
            <a:ext cx="1333500" cy="1571636"/>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7358082" y="2428869"/>
            <a:ext cx="1333500" cy="1428759"/>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6286512" y="4065364"/>
            <a:ext cx="1428760" cy="1435337"/>
          </a:xfrm>
          <a:prstGeom prst="rect">
            <a:avLst/>
          </a:prstGeom>
          <a:noFill/>
          <a:ln w="9525">
            <a:noFill/>
            <a:miter lim="800000"/>
            <a:headEnd/>
            <a:tailEnd/>
          </a:ln>
          <a:effectLst/>
        </p:spPr>
      </p:pic>
      <p:pic>
        <p:nvPicPr>
          <p:cNvPr id="7" name="Picture 2"/>
          <p:cNvPicPr>
            <a:picLocks noChangeAspect="1" noChangeArrowheads="1"/>
          </p:cNvPicPr>
          <p:nvPr/>
        </p:nvPicPr>
        <p:blipFill>
          <a:blip r:embed="rId3"/>
          <a:srcRect/>
          <a:stretch>
            <a:fillRect/>
          </a:stretch>
        </p:blipFill>
        <p:spPr bwMode="auto">
          <a:xfrm>
            <a:off x="4286248" y="4786323"/>
            <a:ext cx="1333500" cy="1143007"/>
          </a:xfrm>
          <a:prstGeom prst="rect">
            <a:avLst/>
          </a:prstGeom>
          <a:noFill/>
          <a:ln w="9525">
            <a:noFill/>
            <a:miter lim="800000"/>
            <a:headEnd/>
            <a:tailEnd/>
          </a:ln>
          <a:effectLst/>
        </p:spPr>
      </p:pic>
      <p:pic>
        <p:nvPicPr>
          <p:cNvPr id="8" name="Picture 2"/>
          <p:cNvPicPr>
            <a:picLocks noChangeAspect="1" noChangeArrowheads="1"/>
          </p:cNvPicPr>
          <p:nvPr/>
        </p:nvPicPr>
        <p:blipFill>
          <a:blip r:embed="rId3"/>
          <a:srcRect/>
          <a:stretch>
            <a:fillRect/>
          </a:stretch>
        </p:blipFill>
        <p:spPr bwMode="auto">
          <a:xfrm>
            <a:off x="2357422" y="4143380"/>
            <a:ext cx="1333500" cy="1504951"/>
          </a:xfrm>
          <a:prstGeom prst="rect">
            <a:avLst/>
          </a:prstGeom>
          <a:noFill/>
          <a:ln w="9525">
            <a:noFill/>
            <a:miter lim="800000"/>
            <a:headEnd/>
            <a:tailEnd/>
          </a:ln>
          <a:effectLst/>
        </p:spPr>
      </p:pic>
      <p:pic>
        <p:nvPicPr>
          <p:cNvPr id="9" name="Picture 2"/>
          <p:cNvPicPr>
            <a:picLocks noChangeAspect="1" noChangeArrowheads="1"/>
          </p:cNvPicPr>
          <p:nvPr/>
        </p:nvPicPr>
        <p:blipFill>
          <a:blip r:embed="rId3"/>
          <a:srcRect/>
          <a:stretch>
            <a:fillRect/>
          </a:stretch>
        </p:blipFill>
        <p:spPr bwMode="auto">
          <a:xfrm>
            <a:off x="1071538" y="2428868"/>
            <a:ext cx="1428760" cy="1428760"/>
          </a:xfrm>
          <a:prstGeom prst="rect">
            <a:avLst/>
          </a:prstGeom>
          <a:noFill/>
          <a:ln w="9525">
            <a:noFill/>
            <a:miter lim="800000"/>
            <a:headEnd/>
            <a:tailEnd/>
          </a:ln>
          <a:effectLst/>
        </p:spPr>
      </p:pic>
      <p:pic>
        <p:nvPicPr>
          <p:cNvPr id="10" name="Picture 2"/>
          <p:cNvPicPr>
            <a:picLocks noChangeAspect="1" noChangeArrowheads="1"/>
          </p:cNvPicPr>
          <p:nvPr/>
        </p:nvPicPr>
        <p:blipFill>
          <a:blip r:embed="rId3"/>
          <a:srcRect/>
          <a:stretch>
            <a:fillRect/>
          </a:stretch>
        </p:blipFill>
        <p:spPr bwMode="auto">
          <a:xfrm>
            <a:off x="2285984" y="857232"/>
            <a:ext cx="1476376" cy="1433513"/>
          </a:xfrm>
          <a:prstGeom prst="rect">
            <a:avLst/>
          </a:prstGeom>
          <a:noFill/>
          <a:ln w="9525">
            <a:noFill/>
            <a:miter lim="800000"/>
            <a:headEnd/>
            <a:tailEnd/>
          </a:ln>
          <a:effectLst/>
        </p:spPr>
      </p:pic>
      <p:pic>
        <p:nvPicPr>
          <p:cNvPr id="11" name="Picture 2"/>
          <p:cNvPicPr>
            <a:picLocks noChangeAspect="1" noChangeArrowheads="1"/>
          </p:cNvPicPr>
          <p:nvPr/>
        </p:nvPicPr>
        <p:blipFill>
          <a:blip r:embed="rId3"/>
          <a:srcRect/>
          <a:stretch>
            <a:fillRect/>
          </a:stretch>
        </p:blipFill>
        <p:spPr bwMode="auto">
          <a:xfrm>
            <a:off x="2786050" y="2327158"/>
            <a:ext cx="4071966" cy="2101973"/>
          </a:xfrm>
          <a:prstGeom prst="rect">
            <a:avLst/>
          </a:prstGeom>
          <a:noFill/>
          <a:ln w="9525">
            <a:noFill/>
            <a:miter lim="800000"/>
            <a:headEnd/>
            <a:tailEnd/>
          </a:ln>
          <a:effectLst/>
        </p:spPr>
      </p:pic>
      <p:pic>
        <p:nvPicPr>
          <p:cNvPr id="17411" name="Picture 3"/>
          <p:cNvPicPr>
            <a:picLocks noChangeAspect="1" noChangeArrowheads="1"/>
          </p:cNvPicPr>
          <p:nvPr/>
        </p:nvPicPr>
        <p:blipFill>
          <a:blip r:embed="rId4"/>
          <a:srcRect/>
          <a:stretch>
            <a:fillRect/>
          </a:stretch>
        </p:blipFill>
        <p:spPr bwMode="auto">
          <a:xfrm>
            <a:off x="4500562" y="1857364"/>
            <a:ext cx="962025" cy="314325"/>
          </a:xfrm>
          <a:prstGeom prst="rect">
            <a:avLst/>
          </a:prstGeom>
          <a:noFill/>
          <a:ln w="9525">
            <a:noFill/>
            <a:miter lim="800000"/>
            <a:headEnd/>
            <a:tailEnd/>
          </a:ln>
          <a:effectLst/>
        </p:spPr>
      </p:pic>
      <p:pic>
        <p:nvPicPr>
          <p:cNvPr id="16" name="Picture 3"/>
          <p:cNvPicPr>
            <a:picLocks noChangeAspect="1" noChangeArrowheads="1"/>
          </p:cNvPicPr>
          <p:nvPr/>
        </p:nvPicPr>
        <p:blipFill>
          <a:blip r:embed="rId4"/>
          <a:srcRect/>
          <a:stretch>
            <a:fillRect/>
          </a:stretch>
        </p:blipFill>
        <p:spPr bwMode="auto">
          <a:xfrm>
            <a:off x="7358082" y="3857628"/>
            <a:ext cx="962025" cy="385763"/>
          </a:xfrm>
          <a:prstGeom prst="rect">
            <a:avLst/>
          </a:prstGeom>
          <a:noFill/>
          <a:ln w="9525">
            <a:noFill/>
            <a:miter lim="800000"/>
            <a:headEnd/>
            <a:tailEnd/>
          </a:ln>
          <a:effectLst/>
        </p:spPr>
      </p:pic>
      <p:pic>
        <p:nvPicPr>
          <p:cNvPr id="17" name="Picture 3"/>
          <p:cNvPicPr>
            <a:picLocks noChangeAspect="1" noChangeArrowheads="1"/>
          </p:cNvPicPr>
          <p:nvPr/>
        </p:nvPicPr>
        <p:blipFill>
          <a:blip r:embed="rId4"/>
          <a:srcRect/>
          <a:stretch>
            <a:fillRect/>
          </a:stretch>
        </p:blipFill>
        <p:spPr bwMode="auto">
          <a:xfrm>
            <a:off x="4500562" y="5929330"/>
            <a:ext cx="962025" cy="314325"/>
          </a:xfrm>
          <a:prstGeom prst="rect">
            <a:avLst/>
          </a:prstGeom>
          <a:noFill/>
          <a:ln w="9525">
            <a:noFill/>
            <a:miter lim="800000"/>
            <a:headEnd/>
            <a:tailEnd/>
          </a:ln>
          <a:effectLst/>
        </p:spPr>
      </p:pic>
      <p:pic>
        <p:nvPicPr>
          <p:cNvPr id="18" name="Picture 3"/>
          <p:cNvPicPr>
            <a:picLocks noChangeAspect="1" noChangeArrowheads="1"/>
          </p:cNvPicPr>
          <p:nvPr/>
        </p:nvPicPr>
        <p:blipFill>
          <a:blip r:embed="rId4"/>
          <a:srcRect/>
          <a:stretch>
            <a:fillRect/>
          </a:stretch>
        </p:blipFill>
        <p:spPr bwMode="auto">
          <a:xfrm>
            <a:off x="1214414" y="3857628"/>
            <a:ext cx="962025" cy="385763"/>
          </a:xfrm>
          <a:prstGeom prst="rect">
            <a:avLst/>
          </a:prstGeom>
          <a:noFill/>
          <a:ln w="9525">
            <a:noFill/>
            <a:miter lim="800000"/>
            <a:headEnd/>
            <a:tailEnd/>
          </a:ln>
          <a:effectLst/>
        </p:spPr>
      </p:pic>
      <p:sp>
        <p:nvSpPr>
          <p:cNvPr id="20" name="شكل بيضاوي 19"/>
          <p:cNvSpPr/>
          <p:nvPr/>
        </p:nvSpPr>
        <p:spPr>
          <a:xfrm>
            <a:off x="3286116" y="2571744"/>
            <a:ext cx="3214710" cy="1571636"/>
          </a:xfrm>
          <a:prstGeom prst="ellipse">
            <a:avLst/>
          </a:prstGeom>
        </p:spPr>
        <p:style>
          <a:lnRef idx="2">
            <a:schemeClr val="accent6"/>
          </a:lnRef>
          <a:fillRef idx="1">
            <a:schemeClr val="lt1"/>
          </a:fillRef>
          <a:effectRef idx="0">
            <a:schemeClr val="accent6"/>
          </a:effectRef>
          <a:fontRef idx="minor">
            <a:schemeClr val="dk1"/>
          </a:fontRef>
        </p:style>
        <p:txBody>
          <a:bodyPr rtlCol="1" anchor="ctr"/>
          <a:lstStyle/>
          <a:p>
            <a:pPr lvl="0" fontAlgn="base">
              <a:spcBef>
                <a:spcPct val="0"/>
              </a:spcBef>
              <a:spcAft>
                <a:spcPts val="1000"/>
              </a:spcAft>
            </a:pPr>
            <a:r>
              <a:rPr lang="ar-SA" sz="1400" b="1" dirty="0" smtClean="0">
                <a:solidFill>
                  <a:schemeClr val="tx1"/>
                </a:solidFill>
                <a:latin typeface="Arial" pitchFamily="34" charset="0"/>
                <a:ea typeface="Arial" pitchFamily="34" charset="0"/>
                <a:cs typeface="Arial" pitchFamily="34" charset="0"/>
              </a:rPr>
              <a:t>يوضح الشكل دوره.............</a:t>
            </a:r>
          </a:p>
          <a:p>
            <a:pPr lvl="0" fontAlgn="base">
              <a:spcBef>
                <a:spcPct val="0"/>
              </a:spcBef>
              <a:spcAft>
                <a:spcPts val="1000"/>
              </a:spcAft>
            </a:pPr>
            <a:r>
              <a:rPr lang="ar-SA" sz="1400" b="1" dirty="0" smtClean="0">
                <a:solidFill>
                  <a:schemeClr val="tx1"/>
                </a:solidFill>
                <a:latin typeface="Arial" pitchFamily="34" charset="0"/>
                <a:ea typeface="Arial" pitchFamily="34" charset="0"/>
                <a:cs typeface="Arial" pitchFamily="34" charset="0"/>
              </a:rPr>
              <a:t>كاملة لدائرة ...........و............</a:t>
            </a:r>
          </a:p>
          <a:p>
            <a:pPr lvl="0" fontAlgn="base">
              <a:spcBef>
                <a:spcPct val="0"/>
              </a:spcBef>
              <a:spcAft>
                <a:spcPts val="1000"/>
              </a:spcAft>
            </a:pPr>
            <a:r>
              <a:rPr lang="ar-SA" sz="1400" b="1" dirty="0" smtClean="0">
                <a:solidFill>
                  <a:schemeClr val="tx1"/>
                </a:solidFill>
                <a:latin typeface="Arial" pitchFamily="34" charset="0"/>
                <a:ea typeface="Arial" pitchFamily="34" charset="0"/>
                <a:cs typeface="Arial" pitchFamily="34" charset="0"/>
              </a:rPr>
              <a:t>ويحدد حجم الملف والمكثف عدد</a:t>
            </a:r>
          </a:p>
          <a:p>
            <a:pPr lvl="0" fontAlgn="base">
              <a:spcBef>
                <a:spcPct val="0"/>
              </a:spcBef>
              <a:spcAft>
                <a:spcPts val="1000"/>
              </a:spcAft>
            </a:pPr>
            <a:r>
              <a:rPr lang="ar-SA" sz="1400" b="1" dirty="0" smtClean="0">
                <a:solidFill>
                  <a:schemeClr val="tx1"/>
                </a:solidFill>
                <a:latin typeface="Arial" pitchFamily="34" charset="0"/>
                <a:ea typeface="Arial" pitchFamily="34" charset="0"/>
                <a:cs typeface="Arial" pitchFamily="34" charset="0"/>
              </a:rPr>
              <a:t>..........كل </a:t>
            </a:r>
            <a:r>
              <a:rPr lang="en-US" sz="1400" b="1" dirty="0" smtClean="0">
                <a:solidFill>
                  <a:schemeClr val="tx1"/>
                </a:solidFill>
                <a:latin typeface="Calibri" pitchFamily="34" charset="0"/>
                <a:ea typeface="Arial" pitchFamily="34" charset="0"/>
                <a:cs typeface="Arial" pitchFamily="34" charset="0"/>
              </a:rPr>
              <a:t> s</a:t>
            </a:r>
            <a:r>
              <a:rPr lang="ar-SA" sz="1400" b="1" dirty="0" smtClean="0">
                <a:solidFill>
                  <a:schemeClr val="tx1"/>
                </a:solidFill>
                <a:latin typeface="Arial" pitchFamily="34" charset="0"/>
                <a:ea typeface="Arial" pitchFamily="34" charset="0"/>
                <a:cs typeface="Arial" pitchFamily="34" charset="0"/>
              </a:rPr>
              <a:t>= تردد الموجة الناتجة</a:t>
            </a:r>
            <a:endParaRPr lang="ar-SA" sz="3200" b="1" dirty="0" smtClean="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17411"/>
                                        </p:tgtEl>
                                      </p:cBhvr>
                                    </p:animEffect>
                                    <p:set>
                                      <p:cBhvr>
                                        <p:cTn id="17" dur="1" fill="hold">
                                          <p:stCondLst>
                                            <p:cond delay="499"/>
                                          </p:stCondLst>
                                        </p:cTn>
                                        <p:tgtEl>
                                          <p:spTgt spid="174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17410"/>
                                        </p:tgtEl>
                                      </p:cBhvr>
                                    </p:animEffect>
                                    <p:set>
                                      <p:cBhvr>
                                        <p:cTn id="22" dur="1" fill="hold">
                                          <p:stCondLst>
                                            <p:cond delay="499"/>
                                          </p:stCondLst>
                                        </p:cTn>
                                        <p:tgtEl>
                                          <p:spTgt spid="174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3" presetClass="exit" presetSubtype="10" fill="hold" nodeType="clickEffect">
                                  <p:stCondLst>
                                    <p:cond delay="0"/>
                                  </p:stCondLst>
                                  <p:childTnLst>
                                    <p:animEffect transition="out" filter="blinds(horizontal)">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3" presetClass="exit" presetSubtype="10" fill="hold" nodeType="clickEffect">
                                  <p:stCondLst>
                                    <p:cond delay="0"/>
                                  </p:stCondLst>
                                  <p:childTnLst>
                                    <p:animEffect transition="out" filter="blinds(horizontal)">
                                      <p:cBhvr>
                                        <p:cTn id="51" dur="500"/>
                                        <p:tgtEl>
                                          <p:spTgt spid="8"/>
                                        </p:tgtEl>
                                      </p:cBhvr>
                                    </p:animEffect>
                                    <p:set>
                                      <p:cBhvr>
                                        <p:cTn id="52" dur="1" fill="hold">
                                          <p:stCondLst>
                                            <p:cond delay="499"/>
                                          </p:stCondLst>
                                        </p:cTn>
                                        <p:tgtEl>
                                          <p:spTgt spid="8"/>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3" presetClass="exit" presetSubtype="10" fill="hold" nodeType="clickEffect">
                                  <p:stCondLst>
                                    <p:cond delay="0"/>
                                  </p:stCondLst>
                                  <p:childTnLst>
                                    <p:animEffect transition="out" filter="blinds(horizontal)">
                                      <p:cBhvr>
                                        <p:cTn id="56" dur="500"/>
                                        <p:tgtEl>
                                          <p:spTgt spid="9"/>
                                        </p:tgtEl>
                                      </p:cBhvr>
                                    </p:animEffect>
                                    <p:set>
                                      <p:cBhvr>
                                        <p:cTn id="57" dur="1" fill="hold">
                                          <p:stCondLst>
                                            <p:cond delay="499"/>
                                          </p:stCondLst>
                                        </p:cTn>
                                        <p:tgtEl>
                                          <p:spTgt spid="9"/>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3" presetClass="exit" presetSubtype="10" fill="hold" nodeType="clickEffect">
                                  <p:stCondLst>
                                    <p:cond delay="0"/>
                                  </p:stCondLst>
                                  <p:childTnLst>
                                    <p:animEffect transition="out" filter="blinds(horizontal)">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3" presetClass="exit" presetSubtype="10" fill="hold" nodeType="clickEffect">
                                  <p:stCondLst>
                                    <p:cond delay="0"/>
                                  </p:stCondLst>
                                  <p:childTnLst>
                                    <p:animEffect transition="out" filter="blinds(horizontal)">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4" presetClass="exit" presetSubtype="16" fill="hold" nodeType="clickEffect">
                                  <p:stCondLst>
                                    <p:cond delay="0"/>
                                  </p:stCondLst>
                                  <p:childTnLst>
                                    <p:animEffect transition="out" filter="box(in)">
                                      <p:cBhvr>
                                        <p:cTn id="71" dur="500"/>
                                        <p:tgtEl>
                                          <p:spTgt spid="11"/>
                                        </p:tgtEl>
                                      </p:cBhvr>
                                    </p:animEffect>
                                    <p:set>
                                      <p:cBhvr>
                                        <p:cTn id="72" dur="1" fill="hold">
                                          <p:stCondLst>
                                            <p:cond delay="499"/>
                                          </p:stCondLst>
                                        </p:cTn>
                                        <p:tgtEl>
                                          <p:spTgt spid="1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20">
                                            <p:bg/>
                                          </p:spTgt>
                                        </p:tgtEl>
                                        <p:attrNameLst>
                                          <p:attrName>style.visibility</p:attrName>
                                        </p:attrNameLst>
                                      </p:cBhvr>
                                      <p:to>
                                        <p:strVal val="visible"/>
                                      </p:to>
                                    </p:set>
                                    <p:animEffect transition="in" filter="wipe(down)">
                                      <p:cBhvr>
                                        <p:cTn id="77" dur="500"/>
                                        <p:tgtEl>
                                          <p:spTgt spid="20">
                                            <p:bg/>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20">
                                            <p:txEl>
                                              <p:pRg st="0" end="0"/>
                                            </p:txEl>
                                          </p:spTgt>
                                        </p:tgtEl>
                                        <p:attrNameLst>
                                          <p:attrName>style.visibility</p:attrName>
                                        </p:attrNameLst>
                                      </p:cBhvr>
                                      <p:to>
                                        <p:strVal val="visible"/>
                                      </p:to>
                                    </p:set>
                                    <p:animEffect transition="in" filter="wipe(down)">
                                      <p:cBhvr>
                                        <p:cTn id="82" dur="500"/>
                                        <p:tgtEl>
                                          <p:spTgt spid="20">
                                            <p:txEl>
                                              <p:pRg st="0" end="0"/>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grpId="0" nodeType="clickEffect">
                                  <p:stCondLst>
                                    <p:cond delay="0"/>
                                  </p:stCondLst>
                                  <p:childTnLst>
                                    <p:set>
                                      <p:cBhvr>
                                        <p:cTn id="86" dur="1" fill="hold">
                                          <p:stCondLst>
                                            <p:cond delay="0"/>
                                          </p:stCondLst>
                                        </p:cTn>
                                        <p:tgtEl>
                                          <p:spTgt spid="20">
                                            <p:txEl>
                                              <p:pRg st="1" end="1"/>
                                            </p:txEl>
                                          </p:spTgt>
                                        </p:tgtEl>
                                        <p:attrNameLst>
                                          <p:attrName>style.visibility</p:attrName>
                                        </p:attrNameLst>
                                      </p:cBhvr>
                                      <p:to>
                                        <p:strVal val="visible"/>
                                      </p:to>
                                    </p:set>
                                    <p:animEffect transition="in" filter="wipe(down)">
                                      <p:cBhvr>
                                        <p:cTn id="87" dur="500"/>
                                        <p:tgtEl>
                                          <p:spTgt spid="20">
                                            <p:txEl>
                                              <p:pRg st="1" end="1"/>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20">
                                            <p:txEl>
                                              <p:pRg st="2" end="2"/>
                                            </p:txEl>
                                          </p:spTgt>
                                        </p:tgtEl>
                                        <p:attrNameLst>
                                          <p:attrName>style.visibility</p:attrName>
                                        </p:attrNameLst>
                                      </p:cBhvr>
                                      <p:to>
                                        <p:strVal val="visible"/>
                                      </p:to>
                                    </p:set>
                                    <p:animEffect transition="in" filter="wipe(down)">
                                      <p:cBhvr>
                                        <p:cTn id="92" dur="500"/>
                                        <p:tgtEl>
                                          <p:spTgt spid="20">
                                            <p:txEl>
                                              <p:pRg st="2" end="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grpId="0" nodeType="clickEffect">
                                  <p:stCondLst>
                                    <p:cond delay="0"/>
                                  </p:stCondLst>
                                  <p:childTnLst>
                                    <p:set>
                                      <p:cBhvr>
                                        <p:cTn id="96" dur="1" fill="hold">
                                          <p:stCondLst>
                                            <p:cond delay="0"/>
                                          </p:stCondLst>
                                        </p:cTn>
                                        <p:tgtEl>
                                          <p:spTgt spid="20">
                                            <p:txEl>
                                              <p:pRg st="3" end="3"/>
                                            </p:txEl>
                                          </p:spTgt>
                                        </p:tgtEl>
                                        <p:attrNameLst>
                                          <p:attrName>style.visibility</p:attrName>
                                        </p:attrNameLst>
                                      </p:cBhvr>
                                      <p:to>
                                        <p:strVal val="visible"/>
                                      </p:to>
                                    </p:set>
                                    <p:animEffect transition="in" filter="wipe(down)">
                                      <p:cBhvr>
                                        <p:cTn id="97"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20"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p:cNvPicPr/>
          <p:nvPr/>
        </p:nvPicPr>
        <p:blipFill>
          <a:blip r:embed="rId2"/>
          <a:srcRect l="11752" t="39679" r="36079" b="17661"/>
          <a:stretch>
            <a:fillRect/>
          </a:stretch>
        </p:blipFill>
        <p:spPr bwMode="auto">
          <a:xfrm>
            <a:off x="0" y="0"/>
            <a:ext cx="9144000" cy="6858000"/>
          </a:xfrm>
          <a:prstGeom prst="rect">
            <a:avLst/>
          </a:prstGeom>
          <a:noFill/>
          <a:ln w="9525">
            <a:noFill/>
            <a:miter lim="800000"/>
            <a:headEnd/>
            <a:tailEnd/>
          </a:ln>
        </p:spPr>
      </p:pic>
      <p:pic>
        <p:nvPicPr>
          <p:cNvPr id="17410" name="Picture 2"/>
          <p:cNvPicPr>
            <a:picLocks noChangeAspect="1" noChangeArrowheads="1"/>
          </p:cNvPicPr>
          <p:nvPr/>
        </p:nvPicPr>
        <p:blipFill>
          <a:blip r:embed="rId3"/>
          <a:srcRect/>
          <a:stretch>
            <a:fillRect/>
          </a:stretch>
        </p:blipFill>
        <p:spPr bwMode="auto">
          <a:xfrm>
            <a:off x="214282" y="785794"/>
            <a:ext cx="1438275" cy="928694"/>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a:stretch>
            <a:fillRect/>
          </a:stretch>
        </p:blipFill>
        <p:spPr bwMode="auto">
          <a:xfrm>
            <a:off x="2428860" y="2928934"/>
            <a:ext cx="2143140" cy="3929066"/>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4714876" y="214290"/>
            <a:ext cx="2500330" cy="5786478"/>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7072330" y="2786058"/>
            <a:ext cx="2071670" cy="407194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17410"/>
                                        </p:tgtEl>
                                      </p:cBhvr>
                                    </p:animEffect>
                                    <p:set>
                                      <p:cBhvr>
                                        <p:cTn id="7" dur="1" fill="hold">
                                          <p:stCondLst>
                                            <p:cond delay="499"/>
                                          </p:stCondLst>
                                        </p:cTn>
                                        <p:tgtEl>
                                          <p:spTgt spid="174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nodeType="clickEffect">
                                  <p:stCondLst>
                                    <p:cond delay="0"/>
                                  </p:stCondLst>
                                  <p:childTnLst>
                                    <p:animEffect transition="out" filter="blinds(horizontal)">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nodeType="clickEffect">
                                  <p:stCondLst>
                                    <p:cond delay="0"/>
                                  </p:stCondLst>
                                  <p:childTnLst>
                                    <p:animEffect transition="out" filter="blinds(horizontal)">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جدول 1"/>
          <p:cNvGraphicFramePr>
            <a:graphicFrameLocks noGrp="1"/>
          </p:cNvGraphicFramePr>
          <p:nvPr/>
        </p:nvGraphicFramePr>
        <p:xfrm>
          <a:off x="214282" y="571480"/>
          <a:ext cx="8643998" cy="5572162"/>
        </p:xfrm>
        <a:graphic>
          <a:graphicData uri="http://schemas.openxmlformats.org/drawingml/2006/table">
            <a:tbl>
              <a:tblPr/>
              <a:tblGrid>
                <a:gridCol w="3357586"/>
                <a:gridCol w="3453501"/>
                <a:gridCol w="1832911"/>
              </a:tblGrid>
              <a:tr h="857255">
                <a:tc>
                  <a:txBody>
                    <a:bodyPr/>
                    <a:lstStyle/>
                    <a:p>
                      <a:pPr algn="ctr" rtl="0">
                        <a:lnSpc>
                          <a:spcPct val="115000"/>
                        </a:lnSpc>
                        <a:spcAft>
                          <a:spcPts val="0"/>
                        </a:spcAft>
                      </a:pPr>
                      <a:r>
                        <a:rPr lang="ar-SA" sz="3600" b="1" dirty="0">
                          <a:latin typeface="Calibri"/>
                          <a:ea typeface="Calibri"/>
                          <a:cs typeface="Arial"/>
                        </a:rPr>
                        <a:t>البندول</a:t>
                      </a:r>
                      <a:endParaRPr lang="en-US" sz="32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0">
                        <a:lnSpc>
                          <a:spcPct val="115000"/>
                        </a:lnSpc>
                        <a:spcAft>
                          <a:spcPts val="0"/>
                        </a:spcAft>
                      </a:pPr>
                      <a:r>
                        <a:rPr lang="ar-SA" sz="3600" b="1" dirty="0">
                          <a:latin typeface="Calibri"/>
                          <a:ea typeface="Calibri"/>
                          <a:cs typeface="Arial"/>
                        </a:rPr>
                        <a:t>دائرة الملف والمكثف</a:t>
                      </a:r>
                      <a:endParaRPr lang="en-US" sz="32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l" rtl="0">
                        <a:lnSpc>
                          <a:spcPct val="115000"/>
                        </a:lnSpc>
                        <a:spcAft>
                          <a:spcPts val="0"/>
                        </a:spcAft>
                        <a:tabLst>
                          <a:tab pos="185420" algn="l"/>
                        </a:tabLst>
                      </a:pPr>
                      <a:r>
                        <a:rPr lang="en-US" sz="1600" b="1">
                          <a:latin typeface="Calibri"/>
                          <a:ea typeface="Calibri"/>
                          <a:cs typeface="Old Antic Bold"/>
                        </a:rPr>
                        <a:t>	</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7255">
                <a:tc>
                  <a:txBody>
                    <a:bodyPr/>
                    <a:lstStyle/>
                    <a:p>
                      <a:pPr algn="ctr" rtl="0">
                        <a:lnSpc>
                          <a:spcPct val="115000"/>
                        </a:lnSpc>
                        <a:spcAft>
                          <a:spcPts val="0"/>
                        </a:spcAft>
                      </a:pPr>
                      <a:endParaRPr lang="en-US" sz="9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a:lnSpc>
                          <a:spcPct val="115000"/>
                        </a:lnSpc>
                        <a:spcAft>
                          <a:spcPts val="0"/>
                        </a:spcAft>
                      </a:pPr>
                      <a:endParaRPr lang="en-US" sz="9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ar-SA" sz="2400" b="1" dirty="0">
                          <a:latin typeface="Calibri"/>
                          <a:ea typeface="Calibri"/>
                          <a:cs typeface="Arial"/>
                        </a:rPr>
                        <a:t>الجسم المهتز</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85884">
                <a:tc>
                  <a:txBody>
                    <a:bodyPr/>
                    <a:lstStyle/>
                    <a:p>
                      <a:pPr algn="r" rtl="0">
                        <a:lnSpc>
                          <a:spcPct val="115000"/>
                        </a:lnSpc>
                        <a:spcAft>
                          <a:spcPts val="0"/>
                        </a:spcAft>
                      </a:pPr>
                      <a:r>
                        <a:rPr lang="ar-SA" sz="2000" b="1" dirty="0">
                          <a:latin typeface="Calibri"/>
                          <a:ea typeface="Calibri"/>
                          <a:cs typeface="Arial"/>
                        </a:rPr>
                        <a:t>عند أخفض نقطه حيث السرعة اكبر </a:t>
                      </a:r>
                      <a:r>
                        <a:rPr lang="ar-SA" sz="2800" b="1" dirty="0" err="1" smtClean="0">
                          <a:latin typeface="Calibri"/>
                          <a:ea typeface="Calibri"/>
                          <a:cs typeface="Arial"/>
                        </a:rPr>
                        <a:t>مايمكن</a:t>
                      </a:r>
                      <a:endParaRPr lang="en-US" sz="11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ar-SA" sz="2000" b="1" dirty="0">
                          <a:latin typeface="Calibri"/>
                          <a:ea typeface="Calibri"/>
                          <a:cs typeface="Arial"/>
                        </a:rPr>
                        <a:t>شحنة المكثف=0حيث التيار قيمة عظمى</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ar-SA" sz="2400" b="1" dirty="0">
                          <a:latin typeface="Calibri"/>
                          <a:ea typeface="Calibri"/>
                          <a:cs typeface="Arial"/>
                        </a:rPr>
                        <a:t>أكبر طاقة حركية </a:t>
                      </a:r>
                      <a:r>
                        <a:rPr lang="en-US" sz="2400" b="1" dirty="0">
                          <a:latin typeface="Arial"/>
                          <a:ea typeface="Calibri"/>
                          <a:cs typeface="Arial"/>
                        </a:rPr>
                        <a:t>KE    </a:t>
                      </a:r>
                      <a:r>
                        <a:rPr lang="ar-SA" sz="2400" b="1" dirty="0">
                          <a:latin typeface="Arial"/>
                          <a:ea typeface="Calibri"/>
                          <a:cs typeface="Arial"/>
                        </a:rPr>
                        <a:t>  </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85884">
                <a:tc>
                  <a:txBody>
                    <a:bodyPr/>
                    <a:lstStyle/>
                    <a:p>
                      <a:pPr algn="r" rtl="0">
                        <a:lnSpc>
                          <a:spcPct val="115000"/>
                        </a:lnSpc>
                        <a:spcAft>
                          <a:spcPts val="0"/>
                        </a:spcAft>
                      </a:pPr>
                      <a:endParaRPr lang="en-US" sz="2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ar-SA" sz="2400" b="1" dirty="0">
                          <a:latin typeface="Calibri"/>
                          <a:ea typeface="Calibri"/>
                          <a:cs typeface="Arial"/>
                        </a:rPr>
                        <a:t>أكبر طاقة وضع  </a:t>
                      </a:r>
                      <a:r>
                        <a:rPr lang="en-US" sz="2400" b="1" dirty="0">
                          <a:latin typeface="Arial"/>
                          <a:ea typeface="Calibri"/>
                          <a:cs typeface="Arial"/>
                        </a:rPr>
                        <a:t>PE</a:t>
                      </a:r>
                      <a:r>
                        <a:rPr lang="ar-SA" sz="2400" b="1" dirty="0">
                          <a:latin typeface="Arial"/>
                          <a:ea typeface="Calibri"/>
                          <a:cs typeface="Arial"/>
                        </a:rPr>
                        <a:t>      </a:t>
                      </a:r>
                      <a:r>
                        <a:rPr lang="en-US" sz="2400" b="1" dirty="0">
                          <a:latin typeface="Arial"/>
                          <a:ea typeface="Calibri"/>
                          <a:cs typeface="Arial"/>
                        </a:rPr>
                        <a:t>    </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1285884">
                <a:tc>
                  <a:txBody>
                    <a:bodyPr/>
                    <a:lstStyle/>
                    <a:p>
                      <a:pPr algn="r" rtl="0">
                        <a:lnSpc>
                          <a:spcPct val="115000"/>
                        </a:lnSpc>
                        <a:spcAft>
                          <a:spcPts val="0"/>
                        </a:spcAft>
                      </a:pPr>
                      <a:r>
                        <a:rPr lang="ar-SA" sz="3200" b="1" dirty="0" smtClean="0">
                          <a:latin typeface="Calibri"/>
                          <a:ea typeface="Calibri"/>
                          <a:cs typeface="Arial"/>
                        </a:rPr>
                        <a:t>دفعات </a:t>
                      </a:r>
                      <a:r>
                        <a:rPr lang="ar-SA" sz="3200" b="1" dirty="0" err="1">
                          <a:latin typeface="Calibri"/>
                          <a:ea typeface="Calibri"/>
                          <a:cs typeface="Arial"/>
                        </a:rPr>
                        <a:t>خفيفه</a:t>
                      </a:r>
                      <a:r>
                        <a:rPr lang="ar-SA" sz="3200" b="1" dirty="0">
                          <a:latin typeface="Calibri"/>
                          <a:ea typeface="Calibri"/>
                          <a:cs typeface="Arial"/>
                        </a:rPr>
                        <a:t> </a:t>
                      </a:r>
                      <a:r>
                        <a:rPr lang="ar-SA" sz="3200" b="1" dirty="0" smtClean="0">
                          <a:latin typeface="Calibri"/>
                          <a:ea typeface="Calibri"/>
                          <a:cs typeface="Arial"/>
                        </a:rPr>
                        <a:t>بإضافة مصدر للطاقة</a:t>
                      </a:r>
                      <a:endParaRPr lang="en-US" sz="2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ar-SA" sz="2000" b="1" dirty="0">
                          <a:latin typeface="Calibri"/>
                          <a:ea typeface="Calibri"/>
                          <a:cs typeface="Arial"/>
                        </a:rPr>
                        <a:t>إضافة نبضات جهد بإضافة ملف أخر </a:t>
                      </a:r>
                      <a:r>
                        <a:rPr lang="ar-SA" sz="2000" b="1" dirty="0" smtClean="0">
                          <a:latin typeface="Calibri"/>
                          <a:ea typeface="Calibri"/>
                          <a:cs typeface="Arial"/>
                        </a:rPr>
                        <a:t>للدائرة</a:t>
                      </a:r>
                      <a:r>
                        <a:rPr lang="ar-SA" sz="1800" b="1" baseline="0" dirty="0" smtClean="0">
                          <a:latin typeface="Calibri"/>
                          <a:ea typeface="Calibri"/>
                          <a:cs typeface="Arial"/>
                        </a:rPr>
                        <a:t> </a:t>
                      </a:r>
                      <a:r>
                        <a:rPr lang="ar-SA" sz="2000" b="1" baseline="0" dirty="0" smtClean="0">
                          <a:latin typeface="Calibri"/>
                          <a:ea typeface="Calibri"/>
                          <a:cs typeface="Arial"/>
                        </a:rPr>
                        <a:t>.</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r>
                        <a:rPr lang="ar-SA" sz="2400" b="1" dirty="0">
                          <a:latin typeface="Calibri"/>
                          <a:ea typeface="Calibri"/>
                          <a:cs typeface="Arial"/>
                        </a:rPr>
                        <a:t>التغذية </a:t>
                      </a:r>
                      <a:r>
                        <a:rPr lang="ar-SA" sz="2400" b="1" dirty="0" err="1">
                          <a:latin typeface="Calibri"/>
                          <a:ea typeface="Calibri"/>
                          <a:cs typeface="Arial"/>
                        </a:rPr>
                        <a:t>المحافظه</a:t>
                      </a:r>
                      <a:r>
                        <a:rPr lang="ar-SA" sz="2400" b="1" dirty="0">
                          <a:latin typeface="Calibri"/>
                          <a:ea typeface="Calibri"/>
                          <a:cs typeface="Arial"/>
                        </a:rPr>
                        <a:t> على </a:t>
                      </a:r>
                      <a:r>
                        <a:rPr lang="ar-SA" sz="2400" b="1" dirty="0" err="1">
                          <a:latin typeface="Calibri"/>
                          <a:ea typeface="Calibri"/>
                          <a:cs typeface="Arial"/>
                        </a:rPr>
                        <a:t>الأهتزازت</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bl>
          </a:graphicData>
        </a:graphic>
      </p:graphicFrame>
      <p:pic>
        <p:nvPicPr>
          <p:cNvPr id="19457" name="Picture 1"/>
          <p:cNvPicPr>
            <a:picLocks noChangeAspect="1" noChangeArrowheads="1"/>
          </p:cNvPicPr>
          <p:nvPr/>
        </p:nvPicPr>
        <p:blipFill>
          <a:blip r:embed="rId2"/>
          <a:srcRect/>
          <a:stretch>
            <a:fillRect/>
          </a:stretch>
        </p:blipFill>
        <p:spPr bwMode="auto">
          <a:xfrm>
            <a:off x="3714744" y="2357430"/>
            <a:ext cx="3305180" cy="995363"/>
          </a:xfrm>
          <a:prstGeom prst="rect">
            <a:avLst/>
          </a:prstGeom>
          <a:noFill/>
          <a:ln w="9525">
            <a:noFill/>
            <a:miter lim="800000"/>
            <a:headEnd/>
            <a:tailEnd/>
          </a:ln>
          <a:effectLst/>
        </p:spPr>
      </p:pic>
      <p:pic>
        <p:nvPicPr>
          <p:cNvPr id="4" name="Picture 1"/>
          <p:cNvPicPr>
            <a:picLocks noChangeAspect="1" noChangeArrowheads="1"/>
          </p:cNvPicPr>
          <p:nvPr/>
        </p:nvPicPr>
        <p:blipFill>
          <a:blip r:embed="rId2"/>
          <a:srcRect/>
          <a:stretch>
            <a:fillRect/>
          </a:stretch>
        </p:blipFill>
        <p:spPr bwMode="auto">
          <a:xfrm>
            <a:off x="285720" y="2357430"/>
            <a:ext cx="3286148" cy="995363"/>
          </a:xfrm>
          <a:prstGeom prst="rect">
            <a:avLst/>
          </a:prstGeom>
          <a:noFill/>
          <a:ln w="9525">
            <a:noFill/>
            <a:miter lim="800000"/>
            <a:headEnd/>
            <a:tailEnd/>
          </a:ln>
          <a:effectLst/>
        </p:spPr>
      </p:pic>
      <p:pic>
        <p:nvPicPr>
          <p:cNvPr id="5" name="Picture 1"/>
          <p:cNvPicPr>
            <a:picLocks noChangeAspect="1" noChangeArrowheads="1"/>
          </p:cNvPicPr>
          <p:nvPr/>
        </p:nvPicPr>
        <p:blipFill>
          <a:blip r:embed="rId2"/>
          <a:srcRect/>
          <a:stretch>
            <a:fillRect/>
          </a:stretch>
        </p:blipFill>
        <p:spPr bwMode="auto">
          <a:xfrm>
            <a:off x="3643306" y="4929198"/>
            <a:ext cx="3305180" cy="1066801"/>
          </a:xfrm>
          <a:prstGeom prst="rect">
            <a:avLst/>
          </a:prstGeom>
          <a:noFill/>
          <a:ln w="9525">
            <a:noFill/>
            <a:miter lim="800000"/>
            <a:headEnd/>
            <a:tailEnd/>
          </a:ln>
          <a:effectLst/>
        </p:spPr>
      </p:pic>
      <p:pic>
        <p:nvPicPr>
          <p:cNvPr id="6" name="Picture 1"/>
          <p:cNvPicPr>
            <a:picLocks noChangeAspect="1" noChangeArrowheads="1"/>
          </p:cNvPicPr>
          <p:nvPr/>
        </p:nvPicPr>
        <p:blipFill>
          <a:blip r:embed="rId2"/>
          <a:srcRect/>
          <a:stretch>
            <a:fillRect/>
          </a:stretch>
        </p:blipFill>
        <p:spPr bwMode="auto">
          <a:xfrm>
            <a:off x="285720" y="4929198"/>
            <a:ext cx="3233742" cy="995363"/>
          </a:xfrm>
          <a:prstGeom prst="rect">
            <a:avLst/>
          </a:prstGeom>
          <a:noFill/>
          <a:ln w="9525">
            <a:noFill/>
            <a:miter lim="800000"/>
            <a:headEnd/>
            <a:tailEnd/>
          </a:ln>
          <a:effectLst/>
        </p:spPr>
      </p:pic>
      <p:sp>
        <p:nvSpPr>
          <p:cNvPr id="7" name="مستطيل 6"/>
          <p:cNvSpPr/>
          <p:nvPr/>
        </p:nvSpPr>
        <p:spPr>
          <a:xfrm>
            <a:off x="2071670" y="1428736"/>
            <a:ext cx="4219424" cy="769441"/>
          </a:xfrm>
          <a:prstGeom prst="rect">
            <a:avLst/>
          </a:prstGeom>
          <a:noFill/>
        </p:spPr>
        <p:txBody>
          <a:bodyPr wrap="none" lIns="91440" tIns="45720" rIns="91440" bIns="45720">
            <a:spAutoFit/>
          </a:bodyPr>
          <a:lstStyle/>
          <a:p>
            <a:pPr algn="ctr"/>
            <a:r>
              <a:rPr lang="ar-SA" sz="4400" b="1"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الإلكترونات       الكره</a:t>
            </a:r>
            <a:endParaRPr lang="ar-SA" sz="5400" b="1" cap="none" spc="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8" name="مستطيل 7"/>
          <p:cNvSpPr/>
          <p:nvPr/>
        </p:nvSpPr>
        <p:spPr>
          <a:xfrm>
            <a:off x="4786314" y="3786190"/>
            <a:ext cx="184730" cy="923330"/>
          </a:xfrm>
          <a:prstGeom prst="rect">
            <a:avLst/>
          </a:prstGeom>
          <a:noFill/>
        </p:spPr>
        <p:txBody>
          <a:bodyPr wrap="none" lIns="91440" tIns="45720" rIns="91440" bIns="45720">
            <a:spAutoFit/>
          </a:bodyPr>
          <a:lstStyle/>
          <a:p>
            <a:pPr algn="ctr"/>
            <a:endParaRPr lang="ar-SA" sz="5400" b="1" cap="none" spc="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9" name="مستطيل 8"/>
          <p:cNvSpPr/>
          <p:nvPr/>
        </p:nvSpPr>
        <p:spPr>
          <a:xfrm>
            <a:off x="3428097" y="2967335"/>
            <a:ext cx="184731" cy="923330"/>
          </a:xfrm>
          <a:prstGeom prst="rect">
            <a:avLst/>
          </a:prstGeom>
          <a:noFill/>
        </p:spPr>
        <p:txBody>
          <a:bodyPr wrap="none" lIns="91440" tIns="45720" rIns="91440" bIns="45720">
            <a:spAutoFit/>
          </a:bodyPr>
          <a:lstStyle/>
          <a:p>
            <a:pPr algn="ctr"/>
            <a:endParaRPr lang="ar-SA" sz="5400" b="1" cap="none" spc="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10" name="مستطيل 9"/>
          <p:cNvSpPr/>
          <p:nvPr/>
        </p:nvSpPr>
        <p:spPr>
          <a:xfrm>
            <a:off x="714348" y="3929066"/>
            <a:ext cx="6362006" cy="523220"/>
          </a:xfrm>
          <a:prstGeom prst="rect">
            <a:avLst/>
          </a:prstGeom>
          <a:noFill/>
        </p:spPr>
        <p:txBody>
          <a:bodyPr wrap="square" lIns="91440" tIns="45720" rIns="91440" bIns="45720">
            <a:spAutoFit/>
          </a:bodyPr>
          <a:lstStyle/>
          <a:p>
            <a:r>
              <a:rPr lang="ar-SA" sz="2800" b="1" cap="none" spc="0"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شحنة المكثف= قيمة عظمى    عند أعلى نقطه </a:t>
            </a:r>
            <a:endParaRPr lang="ar-SA" sz="2800" b="1" cap="none" spc="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xit" presetSubtype="16" fill="hold" nodeType="clickEffect">
                                  <p:stCondLst>
                                    <p:cond delay="0"/>
                                  </p:stCondLst>
                                  <p:childTnLst>
                                    <p:animEffect transition="out" filter="box(in)">
                                      <p:cBhvr>
                                        <p:cTn id="11" dur="500"/>
                                        <p:tgtEl>
                                          <p:spTgt spid="19457"/>
                                        </p:tgtEl>
                                      </p:cBhvr>
                                    </p:animEffect>
                                    <p:set>
                                      <p:cBhvr>
                                        <p:cTn id="12" dur="1" fill="hold">
                                          <p:stCondLst>
                                            <p:cond delay="499"/>
                                          </p:stCondLst>
                                        </p:cTn>
                                        <p:tgtEl>
                                          <p:spTgt spid="1945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4" presetClass="exit" presetSubtype="16" fill="hold" nodeType="clickEffect">
                                  <p:stCondLst>
                                    <p:cond delay="0"/>
                                  </p:stCondLst>
                                  <p:childTnLst>
                                    <p:animEffect transition="out" filter="box(in)">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20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4" presetClass="exit" presetSubtype="16" fill="hold" nodeType="clickEffect">
                                  <p:stCondLst>
                                    <p:cond delay="0"/>
                                  </p:stCondLst>
                                  <p:childTnLst>
                                    <p:animEffect transition="out" filter="box(in)">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10" grpId="0"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435608" y="274638"/>
            <a:ext cx="7498080" cy="3011486"/>
          </a:xfrm>
        </p:spPr>
        <p:txBody>
          <a:bodyPr>
            <a:normAutofit fontScale="90000"/>
          </a:bodyPr>
          <a:lstStyle/>
          <a:p>
            <a:pPr algn="r"/>
            <a:r>
              <a:rPr lang="ar-SA" sz="3600" b="1" dirty="0" smtClean="0">
                <a:ln>
                  <a:solidFill>
                    <a:sysClr val="windowText" lastClr="000000"/>
                  </a:solidFill>
                </a:ln>
                <a:solidFill>
                  <a:schemeClr val="accent1"/>
                </a:solidFill>
              </a:rPr>
              <a:t>وكما أن الطاقة الكلية في البندول مقدار ثابت فإن مجموع طاقتي المجالين الكهربائي والمغناطيسي والطاقة الحرارية في الأسلاك والطاقة المحمولة بعيداً بواسطة الموجات الكهرومغناطيسية مقدار ثابت </a:t>
            </a:r>
            <a:r>
              <a:rPr lang="en-US" sz="3600" dirty="0" smtClean="0">
                <a:ln>
                  <a:solidFill>
                    <a:sysClr val="windowText" lastClr="000000"/>
                  </a:solidFill>
                </a:ln>
                <a:solidFill>
                  <a:schemeClr val="accent1"/>
                </a:solidFill>
              </a:rPr>
              <a:t/>
            </a:r>
            <a:br>
              <a:rPr lang="en-US" sz="3600" dirty="0" smtClean="0">
                <a:ln>
                  <a:solidFill>
                    <a:sysClr val="windowText" lastClr="000000"/>
                  </a:solidFill>
                </a:ln>
                <a:solidFill>
                  <a:schemeClr val="accent1"/>
                </a:solidFill>
              </a:rPr>
            </a:br>
            <a:r>
              <a:rPr lang="ar-SA" sz="3600" b="1" dirty="0" smtClean="0">
                <a:ln>
                  <a:solidFill>
                    <a:sysClr val="windowText" lastClr="000000"/>
                  </a:solidFill>
                </a:ln>
                <a:solidFill>
                  <a:schemeClr val="accent1"/>
                </a:solidFill>
              </a:rPr>
              <a:t>تسمى الطاقة التي تحمل أو تشع علي شكل موجات كهرومغناطيسية .....................................</a:t>
            </a:r>
            <a:r>
              <a:rPr lang="ar-SA" sz="3600" dirty="0" smtClean="0">
                <a:ln>
                  <a:solidFill>
                    <a:sysClr val="windowText" lastClr="000000"/>
                  </a:solidFill>
                </a:ln>
                <a:solidFill>
                  <a:schemeClr val="accent1"/>
                </a:solidFill>
              </a:rPr>
              <a:t> </a:t>
            </a:r>
            <a:r>
              <a:rPr lang="en-US" dirty="0" smtClean="0"/>
              <a:t/>
            </a:r>
            <a:br>
              <a:rPr lang="en-US" dirty="0" smtClean="0"/>
            </a:br>
            <a:endParaRPr lang="ar-SA" dirty="0"/>
          </a:p>
        </p:txBody>
      </p:sp>
      <p:sp>
        <p:nvSpPr>
          <p:cNvPr id="3" name="عنصر نائب للمحتوى 2"/>
          <p:cNvSpPr>
            <a:spLocks noGrp="1"/>
          </p:cNvSpPr>
          <p:nvPr>
            <p:ph idx="1"/>
          </p:nvPr>
        </p:nvSpPr>
        <p:spPr/>
        <p:txBody>
          <a:bodyPr/>
          <a:lstStyle/>
          <a:p>
            <a:endParaRPr lang="ar-SA" dirty="0"/>
          </a:p>
        </p:txBody>
      </p:sp>
      <p:pic>
        <p:nvPicPr>
          <p:cNvPr id="43010" name="Picture 2" descr="http://t2.gstatic.com/images?q=tbn:ANd9GcR53YYJwJFESY1y75GxywM8k7nplJSVXUnub71t-Q45vOIcaHtMkA"/>
          <p:cNvPicPr>
            <a:picLocks noChangeAspect="1" noChangeArrowheads="1"/>
          </p:cNvPicPr>
          <p:nvPr/>
        </p:nvPicPr>
        <p:blipFill>
          <a:blip r:embed="rId2"/>
          <a:srcRect/>
          <a:stretch>
            <a:fillRect/>
          </a:stretch>
        </p:blipFill>
        <p:spPr bwMode="auto">
          <a:xfrm>
            <a:off x="1214414" y="3214686"/>
            <a:ext cx="7429552" cy="3071834"/>
          </a:xfrm>
          <a:prstGeom prst="rect">
            <a:avLst/>
          </a:prstGeom>
          <a:noFill/>
        </p:spPr>
      </p:pic>
      <p:sp>
        <p:nvSpPr>
          <p:cNvPr id="5" name="مستطيل 4"/>
          <p:cNvSpPr/>
          <p:nvPr/>
        </p:nvSpPr>
        <p:spPr>
          <a:xfrm>
            <a:off x="2143108" y="2428868"/>
            <a:ext cx="4355680" cy="707886"/>
          </a:xfrm>
          <a:prstGeom prst="rect">
            <a:avLst/>
          </a:prstGeom>
          <a:noFill/>
        </p:spPr>
        <p:txBody>
          <a:bodyPr wrap="none" lIns="91440" tIns="45720" rIns="91440" bIns="45720">
            <a:spAutoFit/>
          </a:bodyPr>
          <a:lstStyle/>
          <a:p>
            <a:pPr algn="ctr"/>
            <a:r>
              <a:rPr lang="ar-SA"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الإشعاع الكهرومغناطيسي</a:t>
            </a:r>
            <a:endParaRPr lang="ar-SA"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3010"/>
                                        </p:tgtEl>
                                        <p:attrNameLst>
                                          <p:attrName>style.visibility</p:attrName>
                                        </p:attrNameLst>
                                      </p:cBhvr>
                                      <p:to>
                                        <p:strVal val="visible"/>
                                      </p:to>
                                    </p:set>
                                    <p:anim calcmode="lin" valueType="num">
                                      <p:cBhvr additive="base">
                                        <p:cTn id="11" dur="500" fill="hold"/>
                                        <p:tgtEl>
                                          <p:spTgt spid="43010"/>
                                        </p:tgtEl>
                                        <p:attrNameLst>
                                          <p:attrName>ppt_x</p:attrName>
                                        </p:attrNameLst>
                                      </p:cBhvr>
                                      <p:tavLst>
                                        <p:tav tm="0">
                                          <p:val>
                                            <p:strVal val="#ppt_x"/>
                                          </p:val>
                                        </p:tav>
                                        <p:tav tm="100000">
                                          <p:val>
                                            <p:strVal val="#ppt_x"/>
                                          </p:val>
                                        </p:tav>
                                      </p:tavLst>
                                    </p:anim>
                                    <p:anim calcmode="lin" valueType="num">
                                      <p:cBhvr additive="base">
                                        <p:cTn id="12"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allAtOnce"/>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p:cNvPicPr/>
          <p:nvPr/>
        </p:nvPicPr>
        <p:blipFill>
          <a:blip r:embed="rId2"/>
          <a:srcRect l="64925" t="34174" r="10270" b="33028"/>
          <a:stretch>
            <a:fillRect/>
          </a:stretch>
        </p:blipFill>
        <p:spPr bwMode="auto">
          <a:xfrm>
            <a:off x="0" y="0"/>
            <a:ext cx="2857488" cy="3857628"/>
          </a:xfrm>
          <a:prstGeom prst="rect">
            <a:avLst/>
          </a:prstGeom>
          <a:noFill/>
          <a:ln w="9525">
            <a:noFill/>
            <a:miter lim="800000"/>
            <a:headEnd/>
            <a:tailEnd/>
          </a:ln>
        </p:spPr>
      </p:pic>
      <p:sp>
        <p:nvSpPr>
          <p:cNvPr id="4" name="مستطيل 3"/>
          <p:cNvSpPr/>
          <p:nvPr/>
        </p:nvSpPr>
        <p:spPr>
          <a:xfrm>
            <a:off x="2285993" y="214290"/>
            <a:ext cx="6522940" cy="3877985"/>
          </a:xfrm>
          <a:prstGeom prst="rect">
            <a:avLst/>
          </a:prstGeom>
          <a:noFill/>
        </p:spPr>
        <p:txBody>
          <a:bodyPr wrap="none" lIns="91440" tIns="45720" rIns="91440" bIns="45720">
            <a:spAutoFit/>
          </a:bodyPr>
          <a:lstStyle/>
          <a:p>
            <a:r>
              <a:rPr lang="ar-SA" sz="5400" b="1" cap="none" spc="0" dirty="0" smtClean="0">
                <a:ln w="10541" cmpd="sng">
                  <a:solidFill>
                    <a:schemeClr val="accent1">
                      <a:shade val="88000"/>
                      <a:satMod val="110000"/>
                    </a:schemeClr>
                  </a:solidFill>
                  <a:prstDash val="solid"/>
                </a:ln>
                <a:solidFill>
                  <a:schemeClr val="accent1"/>
                </a:solidFill>
                <a:effectLst/>
              </a:rPr>
              <a:t>عللي:</a:t>
            </a: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p>
          <a:p>
            <a:r>
              <a:rPr lang="ar-SA"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1</a:t>
            </a:r>
            <a:r>
              <a:rPr lang="ar-SA" sz="3200" b="1" cap="none" spc="0" dirty="0" smtClean="0">
                <a:ln w="10541" cmpd="sng">
                  <a:solidFill>
                    <a:schemeClr val="accent1">
                      <a:shade val="88000"/>
                      <a:satMod val="110000"/>
                    </a:schemeClr>
                  </a:solidFill>
                  <a:prstDash val="solid"/>
                </a:ln>
                <a:solidFill>
                  <a:schemeClr val="bg2">
                    <a:lumMod val="25000"/>
                  </a:schemeClr>
                </a:solidFill>
                <a:effectLst/>
              </a:rPr>
              <a:t>- يتم تزويد ملف أخر في دائرة الملف والمكثف</a:t>
            </a:r>
          </a:p>
          <a:p>
            <a:r>
              <a:rPr lang="ar-SA" sz="3200" b="1" dirty="0" smtClean="0">
                <a:ln w="10541" cmpd="sng">
                  <a:solidFill>
                    <a:schemeClr val="accent1">
                      <a:shade val="88000"/>
                      <a:satMod val="110000"/>
                    </a:schemeClr>
                  </a:solidFill>
                  <a:prstDash val="solid"/>
                </a:ln>
                <a:solidFill>
                  <a:schemeClr val="bg2">
                    <a:lumMod val="75000"/>
                  </a:schemeClr>
                </a:solidFill>
              </a:rPr>
              <a:t>حتى يتحول إلى محول يحافظ على </a:t>
            </a:r>
            <a:r>
              <a:rPr lang="ar-SA" sz="3200" b="1" dirty="0" err="1" smtClean="0">
                <a:ln w="10541" cmpd="sng">
                  <a:solidFill>
                    <a:schemeClr val="accent1">
                      <a:shade val="88000"/>
                      <a:satMod val="110000"/>
                    </a:schemeClr>
                  </a:solidFill>
                  <a:prstDash val="solid"/>
                </a:ln>
                <a:solidFill>
                  <a:schemeClr val="bg2">
                    <a:lumMod val="75000"/>
                  </a:schemeClr>
                </a:solidFill>
              </a:rPr>
              <a:t>إستمرار</a:t>
            </a:r>
            <a:r>
              <a:rPr lang="ar-SA" sz="3200" b="1" dirty="0" smtClean="0">
                <a:ln w="10541" cmpd="sng">
                  <a:solidFill>
                    <a:schemeClr val="accent1">
                      <a:shade val="88000"/>
                      <a:satMod val="110000"/>
                    </a:schemeClr>
                  </a:solidFill>
                  <a:prstDash val="solid"/>
                </a:ln>
                <a:solidFill>
                  <a:schemeClr val="bg2">
                    <a:lumMod val="75000"/>
                  </a:schemeClr>
                </a:solidFill>
              </a:rPr>
              <a:t> </a:t>
            </a:r>
          </a:p>
          <a:p>
            <a:r>
              <a:rPr lang="ar-SA" sz="3200" b="1" dirty="0" smtClean="0">
                <a:ln w="10541" cmpd="sng">
                  <a:solidFill>
                    <a:schemeClr val="accent1">
                      <a:shade val="88000"/>
                      <a:satMod val="110000"/>
                    </a:schemeClr>
                  </a:solidFill>
                  <a:prstDash val="solid"/>
                </a:ln>
                <a:solidFill>
                  <a:schemeClr val="bg2">
                    <a:lumMod val="75000"/>
                  </a:schemeClr>
                </a:solidFill>
              </a:rPr>
              <a:t>حدوث </a:t>
            </a:r>
            <a:r>
              <a:rPr lang="ar-SA" sz="3200" b="1" dirty="0" err="1" smtClean="0">
                <a:ln w="10541" cmpd="sng">
                  <a:solidFill>
                    <a:schemeClr val="accent1">
                      <a:shade val="88000"/>
                      <a:satMod val="110000"/>
                    </a:schemeClr>
                  </a:solidFill>
                  <a:prstDash val="solid"/>
                </a:ln>
                <a:solidFill>
                  <a:schemeClr val="bg2">
                    <a:lumMod val="75000"/>
                  </a:schemeClr>
                </a:solidFill>
              </a:rPr>
              <a:t>الإهتزازات</a:t>
            </a:r>
            <a:endParaRPr lang="ar-SA" sz="3200" b="1" dirty="0" smtClean="0">
              <a:ln w="10541" cmpd="sng">
                <a:solidFill>
                  <a:schemeClr val="accent1">
                    <a:shade val="88000"/>
                    <a:satMod val="110000"/>
                  </a:schemeClr>
                </a:solidFill>
                <a:prstDash val="solid"/>
              </a:ln>
              <a:solidFill>
                <a:schemeClr val="bg2">
                  <a:lumMod val="75000"/>
                </a:schemeClr>
              </a:solidFill>
            </a:endParaRPr>
          </a:p>
          <a:p>
            <a:r>
              <a:rPr lang="ar-SA" sz="3200" b="1" cap="none" spc="0" dirty="0" smtClean="0">
                <a:ln w="10541" cmpd="sng">
                  <a:solidFill>
                    <a:schemeClr val="accent1">
                      <a:shade val="88000"/>
                      <a:satMod val="110000"/>
                    </a:schemeClr>
                  </a:solidFill>
                  <a:prstDash val="solid"/>
                </a:ln>
                <a:solidFill>
                  <a:schemeClr val="bg2">
                    <a:lumMod val="75000"/>
                  </a:schemeClr>
                </a:solidFill>
                <a:effectLst/>
              </a:rPr>
              <a:t>2</a:t>
            </a:r>
            <a:r>
              <a:rPr lang="ar-SA" sz="3200" b="1" cap="none" spc="0" dirty="0" smtClean="0">
                <a:ln w="10541" cmpd="sng">
                  <a:solidFill>
                    <a:schemeClr val="accent1">
                      <a:shade val="88000"/>
                      <a:satMod val="110000"/>
                    </a:schemeClr>
                  </a:solidFill>
                  <a:prstDash val="solid"/>
                </a:ln>
                <a:solidFill>
                  <a:schemeClr val="bg2">
                    <a:lumMod val="25000"/>
                  </a:schemeClr>
                </a:solidFill>
                <a:effectLst/>
              </a:rPr>
              <a:t>- تقليل حجم الملف والمكثف؟</a:t>
            </a:r>
          </a:p>
          <a:p>
            <a:r>
              <a:rPr lang="ar-SA" sz="3200" b="1" dirty="0" smtClean="0">
                <a:ln w="10541" cmpd="sng">
                  <a:solidFill>
                    <a:schemeClr val="accent1">
                      <a:shade val="88000"/>
                      <a:satMod val="110000"/>
                    </a:schemeClr>
                  </a:solidFill>
                  <a:prstDash val="solid"/>
                </a:ln>
                <a:solidFill>
                  <a:schemeClr val="bg2">
                    <a:lumMod val="75000"/>
                  </a:schemeClr>
                </a:solidFill>
              </a:rPr>
              <a:t>لزيادة تردد </a:t>
            </a:r>
            <a:r>
              <a:rPr lang="ar-SA" sz="3200" b="1" dirty="0" err="1" smtClean="0">
                <a:ln w="10541" cmpd="sng">
                  <a:solidFill>
                    <a:schemeClr val="accent1">
                      <a:shade val="88000"/>
                      <a:satMod val="110000"/>
                    </a:schemeClr>
                  </a:solidFill>
                  <a:prstDash val="solid"/>
                </a:ln>
                <a:solidFill>
                  <a:schemeClr val="bg2">
                    <a:lumMod val="75000"/>
                  </a:schemeClr>
                </a:solidFill>
              </a:rPr>
              <a:t>الإهتزازات</a:t>
            </a:r>
            <a:r>
              <a:rPr lang="ar-SA" sz="3200" b="1" dirty="0" smtClean="0">
                <a:ln w="10541" cmpd="sng">
                  <a:solidFill>
                    <a:schemeClr val="accent1">
                      <a:shade val="88000"/>
                      <a:satMod val="110000"/>
                    </a:schemeClr>
                  </a:solidFill>
                  <a:prstDash val="solid"/>
                </a:ln>
                <a:solidFill>
                  <a:schemeClr val="bg2">
                    <a:lumMod val="75000"/>
                  </a:schemeClr>
                </a:solidFill>
              </a:rPr>
              <a:t> الناتجة</a:t>
            </a:r>
          </a:p>
          <a:p>
            <a:r>
              <a:rPr lang="ar-SA" sz="3200" b="1" cap="none" spc="0" dirty="0" smtClean="0">
                <a:ln w="10541" cmpd="sng">
                  <a:solidFill>
                    <a:schemeClr val="accent1">
                      <a:shade val="88000"/>
                      <a:satMod val="110000"/>
                    </a:schemeClr>
                  </a:solidFill>
                  <a:prstDash val="solid"/>
                </a:ln>
                <a:solidFill>
                  <a:schemeClr val="bg2">
                    <a:lumMod val="75000"/>
                  </a:schemeClr>
                </a:solidFill>
                <a:effectLst/>
              </a:rPr>
              <a:t> </a:t>
            </a:r>
            <a:endParaRPr lang="ar-SA" sz="3200" b="1" cap="none" spc="0" dirty="0">
              <a:ln w="10541" cmpd="sng">
                <a:solidFill>
                  <a:schemeClr val="accent1">
                    <a:shade val="88000"/>
                    <a:satMod val="110000"/>
                  </a:schemeClr>
                </a:solidFill>
                <a:prstDash val="solid"/>
              </a:ln>
              <a:solidFill>
                <a:schemeClr val="bg2">
                  <a:lumMod val="75000"/>
                </a:schemeClr>
              </a:solidFill>
              <a:effectLst/>
            </a:endParaRPr>
          </a:p>
        </p:txBody>
      </p:sp>
      <p:sp>
        <p:nvSpPr>
          <p:cNvPr id="6" name="مستطيل 5"/>
          <p:cNvSpPr/>
          <p:nvPr/>
        </p:nvSpPr>
        <p:spPr>
          <a:xfrm>
            <a:off x="3000364" y="4286256"/>
            <a:ext cx="5809604" cy="1754326"/>
          </a:xfrm>
          <a:prstGeom prst="rect">
            <a:avLst/>
          </a:prstGeom>
          <a:noFill/>
        </p:spPr>
        <p:txBody>
          <a:bodyPr wrap="none" lIns="91440" tIns="45720" rIns="91440" bIns="45720">
            <a:spAutoFit/>
          </a:bodyPr>
          <a:lstStyle/>
          <a:p>
            <a:pPr algn="ctr"/>
            <a:r>
              <a:rPr lang="ar-S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مثلي على تجويف رنان؟؟</a:t>
            </a:r>
          </a:p>
          <a:p>
            <a:pPr algn="ct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pic>
        <p:nvPicPr>
          <p:cNvPr id="7" name="Picture 9" descr="http://t1.gstatic.com/images?q=tbn:ANd9GcRo-stL9DkQLa3XT3zr1-s8D0azbsUW6SrYD93iPyU02w16YuZ0"/>
          <p:cNvPicPr>
            <a:picLocks noChangeAspect="1" noChangeArrowheads="1"/>
          </p:cNvPicPr>
          <p:nvPr/>
        </p:nvPicPr>
        <p:blipFill>
          <a:blip r:embed="rId3"/>
          <a:srcRect/>
          <a:stretch>
            <a:fillRect/>
          </a:stretch>
        </p:blipFill>
        <p:spPr bwMode="auto">
          <a:xfrm>
            <a:off x="0" y="3714752"/>
            <a:ext cx="2557432" cy="314324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20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20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20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20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20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wipe(down)">
                                      <p:cBhvr>
                                        <p:cTn id="42" dur="500"/>
                                        <p:tgtEl>
                                          <p:spTgt spid="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20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xit" presetSubtype="16" fill="hold" nodeType="clickEffect">
                                  <p:stCondLst>
                                    <p:cond delay="0"/>
                                  </p:stCondLst>
                                  <p:childTnLst>
                                    <p:animEffect transition="out" filter="box(in)">
                                      <p:cBhvr>
                                        <p:cTn id="51" dur="500"/>
                                        <p:tgtEl>
                                          <p:spTgt spid="7"/>
                                        </p:tgtEl>
                                      </p:cBhvr>
                                    </p:animEffect>
                                    <p:set>
                                      <p:cBhvr>
                                        <p:cTn id="5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خطط انسيابي: رابط 2"/>
          <p:cNvSpPr/>
          <p:nvPr/>
        </p:nvSpPr>
        <p:spPr>
          <a:xfrm>
            <a:off x="3929058" y="214290"/>
            <a:ext cx="1928826" cy="1643074"/>
          </a:xfrm>
          <a:prstGeom prst="flowChartConnector">
            <a:avLst/>
          </a:prstGeom>
        </p:spPr>
        <p:style>
          <a:lnRef idx="1">
            <a:schemeClr val="accent1"/>
          </a:lnRef>
          <a:fillRef idx="2">
            <a:schemeClr val="accent1"/>
          </a:fillRef>
          <a:effectRef idx="1">
            <a:schemeClr val="accent1"/>
          </a:effectRef>
          <a:fontRef idx="minor">
            <a:schemeClr val="dk1"/>
          </a:fontRef>
        </p:style>
        <p:txBody>
          <a:bodyPr rtlCol="1" anchor="ctr"/>
          <a:lstStyle/>
          <a:p>
            <a:pPr algn="ctr"/>
            <a:endParaRPr lang="ar-SA"/>
          </a:p>
        </p:txBody>
      </p:sp>
      <p:pic>
        <p:nvPicPr>
          <p:cNvPr id="45058" name="Picture 2" descr="http://people.exeter.ac.uk/ab233/Pic/emw_scale.jpg"/>
          <p:cNvPicPr>
            <a:picLocks noChangeAspect="1" noChangeArrowheads="1"/>
          </p:cNvPicPr>
          <p:nvPr/>
        </p:nvPicPr>
        <p:blipFill>
          <a:blip r:embed="rId2"/>
          <a:srcRect/>
          <a:stretch>
            <a:fillRect/>
          </a:stretch>
        </p:blipFill>
        <p:spPr bwMode="auto">
          <a:xfrm>
            <a:off x="1000100" y="2000240"/>
            <a:ext cx="7500990" cy="2219326"/>
          </a:xfrm>
          <a:prstGeom prst="rect">
            <a:avLst/>
          </a:prstGeom>
          <a:noFill/>
        </p:spPr>
      </p:pic>
      <p:sp>
        <p:nvSpPr>
          <p:cNvPr id="5" name="مخطط انسيابي: رابط 4"/>
          <p:cNvSpPr/>
          <p:nvPr/>
        </p:nvSpPr>
        <p:spPr>
          <a:xfrm>
            <a:off x="4572000" y="642918"/>
            <a:ext cx="714380" cy="71438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7" name="رابط كسهم مستقيم 6"/>
          <p:cNvCxnSpPr/>
          <p:nvPr/>
        </p:nvCxnSpPr>
        <p:spPr>
          <a:xfrm flipV="1">
            <a:off x="2928926" y="1214422"/>
            <a:ext cx="2071702" cy="18573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 name="رابط كسهم مستقيم 7"/>
          <p:cNvCxnSpPr/>
          <p:nvPr/>
        </p:nvCxnSpPr>
        <p:spPr>
          <a:xfrm flipV="1">
            <a:off x="1785918" y="1000108"/>
            <a:ext cx="3071834" cy="207170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aphicFrame>
        <p:nvGraphicFramePr>
          <p:cNvPr id="14" name="جدول 13"/>
          <p:cNvGraphicFramePr>
            <a:graphicFrameLocks noGrp="1"/>
          </p:cNvGraphicFramePr>
          <p:nvPr/>
        </p:nvGraphicFramePr>
        <p:xfrm>
          <a:off x="2000232" y="4357694"/>
          <a:ext cx="6134760" cy="1994928"/>
        </p:xfrm>
        <a:graphic>
          <a:graphicData uri="http://schemas.openxmlformats.org/drawingml/2006/table">
            <a:tbl>
              <a:tblPr/>
              <a:tblGrid>
                <a:gridCol w="3067380"/>
                <a:gridCol w="3067380"/>
              </a:tblGrid>
              <a:tr h="997464">
                <a:tc>
                  <a:txBody>
                    <a:bodyPr/>
                    <a:lstStyle/>
                    <a:p>
                      <a:pPr algn="ctr" rtl="0">
                        <a:lnSpc>
                          <a:spcPct val="115000"/>
                        </a:lnSpc>
                        <a:spcAft>
                          <a:spcPts val="0"/>
                        </a:spcAft>
                      </a:pPr>
                      <a:r>
                        <a:rPr lang="ar-SA" sz="2800" b="1">
                          <a:latin typeface="Calibri"/>
                          <a:ea typeface="Calibri"/>
                          <a:cs typeface="Akhbar MT"/>
                        </a:rPr>
                        <a:t>الأشعة السينية وأشعة جاما</a:t>
                      </a:r>
                      <a:endParaRPr lang="en-US" sz="18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rtl="0">
                        <a:lnSpc>
                          <a:spcPct val="115000"/>
                        </a:lnSpc>
                        <a:spcAft>
                          <a:spcPts val="0"/>
                        </a:spcAft>
                      </a:pPr>
                      <a:r>
                        <a:rPr lang="ar-SA" sz="2800" b="1" dirty="0">
                          <a:latin typeface="Calibri"/>
                          <a:ea typeface="Calibri"/>
                          <a:cs typeface="Akhbar MT"/>
                        </a:rPr>
                        <a:t>موجات الضوء المرئي وموجات فوق </a:t>
                      </a:r>
                      <a:r>
                        <a:rPr lang="ar-SA" sz="2800" b="1" dirty="0" err="1">
                          <a:latin typeface="Calibri"/>
                          <a:ea typeface="Calibri"/>
                          <a:cs typeface="Akhbar MT"/>
                        </a:rPr>
                        <a:t>البنفسجيه</a:t>
                      </a:r>
                      <a:endParaRPr lang="en-US" sz="1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997464">
                <a:tc>
                  <a:txBody>
                    <a:bodyPr/>
                    <a:lstStyle/>
                    <a:p>
                      <a:pPr algn="r" rtl="0">
                        <a:lnSpc>
                          <a:spcPct val="115000"/>
                        </a:lnSpc>
                        <a:spcAft>
                          <a:spcPts val="0"/>
                        </a:spcAft>
                      </a:pPr>
                      <a:endParaRPr lang="en-US" sz="1600">
                        <a:latin typeface="Calibri"/>
                        <a:ea typeface="Calibri"/>
                        <a:cs typeface="Akhbar M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a:lnSpc>
                          <a:spcPct val="115000"/>
                        </a:lnSpc>
                        <a:spcAft>
                          <a:spcPts val="0"/>
                        </a:spcAft>
                      </a:pPr>
                      <a:endParaRPr lang="en-US" sz="1600" dirty="0">
                        <a:latin typeface="Calibri"/>
                        <a:ea typeface="Calibri"/>
                        <a:cs typeface="Akhbar M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cxnSp>
        <p:nvCxnSpPr>
          <p:cNvPr id="16" name="رابط كسهم مستقيم 15"/>
          <p:cNvCxnSpPr/>
          <p:nvPr/>
        </p:nvCxnSpPr>
        <p:spPr>
          <a:xfrm rot="5400000" flipH="1" flipV="1">
            <a:off x="4286248" y="1928802"/>
            <a:ext cx="1714512" cy="71438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17" name="رابط كسهم مستقيم 16"/>
          <p:cNvCxnSpPr/>
          <p:nvPr/>
        </p:nvCxnSpPr>
        <p:spPr>
          <a:xfrm rot="5400000" flipH="1" flipV="1">
            <a:off x="3786182" y="1857364"/>
            <a:ext cx="1643074" cy="928694"/>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9" name="مخطط انسيابي: رابط 18"/>
          <p:cNvSpPr/>
          <p:nvPr/>
        </p:nvSpPr>
        <p:spPr>
          <a:xfrm>
            <a:off x="5357818" y="1357298"/>
            <a:ext cx="71438" cy="45719"/>
          </a:xfrm>
          <a:prstGeom prst="flowChartConnector">
            <a:avLst/>
          </a:prstGeom>
        </p:spPr>
        <p:style>
          <a:lnRef idx="2">
            <a:schemeClr val="dk1">
              <a:shade val="50000"/>
            </a:schemeClr>
          </a:lnRef>
          <a:fillRef idx="1">
            <a:schemeClr val="dk1"/>
          </a:fillRef>
          <a:effectRef idx="0">
            <a:schemeClr val="dk1"/>
          </a:effectRef>
          <a:fontRef idx="minor">
            <a:schemeClr val="lt1"/>
          </a:fontRef>
        </p:style>
        <p:txBody>
          <a:bodyPr rtlCol="1" anchor="ctr"/>
          <a:lstStyle/>
          <a:p>
            <a:pPr algn="ctr"/>
            <a:endParaRPr lang="ar-SA"/>
          </a:p>
        </p:txBody>
      </p:sp>
      <p:sp>
        <p:nvSpPr>
          <p:cNvPr id="25" name="مستطيل 24"/>
          <p:cNvSpPr/>
          <p:nvPr/>
        </p:nvSpPr>
        <p:spPr>
          <a:xfrm>
            <a:off x="5572132" y="5357826"/>
            <a:ext cx="2291012" cy="707886"/>
          </a:xfrm>
          <a:prstGeom prst="rect">
            <a:avLst/>
          </a:prstGeom>
          <a:noFill/>
        </p:spPr>
        <p:txBody>
          <a:bodyPr wrap="none" lIns="91440" tIns="45720" rIns="91440" bIns="45720">
            <a:spAutoFit/>
          </a:bodyPr>
          <a:lstStyle/>
          <a:p>
            <a:pPr algn="ctr"/>
            <a:r>
              <a:rPr lang="ar-SA"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تتولد بواسطة الإلكترونات</a:t>
            </a:r>
          </a:p>
          <a:p>
            <a:pPr algn="ctr"/>
            <a:r>
              <a:rPr lang="ar-SA"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ar-SA"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الموجوده</a:t>
            </a:r>
            <a:r>
              <a:rPr lang="ar-SA"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داخل </a:t>
            </a:r>
            <a:r>
              <a:rPr lang="ar-SA"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الذرات</a:t>
            </a:r>
            <a:endParaRPr lang="ar-SA"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6" name="مستطيل 25"/>
          <p:cNvSpPr/>
          <p:nvPr/>
        </p:nvSpPr>
        <p:spPr>
          <a:xfrm>
            <a:off x="2357422" y="5429264"/>
            <a:ext cx="2459328" cy="707886"/>
          </a:xfrm>
          <a:prstGeom prst="rect">
            <a:avLst/>
          </a:prstGeom>
          <a:noFill/>
        </p:spPr>
        <p:txBody>
          <a:bodyPr wrap="none" lIns="91440" tIns="45720" rIns="91440" bIns="45720">
            <a:spAutoFit/>
          </a:bodyPr>
          <a:lstStyle/>
          <a:p>
            <a:pPr algn="ctr"/>
            <a:r>
              <a:rPr lang="ar-SA" sz="2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تتولد عن مسارعة الشحنات</a:t>
            </a:r>
          </a:p>
          <a:p>
            <a:pPr algn="ctr"/>
            <a:r>
              <a:rPr lang="ar-SA"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في نوى </a:t>
            </a:r>
            <a:r>
              <a:rPr lang="ar-SA" sz="20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الذرات</a:t>
            </a:r>
            <a:endParaRPr lang="ar-SA" sz="2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7" name="مستطيل 26"/>
          <p:cNvSpPr/>
          <p:nvPr/>
        </p:nvSpPr>
        <p:spPr>
          <a:xfrm>
            <a:off x="4643438" y="571480"/>
            <a:ext cx="588623" cy="923330"/>
          </a:xfrm>
          <a:prstGeom prst="rect">
            <a:avLst/>
          </a:prstGeom>
          <a:noFill/>
        </p:spPr>
        <p:txBody>
          <a:bodyPr wrap="none" lIns="91440" tIns="45720" rIns="91440" bIns="45720">
            <a:spAutoFit/>
          </a:bodyPr>
          <a:lstStyle/>
          <a:p>
            <a:pPr algn="ctr"/>
            <a:r>
              <a:rPr lang="ar-SA" sz="5400" b="1" cap="none" spc="0" dirty="0" smtClean="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ar-SA" sz="5400" b="1" cap="none" spc="0" dirty="0">
              <a:ln w="17780" cmpd="sng">
                <a:solidFill>
                  <a:sysClr val="windowText" lastClr="000000"/>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path" presetSubtype="0" repeatCount="indefinite" accel="50000" decel="50000" fill="hold" grpId="0" nodeType="clickEffect">
                                  <p:stCondLst>
                                    <p:cond delay="0"/>
                                  </p:stCondLst>
                                  <p:childTnLst>
                                    <p:animMotion origin="layout" path="M -0.0507 -0.14196 C -0.01163 -0.14196 0.02048 -0.1045 0.02048 -0.05826 C 0.02048 -0.01202 -0.01163 0.0259 -0.0507 0.0259 C -0.08976 0.0259 -0.12118 -0.01202 -0.12118 -0.05826 C -0.12118 -0.1045 -0.08976 -0.14196 -0.0507 -0.14196 Z " pathEditMode="relative" rAng="0" ptsTypes="fffff">
                                      <p:cBhvr>
                                        <p:cTn id="6" dur="2000" fill="hold"/>
                                        <p:tgtEl>
                                          <p:spTgt spid="19"/>
                                        </p:tgtEl>
                                        <p:attrNameLst>
                                          <p:attrName>ppt_x</p:attrName>
                                          <p:attrName>ppt_y</p:attrName>
                                        </p:attrNameLst>
                                      </p:cBhvr>
                                      <p:rCtr x="0" y="84"/>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0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20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Effect transition="in" filter="fade">
                                      <p:cBhvr>
                                        <p:cTn id="21" dur="2000"/>
                                        <p:tgtEl>
                                          <p:spTgt spid="2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5">
                                            <p:txEl>
                                              <p:pRg st="1" end="1"/>
                                            </p:txEl>
                                          </p:spTgt>
                                        </p:tgtEl>
                                        <p:attrNameLst>
                                          <p:attrName>style.visibility</p:attrName>
                                        </p:attrNameLst>
                                      </p:cBhvr>
                                      <p:to>
                                        <p:strVal val="visible"/>
                                      </p:to>
                                    </p:set>
                                    <p:animEffect transition="in" filter="fade">
                                      <p:cBhvr>
                                        <p:cTn id="26" dur="2000"/>
                                        <p:tgtEl>
                                          <p:spTgt spid="2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xEl>
                                              <p:pRg st="0" end="0"/>
                                            </p:txEl>
                                          </p:spTgt>
                                        </p:tgtEl>
                                        <p:attrNameLst>
                                          <p:attrName>style.visibility</p:attrName>
                                        </p:attrNameLst>
                                      </p:cBhvr>
                                      <p:to>
                                        <p:strVal val="visible"/>
                                      </p:to>
                                    </p:set>
                                    <p:animEffect transition="in" filter="fade">
                                      <p:cBhvr>
                                        <p:cTn id="39" dur="2000"/>
                                        <p:tgtEl>
                                          <p:spTgt spid="26">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6">
                                            <p:txEl>
                                              <p:pRg st="1" end="1"/>
                                            </p:txEl>
                                          </p:spTgt>
                                        </p:tgtEl>
                                        <p:attrNameLst>
                                          <p:attrName>style.visibility</p:attrName>
                                        </p:attrNameLst>
                                      </p:cBhvr>
                                      <p:to>
                                        <p:strVal val="visible"/>
                                      </p:to>
                                    </p:set>
                                    <p:animEffect transition="in" filter="fade">
                                      <p:cBhvr>
                                        <p:cTn id="44" dur="2000"/>
                                        <p:tgtEl>
                                          <p:spTgt spid="2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5" grpId="0" build="p"/>
      <p:bldP spid="26"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85720" y="214290"/>
            <a:ext cx="8704627" cy="769441"/>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ar-SA" sz="4000" dirty="0" smtClean="0"/>
              <a:t>كيف يتم توليد مجال مغناطيسي من بلورة الكوار</a:t>
            </a:r>
            <a:r>
              <a:rPr lang="ar-SA" sz="4400" dirty="0" smtClean="0"/>
              <a:t>تز؟؟</a:t>
            </a:r>
            <a:endParaRPr lang="ar-SA"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46082" name="Picture 2" descr="http://upload.wikimedia.org/wikipedia/commons/thumb/2/2a/Quartz-150552.jpg/220px-Quartz-150552.jpg"/>
          <p:cNvPicPr>
            <a:picLocks noChangeAspect="1" noChangeArrowheads="1"/>
          </p:cNvPicPr>
          <p:nvPr/>
        </p:nvPicPr>
        <p:blipFill>
          <a:blip r:embed="rId3"/>
          <a:srcRect/>
          <a:stretch>
            <a:fillRect/>
          </a:stretch>
        </p:blipFill>
        <p:spPr bwMode="auto">
          <a:xfrm>
            <a:off x="0" y="928670"/>
            <a:ext cx="2285984" cy="3352801"/>
          </a:xfrm>
          <a:prstGeom prst="rect">
            <a:avLst/>
          </a:prstGeom>
          <a:noFill/>
        </p:spPr>
      </p:pic>
      <p:pic>
        <p:nvPicPr>
          <p:cNvPr id="46084" name="Picture 4" descr="http://upload.wikimedia.org/wikipedia/commons/thumb/1/14/Quartz%2C_Tibet.jpg/240px-Quartz%2C_Tibet.jpg"/>
          <p:cNvPicPr>
            <a:picLocks noChangeAspect="1" noChangeArrowheads="1"/>
          </p:cNvPicPr>
          <p:nvPr/>
        </p:nvPicPr>
        <p:blipFill>
          <a:blip r:embed="rId4"/>
          <a:srcRect/>
          <a:stretch>
            <a:fillRect/>
          </a:stretch>
        </p:blipFill>
        <p:spPr bwMode="auto">
          <a:xfrm>
            <a:off x="0" y="4286256"/>
            <a:ext cx="2286000" cy="2295526"/>
          </a:xfrm>
          <a:prstGeom prst="rect">
            <a:avLst/>
          </a:prstGeom>
          <a:noFill/>
        </p:spPr>
      </p:pic>
      <p:sp>
        <p:nvSpPr>
          <p:cNvPr id="46085" name="Rectangle 5"/>
          <p:cNvSpPr>
            <a:spLocks noChangeArrowheads="1"/>
          </p:cNvSpPr>
          <p:nvPr/>
        </p:nvSpPr>
        <p:spPr bwMode="auto">
          <a:xfrm>
            <a:off x="2536102" y="1142984"/>
            <a:ext cx="6607898"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عند تطبيق فرق جهد على بلوره الكوارتز</a:t>
            </a:r>
          </a:p>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تتشوه وتبدأ في الاهتزاز بترددات محدده مكونه ذبذبات </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كهربائيه</a:t>
            </a:r>
            <a:endPar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endParaRPr>
          </a:p>
          <a:p>
            <a:pPr lvl="0" fontAlgn="base">
              <a:spcBef>
                <a:spcPct val="0"/>
              </a:spcBef>
              <a:spcAft>
                <a:spcPct val="0"/>
              </a:spcAft>
            </a:pPr>
            <a:r>
              <a:rPr lang="ar-SA" sz="2400" dirty="0" err="1" smtClean="0">
                <a:solidFill>
                  <a:srgbClr val="0070C0"/>
                </a:solidFill>
                <a:latin typeface="Khalid Art bold"/>
                <a:ea typeface="Calibri" pitchFamily="34" charset="0"/>
                <a:cs typeface="Arial" pitchFamily="34" charset="0"/>
              </a:rPr>
              <a:t>ا</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و</a:t>
            </a: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بمعنى </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اخر</a:t>
            </a: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تتولد قوه دافعه </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كهربائيه</a:t>
            </a: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ترددها يساوي تردد </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البلوره</a:t>
            </a: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a:t>
            </a:r>
          </a:p>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والمجال الكهربائي يولد مجال مغناطيسي (</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اروستد</a:t>
            </a: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وبالتالي تتكون</a:t>
            </a:r>
          </a:p>
          <a:p>
            <a:pPr marL="0" marR="0" lvl="0" indent="0" algn="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0070C0"/>
                </a:solidFill>
                <a:effectLst/>
                <a:latin typeface="Khalid Art bold"/>
                <a:ea typeface="Calibri" pitchFamily="34" charset="0"/>
                <a:cs typeface="Arial" pitchFamily="34" charset="0"/>
              </a:rPr>
              <a:t> موجه </a:t>
            </a:r>
            <a:r>
              <a:rPr kumimoji="0" lang="ar-SA" sz="2400" b="0" i="0" u="none" strike="noStrike" cap="none" normalizeH="0" baseline="0" dirty="0" err="1" smtClean="0">
                <a:ln>
                  <a:noFill/>
                </a:ln>
                <a:solidFill>
                  <a:srgbClr val="0070C0"/>
                </a:solidFill>
                <a:effectLst/>
                <a:latin typeface="Khalid Art bold"/>
                <a:ea typeface="Calibri" pitchFamily="34" charset="0"/>
                <a:cs typeface="Arial" pitchFamily="34" charset="0"/>
              </a:rPr>
              <a:t>كهرومغناطيسيه</a:t>
            </a:r>
            <a:endParaRPr kumimoji="0" lang="ar-SA" b="0" i="0" u="none" strike="noStrike" cap="none" normalizeH="0" baseline="0" dirty="0" smtClean="0">
              <a:ln>
                <a:noFill/>
              </a:ln>
              <a:solidFill>
                <a:srgbClr val="0070C0"/>
              </a:solidFill>
              <a:effectLst/>
              <a:latin typeface="Arial" pitchFamily="34" charset="0"/>
              <a:cs typeface="Arial" pitchFamily="34" charset="0"/>
            </a:endParaRPr>
          </a:p>
        </p:txBody>
      </p:sp>
      <p:sp>
        <p:nvSpPr>
          <p:cNvPr id="9" name="مستطيل 8"/>
          <p:cNvSpPr/>
          <p:nvPr/>
        </p:nvSpPr>
        <p:spPr>
          <a:xfrm>
            <a:off x="2143108" y="3214686"/>
            <a:ext cx="6959021" cy="2585323"/>
          </a:xfrm>
          <a:prstGeom prst="rect">
            <a:avLst/>
          </a:prstGeom>
          <a:noFill/>
        </p:spPr>
        <p:txBody>
          <a:bodyPr wrap="none" lIns="91440" tIns="45720" rIns="91440" bIns="45720">
            <a:spAutoFit/>
          </a:bodyPr>
          <a:lstStyle/>
          <a:p>
            <a:pPr algn="ctr"/>
            <a:r>
              <a:rPr lang="ar-SA"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من أكون؟؟؟</a:t>
            </a:r>
          </a:p>
          <a:p>
            <a:r>
              <a:rPr lang="ar-SA" sz="36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خاصية للبلورات تسبب لها </a:t>
            </a:r>
            <a:r>
              <a:rPr lang="ar-SA" sz="3600" b="1" cap="all" dirty="0" err="1"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إنحناء</a:t>
            </a:r>
            <a:r>
              <a:rPr lang="ar-SA" sz="36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ar-SA" sz="3600" b="1" cap="all" dirty="0" err="1"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او</a:t>
            </a:r>
            <a:r>
              <a:rPr lang="ar-SA" sz="36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تشوهات</a:t>
            </a:r>
          </a:p>
          <a:p>
            <a:r>
              <a:rPr lang="ar-SA" sz="36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وتولد </a:t>
            </a:r>
            <a:r>
              <a:rPr lang="ar-SA" sz="3600" b="1" cap="all" dirty="0" err="1"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إهتزازات</a:t>
            </a:r>
            <a:r>
              <a:rPr lang="ar-SA" sz="36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عند توليد </a:t>
            </a:r>
            <a:r>
              <a:rPr lang="ar-SA" sz="3600" b="1" cap="all" dirty="0" err="1"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فولتية</a:t>
            </a:r>
            <a:r>
              <a:rPr lang="ar-SA" sz="3600" b="1" cap="all"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عليها</a:t>
            </a:r>
          </a:p>
          <a:p>
            <a:r>
              <a:rPr lang="ar-SA" sz="3600" b="1" cap="all" spc="0" dirty="0" smtClean="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ar-SA" sz="3600" b="1" cap="all" spc="0" dirty="0">
              <a:ln w="9000" cmpd="sng">
                <a:solidFill>
                  <a:sysClr val="windowText" lastClr="000000"/>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11" name="مستطيل 10"/>
          <p:cNvSpPr/>
          <p:nvPr/>
        </p:nvSpPr>
        <p:spPr>
          <a:xfrm>
            <a:off x="6143636" y="5214950"/>
            <a:ext cx="2492990" cy="584775"/>
          </a:xfrm>
          <a:prstGeom prst="rect">
            <a:avLst/>
          </a:prstGeom>
          <a:noFill/>
        </p:spPr>
        <p:txBody>
          <a:bodyPr wrap="none" lIns="91440" tIns="45720" rIns="91440" bIns="45720">
            <a:spAutoFit/>
          </a:bodyPr>
          <a:lstStyle/>
          <a:p>
            <a:pPr algn="ctr"/>
            <a:r>
              <a:rPr lang="ar-SA" sz="3200" b="1" cap="none" spc="0" dirty="0" err="1" smtClean="0">
                <a:ln w="1905"/>
                <a:solidFill>
                  <a:schemeClr val="accent1"/>
                </a:solidFill>
                <a:effectLst>
                  <a:innerShdw blurRad="69850" dist="43180" dir="5400000">
                    <a:srgbClr val="000000">
                      <a:alpha val="65000"/>
                    </a:srgbClr>
                  </a:innerShdw>
                </a:effectLst>
              </a:rPr>
              <a:t>الكهرباءالإجهاديه</a:t>
            </a:r>
            <a:endParaRPr lang="ar-SA" sz="3200" b="1" cap="none" spc="0" dirty="0">
              <a:ln w="1905"/>
              <a:solidFill>
                <a:schemeClr val="accent1"/>
              </a:soli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6082"/>
                                        </p:tgtEl>
                                        <p:attrNameLst>
                                          <p:attrName>style.visibility</p:attrName>
                                        </p:attrNameLst>
                                      </p:cBhvr>
                                      <p:to>
                                        <p:strVal val="visible"/>
                                      </p:to>
                                    </p:set>
                                    <p:animEffect transition="in" filter="wipe(down)">
                                      <p:cBhvr>
                                        <p:cTn id="7" dur="3000"/>
                                        <p:tgtEl>
                                          <p:spTgt spid="46082"/>
                                        </p:tgtEl>
                                      </p:cBhvr>
                                    </p:animEffect>
                                  </p:childTnLst>
                                </p:cTn>
                              </p:par>
                              <p:par>
                                <p:cTn id="8" presetID="22" presetClass="entr" presetSubtype="4" fill="hold" nodeType="withEffect">
                                  <p:stCondLst>
                                    <p:cond delay="0"/>
                                  </p:stCondLst>
                                  <p:childTnLst>
                                    <p:set>
                                      <p:cBhvr>
                                        <p:cTn id="9" dur="1" fill="hold">
                                          <p:stCondLst>
                                            <p:cond delay="0"/>
                                          </p:stCondLst>
                                        </p:cTn>
                                        <p:tgtEl>
                                          <p:spTgt spid="46084"/>
                                        </p:tgtEl>
                                        <p:attrNameLst>
                                          <p:attrName>style.visibility</p:attrName>
                                        </p:attrNameLst>
                                      </p:cBhvr>
                                      <p:to>
                                        <p:strVal val="visible"/>
                                      </p:to>
                                    </p:set>
                                    <p:animEffect transition="in" filter="wipe(down)">
                                      <p:cBhvr>
                                        <p:cTn id="10" dur="3000"/>
                                        <p:tgtEl>
                                          <p:spTgt spid="4608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iterate type="lt">
                                    <p:tmPct val="10000"/>
                                  </p:iterate>
                                  <p:childTnLst>
                                    <p:set>
                                      <p:cBhvr>
                                        <p:cTn id="14" dur="1" fill="hold">
                                          <p:stCondLst>
                                            <p:cond delay="0"/>
                                          </p:stCondLst>
                                        </p:cTn>
                                        <p:tgtEl>
                                          <p:spTgt spid="46085">
                                            <p:txEl>
                                              <p:pRg st="0" end="0"/>
                                            </p:txEl>
                                          </p:spTgt>
                                        </p:tgtEl>
                                        <p:attrNameLst>
                                          <p:attrName>style.visibility</p:attrName>
                                        </p:attrNameLst>
                                      </p:cBhvr>
                                      <p:to>
                                        <p:strVal val="visible"/>
                                      </p:to>
                                    </p:set>
                                    <p:anim calcmode="lin" valueType="num">
                                      <p:cBhvr additive="base">
                                        <p:cTn id="15" dur="2000" fill="hold"/>
                                        <p:tgtEl>
                                          <p:spTgt spid="46085">
                                            <p:txEl>
                                              <p:pRg st="0" end="0"/>
                                            </p:txEl>
                                          </p:spTgt>
                                        </p:tgtEl>
                                        <p:attrNameLst>
                                          <p:attrName>ppt_x</p:attrName>
                                        </p:attrNameLst>
                                      </p:cBhvr>
                                      <p:tavLst>
                                        <p:tav tm="0">
                                          <p:val>
                                            <p:strVal val="#ppt_x"/>
                                          </p:val>
                                        </p:tav>
                                        <p:tav tm="100000">
                                          <p:val>
                                            <p:strVal val="#ppt_x"/>
                                          </p:val>
                                        </p:tav>
                                      </p:tavLst>
                                    </p:anim>
                                    <p:anim calcmode="lin" valueType="num">
                                      <p:cBhvr additive="base">
                                        <p:cTn id="16" dur="2000" fill="hold"/>
                                        <p:tgtEl>
                                          <p:spTgt spid="4608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iterate type="lt">
                                    <p:tmPct val="10000"/>
                                  </p:iterate>
                                  <p:childTnLst>
                                    <p:set>
                                      <p:cBhvr>
                                        <p:cTn id="20" dur="1" fill="hold">
                                          <p:stCondLst>
                                            <p:cond delay="0"/>
                                          </p:stCondLst>
                                        </p:cTn>
                                        <p:tgtEl>
                                          <p:spTgt spid="46085">
                                            <p:txEl>
                                              <p:pRg st="1" end="1"/>
                                            </p:txEl>
                                          </p:spTgt>
                                        </p:tgtEl>
                                        <p:attrNameLst>
                                          <p:attrName>style.visibility</p:attrName>
                                        </p:attrNameLst>
                                      </p:cBhvr>
                                      <p:to>
                                        <p:strVal val="visible"/>
                                      </p:to>
                                    </p:set>
                                    <p:anim calcmode="lin" valueType="num">
                                      <p:cBhvr additive="base">
                                        <p:cTn id="21" dur="2000" fill="hold"/>
                                        <p:tgtEl>
                                          <p:spTgt spid="46085">
                                            <p:txEl>
                                              <p:pRg st="1" end="1"/>
                                            </p:txEl>
                                          </p:spTgt>
                                        </p:tgtEl>
                                        <p:attrNameLst>
                                          <p:attrName>ppt_x</p:attrName>
                                        </p:attrNameLst>
                                      </p:cBhvr>
                                      <p:tavLst>
                                        <p:tav tm="0">
                                          <p:val>
                                            <p:strVal val="#ppt_x"/>
                                          </p:val>
                                        </p:tav>
                                        <p:tav tm="100000">
                                          <p:val>
                                            <p:strVal val="#ppt_x"/>
                                          </p:val>
                                        </p:tav>
                                      </p:tavLst>
                                    </p:anim>
                                    <p:anim calcmode="lin" valueType="num">
                                      <p:cBhvr additive="base">
                                        <p:cTn id="22" dur="2000" fill="hold"/>
                                        <p:tgtEl>
                                          <p:spTgt spid="460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iterate type="lt">
                                    <p:tmPct val="10000"/>
                                  </p:iterate>
                                  <p:childTnLst>
                                    <p:set>
                                      <p:cBhvr>
                                        <p:cTn id="26" dur="1" fill="hold">
                                          <p:stCondLst>
                                            <p:cond delay="0"/>
                                          </p:stCondLst>
                                        </p:cTn>
                                        <p:tgtEl>
                                          <p:spTgt spid="46085">
                                            <p:txEl>
                                              <p:pRg st="2" end="2"/>
                                            </p:txEl>
                                          </p:spTgt>
                                        </p:tgtEl>
                                        <p:attrNameLst>
                                          <p:attrName>style.visibility</p:attrName>
                                        </p:attrNameLst>
                                      </p:cBhvr>
                                      <p:to>
                                        <p:strVal val="visible"/>
                                      </p:to>
                                    </p:set>
                                    <p:anim calcmode="lin" valueType="num">
                                      <p:cBhvr additive="base">
                                        <p:cTn id="27" dur="2000" fill="hold"/>
                                        <p:tgtEl>
                                          <p:spTgt spid="46085">
                                            <p:txEl>
                                              <p:pRg st="2" end="2"/>
                                            </p:txEl>
                                          </p:spTgt>
                                        </p:tgtEl>
                                        <p:attrNameLst>
                                          <p:attrName>ppt_x</p:attrName>
                                        </p:attrNameLst>
                                      </p:cBhvr>
                                      <p:tavLst>
                                        <p:tav tm="0">
                                          <p:val>
                                            <p:strVal val="#ppt_x"/>
                                          </p:val>
                                        </p:tav>
                                        <p:tav tm="100000">
                                          <p:val>
                                            <p:strVal val="#ppt_x"/>
                                          </p:val>
                                        </p:tav>
                                      </p:tavLst>
                                    </p:anim>
                                    <p:anim calcmode="lin" valueType="num">
                                      <p:cBhvr additive="base">
                                        <p:cTn id="28" dur="2000" fill="hold"/>
                                        <p:tgtEl>
                                          <p:spTgt spid="460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iterate type="lt">
                                    <p:tmPct val="10000"/>
                                  </p:iterate>
                                  <p:childTnLst>
                                    <p:set>
                                      <p:cBhvr>
                                        <p:cTn id="32" dur="1" fill="hold">
                                          <p:stCondLst>
                                            <p:cond delay="0"/>
                                          </p:stCondLst>
                                        </p:cTn>
                                        <p:tgtEl>
                                          <p:spTgt spid="46085">
                                            <p:txEl>
                                              <p:pRg st="3" end="3"/>
                                            </p:txEl>
                                          </p:spTgt>
                                        </p:tgtEl>
                                        <p:attrNameLst>
                                          <p:attrName>style.visibility</p:attrName>
                                        </p:attrNameLst>
                                      </p:cBhvr>
                                      <p:to>
                                        <p:strVal val="visible"/>
                                      </p:to>
                                    </p:set>
                                    <p:anim calcmode="lin" valueType="num">
                                      <p:cBhvr additive="base">
                                        <p:cTn id="33" dur="2000" fill="hold"/>
                                        <p:tgtEl>
                                          <p:spTgt spid="46085">
                                            <p:txEl>
                                              <p:pRg st="3" end="3"/>
                                            </p:txEl>
                                          </p:spTgt>
                                        </p:tgtEl>
                                        <p:attrNameLst>
                                          <p:attrName>ppt_x</p:attrName>
                                        </p:attrNameLst>
                                      </p:cBhvr>
                                      <p:tavLst>
                                        <p:tav tm="0">
                                          <p:val>
                                            <p:strVal val="#ppt_x"/>
                                          </p:val>
                                        </p:tav>
                                        <p:tav tm="100000">
                                          <p:val>
                                            <p:strVal val="#ppt_x"/>
                                          </p:val>
                                        </p:tav>
                                      </p:tavLst>
                                    </p:anim>
                                    <p:anim calcmode="lin" valueType="num">
                                      <p:cBhvr additive="base">
                                        <p:cTn id="34" dur="2000" fill="hold"/>
                                        <p:tgtEl>
                                          <p:spTgt spid="4608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iterate type="lt">
                                    <p:tmPct val="10000"/>
                                  </p:iterate>
                                  <p:childTnLst>
                                    <p:set>
                                      <p:cBhvr>
                                        <p:cTn id="38" dur="1" fill="hold">
                                          <p:stCondLst>
                                            <p:cond delay="0"/>
                                          </p:stCondLst>
                                        </p:cTn>
                                        <p:tgtEl>
                                          <p:spTgt spid="46085">
                                            <p:txEl>
                                              <p:pRg st="4" end="4"/>
                                            </p:txEl>
                                          </p:spTgt>
                                        </p:tgtEl>
                                        <p:attrNameLst>
                                          <p:attrName>style.visibility</p:attrName>
                                        </p:attrNameLst>
                                      </p:cBhvr>
                                      <p:to>
                                        <p:strVal val="visible"/>
                                      </p:to>
                                    </p:set>
                                    <p:anim calcmode="lin" valueType="num">
                                      <p:cBhvr additive="base">
                                        <p:cTn id="39" dur="2000" fill="hold"/>
                                        <p:tgtEl>
                                          <p:spTgt spid="46085">
                                            <p:txEl>
                                              <p:pRg st="4" end="4"/>
                                            </p:txEl>
                                          </p:spTgt>
                                        </p:tgtEl>
                                        <p:attrNameLst>
                                          <p:attrName>ppt_x</p:attrName>
                                        </p:attrNameLst>
                                      </p:cBhvr>
                                      <p:tavLst>
                                        <p:tav tm="0">
                                          <p:val>
                                            <p:strVal val="#ppt_x"/>
                                          </p:val>
                                        </p:tav>
                                        <p:tav tm="100000">
                                          <p:val>
                                            <p:strVal val="#ppt_x"/>
                                          </p:val>
                                        </p:tav>
                                      </p:tavLst>
                                    </p:anim>
                                    <p:anim calcmode="lin" valueType="num">
                                      <p:cBhvr additive="base">
                                        <p:cTn id="40" dur="2000" fill="hold"/>
                                        <p:tgtEl>
                                          <p:spTgt spid="4608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9">
                                            <p:txEl>
                                              <p:pRg st="0" end="0"/>
                                            </p:txEl>
                                          </p:spTgt>
                                        </p:tgtEl>
                                        <p:attrNameLst>
                                          <p:attrName>style.visibility</p:attrName>
                                        </p:attrNameLst>
                                      </p:cBhvr>
                                      <p:to>
                                        <p:strVal val="visible"/>
                                      </p:to>
                                    </p:set>
                                    <p:anim calcmode="lin" valueType="num">
                                      <p:cBhvr additive="base">
                                        <p:cTn id="45"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9">
                                            <p:txEl>
                                              <p:pRg st="0" end="0"/>
                                            </p:tx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9">
                                            <p:txEl>
                                              <p:pRg st="1" end="1"/>
                                            </p:txEl>
                                          </p:spTgt>
                                        </p:tgtEl>
                                        <p:attrNameLst>
                                          <p:attrName>style.visibility</p:attrName>
                                        </p:attrNameLst>
                                      </p:cBhvr>
                                      <p:to>
                                        <p:strVal val="visible"/>
                                      </p:to>
                                    </p:set>
                                    <p:anim calcmode="lin" valueType="num">
                                      <p:cBhvr additive="base">
                                        <p:cTn id="49"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
                                            <p:txEl>
                                              <p:pRg st="1" end="1"/>
                                            </p:tx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9">
                                            <p:txEl>
                                              <p:pRg st="2" end="2"/>
                                            </p:txEl>
                                          </p:spTgt>
                                        </p:tgtEl>
                                        <p:attrNameLst>
                                          <p:attrName>style.visibility</p:attrName>
                                        </p:attrNameLst>
                                      </p:cBhvr>
                                      <p:to>
                                        <p:strVal val="visible"/>
                                      </p:to>
                                    </p:set>
                                    <p:anim calcmode="lin" valueType="num">
                                      <p:cBhvr additive="base">
                                        <p:cTn id="5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9">
                                            <p:txEl>
                                              <p:pRg st="2" end="2"/>
                                            </p:tx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9">
                                            <p:txEl>
                                              <p:pRg st="3" end="3"/>
                                            </p:txEl>
                                          </p:spTgt>
                                        </p:tgtEl>
                                        <p:attrNameLst>
                                          <p:attrName>style.visibility</p:attrName>
                                        </p:attrNameLst>
                                      </p:cBhvr>
                                      <p:to>
                                        <p:strVal val="visible"/>
                                      </p:to>
                                    </p:set>
                                    <p:anim calcmode="lin" valueType="num">
                                      <p:cBhvr additive="base">
                                        <p:cTn id="57"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1">
                                            <p:txEl>
                                              <p:pRg st="0" end="0"/>
                                            </p:txEl>
                                          </p:spTgt>
                                        </p:tgtEl>
                                        <p:attrNameLst>
                                          <p:attrName>style.visibility</p:attrName>
                                        </p:attrNameLst>
                                      </p:cBhvr>
                                      <p:to>
                                        <p:strVal val="visible"/>
                                      </p:to>
                                    </p:set>
                                    <p:anim calcmode="lin" valueType="num">
                                      <p:cBhvr additive="base">
                                        <p:cTn id="6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uiExpand="1" build="p"/>
      <p:bldP spid="9" grpId="0" build="allAtOnce"/>
      <p:bldP spid="11"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مستطيل 8"/>
          <p:cNvSpPr/>
          <p:nvPr/>
        </p:nvSpPr>
        <p:spPr>
          <a:xfrm>
            <a:off x="1071538" y="1000108"/>
            <a:ext cx="8072462" cy="3970318"/>
          </a:xfrm>
          <a:prstGeom prst="rect">
            <a:avLst/>
          </a:prstGeom>
          <a:noFill/>
        </p:spPr>
        <p:txBody>
          <a:bodyPr wrap="square" lIns="91440" tIns="45720" rIns="91440" bIns="45720">
            <a:spAutoFit/>
          </a:bodyPr>
          <a:lstStyle/>
          <a:p>
            <a:r>
              <a:rPr lang="ar-SA" sz="2800" b="1" dirty="0" smtClean="0">
                <a:solidFill>
                  <a:schemeClr val="accent4">
                    <a:lumMod val="75000"/>
                  </a:schemeClr>
                </a:solidFill>
              </a:rPr>
              <a:t>تطلب الحل سلسلة من الاكتشافات :</a:t>
            </a:r>
            <a:endParaRPr lang="en-US" sz="2800" b="1" dirty="0" smtClean="0">
              <a:solidFill>
                <a:schemeClr val="accent4">
                  <a:lumMod val="75000"/>
                </a:schemeClr>
              </a:solidFill>
            </a:endParaRPr>
          </a:p>
          <a:p>
            <a:r>
              <a:rPr lang="ar-SA" sz="2800" b="1" dirty="0" smtClean="0">
                <a:solidFill>
                  <a:schemeClr val="tx2">
                    <a:lumMod val="75000"/>
                  </a:schemeClr>
                </a:solidFill>
              </a:rPr>
              <a:t>1- العالم روبرت </a:t>
            </a:r>
            <a:r>
              <a:rPr lang="ar-SA" sz="2800" b="1" dirty="0" err="1" smtClean="0">
                <a:solidFill>
                  <a:schemeClr val="tx2">
                    <a:lumMod val="75000"/>
                  </a:schemeClr>
                </a:solidFill>
              </a:rPr>
              <a:t>مليكان</a:t>
            </a:r>
            <a:r>
              <a:rPr lang="ar-SA" sz="2800" b="1" dirty="0" smtClean="0">
                <a:solidFill>
                  <a:schemeClr val="tx2">
                    <a:lumMod val="75000"/>
                  </a:schemeClr>
                </a:solidFill>
              </a:rPr>
              <a:t> كشف أول السلسة حيث تمكن تعليق قطرة الزيت داخل مجال كهربائي وموازنتها ليتمكن من قياس شحنة الإلكترون </a:t>
            </a:r>
            <a:r>
              <a:rPr lang="en-US" sz="2800" b="1" dirty="0" smtClean="0">
                <a:solidFill>
                  <a:schemeClr val="tx2">
                    <a:lumMod val="75000"/>
                  </a:schemeClr>
                </a:solidFill>
              </a:rPr>
              <a:t>q = 1.602 x 10</a:t>
            </a:r>
            <a:r>
              <a:rPr lang="en-US" sz="2800" b="1" baseline="30000" dirty="0" smtClean="0">
                <a:solidFill>
                  <a:schemeClr val="tx2">
                    <a:lumMod val="75000"/>
                  </a:schemeClr>
                </a:solidFill>
              </a:rPr>
              <a:t>-19</a:t>
            </a:r>
            <a:r>
              <a:rPr lang="en-US" sz="2800" b="1" dirty="0" smtClean="0">
                <a:solidFill>
                  <a:schemeClr val="tx2">
                    <a:lumMod val="75000"/>
                  </a:schemeClr>
                </a:solidFill>
              </a:rPr>
              <a:t>  </a:t>
            </a:r>
          </a:p>
          <a:p>
            <a:pPr lvl="0"/>
            <a:r>
              <a:rPr lang="ar-SA" sz="2800" b="1" dirty="0" smtClean="0">
                <a:solidFill>
                  <a:schemeClr val="tx2">
                    <a:lumMod val="75000"/>
                  </a:schemeClr>
                </a:solidFill>
              </a:rPr>
              <a:t> </a:t>
            </a:r>
          </a:p>
          <a:p>
            <a:r>
              <a:rPr lang="ar-SA" sz="2800" b="1" dirty="0" smtClean="0">
                <a:solidFill>
                  <a:schemeClr val="tx2">
                    <a:lumMod val="75000"/>
                  </a:schemeClr>
                </a:solidFill>
              </a:rPr>
              <a:t>2- ثم تمكن العالم </a:t>
            </a:r>
            <a:r>
              <a:rPr lang="ar-SA" sz="2800" b="1" dirty="0" err="1" smtClean="0">
                <a:solidFill>
                  <a:schemeClr val="tx2">
                    <a:lumMod val="75000"/>
                  </a:schemeClr>
                </a:solidFill>
              </a:rPr>
              <a:t>تومسون</a:t>
            </a:r>
            <a:r>
              <a:rPr lang="ar-SA" sz="2800" b="1" dirty="0" smtClean="0">
                <a:solidFill>
                  <a:schemeClr val="tx2">
                    <a:lumMod val="75000"/>
                  </a:schemeClr>
                </a:solidFill>
              </a:rPr>
              <a:t> من تحديد نسبة شحنة الإلكترون إلي كتلته </a:t>
            </a:r>
            <a:r>
              <a:rPr lang="en-US" sz="2800" b="1" dirty="0" smtClean="0">
                <a:solidFill>
                  <a:schemeClr val="tx2">
                    <a:lumMod val="75000"/>
                  </a:schemeClr>
                </a:solidFill>
              </a:rPr>
              <a:t>q/m  </a:t>
            </a:r>
            <a:r>
              <a:rPr lang="ar-SA" sz="2800" b="1" dirty="0" smtClean="0">
                <a:solidFill>
                  <a:schemeClr val="tx2">
                    <a:lumMod val="75000"/>
                  </a:schemeClr>
                </a:solidFill>
              </a:rPr>
              <a:t>ومن شحنة الإلكترون ونسبة الشحنة للكتلة تم حساب كتلة الإلكترون  </a:t>
            </a:r>
            <a:endParaRPr lang="en-US" sz="2800" b="1" dirty="0" smtClean="0">
              <a:solidFill>
                <a:schemeClr val="tx2">
                  <a:lumMod val="75000"/>
                </a:schemeClr>
              </a:solidFill>
            </a:endParaRPr>
          </a:p>
          <a:p>
            <a:pPr lvl="0"/>
            <a:endParaRPr lang="en-US" sz="28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20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20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fade">
                                      <p:cBhvr>
                                        <p:cTn id="22" dur="20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a:srcRect/>
          <a:stretch>
            <a:fillRect/>
          </a:stretch>
        </p:blipFill>
        <p:spPr bwMode="auto">
          <a:xfrm>
            <a:off x="0" y="0"/>
            <a:ext cx="9144000" cy="6857999"/>
          </a:xfrm>
          <a:prstGeom prst="rect">
            <a:avLst/>
          </a:prstGeom>
          <a:noFill/>
          <a:ln w="9525">
            <a:noFill/>
            <a:miter lim="800000"/>
            <a:headEnd/>
            <a:tailEnd/>
          </a:ln>
        </p:spPr>
      </p:pic>
      <p:sp>
        <p:nvSpPr>
          <p:cNvPr id="3" name="مستطيل 2"/>
          <p:cNvSpPr/>
          <p:nvPr/>
        </p:nvSpPr>
        <p:spPr>
          <a:xfrm>
            <a:off x="4000496" y="285728"/>
            <a:ext cx="1560042" cy="923330"/>
          </a:xfrm>
          <a:prstGeom prst="rect">
            <a:avLst/>
          </a:prstGeom>
          <a:noFill/>
        </p:spPr>
        <p:txBody>
          <a:bodyPr wrap="none" lIns="91440" tIns="45720" rIns="91440" bIns="45720">
            <a:spAutoFit/>
          </a:bodyPr>
          <a:lstStyle/>
          <a:p>
            <a:pPr algn="ctr"/>
            <a:r>
              <a:rPr lang="ar-SA"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هوائي</a:t>
            </a:r>
            <a:endParaRPr lang="ar-SA"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مستطيل 3"/>
          <p:cNvSpPr/>
          <p:nvPr/>
        </p:nvSpPr>
        <p:spPr>
          <a:xfrm>
            <a:off x="1500166" y="4071942"/>
            <a:ext cx="1214446" cy="646331"/>
          </a:xfrm>
          <a:prstGeom prst="rect">
            <a:avLst/>
          </a:prstGeom>
          <a:noFill/>
        </p:spPr>
        <p:txBody>
          <a:bodyPr wrap="square" lIns="91440" tIns="45720" rIns="91440" bIns="45720">
            <a:spAutoFit/>
          </a:bodyPr>
          <a:lstStyle/>
          <a:p>
            <a:pPr algn="ctr"/>
            <a:r>
              <a:rPr lang="ar-SA" sz="3600" b="1" cap="all" spc="0"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موازيآ</a:t>
            </a:r>
            <a:endParaRPr lang="ar-SA" sz="3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5" name="مستطيل 4"/>
          <p:cNvSpPr/>
          <p:nvPr/>
        </p:nvSpPr>
        <p:spPr>
          <a:xfrm>
            <a:off x="2071670" y="5214950"/>
            <a:ext cx="1630575"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3200" b="1" cap="none" spc="0"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اكبرمايمكن</a:t>
            </a:r>
            <a:endParaRPr lang="ar-SA"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6" name="مستطيل 5"/>
          <p:cNvSpPr/>
          <p:nvPr/>
        </p:nvSpPr>
        <p:spPr>
          <a:xfrm>
            <a:off x="785786" y="1571612"/>
            <a:ext cx="1499128" cy="646331"/>
          </a:xfrm>
          <a:prstGeom prst="rect">
            <a:avLst/>
          </a:prstGeom>
          <a:noFill/>
        </p:spPr>
        <p:txBody>
          <a:bodyPr wrap="none" lIns="91440" tIns="45720" rIns="91440" bIns="45720">
            <a:spAutoFit/>
          </a:bodyPr>
          <a:lstStyle/>
          <a:p>
            <a:pPr algn="ctr"/>
            <a:r>
              <a:rPr lang="ar-SA" b="1" dirty="0" smtClean="0">
                <a:ln w="10541" cmpd="sng">
                  <a:solidFill>
                    <a:srgbClr val="00B0F0"/>
                  </a:solidFill>
                  <a:prstDash val="solid"/>
                </a:ln>
                <a:solidFill>
                  <a:srgbClr val="00B0F0"/>
                </a:solidFill>
              </a:rPr>
              <a:t>يعمل </a:t>
            </a:r>
          </a:p>
          <a:p>
            <a:pPr algn="ctr"/>
            <a:r>
              <a:rPr lang="ar-SA" b="1" dirty="0" smtClean="0">
                <a:ln w="10541" cmpd="sng">
                  <a:solidFill>
                    <a:srgbClr val="00B0F0"/>
                  </a:solidFill>
                  <a:prstDash val="solid"/>
                </a:ln>
                <a:solidFill>
                  <a:srgbClr val="00B0F0"/>
                </a:solidFill>
              </a:rPr>
              <a:t>المجالات </a:t>
            </a:r>
            <a:r>
              <a:rPr lang="ar-SA" b="1" dirty="0" err="1" smtClean="0">
                <a:ln w="10541" cmpd="sng">
                  <a:solidFill>
                    <a:srgbClr val="00B0F0"/>
                  </a:solidFill>
                  <a:prstDash val="solid"/>
                </a:ln>
                <a:solidFill>
                  <a:srgbClr val="00B0F0"/>
                </a:solidFill>
              </a:rPr>
              <a:t>الكهربيه</a:t>
            </a:r>
            <a:endParaRPr lang="ar-SA" b="1" cap="none" spc="0" dirty="0">
              <a:ln w="10541" cmpd="sng">
                <a:solidFill>
                  <a:srgbClr val="00B0F0"/>
                </a:solidFill>
                <a:prstDash val="solid"/>
              </a:ln>
              <a:solidFill>
                <a:srgbClr val="00B0F0"/>
              </a:solidFill>
              <a:effectLst/>
            </a:endParaRPr>
          </a:p>
        </p:txBody>
      </p:sp>
      <p:sp>
        <p:nvSpPr>
          <p:cNvPr id="7" name="مستطيل 6"/>
          <p:cNvSpPr/>
          <p:nvPr/>
        </p:nvSpPr>
        <p:spPr>
          <a:xfrm>
            <a:off x="785786" y="2143116"/>
            <a:ext cx="928694" cy="461665"/>
          </a:xfrm>
          <a:prstGeom prst="rect">
            <a:avLst/>
          </a:prstGeom>
          <a:noFill/>
        </p:spPr>
        <p:txBody>
          <a:bodyPr wrap="square" lIns="91440" tIns="45720" rIns="91440" bIns="45720">
            <a:spAutoFit/>
          </a:bodyPr>
          <a:lstStyle/>
          <a:p>
            <a:pPr algn="ctr"/>
            <a:r>
              <a:rPr lang="ar-SA" sz="2400" b="1" cap="none" spc="0" dirty="0" smtClean="0">
                <a:ln w="1905">
                  <a:solidFill>
                    <a:srgbClr val="92D050"/>
                  </a:solidFill>
                </a:ln>
                <a:solidFill>
                  <a:srgbClr val="92D050"/>
                </a:solidFill>
                <a:effectLst>
                  <a:innerShdw blurRad="69850" dist="43180" dir="5400000">
                    <a:srgbClr val="000000">
                      <a:alpha val="65000"/>
                    </a:srgbClr>
                  </a:innerShdw>
                </a:effectLst>
              </a:rPr>
              <a:t>تسارع</a:t>
            </a:r>
            <a:endParaRPr lang="ar-SA" sz="2400" b="1" cap="none" spc="0" dirty="0">
              <a:ln w="1905">
                <a:solidFill>
                  <a:srgbClr val="92D050"/>
                </a:solidFill>
              </a:ln>
              <a:solidFill>
                <a:srgbClr val="92D050"/>
              </a:solidFill>
              <a:effectLst>
                <a:innerShdw blurRad="69850" dist="43180" dir="5400000">
                  <a:srgbClr val="000000">
                    <a:alpha val="65000"/>
                  </a:srgbClr>
                </a:innerShdw>
              </a:effectLst>
            </a:endParaRPr>
          </a:p>
        </p:txBody>
      </p:sp>
      <p:sp>
        <p:nvSpPr>
          <p:cNvPr id="8" name="مستطيل 7"/>
          <p:cNvSpPr/>
          <p:nvPr/>
        </p:nvSpPr>
        <p:spPr>
          <a:xfrm>
            <a:off x="4429124" y="4286256"/>
            <a:ext cx="1625765" cy="461665"/>
          </a:xfrm>
          <a:prstGeom prst="rect">
            <a:avLst/>
          </a:prstGeom>
          <a:noFill/>
        </p:spPr>
        <p:txBody>
          <a:bodyPr wrap="none" lIns="91440" tIns="45720" rIns="91440" bIns="45720">
            <a:spAutoFit/>
          </a:bodyPr>
          <a:lstStyle/>
          <a:p>
            <a:pPr algn="ctr"/>
            <a:r>
              <a:rPr lang="ar-SA" sz="2400" b="1" cap="none" spc="50" dirty="0" smtClean="0">
                <a:ln w="13500">
                  <a:solidFill>
                    <a:srgbClr val="FF0000">
                      <a:alpha val="6500"/>
                    </a:srgbClr>
                  </a:solidFill>
                  <a:prstDash val="solid"/>
                </a:ln>
                <a:solidFill>
                  <a:srgbClr val="FF0000"/>
                </a:solidFill>
                <a:effectLst>
                  <a:innerShdw blurRad="50900" dist="38500" dir="13500000">
                    <a:srgbClr val="000000">
                      <a:alpha val="60000"/>
                    </a:srgbClr>
                  </a:innerShdw>
                </a:effectLst>
              </a:rPr>
              <a:t>الموجة نفسها</a:t>
            </a:r>
            <a:endParaRPr lang="ar-SA" sz="2400" b="1" cap="none" spc="50" dirty="0">
              <a:ln w="13500">
                <a:solidFill>
                  <a:srgbClr val="FF0000">
                    <a:alpha val="6500"/>
                  </a:srgbClr>
                </a:solidFill>
                <a:prstDash val="solid"/>
              </a:ln>
              <a:solidFill>
                <a:srgbClr val="FF0000"/>
              </a:solidFill>
              <a:effectLst>
                <a:innerShdw blurRad="50900" dist="38500" dir="13500000">
                  <a:srgbClr val="000000">
                    <a:alpha val="60000"/>
                  </a:srgbClr>
                </a:innerShdw>
              </a:effectLst>
            </a:endParaRPr>
          </a:p>
        </p:txBody>
      </p:sp>
      <p:sp>
        <p:nvSpPr>
          <p:cNvPr id="9" name="مستطيل 8"/>
          <p:cNvSpPr/>
          <p:nvPr/>
        </p:nvSpPr>
        <p:spPr>
          <a:xfrm>
            <a:off x="7143768" y="5286388"/>
            <a:ext cx="1382110" cy="923330"/>
          </a:xfrm>
          <a:prstGeom prst="rect">
            <a:avLst/>
          </a:prstGeom>
          <a:noFill/>
        </p:spPr>
        <p:txBody>
          <a:bodyPr wrap="none" lIns="91440" tIns="45720" rIns="91440" bIns="45720">
            <a:spAutoFit/>
          </a:bodyPr>
          <a:lstStyle/>
          <a:p>
            <a:pPr algn="ctr"/>
            <a:r>
              <a:rPr lang="en-US"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½ </a:t>
            </a:r>
            <a:r>
              <a:rPr lang="el-GR" sz="54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onstantia"/>
              </a:rPr>
              <a:t>λ</a:t>
            </a:r>
            <a:endParaRPr lang="ar-SA"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10" name="مستطيل 9"/>
          <p:cNvSpPr/>
          <p:nvPr/>
        </p:nvSpPr>
        <p:spPr>
          <a:xfrm>
            <a:off x="1357290" y="6396335"/>
            <a:ext cx="3592650" cy="461665"/>
          </a:xfrm>
          <a:prstGeom prst="rect">
            <a:avLst/>
          </a:prstGeom>
          <a:noFill/>
        </p:spPr>
        <p:txBody>
          <a:bodyPr wrap="none" lIns="91440" tIns="45720" rIns="91440" bIns="45720">
            <a:spAutoFit/>
          </a:bodyPr>
          <a:lstStyle/>
          <a:p>
            <a:pPr algn="ctr"/>
            <a:r>
              <a:rPr lang="ar-SA" sz="2400" b="1" dirty="0" err="1" smtClean="0">
                <a:ln w="12700">
                  <a:solidFill>
                    <a:srgbClr val="7030A0"/>
                  </a:solidFill>
                  <a:prstDash val="solid"/>
                </a:ln>
                <a:solidFill>
                  <a:srgbClr val="7030A0"/>
                </a:solidFill>
                <a:effectLst>
                  <a:outerShdw blurRad="41275" dist="20320" dir="1800000" algn="tl" rotWithShape="0">
                    <a:srgbClr val="000000">
                      <a:alpha val="40000"/>
                    </a:srgbClr>
                  </a:outerShdw>
                </a:effectLst>
              </a:rPr>
              <a:t>الإنعكاس</a:t>
            </a:r>
            <a:r>
              <a:rPr lang="ar-SA" sz="2400" b="1" dirty="0" smtClean="0">
                <a:ln w="12700">
                  <a:solidFill>
                    <a:srgbClr val="7030A0"/>
                  </a:solidFill>
                  <a:prstDash val="solid"/>
                </a:ln>
                <a:solidFill>
                  <a:srgbClr val="7030A0"/>
                </a:solidFill>
                <a:effectLst>
                  <a:outerShdw blurRad="41275" dist="20320" dir="1800000" algn="tl" rotWithShape="0">
                    <a:srgbClr val="000000">
                      <a:alpha val="40000"/>
                    </a:srgbClr>
                  </a:outerShdw>
                </a:effectLst>
              </a:rPr>
              <a:t>       </a:t>
            </a:r>
            <a:r>
              <a:rPr lang="ar-SA" sz="2400" b="1" dirty="0" err="1" smtClean="0">
                <a:ln w="12700">
                  <a:solidFill>
                    <a:srgbClr val="7030A0"/>
                  </a:solidFill>
                  <a:prstDash val="solid"/>
                </a:ln>
                <a:solidFill>
                  <a:srgbClr val="7030A0"/>
                </a:solidFill>
                <a:effectLst>
                  <a:outerShdw blurRad="41275" dist="20320" dir="1800000" algn="tl" rotWithShape="0">
                    <a:srgbClr val="000000">
                      <a:alpha val="40000"/>
                    </a:srgbClr>
                  </a:outerShdw>
                </a:effectLst>
              </a:rPr>
              <a:t>الإنكسار</a:t>
            </a:r>
            <a:r>
              <a:rPr lang="ar-SA" sz="2400" b="1" dirty="0" smtClean="0">
                <a:ln w="12700">
                  <a:solidFill>
                    <a:srgbClr val="7030A0"/>
                  </a:solidFill>
                  <a:prstDash val="solid"/>
                </a:ln>
                <a:solidFill>
                  <a:srgbClr val="7030A0"/>
                </a:solidFill>
                <a:effectLst>
                  <a:outerShdw blurRad="41275" dist="20320" dir="1800000" algn="tl" rotWithShape="0">
                    <a:srgbClr val="000000">
                      <a:alpha val="40000"/>
                    </a:srgbClr>
                  </a:outerShdw>
                </a:effectLst>
              </a:rPr>
              <a:t>      </a:t>
            </a:r>
            <a:r>
              <a:rPr lang="ar-SA" sz="2400" b="1" dirty="0" err="1" smtClean="0">
                <a:ln w="12700">
                  <a:solidFill>
                    <a:srgbClr val="7030A0"/>
                  </a:solidFill>
                  <a:prstDash val="solid"/>
                </a:ln>
                <a:solidFill>
                  <a:srgbClr val="7030A0"/>
                </a:solidFill>
                <a:effectLst>
                  <a:outerShdw blurRad="41275" dist="20320" dir="1800000" algn="tl" rotWithShape="0">
                    <a:srgbClr val="000000">
                      <a:alpha val="40000"/>
                    </a:srgbClr>
                  </a:outerShdw>
                </a:effectLst>
              </a:rPr>
              <a:t>الحيود</a:t>
            </a:r>
            <a:endParaRPr lang="ar-SA" sz="2400" b="1" cap="none" spc="0" dirty="0">
              <a:ln w="12700">
                <a:solidFill>
                  <a:srgbClr val="7030A0"/>
                </a:solidFill>
                <a:prstDash val="solid"/>
              </a:ln>
              <a:solidFill>
                <a:srgbClr val="7030A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2000"/>
                                        <p:tgtEl>
                                          <p:spTgt spid="6">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20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xEl>
                                              <p:pRg st="0" end="0"/>
                                            </p:txEl>
                                          </p:spTgt>
                                        </p:tgtEl>
                                        <p:attrNameLst>
                                          <p:attrName>style.visibility</p:attrName>
                                        </p:attrNameLst>
                                      </p:cBhvr>
                                      <p:to>
                                        <p:strVal val="visible"/>
                                      </p:to>
                                    </p:set>
                                    <p:animEffect transition="in" filter="fade">
                                      <p:cBhvr>
                                        <p:cTn id="20" dur="2000"/>
                                        <p:tgtEl>
                                          <p:spTgt spid="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fade">
                                      <p:cBhvr>
                                        <p:cTn id="25" dur="20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5">
                                            <p:txEl>
                                              <p:pRg st="0" end="0"/>
                                            </p:txEl>
                                          </p:spTgt>
                                        </p:tgtEl>
                                        <p:attrNameLst>
                                          <p:attrName>style.visibility</p:attrName>
                                        </p:attrNameLst>
                                      </p:cBhvr>
                                      <p:to>
                                        <p:strVal val="visible"/>
                                      </p:to>
                                    </p:set>
                                    <p:animEffect transition="in" filter="fade">
                                      <p:cBhvr>
                                        <p:cTn id="30" dur="2000"/>
                                        <p:tgtEl>
                                          <p:spTgt spid="5">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
                                            <p:txEl>
                                              <p:pRg st="0" end="0"/>
                                            </p:txEl>
                                          </p:spTgt>
                                        </p:tgtEl>
                                        <p:attrNameLst>
                                          <p:attrName>style.visibility</p:attrName>
                                        </p:attrNameLst>
                                      </p:cBhvr>
                                      <p:to>
                                        <p:strVal val="visible"/>
                                      </p:to>
                                    </p:set>
                                    <p:animEffect transition="in" filter="wipe(down)">
                                      <p:cBhvr>
                                        <p:cTn id="35" dur="500"/>
                                        <p:tgtEl>
                                          <p:spTgt spid="8">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xEl>
                                              <p:pRg st="0" end="0"/>
                                            </p:txEl>
                                          </p:spTgt>
                                        </p:tgtEl>
                                        <p:attrNameLst>
                                          <p:attrName>style.visibility</p:attrName>
                                        </p:attrNameLst>
                                      </p:cBhvr>
                                      <p:to>
                                        <p:strVal val="visible"/>
                                      </p:to>
                                    </p:set>
                                    <p:animEffect transition="in" filter="fade">
                                      <p:cBhvr>
                                        <p:cTn id="40" dur="2000"/>
                                        <p:tgtEl>
                                          <p:spTgt spid="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xEl>
                                              <p:pRg st="0" end="0"/>
                                            </p:txEl>
                                          </p:spTgt>
                                        </p:tgtEl>
                                        <p:attrNameLst>
                                          <p:attrName>style.visibility</p:attrName>
                                        </p:attrNameLst>
                                      </p:cBhvr>
                                      <p:to>
                                        <p:strVal val="visible"/>
                                      </p:to>
                                    </p:set>
                                    <p:animEffect transition="in" filter="fade">
                                      <p:cBhvr>
                                        <p:cTn id="45"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P spid="9" grpId="0" build="allAtOnce"/>
      <p:bldP spid="10"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atomic23"/>
          <p:cNvPicPr>
            <a:picLocks noChangeAspect="1" noChangeArrowheads="1"/>
          </p:cNvPicPr>
          <p:nvPr/>
        </p:nvPicPr>
        <p:blipFill>
          <a:blip r:embed="rId2"/>
          <a:srcRect/>
          <a:stretch>
            <a:fillRect/>
          </a:stretch>
        </p:blipFill>
        <p:spPr bwMode="auto">
          <a:xfrm>
            <a:off x="6643702" y="0"/>
            <a:ext cx="2500298" cy="2857496"/>
          </a:xfrm>
          <a:prstGeom prst="rect">
            <a:avLst/>
          </a:prstGeom>
          <a:noFill/>
          <a:ln w="9525">
            <a:noFill/>
            <a:miter lim="800000"/>
            <a:headEnd/>
            <a:tailEnd/>
          </a:ln>
        </p:spPr>
      </p:pic>
      <p:pic>
        <p:nvPicPr>
          <p:cNvPr id="4" name="Picture 4" descr="atomic25"/>
          <p:cNvPicPr>
            <a:picLocks noChangeAspect="1" noChangeArrowheads="1"/>
          </p:cNvPicPr>
          <p:nvPr/>
        </p:nvPicPr>
        <p:blipFill>
          <a:blip r:embed="rId3"/>
          <a:srcRect/>
          <a:stretch>
            <a:fillRect/>
          </a:stretch>
        </p:blipFill>
        <p:spPr>
          <a:xfrm>
            <a:off x="0" y="0"/>
            <a:ext cx="3357554" cy="3000372"/>
          </a:xfrm>
          <a:prstGeom prst="rect">
            <a:avLst/>
          </a:prstGeom>
          <a:noFill/>
        </p:spPr>
      </p:pic>
      <p:sp>
        <p:nvSpPr>
          <p:cNvPr id="17412" name="AutoShape 4" descr="data:image/jpeg;base64,/9j/4AAQSkZJRgABAQAAAQABAAD/2wCEAAkGBhQSERUUEhQVFRQVFRUVFBUYFBUVGBgVFBQWFBcUFRUXHCYeGBojGRQVHy8gIycpLCwsFR4xNTAqNSYrLCkBCQoKBQUFDQUFDSkYEhgpKSkpKSkpKSkpKSkpKSkpKSkpKSkpKSkpKSkpKSkpKSkpKSkpKSkpKSkpKSkpKSkpKf/AABEIAOQAoAMBIgACEQEDEQH/xAAcAAAABwEBAAAAAAAAAAAAAAAAAQIDBAUHBgj/xAA8EAABAwIDBQUGBQQABwAAAAABAAIRAyEEEjEFBkFRYRMicYGRBzJCobHBFFLR4fAVI2JyFjRTkqLC8f/EABQBAQAAAAAAAAAAAAAAAAAAAAD/xAAUEQEAAAAAAAAAAAAAAAAAAAAA/9oADAMBAAIRAxEAPwDZEUoSklAZKMOSEEC8yCTKOUBygHIoRGoBqgXCOVRP3qa0EuY5oz5WOJgHUT0uE9ht5KbgZMFgOYTeRy5oLdBcjhd/Q/O3KO0zZabBc6SXv5AKnr+0PE0e85jatOp7jsuXIeRI1Hig0ZxSZVNsLeanXpBznsDviANh+nmrhrwdL+BB+iA8yGZEggOUJ6okEBpWZICUgQSkZkZCMoAUQKBKJAYKNqGVJqPhA4qLa2Ly1JbMwAeTbn0JlJx+9DKQzOPdkgHKT3uRPDRZhvTvw5znmmSGHnAMx9EHU7Y2gx4awuEGpDjNgAHHL4kD6qL+FDgH/E8d0Xb/AGg46DqYEnksqw22KpeIvBc4NgkZjYujjAJV/h9s1gXOOeTOSQZuO7EaAXPmg6AYptJ9SoyTTY19MEgAuquHfI4kNsJ6qRu7Va7CVG1jOV7RFjqAJ9Z9FwFTEOa0MGbgXE2zEGbcmg36mVD/AKnUFubgTHIWj5n1QbNurRZTaTTId3iHtGh4XHFdbsugwvzs7sWIFgehC877N3nq0HlwdrMjxWqbt73F+HfUbd7BmgWzcIPmg0zLNgkFqoNnY91QElwLmmXAGWg/lBGsJjaW9JomSwkDUzw5Qg6RxRJFGuHsa9t2uAc09HCZSkCmoyUlpR6oA5JBSnJKA0QKNEgBULalNzm5WCXEWnTzU1N1oAkmBBkxNkGM7w0q9CplrwxrnZmhtwRpqdFL2JuOzHN0cKcznPE/4qf/AEv+p7Re5xccPQgG2UOcfhhabgsK2m0NaIAAgDRBQbv+zfC4Yd1gc4iC51z4Kxxm7NF3wNtOgA1VuwpyAgzjbns1ZVPcAaOPG06Ac1ye3fZ12Tc1NpN+lm+HFbmKQTNfZ7XCCNUHl3E7Kc0wRHqZPO3FLpYipSaS3MATqZ6XIC9Df8G0M2YsaTeDF/Vcxv1uI2pSzUrFrZjmRwQc9uhvvRwuCcKhLqznOIEyb8S7hdXTS3FNZWzSMpD6YbLZcLy48QFltLZhc4ADQ94eHP0XfbIxzqdF7GmG94yGmZOscAg7XcfarH0BRuX0baWyEy2D0mF0ULN9zNsRiWsDx3wQ5pADiYm3MWWkn+eKApRtKTCU0IDckoORZkBoIAonIDTWJ908eY6cU6ou1iewq5dezdHjCCt3ZwbGUi5jA3tXmoQNLmG/IBX4YqzZ9DJSptFsrGiOUAWVjRr80CwE61ID0ttRAoOS81kkFByAFyibReMhB5aJ1z1U7QxgFudroMc2xSNGu8juiXTc8dBAVZU2vXcMgBiLd4i3ku43iwtN93PAABLZsZtp+ZcjjqT38WvbGUBruztyjUoJvs6aX7QpZmtOXMZ5d03kmeK2+FiO4mAIx1AElpDydZ+E92eoW3SgVCARSjaUCXJMpRRIACjRORIBCgbeo1XUHii8MdlJkiRYTCsAmce6Kb/9T9EGLt3xx9AnO5rncnEAjyVtsz2tve5ralMA6HKdZ0hcptPdvEuqPeR3nuBbGmpnMAbDS6t9lbgdtjqTGO7rclSsbiC27so1gkQg0baG9PYU21Hgw5s6f+JKhj2wYUasqZo0i3guj3h2OKmGdSA1HpCwzePdSvQcS1jsh92Lk8NEGr4f2u4R0atB5jQ8iunwG26VYSx1zaJ+dl5/3Yo16ld1E03OyguPcsGNaXSXERJIAg812+6FSm52XK+nVHAtc0PbzE8RxCDUiuf3jwDntOUwRpw9VcYZ5yidUnHN7h8EGW46o6MlUNa5l8+YGY4noVze3QzKG5KU+8HseXRJm7fsrDaVUnFPBdJB0iXCdcoPvCFX09i1sQ9ww1FxcIIgiSOd9B0QW24VCMTRJdBzCBxMiNVsywvcNr/x9Njy5rm1ILXWgjVvit1AsgIJTQiaEsIG0khKKIICCEJSItQG1qj7QjKAeKfAUDaVUAsnqfsgosbsQF2YOPlb/wCqx3T2Y2mXuFyTEnW3DwSNqYsMZzOg6k6BWW7+IaGhhcC4e9/sgtHukqt21sNtZliQRcFtiLyp5EmQUGVefBBUbOwZbYm+hJFz5q1dg2OgkSRcHl4ckh+qdZWQK7KFGxcQZTtSuqfb+LIpGJmNAgzHam778Tj8rNQ6c1+6DxLhpaV11fcl4oudQrGnUFNpp1KTi0kj8x4g8lO3ZwbfwtQvBa6q1zHGYcRBAjke8fRD2f4SrQoVKFYkspVC2k5zgf7IFrnkg4LadCp+PwtQgmrWpUXVstiajSWOdA4nLJWytbYeC4vd8Nxm0KmKY4dnQAo0QIuLy/zMrtkACVKSUEDaWUmEpASCCOEAaqLeHHNa8NkZozR0mPqrXH49tJhe7Qa6fdY1vBvRnr1XtJYDIA1OWZkHgUHY417CC+s7KwDTXXjAus3w23sQyo5tKo8tzHI8ngT3SZ46KHW2k57pzEeevjdTcFXggGCDBd5uABKDu9zP6qKoLqra9F0ZsxDchN5afstIdQMTaYvCxnd/fh2Fc5r2kszG7Z7ovw8gu02d7RKThJdbU24c0HYAWt80mFAwm36b/dI6gX1FipbsQIJBsP5CAqlaJXF737cEFrPeAJdGogg/f5pW8m9zWP7NrSXRMaWmFw2xMacRjXGr7peDF9GwBpwsg13dek8YamajO85oLuihbwUq+JplmHczI54bUcLTT+Jrec6E8la4XFGqX0ssMaILps4O4NVjSpBrQ1oAAEADgByQRdn7Mp0GZabGsHENESealEo0koAlNSUbUCEEZCACAkpBAlBU7x4BlSk41Bma0EgTF+F1562jUDXuvYuPUW4BehN6toso4ao6o3O2PcNgTOhK834uoHVHODQ0Ekho0aDeJ6IDpvk24q1wmwaj2ktrUxNi1xynxVbsukcwMG3VWlWvLxLQZ7vlEGP1QV7hWpuc1w6GJOYDnNirHB7fZmhzBTMAEwQ0g3noVbbNZnbMtdlMQTlPhBsTZVm1cbSLHGDmJOWIPzQXuzd420qpe1xuJbqQekFWmL3+eC5wYcvuyJBM/EOEzzWW0cS4aGwH8j1VphNvOZ3Se7BDhqD4g2KCXtLaZqO7R7iST3dBAniRwSt1WOdiqbaJzOJ15D4p8pVVWYdRDmk268bLSfZLu+QX13MIznK0chx9UGrYOjlY0dAnShRc1zZaQRpbmLEIygRKCB1QQCETUaSEAQRgI0CYRhKyqh3g30w2EH92oC//AKbe8704eaCi9qgH4Y94AtywC43k8uNuaxJ7RxmJ1+110u9W+dTGOJyhjSZyiTJ4Elc3WAyD6XmfNAOwg6+l/XqrFuMphri1pDsgDXE8S4XAULCVCHhshrTYnUXmJPjZONGstDy2YjS31QSdp1SCGjg1riAeLmzMc7mVSnTx4fqpNTEB3eBhwnxcT3QByATVTuwIkwCfEIGWMjUSDogRF9eGunRSzh8wYYIkeUif2T1HAggAggn3ryJm0Dn0QWW7myXYioxsW53vob8lv2wdmik1rQAA0aBcduDuv2d3Nkm4d5BaTQo5RCDjq20vwWPqMM9lWaK2Xk4917h5ifNdVSqNc0OaQWuEgjQg8Vn3tNxGXF0XcmOafO/3VZuvvo7Cv7OpLqJOmpb/AJM6dEGqORJjAbUpV25qTw4cuPmE+gKUSMoBqAPeGiXENHEmAPUrkNv+1PCYaWsJrvHBnu+BebeiyHbm92IxJ/vVXPHBvut/7RZUT6n0QdrvD7V8XiMzGEUKfJk5iDwL9fRck6pa93HUm58ydVDa6Cj7YR1lAYPe8OHVJNSQZMmUgc+nFIc/mglU8Q3Jk0OpPkY+yjNe6/eIte/BIDhcen6JIPzQSKPeiGzFp4Sb3CeD+JmL/LUKNR7vumJ520SqVQxJmBJ159EFtgHCIDs0iQMpAaen6rvPZ7ur29XOWywXLiLB45cyuA2I5mdktJ7wmDYtOq9K7sYei3D0zQINPKI085jignYLBNpNDW8OKkSiKqd6dq9hh3EHvO7rfPX5IMt9pe1M+IaRcFzwD0AA+y5jF1iADxI+iTvNjTUrMEwRJA80ROZmsAG/PwQStk7ffSILCQZ1m/nzC0jYHtHpvhleztMw0Kx4HWDf0UjBPLm5ZvBI6xqEHoyhWa8AtIIPEXTgCwvYe+VWgRkdb8pn0Wn7B37pVwA+KbzzNkHnU1U2aiM63RimCbH1sgTVfy4JrtDyT5omb8eSadyQNhyIkowfNAn5IEcSiaSPNBwKf2fSDqrWucACYzEGBPNAQbJi9+fBLpiTAAIGsTfxVptmkGPNNlnAZHgtEiDYTz5+iY2RRl4b8IN7wD/j1QJwT306mem3M1tzYkQOPRdpuV7VX4euDUk4d/dqCAMt7VGgcR8x1Wq7mbtspbObRyxnY7NYT/dJ1PGAQsP2zugaD6vaZpY7KWtZckHumdII4oPS+GxbKjGvpuDmOALXAyCDoQVlftD3hFTEGm1wy0+7rq6L/ouU3L9o9bAtfQyOdSc13Zhzu9TqfmmPd6c1Tvxmdxcbm5kmZOpPqSgg7Qq5689FKpvMHmQJF9ByVbh71XHW/wBFY0nd48j/ADVA1UdB4XQo1TnBbYyCPJFVbbQeH7KRhNnVHFsNFxYmwPUTchA3inZKhj3TDm+B0upODxjvmn6uzKQDG1qoLmyCyl3jlNwC73RF+eqLF4Wn2eek0tyva0k1C/Nmkg6QLjgg5MuKJrUTHST8k5Spn+XQOMJEphzVJy2TJAhAkMhJc3qje63mmyZMIFgAC6S10dCNCEkomoDrvJPGZuZmZ1MruPZTunUxuJD3/wDL0XB75Gp4MCtvY1g8LXfVo4mhSqOID6Re0OIy2c0E+IK2zA7NpUG5aNNlNv5WNDRPMwgkMbAAGgsB9lym/m5IxtPMwN7ZotJyh4/I4jToV1YUHb+2G4XDVKzvgaSBzdo1vmYQec8XsR2Hr1KdRoa9phwD+0Am8ZlGnKD4FPYzHOe8ucZc5xc4/wCTiST6lQaxseMoGsAZJ6lWAp8zxVbgmwJU8VZQJxNoPHh+id/G1C33tBfmR46wmsQ4kWRM11uEB060QY9FayHUKsH8jiOodH3VWWj4QZ4wLegUvCsPZVhPwstAHxhBy7NT4KbSPdkfooNKJ8ipLH2QO1HJvMP1Qjikl3gEDTmi8c0QYlHRHTOlkDThdKaIPNOupXMeU/RBgCDoN09rnDYqlWGrHAkcC3Rw9F6Zo1g9oc24cA4HoRI+q8o0SBBBW9eyjb/b4TsnGX0SB403Xb6XCDtS2QVlfti29Jp4Rhs2H1BOp+Bvlr5rTto45tClUqv91jS4+XDzMLzftzarq9Z9V9y9xdz8B5CEFW9/8+yaxBDWghxkidIGsRKXW+nzUbF+4Bex+R/dA/QHdUmk8H+fNRqDbWT0fv1QOVHW6AQojHnndP1BZMhqCww1cxfW2ik1ngUKpGpdSafMud9lGo0YHA+akY8gUGcC6oSfBjY/9ig5OkE83RNDWfRSHNg69fogbc4wYREJU3/RKlATbo2IB3JBkgoFVxfySBe1pnX9UVaoc3ggPqgW2qRb+eK63cDek4LFU3EnITkqDmx2p8rHyXIBxBvp8wnqlIgAmCD7p+3QoNo9se88U6eGpmc4FWoR+T4B5m/kskdUm4uf5JTRxb3Xe4udAEuM91ogCTwAtCebhg0Z6jsoizblzh/iPuUCMmYgCc3CAo2MMHKbkaxBA6eKm1cbIIYOzaRePfPRzvsFU1YzCEE+gYEBPsfdR6b7KW0ADnOvBAHCet4SW4cfsnm05gwbqYaVv5CCua+DfyTu15y02nRrJ83OlSqWBcXDLqXAdBMXHM9FC2jXzVHudMTAEcG2H0Qc+zVPO0H+o+yCCBDnQnGnRBBAjiVKZogggRjPf8kyBdEggcRscZjha3BBBBYUwG031ABmbETp4xzTL6hPeJJcYklBBA1mv80yRL7oIIJlPgpVQRHiEEED9EXAupxpw0XN7aoIILHAUx3nRdlOoWnkQw3+a5A6eX2RIIP/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sp>
        <p:nvSpPr>
          <p:cNvPr id="17414" name="AutoShape 6" descr="data:image/jpeg;base64,/9j/4AAQSkZJRgABAQAAAQABAAD/2wCEAAkGBhQSERUUEhQVFRQVFRUVFBUYFBUVGBgVFBQWFBcUFRUXHCYeGBojGRQVHy8gIycpLCwsFR4xNTAqNSYrLCkBCQoKBQUFDQUFDSkYEhgpKSkpKSkpKSkpKSkpKSkpKSkpKSkpKSkpKSkpKSkpKSkpKSkpKSkpKSkpKSkpKSkpKf/AABEIAOQAoAMBIgACEQEDEQH/xAAcAAAABwEBAAAAAAAAAAAAAAAAAQIDBAUHBgj/xAA8EAABAwIDBQUGBQQABwAAAAABAAIRAyEEEjEFBkFRYRMicYGRBzJCobHBFFLR4fAVI2JyFjRTkqLC8f/EABQBAQAAAAAAAAAAAAAAAAAAAAD/xAAUEQEAAAAAAAAAAAAAAAAAAAAA/9oADAMBAAIRAxEAPwDZEUoSklAZKMOSEEC8yCTKOUBygHIoRGoBqgXCOVRP3qa0EuY5oz5WOJgHUT0uE9ht5KbgZMFgOYTeRy5oLdBcjhd/Q/O3KO0zZabBc6SXv5AKnr+0PE0e85jatOp7jsuXIeRI1Hig0ZxSZVNsLeanXpBznsDviANh+nmrhrwdL+BB+iA8yGZEggOUJ6okEBpWZICUgQSkZkZCMoAUQKBKJAYKNqGVJqPhA4qLa2Ly1JbMwAeTbn0JlJx+9DKQzOPdkgHKT3uRPDRZhvTvw5znmmSGHnAMx9EHU7Y2gx4awuEGpDjNgAHHL4kD6qL+FDgH/E8d0Xb/AGg46DqYEnksqw22KpeIvBc4NgkZjYujjAJV/h9s1gXOOeTOSQZuO7EaAXPmg6AYptJ9SoyTTY19MEgAuquHfI4kNsJ6qRu7Va7CVG1jOV7RFjqAJ9Z9FwFTEOa0MGbgXE2zEGbcmg36mVD/AKnUFubgTHIWj5n1QbNurRZTaTTId3iHtGh4XHFdbsugwvzs7sWIFgehC877N3nq0HlwdrMjxWqbt73F+HfUbd7BmgWzcIPmg0zLNgkFqoNnY91QElwLmmXAGWg/lBGsJjaW9JomSwkDUzw5Qg6RxRJFGuHsa9t2uAc09HCZSkCmoyUlpR6oA5JBSnJKA0QKNEgBULalNzm5WCXEWnTzU1N1oAkmBBkxNkGM7w0q9CplrwxrnZmhtwRpqdFL2JuOzHN0cKcznPE/4qf/AEv+p7Re5xccPQgG2UOcfhhabgsK2m0NaIAAgDRBQbv+zfC4Yd1gc4iC51z4Kxxm7NF3wNtOgA1VuwpyAgzjbns1ZVPcAaOPG06Ac1ye3fZ12Tc1NpN+lm+HFbmKQTNfZ7XCCNUHl3E7Kc0wRHqZPO3FLpYipSaS3MATqZ6XIC9Df8G0M2YsaTeDF/Vcxv1uI2pSzUrFrZjmRwQc9uhvvRwuCcKhLqznOIEyb8S7hdXTS3FNZWzSMpD6YbLZcLy48QFltLZhc4ADQ94eHP0XfbIxzqdF7GmG94yGmZOscAg7XcfarH0BRuX0baWyEy2D0mF0ULN9zNsRiWsDx3wQ5pADiYm3MWWkn+eKApRtKTCU0IDckoORZkBoIAonIDTWJ908eY6cU6ou1iewq5dezdHjCCt3ZwbGUi5jA3tXmoQNLmG/IBX4YqzZ9DJSptFsrGiOUAWVjRr80CwE61ID0ttRAoOS81kkFByAFyibReMhB5aJ1z1U7QxgFudroMc2xSNGu8juiXTc8dBAVZU2vXcMgBiLd4i3ku43iwtN93PAABLZsZtp+ZcjjqT38WvbGUBruztyjUoJvs6aX7QpZmtOXMZ5d03kmeK2+FiO4mAIx1AElpDydZ+E92eoW3SgVCARSjaUCXJMpRRIACjRORIBCgbeo1XUHii8MdlJkiRYTCsAmce6Kb/9T9EGLt3xx9AnO5rncnEAjyVtsz2tve5ralMA6HKdZ0hcptPdvEuqPeR3nuBbGmpnMAbDS6t9lbgdtjqTGO7rclSsbiC27so1gkQg0baG9PYU21Hgw5s6f+JKhj2wYUasqZo0i3guj3h2OKmGdSA1HpCwzePdSvQcS1jsh92Lk8NEGr4f2u4R0atB5jQ8iunwG26VYSx1zaJ+dl5/3Yo16ld1E03OyguPcsGNaXSXERJIAg812+6FSm52XK+nVHAtc0PbzE8RxCDUiuf3jwDntOUwRpw9VcYZ5yidUnHN7h8EGW46o6MlUNa5l8+YGY4noVze3QzKG5KU+8HseXRJm7fsrDaVUnFPBdJB0iXCdcoPvCFX09i1sQ9ww1FxcIIgiSOd9B0QW24VCMTRJdBzCBxMiNVsywvcNr/x9Njy5rm1ILXWgjVvit1AsgIJTQiaEsIG0khKKIICCEJSItQG1qj7QjKAeKfAUDaVUAsnqfsgosbsQF2YOPlb/wCqx3T2Y2mXuFyTEnW3DwSNqYsMZzOg6k6BWW7+IaGhhcC4e9/sgtHukqt21sNtZliQRcFtiLyp5EmQUGVefBBUbOwZbYm+hJFz5q1dg2OgkSRcHl4ckh+qdZWQK7KFGxcQZTtSuqfb+LIpGJmNAgzHam778Tj8rNQ6c1+6DxLhpaV11fcl4oudQrGnUFNpp1KTi0kj8x4g8lO3ZwbfwtQvBa6q1zHGYcRBAjke8fRD2f4SrQoVKFYkspVC2k5zgf7IFrnkg4LadCp+PwtQgmrWpUXVstiajSWOdA4nLJWytbYeC4vd8Nxm0KmKY4dnQAo0QIuLy/zMrtkACVKSUEDaWUmEpASCCOEAaqLeHHNa8NkZozR0mPqrXH49tJhe7Qa6fdY1vBvRnr1XtJYDIA1OWZkHgUHY417CC+s7KwDTXXjAus3w23sQyo5tKo8tzHI8ngT3SZ46KHW2k57pzEeevjdTcFXggGCDBd5uABKDu9zP6qKoLqra9F0ZsxDchN5afstIdQMTaYvCxnd/fh2Fc5r2kszG7Z7ovw8gu02d7RKThJdbU24c0HYAWt80mFAwm36b/dI6gX1FipbsQIJBsP5CAqlaJXF737cEFrPeAJdGogg/f5pW8m9zWP7NrSXRMaWmFw2xMacRjXGr7peDF9GwBpwsg13dek8YamajO85oLuihbwUq+JplmHczI54bUcLTT+Jrec6E8la4XFGqX0ssMaILps4O4NVjSpBrQ1oAAEADgByQRdn7Mp0GZabGsHENESealEo0koAlNSUbUCEEZCACAkpBAlBU7x4BlSk41Bma0EgTF+F1562jUDXuvYuPUW4BehN6toso4ao6o3O2PcNgTOhK834uoHVHODQ0Ekho0aDeJ6IDpvk24q1wmwaj2ktrUxNi1xynxVbsukcwMG3VWlWvLxLQZ7vlEGP1QV7hWpuc1w6GJOYDnNirHB7fZmhzBTMAEwQ0g3noVbbNZnbMtdlMQTlPhBsTZVm1cbSLHGDmJOWIPzQXuzd420qpe1xuJbqQekFWmL3+eC5wYcvuyJBM/EOEzzWW0cS4aGwH8j1VphNvOZ3Se7BDhqD4g2KCXtLaZqO7R7iST3dBAniRwSt1WOdiqbaJzOJ15D4p8pVVWYdRDmk268bLSfZLu+QX13MIznK0chx9UGrYOjlY0dAnShRc1zZaQRpbmLEIygRKCB1QQCETUaSEAQRgI0CYRhKyqh3g30w2EH92oC//AKbe8704eaCi9qgH4Y94AtywC43k8uNuaxJ7RxmJ1+110u9W+dTGOJyhjSZyiTJ4Elc3WAyD6XmfNAOwg6+l/XqrFuMphri1pDsgDXE8S4XAULCVCHhshrTYnUXmJPjZONGstDy2YjS31QSdp1SCGjg1riAeLmzMc7mVSnTx4fqpNTEB3eBhwnxcT3QByATVTuwIkwCfEIGWMjUSDogRF9eGunRSzh8wYYIkeUif2T1HAggAggn3ryJm0Dn0QWW7myXYioxsW53vob8lv2wdmik1rQAA0aBcduDuv2d3Nkm4d5BaTQo5RCDjq20vwWPqMM9lWaK2Xk4917h5ifNdVSqNc0OaQWuEgjQg8Vn3tNxGXF0XcmOafO/3VZuvvo7Cv7OpLqJOmpb/AJM6dEGqORJjAbUpV25qTw4cuPmE+gKUSMoBqAPeGiXENHEmAPUrkNv+1PCYaWsJrvHBnu+BebeiyHbm92IxJ/vVXPHBvut/7RZUT6n0QdrvD7V8XiMzGEUKfJk5iDwL9fRck6pa93HUm58ydVDa6Cj7YR1lAYPe8OHVJNSQZMmUgc+nFIc/mglU8Q3Jk0OpPkY+yjNe6/eIte/BIDhcen6JIPzQSKPeiGzFp4Sb3CeD+JmL/LUKNR7vumJ520SqVQxJmBJ159EFtgHCIDs0iQMpAaen6rvPZ7ur29XOWywXLiLB45cyuA2I5mdktJ7wmDYtOq9K7sYei3D0zQINPKI085jignYLBNpNDW8OKkSiKqd6dq9hh3EHvO7rfPX5IMt9pe1M+IaRcFzwD0AA+y5jF1iADxI+iTvNjTUrMEwRJA80ROZmsAG/PwQStk7ffSILCQZ1m/nzC0jYHtHpvhleztMw0Kx4HWDf0UjBPLm5ZvBI6xqEHoyhWa8AtIIPEXTgCwvYe+VWgRkdb8pn0Wn7B37pVwA+KbzzNkHnU1U2aiM63RimCbH1sgTVfy4JrtDyT5omb8eSadyQNhyIkowfNAn5IEcSiaSPNBwKf2fSDqrWucACYzEGBPNAQbJi9+fBLpiTAAIGsTfxVptmkGPNNlnAZHgtEiDYTz5+iY2RRl4b8IN7wD/j1QJwT306mem3M1tzYkQOPRdpuV7VX4euDUk4d/dqCAMt7VGgcR8x1Wq7mbtspbObRyxnY7NYT/dJ1PGAQsP2zugaD6vaZpY7KWtZckHumdII4oPS+GxbKjGvpuDmOALXAyCDoQVlftD3hFTEGm1wy0+7rq6L/ouU3L9o9bAtfQyOdSc13Zhzu9TqfmmPd6c1Tvxmdxcbm5kmZOpPqSgg7Qq5689FKpvMHmQJF9ByVbh71XHW/wBFY0nd48j/ADVA1UdB4XQo1TnBbYyCPJFVbbQeH7KRhNnVHFsNFxYmwPUTchA3inZKhj3TDm+B0upODxjvmn6uzKQDG1qoLmyCyl3jlNwC73RF+eqLF4Wn2eek0tyva0k1C/Nmkg6QLjgg5MuKJrUTHST8k5Spn+XQOMJEphzVJy2TJAhAkMhJc3qje63mmyZMIFgAC6S10dCNCEkomoDrvJPGZuZmZ1MruPZTunUxuJD3/wDL0XB75Gp4MCtvY1g8LXfVo4mhSqOID6Re0OIy2c0E+IK2zA7NpUG5aNNlNv5WNDRPMwgkMbAAGgsB9lym/m5IxtPMwN7ZotJyh4/I4jToV1YUHb+2G4XDVKzvgaSBzdo1vmYQec8XsR2Hr1KdRoa9phwD+0Am8ZlGnKD4FPYzHOe8ucZc5xc4/wCTiST6lQaxseMoGsAZJ6lWAp8zxVbgmwJU8VZQJxNoPHh+id/G1C33tBfmR46wmsQ4kWRM11uEB060QY9FayHUKsH8jiOodH3VWWj4QZ4wLegUvCsPZVhPwstAHxhBy7NT4KbSPdkfooNKJ8ipLH2QO1HJvMP1Qjikl3gEDTmi8c0QYlHRHTOlkDThdKaIPNOupXMeU/RBgCDoN09rnDYqlWGrHAkcC3Rw9F6Zo1g9oc24cA4HoRI+q8o0SBBBW9eyjb/b4TsnGX0SB403Xb6XCDtS2QVlfti29Jp4Rhs2H1BOp+Bvlr5rTto45tClUqv91jS4+XDzMLzftzarq9Z9V9y9xdz8B5CEFW9/8+yaxBDWghxkidIGsRKXW+nzUbF+4Bex+R/dA/QHdUmk8H+fNRqDbWT0fv1QOVHW6AQojHnndP1BZMhqCww1cxfW2ik1ngUKpGpdSafMud9lGo0YHA+akY8gUGcC6oSfBjY/9ig5OkE83RNDWfRSHNg69fogbc4wYREJU3/RKlATbo2IB3JBkgoFVxfySBe1pnX9UVaoc3ggPqgW2qRb+eK63cDek4LFU3EnITkqDmx2p8rHyXIBxBvp8wnqlIgAmCD7p+3QoNo9se88U6eGpmc4FWoR+T4B5m/kskdUm4uf5JTRxb3Xe4udAEuM91ogCTwAtCebhg0Z6jsoizblzh/iPuUCMmYgCc3CAo2MMHKbkaxBA6eKm1cbIIYOzaRePfPRzvsFU1YzCEE+gYEBPsfdR6b7KW0ADnOvBAHCet4SW4cfsnm05gwbqYaVv5CCua+DfyTu15y02nRrJ83OlSqWBcXDLqXAdBMXHM9FC2jXzVHudMTAEcG2H0Qc+zVPO0H+o+yCCBDnQnGnRBBAjiVKZogggRjPf8kyBdEggcRscZjha3BBBBYUwG031ABmbETp4xzTL6hPeJJcYklBBA1mv80yRL7oIIJlPgpVQRHiEEED9EXAupxpw0XN7aoIILHAUx3nRdlOoWnkQw3+a5A6eX2RIIP/2Q=="/>
          <p:cNvSpPr>
            <a:spLocks noChangeAspect="1" noChangeArrowheads="1"/>
          </p:cNvSpPr>
          <p:nvPr/>
        </p:nvSpPr>
        <p:spPr bwMode="auto">
          <a:xfrm>
            <a:off x="8923338"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ar-SA"/>
          </a:p>
        </p:txBody>
      </p:sp>
      <p:pic>
        <p:nvPicPr>
          <p:cNvPr id="17416" name="Picture 8" descr="http://2.bp.blogspot.com/_C1t4IQhKsuI/SuVFjDPGEiI/AAAAAAAAAEg/ja2HBkYNcZs/s320/rontgen-732496"/>
          <p:cNvPicPr>
            <a:picLocks noChangeAspect="1" noChangeArrowheads="1"/>
          </p:cNvPicPr>
          <p:nvPr/>
        </p:nvPicPr>
        <p:blipFill>
          <a:blip r:embed="rId4"/>
          <a:srcRect/>
          <a:stretch>
            <a:fillRect/>
          </a:stretch>
        </p:blipFill>
        <p:spPr bwMode="auto">
          <a:xfrm>
            <a:off x="3357554" y="0"/>
            <a:ext cx="3143272" cy="3081317"/>
          </a:xfrm>
          <a:prstGeom prst="rect">
            <a:avLst/>
          </a:prstGeom>
          <a:noFill/>
        </p:spPr>
      </p:pic>
      <p:pic>
        <p:nvPicPr>
          <p:cNvPr id="17410" name="Picture 2" descr="http://t2.gstatic.com/images?q=tbn:ANd9GcTjsCQIp6hVaKgul85ANkwmZhXeSAFGOj7tQajqicfwIFAgnWcO"/>
          <p:cNvPicPr>
            <a:picLocks noChangeAspect="1" noChangeArrowheads="1"/>
          </p:cNvPicPr>
          <p:nvPr/>
        </p:nvPicPr>
        <p:blipFill>
          <a:blip r:embed="rId5"/>
          <a:srcRect/>
          <a:stretch>
            <a:fillRect/>
          </a:stretch>
        </p:blipFill>
        <p:spPr bwMode="auto">
          <a:xfrm>
            <a:off x="0" y="2928934"/>
            <a:ext cx="9144000" cy="3929066"/>
          </a:xfrm>
          <a:prstGeom prst="rect">
            <a:avLst/>
          </a:prstGeom>
          <a:noFill/>
        </p:spPr>
      </p:pic>
      <p:sp>
        <p:nvSpPr>
          <p:cNvPr id="9" name="مستطيل 8"/>
          <p:cNvSpPr/>
          <p:nvPr/>
        </p:nvSpPr>
        <p:spPr>
          <a:xfrm>
            <a:off x="3428097" y="2967335"/>
            <a:ext cx="3238387" cy="923330"/>
          </a:xfrm>
          <a:prstGeom prst="rect">
            <a:avLst/>
          </a:prstGeom>
          <a:noFill/>
        </p:spPr>
        <p:txBody>
          <a:bodyPr wrap="none" lIns="91440" tIns="45720" rIns="91440" bIns="45720">
            <a:spAutoFit/>
          </a:bodyPr>
          <a:lstStyle/>
          <a:p>
            <a:pPr algn="ctr"/>
            <a:r>
              <a:rPr lang="ar-SA"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العالم </a:t>
            </a:r>
            <a:r>
              <a:rPr lang="ar-SA" sz="54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روتنجن</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32" presetClass="emph" presetSubtype="0" fill="hold" nodeType="afterEffect">
                                  <p:stCondLst>
                                    <p:cond delay="0"/>
                                  </p:stCondLst>
                                  <p:childTnLst>
                                    <p:animClr clrSpc="rgb" dir="cw">
                                      <p:cBhvr override="childStyle">
                                        <p:cTn id="23" dur="100" fill="hold"/>
                                        <p:tgtEl>
                                          <p:spTgt spid="3"/>
                                        </p:tgtEl>
                                        <p:attrNameLst>
                                          <p:attrName>style.color</p:attrName>
                                        </p:attrNameLst>
                                      </p:cBhvr>
                                      <p:to>
                                        <a:schemeClr val="accent2"/>
                                      </p:to>
                                    </p:animClr>
                                    <p:animClr clrSpc="rgb" dir="cw">
                                      <p:cBhvr>
                                        <p:cTn id="24" dur="100" fill="hold"/>
                                        <p:tgtEl>
                                          <p:spTgt spid="3"/>
                                        </p:tgtEl>
                                        <p:attrNameLst>
                                          <p:attrName>fillcolor</p:attrName>
                                        </p:attrNameLst>
                                      </p:cBhvr>
                                      <p:to>
                                        <a:schemeClr val="accent2"/>
                                      </p:to>
                                    </p:animClr>
                                    <p:set>
                                      <p:cBhvr>
                                        <p:cTn id="25" dur="100" fill="hold"/>
                                        <p:tgtEl>
                                          <p:spTgt spid="3"/>
                                        </p:tgtEl>
                                        <p:attrNameLst>
                                          <p:attrName>fill.type</p:attrName>
                                        </p:attrNameLst>
                                      </p:cBhvr>
                                      <p:to>
                                        <p:strVal val="solid"/>
                                      </p:to>
                                    </p:set>
                                    <p:set>
                                      <p:cBhvr>
                                        <p:cTn id="26" dur="100" fill="hold"/>
                                        <p:tgtEl>
                                          <p:spTgt spid="3"/>
                                        </p:tgtEl>
                                        <p:attrNameLst>
                                          <p:attrName>fill.on</p:attrName>
                                        </p:attrNameLst>
                                      </p:cBhvr>
                                      <p:to>
                                        <p:strVal val="true"/>
                                      </p:to>
                                    </p:set>
                                    <p:animRot by="120000">
                                      <p:cBhvr>
                                        <p:cTn id="27" dur="100" fill="hold">
                                          <p:stCondLst>
                                            <p:cond delay="0"/>
                                          </p:stCondLst>
                                        </p:cTn>
                                        <p:tgtEl>
                                          <p:spTgt spid="3"/>
                                        </p:tgtEl>
                                        <p:attrNameLst>
                                          <p:attrName>r</p:attrName>
                                        </p:attrNameLst>
                                      </p:cBhvr>
                                    </p:animRot>
                                    <p:animRot by="-240000">
                                      <p:cBhvr>
                                        <p:cTn id="28" dur="200" fill="hold">
                                          <p:stCondLst>
                                            <p:cond delay="200"/>
                                          </p:stCondLst>
                                        </p:cTn>
                                        <p:tgtEl>
                                          <p:spTgt spid="3"/>
                                        </p:tgtEl>
                                        <p:attrNameLst>
                                          <p:attrName>r</p:attrName>
                                        </p:attrNameLst>
                                      </p:cBhvr>
                                    </p:animRot>
                                    <p:animRot by="240000">
                                      <p:cBhvr>
                                        <p:cTn id="29" dur="200" fill="hold">
                                          <p:stCondLst>
                                            <p:cond delay="400"/>
                                          </p:stCondLst>
                                        </p:cTn>
                                        <p:tgtEl>
                                          <p:spTgt spid="3"/>
                                        </p:tgtEl>
                                        <p:attrNameLst>
                                          <p:attrName>r</p:attrName>
                                        </p:attrNameLst>
                                      </p:cBhvr>
                                    </p:animRot>
                                    <p:animRot by="-240000">
                                      <p:cBhvr>
                                        <p:cTn id="30" dur="200" fill="hold">
                                          <p:stCondLst>
                                            <p:cond delay="600"/>
                                          </p:stCondLst>
                                        </p:cTn>
                                        <p:tgtEl>
                                          <p:spTgt spid="3"/>
                                        </p:tgtEl>
                                        <p:attrNameLst>
                                          <p:attrName>r</p:attrName>
                                        </p:attrNameLst>
                                      </p:cBhvr>
                                    </p:animRot>
                                    <p:animRot by="120000">
                                      <p:cBhvr>
                                        <p:cTn id="31" dur="200" fill="hold">
                                          <p:stCondLst>
                                            <p:cond delay="800"/>
                                          </p:stCondLst>
                                        </p:cTn>
                                        <p:tgtEl>
                                          <p:spTgt spid="3"/>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17410"/>
                                        </p:tgtEl>
                                        <p:attrNameLst>
                                          <p:attrName>style.visibility</p:attrName>
                                        </p:attrNameLst>
                                      </p:cBhvr>
                                      <p:to>
                                        <p:strVal val="visible"/>
                                      </p:to>
                                    </p:set>
                                    <p:anim calcmode="lin" valueType="num">
                                      <p:cBhvr>
                                        <p:cTn id="36" dur="1000" fill="hold"/>
                                        <p:tgtEl>
                                          <p:spTgt spid="17410"/>
                                        </p:tgtEl>
                                        <p:attrNameLst>
                                          <p:attrName>ppt_w</p:attrName>
                                        </p:attrNameLst>
                                      </p:cBhvr>
                                      <p:tavLst>
                                        <p:tav tm="0">
                                          <p:val>
                                            <p:fltVal val="0"/>
                                          </p:val>
                                        </p:tav>
                                        <p:tav tm="100000">
                                          <p:val>
                                            <p:strVal val="#ppt_w"/>
                                          </p:val>
                                        </p:tav>
                                      </p:tavLst>
                                    </p:anim>
                                    <p:anim calcmode="lin" valueType="num">
                                      <p:cBhvr>
                                        <p:cTn id="37" dur="1000" fill="hold"/>
                                        <p:tgtEl>
                                          <p:spTgt spid="17410"/>
                                        </p:tgtEl>
                                        <p:attrNameLst>
                                          <p:attrName>ppt_h</p:attrName>
                                        </p:attrNameLst>
                                      </p:cBhvr>
                                      <p:tavLst>
                                        <p:tav tm="0">
                                          <p:val>
                                            <p:fltVal val="0"/>
                                          </p:val>
                                        </p:tav>
                                        <p:tav tm="100000">
                                          <p:val>
                                            <p:strVal val="#ppt_h"/>
                                          </p:val>
                                        </p:tav>
                                      </p:tavLst>
                                    </p:anim>
                                    <p:anim calcmode="lin" valueType="num">
                                      <p:cBhvr>
                                        <p:cTn id="38" dur="1000" fill="hold"/>
                                        <p:tgtEl>
                                          <p:spTgt spid="17410"/>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17410"/>
                                        </p:tgtEl>
                                        <p:attrNameLst>
                                          <p:attrName>ppt_y</p:attrName>
                                        </p:attrNameLst>
                                      </p:cBhvr>
                                      <p:tavLst>
                                        <p:tav tm="0" fmla="#ppt_y+(sin(-2*pi*(1-$))*-#ppt_x+cos(-2*pi*(1-$))*(1-#ppt_y))*(1-$)">
                                          <p:val>
                                            <p:fltVal val="0"/>
                                          </p:val>
                                        </p:tav>
                                        <p:tav tm="100000">
                                          <p:val>
                                            <p:fltVal val="1"/>
                                          </p:val>
                                        </p:tav>
                                      </p:tavLst>
                                    </p:anim>
                                  </p:childTnLst>
                                </p:cTn>
                              </p:par>
                            </p:childTnLst>
                          </p:cTn>
                        </p:par>
                        <p:par>
                          <p:cTn id="40" fill="hold">
                            <p:stCondLst>
                              <p:cond delay="1000"/>
                            </p:stCondLst>
                            <p:childTnLst>
                              <p:par>
                                <p:cTn id="41" presetID="3" presetClass="entr" presetSubtype="1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blinds(horizontal)">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7416"/>
                                        </p:tgtEl>
                                        <p:attrNameLst>
                                          <p:attrName>style.visibility</p:attrName>
                                        </p:attrNameLst>
                                      </p:cBhvr>
                                      <p:to>
                                        <p:strVal val="visible"/>
                                      </p:to>
                                    </p:set>
                                    <p:animEffect transition="in" filter="fade">
                                      <p:cBhvr>
                                        <p:cTn id="48" dur="2000"/>
                                        <p:tgtEl>
                                          <p:spTgt spid="1741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9">
                                            <p:txEl>
                                              <p:pRg st="0" end="0"/>
                                            </p:txEl>
                                          </p:spTgt>
                                        </p:tgtEl>
                                        <p:attrNameLst>
                                          <p:attrName>style.visibility</p:attrName>
                                        </p:attrNameLst>
                                      </p:cBhvr>
                                      <p:to>
                                        <p:strVal val="visible"/>
                                      </p:to>
                                    </p:set>
                                    <p:animEffect transition="in" filter="fade">
                                      <p:cBhvr>
                                        <p:cTn id="53"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p:nvPr/>
        </p:nvPicPr>
        <p:blipFill>
          <a:blip r:embed="rId2"/>
          <a:srcRect l="11896" t="16514" r="67323" b="33486"/>
          <a:stretch>
            <a:fillRect/>
          </a:stretch>
        </p:blipFill>
        <p:spPr bwMode="auto">
          <a:xfrm>
            <a:off x="1" y="0"/>
            <a:ext cx="4214810" cy="6858000"/>
          </a:xfrm>
          <a:prstGeom prst="rect">
            <a:avLst/>
          </a:prstGeom>
          <a:noFill/>
          <a:ln w="9525">
            <a:noFill/>
            <a:miter lim="800000"/>
            <a:headEnd/>
            <a:tailEnd/>
          </a:ln>
        </p:spPr>
      </p:pic>
      <p:pic>
        <p:nvPicPr>
          <p:cNvPr id="50179" name="Picture 3"/>
          <p:cNvPicPr>
            <a:picLocks noChangeAspect="1" noChangeArrowheads="1"/>
          </p:cNvPicPr>
          <p:nvPr/>
        </p:nvPicPr>
        <p:blipFill>
          <a:blip r:embed="rId3"/>
          <a:srcRect/>
          <a:stretch>
            <a:fillRect/>
          </a:stretch>
        </p:blipFill>
        <p:spPr bwMode="auto">
          <a:xfrm>
            <a:off x="4143372" y="0"/>
            <a:ext cx="5000628" cy="1857364"/>
          </a:xfrm>
          <a:prstGeom prst="rect">
            <a:avLst/>
          </a:prstGeom>
          <a:noFill/>
          <a:ln w="9525">
            <a:noFill/>
            <a:miter lim="800000"/>
            <a:headEnd/>
            <a:tailEnd/>
          </a:ln>
          <a:effectLst/>
        </p:spPr>
      </p:pic>
      <p:pic>
        <p:nvPicPr>
          <p:cNvPr id="50180" name="Picture 4"/>
          <p:cNvPicPr>
            <a:picLocks noChangeAspect="1" noChangeArrowheads="1"/>
          </p:cNvPicPr>
          <p:nvPr/>
        </p:nvPicPr>
        <p:blipFill>
          <a:blip r:embed="rId4"/>
          <a:srcRect/>
          <a:stretch>
            <a:fillRect/>
          </a:stretch>
        </p:blipFill>
        <p:spPr bwMode="auto">
          <a:xfrm>
            <a:off x="4029075" y="1214422"/>
            <a:ext cx="5114925" cy="1914525"/>
          </a:xfrm>
          <a:prstGeom prst="rect">
            <a:avLst/>
          </a:prstGeom>
          <a:noFill/>
          <a:ln w="9525">
            <a:noFill/>
            <a:miter lim="800000"/>
            <a:headEnd/>
            <a:tailEnd/>
          </a:ln>
          <a:effectLst/>
        </p:spPr>
      </p:pic>
      <p:pic>
        <p:nvPicPr>
          <p:cNvPr id="50181" name="Picture 5"/>
          <p:cNvPicPr>
            <a:picLocks noChangeAspect="1" noChangeArrowheads="1"/>
          </p:cNvPicPr>
          <p:nvPr/>
        </p:nvPicPr>
        <p:blipFill>
          <a:blip r:embed="rId5"/>
          <a:srcRect/>
          <a:stretch>
            <a:fillRect/>
          </a:stretch>
        </p:blipFill>
        <p:spPr bwMode="auto">
          <a:xfrm>
            <a:off x="4495800" y="3000372"/>
            <a:ext cx="4648200" cy="1047750"/>
          </a:xfrm>
          <a:prstGeom prst="rect">
            <a:avLst/>
          </a:prstGeom>
          <a:noFill/>
          <a:ln w="9525">
            <a:noFill/>
            <a:miter lim="800000"/>
            <a:headEnd/>
            <a:tailEnd/>
          </a:ln>
          <a:effectLst/>
        </p:spPr>
      </p:pic>
      <p:pic>
        <p:nvPicPr>
          <p:cNvPr id="50182" name="Picture 6"/>
          <p:cNvPicPr>
            <a:picLocks noChangeAspect="1" noChangeArrowheads="1"/>
          </p:cNvPicPr>
          <p:nvPr/>
        </p:nvPicPr>
        <p:blipFill>
          <a:blip r:embed="rId6"/>
          <a:srcRect/>
          <a:stretch>
            <a:fillRect/>
          </a:stretch>
        </p:blipFill>
        <p:spPr bwMode="auto">
          <a:xfrm>
            <a:off x="4067175" y="4429132"/>
            <a:ext cx="5076825" cy="132397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179"/>
                                        </p:tgtEl>
                                        <p:attrNameLst>
                                          <p:attrName>style.visibility</p:attrName>
                                        </p:attrNameLst>
                                      </p:cBhvr>
                                      <p:to>
                                        <p:strVal val="visible"/>
                                      </p:to>
                                    </p:set>
                                    <p:animEffect transition="in" filter="wipe(down)">
                                      <p:cBhvr>
                                        <p:cTn id="12" dur="500"/>
                                        <p:tgtEl>
                                          <p:spTgt spid="5017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0180"/>
                                        </p:tgtEl>
                                        <p:attrNameLst>
                                          <p:attrName>style.visibility</p:attrName>
                                        </p:attrNameLst>
                                      </p:cBhvr>
                                      <p:to>
                                        <p:strVal val="visible"/>
                                      </p:to>
                                    </p:set>
                                    <p:animEffect transition="in" filter="fade">
                                      <p:cBhvr>
                                        <p:cTn id="17" dur="2000"/>
                                        <p:tgtEl>
                                          <p:spTgt spid="5018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181"/>
                                        </p:tgtEl>
                                        <p:attrNameLst>
                                          <p:attrName>style.visibility</p:attrName>
                                        </p:attrNameLst>
                                      </p:cBhvr>
                                      <p:to>
                                        <p:strVal val="visible"/>
                                      </p:to>
                                    </p:set>
                                    <p:animEffect transition="in" filter="fade">
                                      <p:cBhvr>
                                        <p:cTn id="22" dur="2000"/>
                                        <p:tgtEl>
                                          <p:spTgt spid="5018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0182"/>
                                        </p:tgtEl>
                                        <p:attrNameLst>
                                          <p:attrName>style.visibility</p:attrName>
                                        </p:attrNameLst>
                                      </p:cBhvr>
                                      <p:to>
                                        <p:strVal val="visible"/>
                                      </p:to>
                                    </p:set>
                                    <p:animEffect transition="in" filter="fade">
                                      <p:cBhvr>
                                        <p:cTn id="27" dur="2000"/>
                                        <p:tgtEl>
                                          <p:spTgt spid="50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a:srcRect/>
          <a:stretch>
            <a:fillRect/>
          </a:stretch>
        </p:blipFill>
        <p:spPr>
          <a:xfrm>
            <a:off x="5000628" y="2000240"/>
            <a:ext cx="3662360" cy="2714645"/>
          </a:xfrm>
          <a:prstGeom prst="rect">
            <a:avLst/>
          </a:prstGeom>
          <a:noFill/>
        </p:spPr>
      </p:pic>
      <p:pic>
        <p:nvPicPr>
          <p:cNvPr id="3" name="Picture 4" descr="atomic36"/>
          <p:cNvPicPr>
            <a:picLocks noChangeAspect="1" noChangeArrowheads="1"/>
          </p:cNvPicPr>
          <p:nvPr/>
        </p:nvPicPr>
        <p:blipFill>
          <a:blip r:embed="rId3"/>
          <a:srcRect/>
          <a:stretch>
            <a:fillRect/>
          </a:stretch>
        </p:blipFill>
        <p:spPr>
          <a:xfrm>
            <a:off x="1142976" y="2214554"/>
            <a:ext cx="3455988" cy="2508260"/>
          </a:xfrm>
          <a:prstGeom prst="rect">
            <a:avLst/>
          </a:prstGeom>
          <a:noFill/>
        </p:spPr>
      </p:pic>
      <p:sp>
        <p:nvSpPr>
          <p:cNvPr id="4" name="مستطيل 3"/>
          <p:cNvSpPr/>
          <p:nvPr/>
        </p:nvSpPr>
        <p:spPr>
          <a:xfrm>
            <a:off x="3428097" y="2967335"/>
            <a:ext cx="2925802"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ar-SA" sz="5400" b="1" cap="none" spc="0" dirty="0" smtClean="0">
                <a:ln/>
                <a:solidFill>
                  <a:schemeClr val="accent3"/>
                </a:solidFill>
                <a:effectLst/>
              </a:rPr>
              <a:t>1- في الطب</a:t>
            </a:r>
            <a:endParaRPr lang="ar-SA" sz="5400" b="1" cap="none" spc="0" dirty="0">
              <a:ln/>
              <a:solidFill>
                <a:schemeClr val="accent3"/>
              </a:solidFill>
              <a:effectLst/>
            </a:endParaRPr>
          </a:p>
        </p:txBody>
      </p:sp>
      <p:pic>
        <p:nvPicPr>
          <p:cNvPr id="51202" name="Picture 2" descr="http://www.aljazeera.net/mritems/images/2009/5/31/1_917766_1_34.jpg"/>
          <p:cNvPicPr>
            <a:picLocks noChangeAspect="1" noChangeArrowheads="1"/>
          </p:cNvPicPr>
          <p:nvPr/>
        </p:nvPicPr>
        <p:blipFill>
          <a:blip r:embed="rId4"/>
          <a:srcRect/>
          <a:stretch>
            <a:fillRect/>
          </a:stretch>
        </p:blipFill>
        <p:spPr bwMode="auto">
          <a:xfrm>
            <a:off x="1000100" y="2000240"/>
            <a:ext cx="7715304" cy="2952751"/>
          </a:xfrm>
          <a:prstGeom prst="rect">
            <a:avLst/>
          </a:prstGeom>
          <a:noFill/>
        </p:spPr>
      </p:pic>
      <p:sp>
        <p:nvSpPr>
          <p:cNvPr id="6" name="مستطيل 5"/>
          <p:cNvSpPr/>
          <p:nvPr/>
        </p:nvSpPr>
        <p:spPr>
          <a:xfrm>
            <a:off x="3786182" y="2071678"/>
            <a:ext cx="4455066" cy="1323439"/>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ar-SA" sz="4000" b="1" cap="none" spc="150" dirty="0" smtClean="0">
                <a:ln w="11430">
                  <a:solidFill>
                    <a:schemeClr val="bg1"/>
                  </a:solidFill>
                </a:ln>
                <a:solidFill>
                  <a:srgbClr val="F8F8F8"/>
                </a:solidFill>
                <a:effectLst>
                  <a:glow rad="139700">
                    <a:schemeClr val="accent4">
                      <a:satMod val="175000"/>
                      <a:alpha val="40000"/>
                    </a:schemeClr>
                  </a:glow>
                  <a:outerShdw blurRad="25400" algn="tl" rotWithShape="0">
                    <a:srgbClr val="000000">
                      <a:alpha val="43000"/>
                    </a:srgbClr>
                  </a:outerShdw>
                </a:effectLst>
              </a:rPr>
              <a:t>2</a:t>
            </a:r>
            <a:r>
              <a:rPr lang="ar-SA" sz="4000" b="1" cap="none" spc="150" dirty="0" smtClean="0">
                <a:ln w="11430">
                  <a:solidFill>
                    <a:schemeClr val="bg1"/>
                  </a:solidFill>
                </a:ln>
                <a:solidFill>
                  <a:schemeClr val="bg1"/>
                </a:solidFill>
                <a:effectLst>
                  <a:glow rad="139700">
                    <a:schemeClr val="accent4">
                      <a:satMod val="175000"/>
                      <a:alpha val="40000"/>
                    </a:schemeClr>
                  </a:glow>
                  <a:outerShdw blurRad="25400" algn="tl" rotWithShape="0">
                    <a:srgbClr val="000000">
                      <a:alpha val="43000"/>
                    </a:srgbClr>
                  </a:outerShdw>
                </a:effectLst>
              </a:rPr>
              <a:t>- في التصوير الطبقي</a:t>
            </a:r>
          </a:p>
          <a:p>
            <a:pPr algn="ctr"/>
            <a:r>
              <a:rPr lang="ar-SA" sz="4000" b="1" cap="none" spc="150" dirty="0" smtClean="0">
                <a:ln w="11430">
                  <a:solidFill>
                    <a:schemeClr val="bg1"/>
                  </a:solidFill>
                </a:ln>
                <a:solidFill>
                  <a:schemeClr val="bg1"/>
                </a:solidFill>
                <a:effectLst>
                  <a:glow rad="139700">
                    <a:schemeClr val="accent4">
                      <a:satMod val="175000"/>
                      <a:alpha val="40000"/>
                    </a:schemeClr>
                  </a:glow>
                  <a:outerShdw blurRad="25400" algn="tl" rotWithShape="0">
                    <a:srgbClr val="000000">
                      <a:alpha val="43000"/>
                    </a:srgbClr>
                  </a:outerShdw>
                </a:effectLst>
              </a:rPr>
              <a:t> المقطعي لجسم الإنسان</a:t>
            </a:r>
            <a:endParaRPr lang="ar-SA" sz="4000" b="1" cap="none" spc="150" dirty="0">
              <a:ln w="11430">
                <a:solidFill>
                  <a:schemeClr val="bg1"/>
                </a:solidFill>
              </a:ln>
              <a:solidFill>
                <a:schemeClr val="bg1"/>
              </a:solidFill>
              <a:effectLst>
                <a:glow rad="139700">
                  <a:schemeClr val="accent4">
                    <a:satMod val="175000"/>
                    <a:alpha val="40000"/>
                  </a:schemeClr>
                </a:glow>
                <a:outerShdw blurRad="25400" algn="tl" rotWithShape="0">
                  <a:srgbClr val="000000">
                    <a:alpha val="43000"/>
                  </a:srgbClr>
                </a:outerShdw>
              </a:effectLst>
            </a:endParaRPr>
          </a:p>
        </p:txBody>
      </p:sp>
      <p:pic>
        <p:nvPicPr>
          <p:cNvPr id="7" name="Picture 7" descr="C:\Users\sss\Pictures\4.bmp"/>
          <p:cNvPicPr>
            <a:picLocks noChangeAspect="1" noChangeArrowheads="1"/>
          </p:cNvPicPr>
          <p:nvPr/>
        </p:nvPicPr>
        <p:blipFill>
          <a:blip r:embed="rId5"/>
          <a:srcRect/>
          <a:stretch>
            <a:fillRect/>
          </a:stretch>
        </p:blipFill>
        <p:spPr bwMode="auto">
          <a:xfrm>
            <a:off x="1000100" y="2071678"/>
            <a:ext cx="7715304" cy="2928958"/>
          </a:xfrm>
          <a:prstGeom prst="rect">
            <a:avLst/>
          </a:prstGeom>
          <a:noFill/>
          <a:ln w="9525">
            <a:noFill/>
            <a:miter lim="800000"/>
            <a:headEnd/>
            <a:tailEnd/>
          </a:ln>
        </p:spPr>
      </p:pic>
      <p:sp>
        <p:nvSpPr>
          <p:cNvPr id="8" name="مستطيل 7"/>
          <p:cNvSpPr/>
          <p:nvPr/>
        </p:nvSpPr>
        <p:spPr>
          <a:xfrm>
            <a:off x="1785918" y="2643182"/>
            <a:ext cx="6684843" cy="923330"/>
          </a:xfrm>
          <a:prstGeom prst="rect">
            <a:avLst/>
          </a:prstGeom>
          <a:noFill/>
        </p:spPr>
        <p:txBody>
          <a:bodyPr wrap="none" lIns="91440" tIns="45720" rIns="91440" bIns="45720">
            <a:spAutoFit/>
          </a:bodyPr>
          <a:lstStyle/>
          <a:p>
            <a:pPr algn="ctr"/>
            <a:r>
              <a:rPr lang="ar-SA"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3- في مجال الأمن في المطار</a:t>
            </a:r>
            <a:endParaRPr lang="ar-SA"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par>
                                <p:cTn id="9" presetID="7"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20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nodeType="clickEffect">
                                  <p:stCondLst>
                                    <p:cond delay="0"/>
                                  </p:stCondLst>
                                  <p:childTnLst>
                                    <p:set>
                                      <p:cBhvr>
                                        <p:cTn id="21" dur="1" fill="hold">
                                          <p:stCondLst>
                                            <p:cond delay="0"/>
                                          </p:stCondLst>
                                        </p:cTn>
                                        <p:tgtEl>
                                          <p:spTgt spid="51202"/>
                                        </p:tgtEl>
                                        <p:attrNameLst>
                                          <p:attrName>style.visibility</p:attrName>
                                        </p:attrNameLst>
                                      </p:cBhvr>
                                      <p:to>
                                        <p:strVal val="visible"/>
                                      </p:to>
                                    </p:set>
                                    <p:anim calcmode="lin" valueType="num">
                                      <p:cBhvr>
                                        <p:cTn id="22" dur="1000" fill="hold"/>
                                        <p:tgtEl>
                                          <p:spTgt spid="51202"/>
                                        </p:tgtEl>
                                        <p:attrNameLst>
                                          <p:attrName>ppt_x</p:attrName>
                                        </p:attrNameLst>
                                      </p:cBhvr>
                                      <p:tavLst>
                                        <p:tav tm="0">
                                          <p:val>
                                            <p:strVal val="#ppt_x-.2"/>
                                          </p:val>
                                        </p:tav>
                                        <p:tav tm="100000">
                                          <p:val>
                                            <p:strVal val="#ppt_x"/>
                                          </p:val>
                                        </p:tav>
                                      </p:tavLst>
                                    </p:anim>
                                    <p:anim calcmode="lin" valueType="num">
                                      <p:cBhvr>
                                        <p:cTn id="23" dur="1000" fill="hold"/>
                                        <p:tgtEl>
                                          <p:spTgt spid="51202"/>
                                        </p:tgtEl>
                                        <p:attrNameLst>
                                          <p:attrName>ppt_y</p:attrName>
                                        </p:attrNameLst>
                                      </p:cBhvr>
                                      <p:tavLst>
                                        <p:tav tm="0">
                                          <p:val>
                                            <p:strVal val="#ppt_y"/>
                                          </p:val>
                                        </p:tav>
                                        <p:tav tm="100000">
                                          <p:val>
                                            <p:strVal val="#ppt_y"/>
                                          </p:val>
                                        </p:tav>
                                      </p:tavLst>
                                    </p:anim>
                                    <p:animEffect transition="in" filter="wipe(right)" prLst="gradientSize: 0.1">
                                      <p:cBhvr>
                                        <p:cTn id="24" dur="1000"/>
                                        <p:tgtEl>
                                          <p:spTgt spid="5120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fade">
                                      <p:cBhvr>
                                        <p:cTn id="29" dur="2000"/>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2000"/>
                                        <p:tgtEl>
                                          <p:spTgt spid="6">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2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
                                            <p:txEl>
                                              <p:pRg st="0" end="0"/>
                                            </p:txEl>
                                          </p:spTgt>
                                        </p:tgtEl>
                                        <p:attrNameLst>
                                          <p:attrName>style.visibility</p:attrName>
                                        </p:attrNameLst>
                                      </p:cBhvr>
                                      <p:to>
                                        <p:strVal val="visible"/>
                                      </p:to>
                                    </p:set>
                                    <p:animEffect transition="in" filter="wipe(down)">
                                      <p:cBhvr>
                                        <p:cTn id="4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P spid="6" grpId="0" build="p"/>
      <p:bldP spid="8"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071538" y="285728"/>
            <a:ext cx="7847020" cy="923330"/>
          </a:xfrm>
          <a:prstGeom prst="rect">
            <a:avLst/>
          </a:prstGeom>
          <a:noFill/>
        </p:spPr>
        <p:txBody>
          <a:bodyPr wrap="none" lIns="91440" tIns="45720" rIns="91440" bIns="45720">
            <a:spAutoFit/>
          </a:bodyPr>
          <a:lstStyle/>
          <a:p>
            <a:r>
              <a:rPr lang="ar-SA" sz="5400" b="1" u="sng" dirty="0" smtClean="0">
                <a:ln>
                  <a:solidFill>
                    <a:schemeClr val="accent6">
                      <a:lumMod val="75000"/>
                    </a:schemeClr>
                  </a:solidFill>
                </a:ln>
                <a:solidFill>
                  <a:schemeClr val="accent6">
                    <a:lumMod val="75000"/>
                  </a:schemeClr>
                </a:solidFill>
              </a:rPr>
              <a:t>تجارب </a:t>
            </a:r>
            <a:r>
              <a:rPr lang="ar-SA" sz="5400" b="1" u="sng" dirty="0" err="1" smtClean="0">
                <a:ln>
                  <a:solidFill>
                    <a:schemeClr val="accent6">
                      <a:lumMod val="75000"/>
                    </a:schemeClr>
                  </a:solidFill>
                </a:ln>
                <a:solidFill>
                  <a:schemeClr val="accent6">
                    <a:lumMod val="75000"/>
                  </a:schemeClr>
                </a:solidFill>
              </a:rPr>
              <a:t>تومسون</a:t>
            </a:r>
            <a:r>
              <a:rPr lang="ar-SA" sz="5400" b="1" u="sng" dirty="0" smtClean="0">
                <a:ln>
                  <a:solidFill>
                    <a:schemeClr val="accent6">
                      <a:lumMod val="75000"/>
                    </a:schemeClr>
                  </a:solidFill>
                </a:ln>
                <a:solidFill>
                  <a:schemeClr val="accent6">
                    <a:lumMod val="75000"/>
                  </a:schemeClr>
                </a:solidFill>
              </a:rPr>
              <a:t> مع الالكترونات : </a:t>
            </a:r>
            <a:endParaRPr lang="en-US" sz="5400" b="1" dirty="0">
              <a:ln>
                <a:solidFill>
                  <a:schemeClr val="accent6">
                    <a:lumMod val="75000"/>
                  </a:schemeClr>
                </a:solidFill>
              </a:ln>
              <a:solidFill>
                <a:schemeClr val="accent6">
                  <a:lumMod val="75000"/>
                </a:schemeClr>
              </a:solidFill>
            </a:endParaRPr>
          </a:p>
        </p:txBody>
      </p:sp>
      <p:pic>
        <p:nvPicPr>
          <p:cNvPr id="3" name="صورة 2"/>
          <p:cNvPicPr/>
          <p:nvPr/>
        </p:nvPicPr>
        <p:blipFill>
          <a:blip r:embed="rId2"/>
          <a:srcRect l="14475" t="20413" r="37209" b="42890"/>
          <a:stretch>
            <a:fillRect/>
          </a:stretch>
        </p:blipFill>
        <p:spPr bwMode="auto">
          <a:xfrm>
            <a:off x="357158" y="1500174"/>
            <a:ext cx="8501121" cy="478634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1214414" y="428604"/>
            <a:ext cx="7124065" cy="6186309"/>
          </a:xfrm>
          <a:prstGeom prst="rect">
            <a:avLst/>
          </a:prstGeom>
          <a:noFill/>
        </p:spPr>
        <p:txBody>
          <a:bodyPr wrap="none" lIns="91440" tIns="45720" rIns="91440" bIns="45720">
            <a:spAutoFit/>
          </a:bodyPr>
          <a:lstStyle/>
          <a:p>
            <a:r>
              <a:rPr lang="ar-SA" sz="3600" b="1" u="sng" dirty="0" smtClean="0">
                <a:solidFill>
                  <a:srgbClr val="C00000"/>
                </a:solidFill>
              </a:rPr>
              <a:t>من خلال تجارب </a:t>
            </a:r>
            <a:r>
              <a:rPr lang="ar-SA" sz="3600" b="1" u="sng" dirty="0" err="1" smtClean="0">
                <a:solidFill>
                  <a:srgbClr val="C00000"/>
                </a:solidFill>
              </a:rPr>
              <a:t>تومسون</a:t>
            </a:r>
            <a:r>
              <a:rPr lang="ar-SA" sz="3600" b="1" u="sng" dirty="0" smtClean="0">
                <a:solidFill>
                  <a:srgbClr val="C00000"/>
                </a:solidFill>
              </a:rPr>
              <a:t> مع الالكترونات</a:t>
            </a:r>
          </a:p>
          <a:p>
            <a:r>
              <a:rPr lang="ar-SA" sz="3600" b="1" u="sng" dirty="0" err="1" smtClean="0">
                <a:solidFill>
                  <a:srgbClr val="C00000"/>
                </a:solidFill>
              </a:rPr>
              <a:t>إملئي</a:t>
            </a:r>
            <a:r>
              <a:rPr lang="ar-SA" sz="3600" b="1" u="sng" dirty="0" smtClean="0">
                <a:solidFill>
                  <a:srgbClr val="C00000"/>
                </a:solidFill>
              </a:rPr>
              <a:t> الفراغات بما يناسبها : </a:t>
            </a:r>
            <a:endParaRPr lang="en-US" sz="3600" b="1" dirty="0" smtClean="0">
              <a:solidFill>
                <a:srgbClr val="C00000"/>
              </a:solidFill>
            </a:endParaRPr>
          </a:p>
          <a:p>
            <a:r>
              <a:rPr lang="ar-SA" sz="3600" b="1" dirty="0" smtClean="0">
                <a:solidFill>
                  <a:schemeClr val="tx2">
                    <a:lumMod val="75000"/>
                  </a:schemeClr>
                </a:solidFill>
              </a:rPr>
              <a:t>استخدم ............................. </a:t>
            </a:r>
            <a:endParaRPr lang="en-US" sz="3600" b="1" dirty="0" smtClean="0">
              <a:solidFill>
                <a:schemeClr val="tx2">
                  <a:lumMod val="75000"/>
                </a:schemeClr>
              </a:solidFill>
            </a:endParaRPr>
          </a:p>
          <a:p>
            <a:r>
              <a:rPr lang="ar-SA" sz="3600" b="1" dirty="0" smtClean="0">
                <a:solidFill>
                  <a:schemeClr val="tx2">
                    <a:lumMod val="75000"/>
                  </a:schemeClr>
                </a:solidFill>
              </a:rPr>
              <a:t>وهو جهاز يولد .................... </a:t>
            </a:r>
            <a:endParaRPr lang="en-US" sz="3600" b="1" dirty="0" smtClean="0">
              <a:solidFill>
                <a:schemeClr val="tx2">
                  <a:lumMod val="75000"/>
                </a:schemeClr>
              </a:solidFill>
            </a:endParaRPr>
          </a:p>
          <a:p>
            <a:r>
              <a:rPr lang="ar-SA" sz="3600" b="1" dirty="0" smtClean="0">
                <a:solidFill>
                  <a:schemeClr val="tx2">
                    <a:lumMod val="75000"/>
                  </a:schemeClr>
                </a:solidFill>
              </a:rPr>
              <a:t>ومن الجهاز قاس النسبة بين شحنة </a:t>
            </a:r>
          </a:p>
          <a:p>
            <a:r>
              <a:rPr lang="ar-SA" sz="3600" b="1" dirty="0" smtClean="0">
                <a:solidFill>
                  <a:schemeClr val="tx2">
                    <a:lumMod val="75000"/>
                  </a:schemeClr>
                </a:solidFill>
              </a:rPr>
              <a:t>الإلكترون إلي كتلته تنبعث الالكترونات </a:t>
            </a:r>
          </a:p>
          <a:p>
            <a:r>
              <a:rPr lang="ar-SA" sz="3600" b="1" dirty="0" smtClean="0">
                <a:solidFill>
                  <a:schemeClr val="tx2">
                    <a:lumMod val="75000"/>
                  </a:schemeClr>
                </a:solidFill>
              </a:rPr>
              <a:t>من ............... وتتسارع نحو .............</a:t>
            </a:r>
            <a:endParaRPr lang="en-US" sz="3600" b="1" dirty="0" smtClean="0">
              <a:solidFill>
                <a:schemeClr val="tx2">
                  <a:lumMod val="75000"/>
                </a:schemeClr>
              </a:solidFill>
            </a:endParaRPr>
          </a:p>
          <a:p>
            <a:pPr lvl="0"/>
            <a:r>
              <a:rPr lang="ar-SA" sz="3600" b="1" dirty="0" smtClean="0">
                <a:solidFill>
                  <a:schemeClr val="tx2">
                    <a:lumMod val="75000"/>
                  </a:schemeClr>
                </a:solidFill>
              </a:rPr>
              <a:t> تمر بعض هذه الالكترونات من خلال شقوق </a:t>
            </a:r>
          </a:p>
          <a:p>
            <a:pPr lvl="0"/>
            <a:r>
              <a:rPr lang="ar-SA" sz="3600" b="1" dirty="0" smtClean="0">
                <a:solidFill>
                  <a:schemeClr val="tx2">
                    <a:lumMod val="75000"/>
                  </a:schemeClr>
                </a:solidFill>
              </a:rPr>
              <a:t>موجودة في ............ لتشكل .................</a:t>
            </a:r>
            <a:endParaRPr lang="en-US" sz="3600" b="1" dirty="0" smtClean="0">
              <a:solidFill>
                <a:schemeClr val="tx2">
                  <a:lumMod val="75000"/>
                </a:schemeClr>
              </a:solidFill>
            </a:endParaRPr>
          </a:p>
          <a:p>
            <a:pPr lvl="0"/>
            <a:r>
              <a:rPr lang="ar-SA" sz="3600" b="1" dirty="0" smtClean="0">
                <a:solidFill>
                  <a:schemeClr val="tx2">
                    <a:lumMod val="75000"/>
                  </a:schemeClr>
                </a:solidFill>
              </a:rPr>
              <a:t>عندما تصل هذه الالكترونات ألي نهاية الأنبوب </a:t>
            </a:r>
          </a:p>
          <a:p>
            <a:pPr lvl="0"/>
            <a:r>
              <a:rPr lang="ar-SA" sz="3600" b="1" dirty="0" smtClean="0">
                <a:solidFill>
                  <a:schemeClr val="tx2">
                    <a:lumMod val="75000"/>
                  </a:schemeClr>
                </a:solidFill>
              </a:rPr>
              <a:t>تصطدم بطلاء </a:t>
            </a:r>
            <a:r>
              <a:rPr lang="ar-SA" sz="3600" b="1" dirty="0" err="1" smtClean="0">
                <a:solidFill>
                  <a:schemeClr val="tx2">
                    <a:lumMod val="75000"/>
                  </a:schemeClr>
                </a:solidFill>
              </a:rPr>
              <a:t>فلورسنت</a:t>
            </a:r>
            <a:r>
              <a:rPr lang="ar-SA" sz="3600" b="1" dirty="0" smtClean="0">
                <a:solidFill>
                  <a:schemeClr val="tx2">
                    <a:lumMod val="75000"/>
                  </a:schemeClr>
                </a:solidFill>
              </a:rPr>
              <a:t> فتسبب ............... </a:t>
            </a:r>
            <a:endParaRPr lang="en-US" sz="3600" b="1" dirty="0">
              <a:solidFill>
                <a:schemeClr val="tx2">
                  <a:lumMod val="75000"/>
                </a:schemeClr>
              </a:solidFill>
            </a:endParaRPr>
          </a:p>
        </p:txBody>
      </p:sp>
      <p:sp>
        <p:nvSpPr>
          <p:cNvPr id="3" name="مستطيل 2"/>
          <p:cNvSpPr/>
          <p:nvPr/>
        </p:nvSpPr>
        <p:spPr>
          <a:xfrm>
            <a:off x="2857488" y="1500174"/>
            <a:ext cx="3013967" cy="1200329"/>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SA" sz="3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أنبوب أشعة المهبط</a:t>
            </a:r>
          </a:p>
          <a:p>
            <a:pPr algn="ctr"/>
            <a:r>
              <a:rPr lang="ar-SA" sz="3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حزمة إلكترونات</a:t>
            </a:r>
            <a:endParaRPr lang="ar-SA" sz="3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4" name="مستطيل 3"/>
          <p:cNvSpPr/>
          <p:nvPr/>
        </p:nvSpPr>
        <p:spPr>
          <a:xfrm flipH="1">
            <a:off x="2143108" y="3643314"/>
            <a:ext cx="4960529" cy="70788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SA"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المهبط                المصعد </a:t>
            </a:r>
            <a:endParaRPr lang="ar-SA"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مستطيل 4"/>
          <p:cNvSpPr/>
          <p:nvPr/>
        </p:nvSpPr>
        <p:spPr>
          <a:xfrm>
            <a:off x="1785918" y="4714884"/>
            <a:ext cx="4501553" cy="1938992"/>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ar-SA"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المصعد        حزمة ضيقه</a:t>
            </a:r>
          </a:p>
          <a:p>
            <a:pPr algn="ctr"/>
            <a:endParaRPr lang="ar-SA" sz="4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a:p>
            <a:pPr algn="ctr"/>
            <a:r>
              <a:rPr lang="ar-SA" sz="4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توهجها</a:t>
            </a:r>
            <a:endParaRPr lang="ar-SA" sz="4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2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20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20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2000"/>
                                        <p:tgtEl>
                                          <p:spTgt spid="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Effect transition="in" filter="fade">
                                      <p:cBhvr>
                                        <p:cTn id="42" dur="2000"/>
                                        <p:tgtEl>
                                          <p:spTgt spid="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Effect transition="in" filter="fade">
                                      <p:cBhvr>
                                        <p:cTn id="47" dur="2000"/>
                                        <p:tgtEl>
                                          <p:spTgt spid="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Effect transition="in" filter="fade">
                                      <p:cBhvr>
                                        <p:cTn id="52" dur="2000"/>
                                        <p:tgtEl>
                                          <p:spTgt spid="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Effect transition="in" filter="fade">
                                      <p:cBhvr>
                                        <p:cTn id="57" dur="2000"/>
                                        <p:tgtEl>
                                          <p:spTgt spid="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0" end="0"/>
                                            </p:txEl>
                                          </p:spTgt>
                                        </p:tgtEl>
                                        <p:attrNameLst>
                                          <p:attrName>style.visibility</p:attrName>
                                        </p:attrNameLst>
                                      </p:cBhvr>
                                      <p:to>
                                        <p:strVal val="visible"/>
                                      </p:to>
                                    </p:set>
                                    <p:animEffect transition="in" filter="wipe(down)">
                                      <p:cBhvr>
                                        <p:cTn id="62" dur="500"/>
                                        <p:tgtEl>
                                          <p:spTgt spid="3">
                                            <p:txEl>
                                              <p:pRg st="0" end="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
                                            <p:txEl>
                                              <p:pRg st="1" end="1"/>
                                            </p:txEl>
                                          </p:spTgt>
                                        </p:tgtEl>
                                        <p:attrNameLst>
                                          <p:attrName>style.visibility</p:attrName>
                                        </p:attrNameLst>
                                      </p:cBhvr>
                                      <p:to>
                                        <p:strVal val="visible"/>
                                      </p:to>
                                    </p:set>
                                    <p:animEffect transition="in" filter="wipe(down)">
                                      <p:cBhvr>
                                        <p:cTn id="67" dur="500"/>
                                        <p:tgtEl>
                                          <p:spTgt spid="3">
                                            <p:txEl>
                                              <p:pRg st="1" end="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
                                            <p:txEl>
                                              <p:pRg st="0" end="0"/>
                                            </p:txEl>
                                          </p:spTgt>
                                        </p:tgtEl>
                                        <p:attrNameLst>
                                          <p:attrName>style.visibility</p:attrName>
                                        </p:attrNameLst>
                                      </p:cBhvr>
                                      <p:to>
                                        <p:strVal val="visible"/>
                                      </p:to>
                                    </p:set>
                                    <p:animEffect transition="in" filter="fade">
                                      <p:cBhvr>
                                        <p:cTn id="72" dur="2000"/>
                                        <p:tgtEl>
                                          <p:spTgt spid="4">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5">
                                            <p:txEl>
                                              <p:pRg st="0" end="0"/>
                                            </p:txEl>
                                          </p:spTgt>
                                        </p:tgtEl>
                                        <p:attrNameLst>
                                          <p:attrName>style.visibility</p:attrName>
                                        </p:attrNameLst>
                                      </p:cBhvr>
                                      <p:to>
                                        <p:strVal val="visible"/>
                                      </p:to>
                                    </p:set>
                                    <p:animEffect transition="in" filter="wipe(down)">
                                      <p:cBhvr>
                                        <p:cTn id="77" dur="500"/>
                                        <p:tgtEl>
                                          <p:spTgt spid="5">
                                            <p:txEl>
                                              <p:pRg st="0" end="0"/>
                                            </p:txEl>
                                          </p:spTgt>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5">
                                            <p:txEl>
                                              <p:pRg st="2" end="2"/>
                                            </p:txEl>
                                          </p:spTgt>
                                        </p:tgtEl>
                                        <p:attrNameLst>
                                          <p:attrName>style.visibility</p:attrName>
                                        </p:attrNameLst>
                                      </p:cBhvr>
                                      <p:to>
                                        <p:strVal val="visible"/>
                                      </p:to>
                                    </p:set>
                                    <p:animEffect transition="in" filter="wipe(down)">
                                      <p:cBhvr>
                                        <p:cTn id="80"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build="p"/>
      <p:bldP spid="4" grpId="0" build="p"/>
      <p:bldP spid="5"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صورة 9" descr="question.jpg"/>
          <p:cNvPicPr>
            <a:picLocks noChangeAspect="1"/>
          </p:cNvPicPr>
          <p:nvPr/>
        </p:nvPicPr>
        <p:blipFill>
          <a:blip r:embed="rId5" cstate="print"/>
          <a:stretch>
            <a:fillRect/>
          </a:stretch>
        </p:blipFill>
        <p:spPr>
          <a:xfrm>
            <a:off x="7998626" y="53952"/>
            <a:ext cx="1031088" cy="1374784"/>
          </a:xfrm>
          <a:prstGeom prst="rect">
            <a:avLst/>
          </a:prstGeom>
        </p:spPr>
      </p:pic>
      <p:pic>
        <p:nvPicPr>
          <p:cNvPr id="11" name="Picture 3"/>
          <p:cNvPicPr>
            <a:picLocks noChangeAspect="1" noChangeArrowheads="1"/>
          </p:cNvPicPr>
          <p:nvPr/>
        </p:nvPicPr>
        <p:blipFill>
          <a:blip r:embed="rId6"/>
          <a:srcRect/>
          <a:stretch>
            <a:fillRect/>
          </a:stretch>
        </p:blipFill>
        <p:spPr bwMode="auto">
          <a:xfrm flipH="1">
            <a:off x="285720" y="285728"/>
            <a:ext cx="1285884" cy="879608"/>
          </a:xfrm>
          <a:prstGeom prst="rect">
            <a:avLst/>
          </a:prstGeom>
          <a:noFill/>
          <a:ln w="9525">
            <a:noFill/>
            <a:miter lim="800000"/>
            <a:headEnd/>
            <a:tailEnd/>
          </a:ln>
          <a:effectLst/>
        </p:spPr>
      </p:pic>
      <p:sp>
        <p:nvSpPr>
          <p:cNvPr id="9" name="مربع نص 8"/>
          <p:cNvSpPr txBox="1"/>
          <p:nvPr/>
        </p:nvSpPr>
        <p:spPr>
          <a:xfrm>
            <a:off x="1142976" y="1196632"/>
            <a:ext cx="7786742" cy="1446550"/>
          </a:xfrm>
          <a:prstGeom prst="rect">
            <a:avLst/>
          </a:prstGeom>
          <a:noFill/>
        </p:spPr>
        <p:txBody>
          <a:bodyPr wrap="square" rtlCol="1">
            <a:spAutoFit/>
          </a:bodyPr>
          <a:lstStyle/>
          <a:p>
            <a:pPr algn="just"/>
            <a:r>
              <a:rPr lang="ar-SA" sz="2200" dirty="0" smtClean="0">
                <a:solidFill>
                  <a:schemeClr val="tx2">
                    <a:lumMod val="60000"/>
                    <a:lumOff val="40000"/>
                  </a:schemeClr>
                </a:solidFill>
                <a:cs typeface="AL-Mohanad Bold" pitchFamily="2" charset="-78"/>
              </a:rPr>
              <a:t> *</a:t>
            </a:r>
            <a:r>
              <a:rPr lang="ar-SA" sz="2200" u="sng" dirty="0" smtClean="0">
                <a:solidFill>
                  <a:schemeClr val="tx2">
                    <a:lumMod val="60000"/>
                    <a:lumOff val="40000"/>
                  </a:schemeClr>
                </a:solidFill>
                <a:cs typeface="AL-Mohanad Bold" pitchFamily="2" charset="-78"/>
              </a:rPr>
              <a:t> مراجعة لما سبق</a:t>
            </a:r>
            <a:r>
              <a:rPr lang="ar-SA" sz="2200" dirty="0" smtClean="0">
                <a:solidFill>
                  <a:schemeClr val="tx2">
                    <a:lumMod val="60000"/>
                    <a:lumOff val="40000"/>
                  </a:schemeClr>
                </a:solidFill>
                <a:cs typeface="AL-Mohanad Bold" pitchFamily="2" charset="-78"/>
              </a:rPr>
              <a:t> :</a:t>
            </a:r>
          </a:p>
          <a:p>
            <a:pPr algn="just"/>
            <a:r>
              <a:rPr lang="ar-SA" sz="2200" dirty="0" smtClean="0">
                <a:solidFill>
                  <a:srgbClr val="FF0000"/>
                </a:solidFill>
                <a:cs typeface="AL-Mohanad Bold" pitchFamily="2" charset="-78"/>
              </a:rPr>
              <a:t>ماذا يحدث للإلكترونات عندما توضع في مجال مغناطيسي ؟ </a:t>
            </a:r>
          </a:p>
          <a:p>
            <a:pPr algn="just"/>
            <a:r>
              <a:rPr lang="ar-SA" sz="2200" dirty="0" smtClean="0">
                <a:solidFill>
                  <a:srgbClr val="0070C0"/>
                </a:solidFill>
                <a:cs typeface="AL-Mohanad Bold" pitchFamily="2" charset="-78"/>
              </a:rPr>
              <a:t>تنحرف الالكترونات بسبب تأثرها بقوة مغناطيسية </a:t>
            </a:r>
            <a:r>
              <a:rPr lang="en-US" sz="2200" dirty="0" smtClean="0">
                <a:solidFill>
                  <a:srgbClr val="0070C0"/>
                </a:solidFill>
                <a:cs typeface="AL-Mohanad Bold" pitchFamily="2" charset="-78"/>
              </a:rPr>
              <a:t>F</a:t>
            </a:r>
            <a:r>
              <a:rPr lang="ar-SA" sz="2200" dirty="0" smtClean="0">
                <a:solidFill>
                  <a:srgbClr val="0070C0"/>
                </a:solidFill>
                <a:cs typeface="AL-Mohanad Bold" pitchFamily="2" charset="-78"/>
              </a:rPr>
              <a:t> تساوي شحنة </a:t>
            </a:r>
            <a:r>
              <a:rPr lang="ar-SA" sz="2200" dirty="0" err="1" smtClean="0">
                <a:solidFill>
                  <a:srgbClr val="0070C0"/>
                </a:solidFill>
                <a:cs typeface="AL-Mohanad Bold" pitchFamily="2" charset="-78"/>
              </a:rPr>
              <a:t>الألكترون</a:t>
            </a:r>
            <a:r>
              <a:rPr lang="ar-SA" sz="2200" dirty="0" smtClean="0">
                <a:solidFill>
                  <a:srgbClr val="0070C0"/>
                </a:solidFill>
                <a:cs typeface="AL-Mohanad Bold" pitchFamily="2" charset="-78"/>
              </a:rPr>
              <a:t> </a:t>
            </a:r>
            <a:r>
              <a:rPr lang="en-US" sz="2200" dirty="0" smtClean="0">
                <a:solidFill>
                  <a:srgbClr val="0070C0"/>
                </a:solidFill>
                <a:cs typeface="AL-Mohanad Bold" pitchFamily="2" charset="-78"/>
              </a:rPr>
              <a:t>q</a:t>
            </a:r>
            <a:r>
              <a:rPr lang="ar-SA" sz="2200" dirty="0" smtClean="0">
                <a:solidFill>
                  <a:srgbClr val="0070C0"/>
                </a:solidFill>
                <a:cs typeface="AL-Mohanad Bold" pitchFamily="2" charset="-78"/>
              </a:rPr>
              <a:t> في سرعتها </a:t>
            </a:r>
            <a:r>
              <a:rPr lang="en-US" sz="2200" dirty="0" smtClean="0">
                <a:solidFill>
                  <a:srgbClr val="0070C0"/>
                </a:solidFill>
                <a:cs typeface="AL-Mohanad Bold" pitchFamily="2" charset="-78"/>
              </a:rPr>
              <a:t>v</a:t>
            </a:r>
            <a:r>
              <a:rPr lang="ar-SA" sz="2200" dirty="0" smtClean="0">
                <a:solidFill>
                  <a:srgbClr val="0070C0"/>
                </a:solidFill>
                <a:cs typeface="AL-Mohanad Bold" pitchFamily="2" charset="-78"/>
              </a:rPr>
              <a:t> في شدة المجال المغناطيسي </a:t>
            </a:r>
            <a:r>
              <a:rPr lang="en-US" sz="2200" dirty="0" smtClean="0">
                <a:solidFill>
                  <a:srgbClr val="0070C0"/>
                </a:solidFill>
                <a:cs typeface="AL-Mohanad Bold" pitchFamily="2" charset="-78"/>
              </a:rPr>
              <a:t>B</a:t>
            </a:r>
            <a:r>
              <a:rPr lang="ar-SA" sz="2200" dirty="0" smtClean="0">
                <a:solidFill>
                  <a:srgbClr val="0070C0"/>
                </a:solidFill>
                <a:cs typeface="AL-Mohanad Bold" pitchFamily="2" charset="-78"/>
              </a:rPr>
              <a:t>. </a:t>
            </a:r>
          </a:p>
        </p:txBody>
      </p:sp>
      <p:pic>
        <p:nvPicPr>
          <p:cNvPr id="63490" name="Picture 2"/>
          <p:cNvPicPr>
            <a:picLocks noChangeAspect="1" noChangeArrowheads="1"/>
          </p:cNvPicPr>
          <p:nvPr/>
        </p:nvPicPr>
        <p:blipFill>
          <a:blip r:embed="rId7"/>
          <a:srcRect/>
          <a:stretch>
            <a:fillRect/>
          </a:stretch>
        </p:blipFill>
        <p:spPr bwMode="auto">
          <a:xfrm>
            <a:off x="2357422" y="285728"/>
            <a:ext cx="5314950" cy="942975"/>
          </a:xfrm>
          <a:prstGeom prst="rect">
            <a:avLst/>
          </a:prstGeom>
          <a:noFill/>
          <a:ln w="9525">
            <a:noFill/>
            <a:miter lim="800000"/>
            <a:headEnd/>
            <a:tailEnd/>
          </a:ln>
          <a:effectLst/>
        </p:spPr>
      </p:pic>
      <p:pic>
        <p:nvPicPr>
          <p:cNvPr id="63494" name="Picture 6"/>
          <p:cNvPicPr>
            <a:picLocks noChangeAspect="1" noChangeArrowheads="1"/>
          </p:cNvPicPr>
          <p:nvPr/>
        </p:nvPicPr>
        <p:blipFill>
          <a:blip r:embed="rId8">
            <a:clrChange>
              <a:clrFrom>
                <a:srgbClr val="FFF6E1"/>
              </a:clrFrom>
              <a:clrTo>
                <a:srgbClr val="FFF6E1">
                  <a:alpha val="0"/>
                </a:srgbClr>
              </a:clrTo>
            </a:clrChange>
          </a:blip>
          <a:srcRect l="11570" t="16433" r="3857" b="16433"/>
          <a:stretch>
            <a:fillRect/>
          </a:stretch>
        </p:blipFill>
        <p:spPr bwMode="auto">
          <a:xfrm>
            <a:off x="4286248" y="2285992"/>
            <a:ext cx="1071569" cy="399272"/>
          </a:xfrm>
          <a:prstGeom prst="rect">
            <a:avLst/>
          </a:prstGeom>
          <a:noFill/>
          <a:ln w="9525">
            <a:noFill/>
            <a:miter lim="800000"/>
            <a:headEnd/>
            <a:tailEnd/>
          </a:ln>
          <a:effectLst/>
        </p:spPr>
      </p:pic>
    </p:spTree>
    <p:controls>
      <p:control spid="19458" name="ShockwaveFlash1" r:id="rId2" imgW="4643008" imgH="4153480"/>
      <p:control spid="19459" name="ShockwaveFlash2" r:id="rId3" imgW="4211752" imgH="3887771"/>
    </p:controls>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20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20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20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3494"/>
                                        </p:tgtEl>
                                        <p:attrNameLst>
                                          <p:attrName>style.visibility</p:attrName>
                                        </p:attrNameLst>
                                      </p:cBhvr>
                                      <p:to>
                                        <p:strVal val="visible"/>
                                      </p:to>
                                    </p:set>
                                    <p:animEffect transition="in" filter="fade">
                                      <p:cBhvr>
                                        <p:cTn id="22" dur="20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57158" y="5500702"/>
            <a:ext cx="3757610" cy="1143000"/>
          </a:xfrm>
        </p:spPr>
        <p:txBody>
          <a:bodyPr>
            <a:noAutofit/>
          </a:bodyPr>
          <a:lstStyle/>
          <a:p>
            <a:r>
              <a:rPr lang="ar-SA" sz="2800" dirty="0" smtClean="0"/>
              <a:t/>
            </a:r>
            <a:br>
              <a:rPr lang="ar-SA" sz="2800" dirty="0" smtClean="0"/>
            </a:br>
            <a:endParaRPr lang="ar-SA" sz="2400" dirty="0"/>
          </a:p>
        </p:txBody>
      </p:sp>
      <p:sp>
        <p:nvSpPr>
          <p:cNvPr id="3" name="عنصر نائب للنص 2"/>
          <p:cNvSpPr>
            <a:spLocks noGrp="1"/>
          </p:cNvSpPr>
          <p:nvPr>
            <p:ph type="body" idx="1"/>
          </p:nvPr>
        </p:nvSpPr>
        <p:spPr/>
        <p:txBody>
          <a:bodyPr>
            <a:normAutofit fontScale="55000" lnSpcReduction="20000"/>
          </a:bodyPr>
          <a:lstStyle/>
          <a:p>
            <a:r>
              <a:rPr lang="ar-SA" sz="3600" b="1" u="wavy" dirty="0" smtClean="0"/>
              <a:t>إذا مرت حزمة الالكترونات بمجال مغناطيسي </a:t>
            </a:r>
            <a:r>
              <a:rPr lang="ar-SA" b="1" u="wavy" dirty="0" smtClean="0"/>
              <a:t>:</a:t>
            </a:r>
            <a:endParaRPr lang="ar-SA" dirty="0"/>
          </a:p>
        </p:txBody>
      </p:sp>
      <p:sp>
        <p:nvSpPr>
          <p:cNvPr id="4" name="عنصر نائب للنص 3"/>
          <p:cNvSpPr>
            <a:spLocks noGrp="1"/>
          </p:cNvSpPr>
          <p:nvPr>
            <p:ph type="body" sz="half" idx="3"/>
          </p:nvPr>
        </p:nvSpPr>
        <p:spPr/>
        <p:txBody>
          <a:bodyPr>
            <a:noAutofit/>
          </a:bodyPr>
          <a:lstStyle/>
          <a:p>
            <a:pPr algn="r"/>
            <a:r>
              <a:rPr lang="ar-SA" sz="2000" b="1" u="wavy" dirty="0" smtClean="0"/>
              <a:t>إذا مرت حزمة الالكترونات بمجال كهربائي</a:t>
            </a:r>
            <a:endParaRPr lang="ar-SA" sz="2000" dirty="0"/>
          </a:p>
        </p:txBody>
      </p:sp>
      <p:pic>
        <p:nvPicPr>
          <p:cNvPr id="7" name="عنصر نائب للمحتوى 6" descr="image3.png"/>
          <p:cNvPicPr>
            <a:picLocks noGrp="1"/>
          </p:cNvPicPr>
          <p:nvPr>
            <p:ph sz="quarter" idx="4"/>
          </p:nvPr>
        </p:nvPicPr>
        <p:blipFill>
          <a:blip r:embed="rId2"/>
          <a:stretch>
            <a:fillRect/>
          </a:stretch>
        </p:blipFill>
        <p:spPr>
          <a:xfrm flipV="1">
            <a:off x="4929190" y="1071546"/>
            <a:ext cx="3786214" cy="2857520"/>
          </a:xfrm>
          <a:prstGeom prst="rect">
            <a:avLst/>
          </a:prstGeom>
          <a:ln w="88900" cap="sq" cmpd="thickThin">
            <a:solidFill>
              <a:srgbClr val="000000"/>
            </a:solidFill>
            <a:prstDash val="solid"/>
            <a:miter lim="800000"/>
          </a:ln>
          <a:effectLst>
            <a:innerShdw blurRad="76200">
              <a:srgbClr val="000000"/>
            </a:innerShdw>
          </a:effectLst>
        </p:spPr>
      </p:pic>
      <p:pic>
        <p:nvPicPr>
          <p:cNvPr id="8" name="عنصر نائب للمحتوى 7" descr="%D8%A3%D8%B4%D8%B9%D8%A9+%D9%85%D9%87%D8%A8%D8%B7%D9%8A%D8%A9.jpg"/>
          <p:cNvPicPr>
            <a:picLocks noGrp="1"/>
          </p:cNvPicPr>
          <p:nvPr>
            <p:ph sz="quarter" idx="2"/>
          </p:nvPr>
        </p:nvPicPr>
        <p:blipFill>
          <a:blip r:embed="rId3"/>
          <a:stretch>
            <a:fillRect/>
          </a:stretch>
        </p:blipFill>
        <p:spPr>
          <a:xfrm>
            <a:off x="500034" y="1071546"/>
            <a:ext cx="4000528" cy="2857520"/>
          </a:xfrm>
          <a:prstGeom prst="rect">
            <a:avLst/>
          </a:prstGeom>
          <a:ln w="88900" cap="sq" cmpd="thickThin">
            <a:solidFill>
              <a:srgbClr val="000000"/>
            </a:solidFill>
            <a:prstDash val="solid"/>
            <a:miter lim="800000"/>
          </a:ln>
          <a:effectLst>
            <a:innerShdw blurRad="76200">
              <a:srgbClr val="000000"/>
            </a:innerShdw>
          </a:effectLst>
        </p:spPr>
      </p:pic>
      <p:sp>
        <p:nvSpPr>
          <p:cNvPr id="9" name="مستطيل 8"/>
          <p:cNvSpPr/>
          <p:nvPr/>
        </p:nvSpPr>
        <p:spPr>
          <a:xfrm>
            <a:off x="-142908" y="4143380"/>
            <a:ext cx="4926490"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b="1" dirty="0" smtClean="0"/>
              <a:t>ينتج المجال المغناطيسي عن طريق ........................</a:t>
            </a:r>
          </a:p>
          <a:p>
            <a:pPr algn="ctr"/>
            <a:r>
              <a:rPr lang="ar-SA" b="1" dirty="0" smtClean="0"/>
              <a:t>اتجاهه متعامد علي كلاً من .................. و ................</a:t>
            </a:r>
            <a:endParaRPr lang="en-US" b="1" dirty="0" smtClean="0"/>
          </a:p>
          <a:p>
            <a:r>
              <a:rPr lang="ar-SA" b="1" dirty="0" smtClean="0"/>
              <a:t>ينتج المجال المغناطيسي ............. تؤثر علي الالكترونات تسبب  .............  نحو ............ ومقدارها. </a:t>
            </a:r>
            <a:endParaRPr lang="ar-SA" sz="4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مستطيل 9"/>
          <p:cNvSpPr/>
          <p:nvPr/>
        </p:nvSpPr>
        <p:spPr>
          <a:xfrm>
            <a:off x="5072066" y="4143380"/>
            <a:ext cx="3829895"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b="1" dirty="0" smtClean="0"/>
              <a:t>يتم توليد المجال الكهربائي عن طريق .............</a:t>
            </a:r>
          </a:p>
          <a:p>
            <a:pPr algn="ctr"/>
            <a:r>
              <a:rPr lang="ar-SA" b="1" dirty="0" smtClean="0"/>
              <a:t>متعامدة مع اتجاه حزمة الالكترونات ينتج المجال </a:t>
            </a:r>
          </a:p>
          <a:p>
            <a:pPr algn="ctr"/>
            <a:r>
              <a:rPr lang="ar-SA" b="1" dirty="0" smtClean="0"/>
              <a:t>الكهربائي........... تؤثر علي الالكترونات تسبب </a:t>
            </a:r>
            <a:br>
              <a:rPr lang="ar-SA" b="1" dirty="0" smtClean="0"/>
            </a:br>
            <a:r>
              <a:rPr lang="ar-SA" b="1" dirty="0" smtClean="0"/>
              <a:t> .............  نحو ............ ومقدارها </a:t>
            </a:r>
            <a:endParaRPr lang="ar-SA"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مستطيل 10"/>
          <p:cNvSpPr/>
          <p:nvPr/>
        </p:nvSpPr>
        <p:spPr>
          <a:xfrm>
            <a:off x="5572132" y="5429264"/>
            <a:ext cx="2857520" cy="100013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4800" b="1" dirty="0" smtClean="0">
                <a:solidFill>
                  <a:srgbClr val="FF0000"/>
                </a:solidFill>
              </a:rPr>
              <a:t>F= </a:t>
            </a:r>
            <a:r>
              <a:rPr lang="en-US" sz="4800" b="1" dirty="0" err="1" smtClean="0">
                <a:solidFill>
                  <a:srgbClr val="FF0000"/>
                </a:solidFill>
              </a:rPr>
              <a:t>qE</a:t>
            </a:r>
            <a:endParaRPr lang="ar-SA" sz="4800" b="1" dirty="0">
              <a:solidFill>
                <a:srgbClr val="FF0000"/>
              </a:solidFill>
            </a:endParaRPr>
          </a:p>
        </p:txBody>
      </p:sp>
      <p:sp>
        <p:nvSpPr>
          <p:cNvPr id="12" name="مستطيل 11"/>
          <p:cNvSpPr/>
          <p:nvPr/>
        </p:nvSpPr>
        <p:spPr>
          <a:xfrm>
            <a:off x="1285852" y="5500702"/>
            <a:ext cx="2857520" cy="1000132"/>
          </a:xfrm>
          <a:prstGeom prst="rect">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en-US" sz="4800" b="1" dirty="0" smtClean="0">
                <a:solidFill>
                  <a:srgbClr val="FF0000"/>
                </a:solidFill>
              </a:rPr>
              <a:t>F = B q v</a:t>
            </a:r>
            <a:endParaRPr lang="ar-SA" sz="4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20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20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2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2000"/>
                                        <p:tgtEl>
                                          <p:spTgt spid="10">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xEl>
                                              <p:pRg st="1" end="1"/>
                                            </p:txEl>
                                          </p:spTgt>
                                        </p:tgtEl>
                                        <p:attrNameLst>
                                          <p:attrName>style.visibility</p:attrName>
                                        </p:attrNameLst>
                                      </p:cBhvr>
                                      <p:to>
                                        <p:strVal val="visible"/>
                                      </p:to>
                                    </p:set>
                                    <p:animEffect transition="in" filter="fade">
                                      <p:cBhvr>
                                        <p:cTn id="25" dur="2000"/>
                                        <p:tgtEl>
                                          <p:spTgt spid="10">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xEl>
                                              <p:pRg st="2" end="2"/>
                                            </p:txEl>
                                          </p:spTgt>
                                        </p:tgtEl>
                                        <p:attrNameLst>
                                          <p:attrName>style.visibility</p:attrName>
                                        </p:attrNameLst>
                                      </p:cBhvr>
                                      <p:to>
                                        <p:strVal val="visible"/>
                                      </p:to>
                                    </p:set>
                                    <p:animEffect transition="in" filter="fade">
                                      <p:cBhvr>
                                        <p:cTn id="30" dur="2000"/>
                                        <p:tgtEl>
                                          <p:spTgt spid="10">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bg/>
                                          </p:spTgt>
                                        </p:tgtEl>
                                        <p:attrNameLst>
                                          <p:attrName>style.visibility</p:attrName>
                                        </p:attrNameLst>
                                      </p:cBhvr>
                                      <p:to>
                                        <p:strVal val="visible"/>
                                      </p:to>
                                    </p:set>
                                    <p:animEffect transition="in" filter="fade">
                                      <p:cBhvr>
                                        <p:cTn id="41" dur="2000"/>
                                        <p:tgtEl>
                                          <p:spTgt spid="3">
                                            <p:bg/>
                                          </p:spTgt>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
                                            <p:txEl>
                                              <p:pRg st="0" end="0"/>
                                            </p:txEl>
                                          </p:spTgt>
                                        </p:tgtEl>
                                        <p:attrNameLst>
                                          <p:attrName>style.visibility</p:attrName>
                                        </p:attrNameLst>
                                      </p:cBhvr>
                                      <p:to>
                                        <p:strVal val="visible"/>
                                      </p:to>
                                    </p:set>
                                    <p:animEffect transition="in" filter="fade">
                                      <p:cBhvr>
                                        <p:cTn id="44" dur="2000"/>
                                        <p:tgtEl>
                                          <p:spTgt spid="3">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20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9">
                                            <p:txEl>
                                              <p:pRg st="0" end="0"/>
                                            </p:txEl>
                                          </p:spTgt>
                                        </p:tgtEl>
                                        <p:attrNameLst>
                                          <p:attrName>style.visibility</p:attrName>
                                        </p:attrNameLst>
                                      </p:cBhvr>
                                      <p:to>
                                        <p:strVal val="visible"/>
                                      </p:to>
                                    </p:set>
                                    <p:animEffect transition="in" filter="fade">
                                      <p:cBhvr>
                                        <p:cTn id="54" dur="2000"/>
                                        <p:tgtEl>
                                          <p:spTgt spid="9">
                                            <p:txEl>
                                              <p:pRg st="0" end="0"/>
                                            </p:txEl>
                                          </p:spTgt>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xEl>
                                              <p:pRg st="1" end="1"/>
                                            </p:txEl>
                                          </p:spTgt>
                                        </p:tgtEl>
                                        <p:attrNameLst>
                                          <p:attrName>style.visibility</p:attrName>
                                        </p:attrNameLst>
                                      </p:cBhvr>
                                      <p:to>
                                        <p:strVal val="visible"/>
                                      </p:to>
                                    </p:set>
                                    <p:animEffect transition="in" filter="fade">
                                      <p:cBhvr>
                                        <p:cTn id="57" dur="2000"/>
                                        <p:tgtEl>
                                          <p:spTgt spid="9">
                                            <p:txEl>
                                              <p:pRg st="1" end="1"/>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9">
                                            <p:txEl>
                                              <p:pRg st="2" end="2"/>
                                            </p:txEl>
                                          </p:spTgt>
                                        </p:tgtEl>
                                        <p:attrNameLst>
                                          <p:attrName>style.visibility</p:attrName>
                                        </p:attrNameLst>
                                      </p:cBhvr>
                                      <p:to>
                                        <p:strVal val="visible"/>
                                      </p:to>
                                    </p:set>
                                    <p:animEffect transition="in" filter="fade">
                                      <p:cBhvr>
                                        <p:cTn id="60" dur="2000"/>
                                        <p:tgtEl>
                                          <p:spTgt spid="9">
                                            <p:txEl>
                                              <p:pRg st="2" end="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500" fill="hold"/>
                                        <p:tgtEl>
                                          <p:spTgt spid="12"/>
                                        </p:tgtEl>
                                        <p:attrNameLst>
                                          <p:attrName>ppt_x</p:attrName>
                                        </p:attrNameLst>
                                      </p:cBhvr>
                                      <p:tavLst>
                                        <p:tav tm="0">
                                          <p:val>
                                            <p:strVal val="#ppt_x"/>
                                          </p:val>
                                        </p:tav>
                                        <p:tav tm="100000">
                                          <p:val>
                                            <p:strVal val="#ppt_x"/>
                                          </p:val>
                                        </p:tav>
                                      </p:tavLst>
                                    </p:anim>
                                    <p:anim calcmode="lin" valueType="num">
                                      <p:cBhvr additive="base">
                                        <p:cTn id="6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animBg="1"/>
      <p:bldP spid="4" grpId="0" build="allAtOnce" animBg="1"/>
      <p:bldP spid="9" grpId="0" build="allAtOnce"/>
      <p:bldP spid="10" grpId="0" build="p"/>
      <p:bldP spid="11" grpId="0" animBg="1"/>
      <p:bldP spid="12"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انقلاب">
  <a:themeElements>
    <a:clrScheme name="وافر">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انقلاب">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انقلاب">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989</TotalTime>
  <Words>1293</Words>
  <Application>Microsoft Office PowerPoint</Application>
  <PresentationFormat>عرض على الشاشة (3:4)‏</PresentationFormat>
  <Paragraphs>264</Paragraphs>
  <Slides>53</Slides>
  <Notes>2</Notes>
  <HiddenSlides>0</HiddenSlides>
  <MMClips>0</MMClips>
  <ScaleCrop>false</ScaleCrop>
  <HeadingPairs>
    <vt:vector size="4" baseType="variant">
      <vt:variant>
        <vt:lpstr>سمة</vt:lpstr>
      </vt:variant>
      <vt:variant>
        <vt:i4>1</vt:i4>
      </vt:variant>
      <vt:variant>
        <vt:lpstr>عناوين الشرائح</vt:lpstr>
      </vt:variant>
      <vt:variant>
        <vt:i4>53</vt:i4>
      </vt:variant>
    </vt:vector>
  </HeadingPairs>
  <TitlesOfParts>
    <vt:vector size="54" baseType="lpstr">
      <vt:lpstr>انقلاب</vt:lpstr>
      <vt:lpstr>الشريحة 1</vt:lpstr>
      <vt:lpstr>الشريحة 2</vt:lpstr>
      <vt:lpstr>  1 – ممّا تتكون الموجات الكهرومغناطيسية؟ تتكون من مجالات كهربائية ومغناطيسية تنتشر في الفضاء </vt:lpstr>
      <vt:lpstr>كيف يمكن قياس كتلة جسم صغير جداً لا يمكن رؤيته بالعين المجردة ولا يمكن قياسه حتى بأكثر الموازين الحساسة؟؟؟؟؟</vt:lpstr>
      <vt:lpstr>الشريحة 5</vt:lpstr>
      <vt:lpstr>الشريحة 6</vt:lpstr>
      <vt:lpstr>الشريحة 7</vt:lpstr>
      <vt:lpstr>الشريحة 8</vt:lpstr>
      <vt:lpstr> </vt:lpstr>
      <vt:lpstr>الشريحة 10</vt:lpstr>
      <vt:lpstr>الشريحة 11</vt:lpstr>
      <vt:lpstr>الشريحة 12</vt:lpstr>
      <vt:lpstr>الشريحة 13</vt:lpstr>
      <vt:lpstr>  </vt:lpstr>
      <vt:lpstr>الشريحة 15</vt:lpstr>
      <vt:lpstr>الشريحة 16</vt:lpstr>
      <vt:lpstr>الشريحة 17</vt:lpstr>
      <vt:lpstr>الشريحة 18</vt:lpstr>
      <vt:lpstr>الشريحة 19</vt:lpstr>
      <vt:lpstr>الشريحة 20</vt:lpstr>
      <vt:lpstr>1- مصدر الأيون ( غاز النيون) 2- مجال كهربي 3- مجال مغناطيسي 4- لوح فوتوغرافي</vt:lpstr>
      <vt:lpstr>إستنتج تومسون:</vt:lpstr>
      <vt:lpstr>الشريحة 23</vt:lpstr>
      <vt:lpstr>الشريحة 24</vt:lpstr>
      <vt:lpstr>الشريحة 25</vt:lpstr>
      <vt:lpstr>الشريحة 26</vt:lpstr>
      <vt:lpstr>الشريحة 27</vt:lpstr>
      <vt:lpstr>الشريحة 28</vt:lpstr>
      <vt:lpstr>الشريحة 29</vt:lpstr>
      <vt:lpstr>الشريحة 30</vt:lpstr>
      <vt:lpstr>على الرغم أننا لاندرك الموجات الكهرومغناطيسيه لكن نعتمد عليها يوميآ</vt:lpstr>
      <vt:lpstr>الشريحة 32</vt:lpstr>
      <vt:lpstr>الشريحة 33</vt:lpstr>
      <vt:lpstr>من أنا؟؟؟؟</vt:lpstr>
      <vt:lpstr>الشريحة 35</vt:lpstr>
      <vt:lpstr>الشريحة 36</vt:lpstr>
      <vt:lpstr>الشريحة 37</vt:lpstr>
      <vt:lpstr>الشريحة 38</vt:lpstr>
      <vt:lpstr>الشريحة 39</vt:lpstr>
      <vt:lpstr>الشريحة 40</vt:lpstr>
      <vt:lpstr>توليد الموجات الكهرومغناطيسيه</vt:lpstr>
      <vt:lpstr>الشريحة 42</vt:lpstr>
      <vt:lpstr>الشريحة 43</vt:lpstr>
      <vt:lpstr>الشريحة 44</vt:lpstr>
      <vt:lpstr>الشريحة 45</vt:lpstr>
      <vt:lpstr>وكما أن الطاقة الكلية في البندول مقدار ثابت فإن مجموع طاقتي المجالين الكهربائي والمغناطيسي والطاقة الحرارية في الأسلاك والطاقة المحمولة بعيداً بواسطة الموجات الكهرومغناطيسية مقدار ثابت  تسمى الطاقة التي تحمل أو تشع علي شكل موجات كهرومغناطيسية .....................................  </vt:lpstr>
      <vt:lpstr>الشريحة 47</vt:lpstr>
      <vt:lpstr>الشريحة 48</vt:lpstr>
      <vt:lpstr>الشريحة 49</vt:lpstr>
      <vt:lpstr>الشريحة 50</vt:lpstr>
      <vt:lpstr>الشريحة 51</vt:lpstr>
      <vt:lpstr>الشريحة 52</vt:lpstr>
      <vt:lpstr>الشريحة 53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User</dc:creator>
  <cp:lastModifiedBy>User</cp:lastModifiedBy>
  <cp:revision>112</cp:revision>
  <dcterms:created xsi:type="dcterms:W3CDTF">2013-02-22T08:13:36Z</dcterms:created>
  <dcterms:modified xsi:type="dcterms:W3CDTF">2013-03-06T16:57:24Z</dcterms:modified>
</cp:coreProperties>
</file>