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36" r:id="rId1"/>
    <p:sldMasterId id="2147483984" r:id="rId2"/>
  </p:sldMasterIdLst>
  <p:sldIdLst>
    <p:sldId id="256" r:id="rId3"/>
    <p:sldId id="258" r:id="rId4"/>
    <p:sldId id="259" r:id="rId5"/>
    <p:sldId id="274" r:id="rId6"/>
    <p:sldId id="271" r:id="rId7"/>
    <p:sldId id="275" r:id="rId8"/>
    <p:sldId id="276" r:id="rId9"/>
    <p:sldId id="277" r:id="rId10"/>
    <p:sldId id="281" r:id="rId11"/>
    <p:sldId id="278" r:id="rId12"/>
    <p:sldId id="279" r:id="rId13"/>
    <p:sldId id="280" r:id="rId14"/>
    <p:sldId id="264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A2650"/>
    <a:srgbClr val="3B1D5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3" d="100"/>
          <a:sy n="63" d="100"/>
        </p:scale>
        <p:origin x="-4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3FE72BC-42B6-4CF4-B442-88B77343B47E}" type="datetimeFigureOut">
              <a:rPr lang="ar-SA" smtClean="0"/>
              <a:pPr/>
              <a:t>17/06/1432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E1C900C-58C8-43A2-BFB6-02F787672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217392" y="285728"/>
            <a:ext cx="739978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اليوم : </a:t>
            </a:r>
            <a:r>
              <a:rPr lang="ar-SA" sz="2400" b="1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Heading" pitchFamily="2" charset="-78"/>
              </a:rPr>
              <a:t>السبت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                                 الموافق : 26 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/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 1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/</a:t>
            </a:r>
            <a:r>
              <a:rPr lang="ar-SA" sz="240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Heading" pitchFamily="2" charset="-78"/>
              </a:rPr>
              <a:t>  1432 هـ</a:t>
            </a:r>
            <a:endParaRPr lang="ar-SA" sz="2400" dirty="0">
              <a:ln w="1841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Bold Heading" pitchFamily="2" charset="-78"/>
            </a:endParaRPr>
          </a:p>
        </p:txBody>
      </p:sp>
      <p:sp>
        <p:nvSpPr>
          <p:cNvPr id="5" name="عنوان 1"/>
          <p:cNvSpPr txBox="1">
            <a:spLocks/>
          </p:cNvSpPr>
          <p:nvPr/>
        </p:nvSpPr>
        <p:spPr>
          <a:xfrm>
            <a:off x="3786182" y="3714752"/>
            <a:ext cx="5715040" cy="171451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1" anchor="ctr"/>
          <a:lstStyle/>
          <a:p>
            <a:pPr algn="ctr">
              <a:defRPr/>
            </a:pPr>
            <a:r>
              <a:rPr lang="ar-SA" sz="4400" dirty="0" smtClean="0">
                <a:ln w="317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تسارع </a:t>
            </a:r>
          </a:p>
          <a:p>
            <a:pPr algn="ctr">
              <a:defRPr/>
            </a:pPr>
            <a:r>
              <a:rPr lang="ar-SA" sz="4400" dirty="0" smtClean="0">
                <a:ln w="317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الجاذبية الأرضية </a:t>
            </a:r>
            <a:r>
              <a:rPr lang="ar-SA" sz="4400" dirty="0" smtClean="0">
                <a:ln w="317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onotype Koufi" pitchFamily="2" charset="-78"/>
                <a:cs typeface="AL-mohtrefen 2" pitchFamily="2" charset="-78"/>
              </a:rPr>
              <a:t>( </a:t>
            </a:r>
            <a:r>
              <a:rPr lang="en-US" sz="4400" b="1" dirty="0" smtClean="0">
                <a:ln w="317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onotype Koufi" pitchFamily="2" charset="-78"/>
                <a:cs typeface="AL-mohtrefen 2" pitchFamily="2" charset="-78"/>
              </a:rPr>
              <a:t>g</a:t>
            </a:r>
            <a:r>
              <a:rPr lang="ar-SA" sz="4400" dirty="0" smtClean="0">
                <a:ln w="317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onotype Koufi" pitchFamily="2" charset="-78"/>
                <a:cs typeface="AL-mohtrefen 2" pitchFamily="2" charset="-78"/>
              </a:rPr>
              <a:t>)</a:t>
            </a:r>
          </a:p>
        </p:txBody>
      </p:sp>
      <p:pic>
        <p:nvPicPr>
          <p:cNvPr id="6" name="Picture 3" descr="F:\صور\ورود وفواصل ولا اروع\brebar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5643563"/>
            <a:ext cx="41433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ربع نص 10"/>
          <p:cNvSpPr txBox="1">
            <a:spLocks noChangeArrowheads="1"/>
          </p:cNvSpPr>
          <p:nvPr/>
        </p:nvSpPr>
        <p:spPr bwMode="auto">
          <a:xfrm>
            <a:off x="3571900" y="1028686"/>
            <a:ext cx="52149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cs typeface="AGA Aladdin Regular" pitchFamily="2" charset="-78"/>
              </a:rPr>
              <a:t>الصف : </a:t>
            </a:r>
            <a:r>
              <a:rPr lang="ar-S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cs typeface="AGA Aladdin Regular" pitchFamily="2" charset="-78"/>
              </a:rPr>
              <a:t>الأول الثانوي ــ  فيزياء - 1</a:t>
            </a:r>
            <a:endParaRPr lang="ar-SA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libri" pitchFamily="34" charset="0"/>
              <a:cs typeface="AGA Aladdin Regular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786050" y="1691334"/>
            <a:ext cx="55721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SC_REHAN" pitchFamily="2" charset="-78"/>
              </a:rPr>
              <a:t>الباب السابع – الجاذبية</a:t>
            </a:r>
            <a:endParaRPr lang="ar-S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SC_REHAN" pitchFamily="2" charset="-78"/>
            </a:endParaRPr>
          </a:p>
        </p:txBody>
      </p:sp>
      <p:pic>
        <p:nvPicPr>
          <p:cNvPr id="9" name="Picture 3" descr="C:\Documents and Settings\farasan\Desktop\صورة2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584700" y="2428868"/>
            <a:ext cx="4286250" cy="1304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AutoShape 2" descr="D:\%D8%AA%D8%B9%D9%84%D9%8A%D9%85%D9%8A\%D8%A7%D9%84%D9%81%D8%B5%D9%84 %D8%A7%D9%84%D8%AF%D8%B1%D8%A7%D8%B3%D9%8A %D8%A7%D9%84%D8%AB%D8%A7%D9%86%D9%8A\%D8%A7%D9%84%D9%81%D8%B5%D9%84 %D8%A7%D9%84%D8%AA%D8%A7%D8%B3%D8%B9 - %D8%A7%D9%84%D9%85%D8%BA%D9%86%D8%A7%D8%B7%D9%8A%D8%B3%D9%8A%D8%A9\%D8%B4%D8%B1%D9%88%D8%AD%D8%A7%D8%AA\%D8%AC%D9%87%D8%A7%D8%B2 %D9%85%D9%86%D8%AA%D8%AE%D8%A8 %D8%A7%D9%84%D8%B3%D8%B1%D8%B9%D8%A7%D8%AA\%D9%85%D9%84%D8%AA%D9%82%D9%89 %D8%A7%D9%84%D9%81%D9%8A%D8%B2%D9%8A%D8%A7%D8%A6%D9%8A%D9%8A%D9%86 %D8%A7%D9%84%D8%B9%D8%B1%D8%A8 - %D8%B3%D9%84%D8%B3%D9%84%D8%A9 %D8%A7%D9%84%D9%85%D9%8F%D8%B3%D8%A7%D8%B9%D8%AF(18) %D8%B4%D8%B1%D8%AD %D9%88%D9%85%D9%86%D8%A7%D9%82%D8%B4%D8%A9  %D8%AC%D9%87%D8%A7%D8%B2 %D9%85%D9%8F%D9%86%D8%AA%D8%AE%D8%A8 %D8%A7%D9%84%D8%B3%D8%B1%D8%B9%D8%A7%D8%AA + %D8%AC%D9%87%D8%A7%D8%B2 %D9%85%D8%B7%D9%8A%D8%A7%D9%81 %D8%A7%D9%84%D9%83%D8%AA%D9%84%D8%A9_files\MassSpectrometer.jpg"/>
          <p:cNvSpPr>
            <a:spLocks noChangeAspect="1" noChangeArrowheads="1"/>
          </p:cNvSpPr>
          <p:nvPr/>
        </p:nvSpPr>
        <p:spPr bwMode="auto">
          <a:xfrm>
            <a:off x="1588" y="-1063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SA">
              <a:latin typeface="Calibri" pitchFamily="34" charset="0"/>
            </a:endParaRPr>
          </a:p>
        </p:txBody>
      </p:sp>
      <p:sp>
        <p:nvSpPr>
          <p:cNvPr id="11" name="AutoShape 4" descr="D:\%D8%AA%D8%B9%D9%84%D9%8A%D9%85%D9%8A\%D8%A7%D9%84%D9%81%D8%B5%D9%84 %D8%A7%D9%84%D8%AF%D8%B1%D8%A7%D8%B3%D9%8A %D8%A7%D9%84%D8%AB%D8%A7%D9%86%D9%8A\%D8%A7%D9%84%D9%81%D8%B5%D9%84 %D8%A7%D9%84%D8%AA%D8%A7%D8%B3%D8%B9 - %D8%A7%D9%84%D9%85%D8%BA%D9%86%D8%A7%D8%B7%D9%8A%D8%B3%D9%8A%D8%A9\%D8%B4%D8%B1%D9%88%D8%AD%D8%A7%D8%AA\%D8%AC%D9%87%D8%A7%D8%B2 %D9%85%D9%86%D8%AA%D8%AE%D8%A8 %D8%A7%D9%84%D8%B3%D8%B1%D8%B9%D8%A7%D8%AA\%D9%85%D9%84%D8%AA%D9%82%D9%89 %D8%A7%D9%84%D9%81%D9%8A%D8%B2%D9%8A%D8%A7%D8%A6%D9%8A%D9%8A%D9%86 %D8%A7%D9%84%D8%B9%D8%B1%D8%A8 - %D8%B3%D9%84%D8%B3%D9%84%D8%A9 %D8%A7%D9%84%D9%85%D9%8F%D8%B3%D8%A7%D8%B9%D8%AF(18) %D8%B4%D8%B1%D8%AD %D9%88%D9%85%D9%86%D8%A7%D9%82%D8%B4%D8%A9  %D8%AC%D9%87%D8%A7%D8%B2 %D9%85%D9%8F%D9%86%D8%AA%D8%AE%D8%A8 %D8%A7%D9%84%D8%B3%D8%B1%D8%B9%D8%A7%D8%AA + %D8%AC%D9%87%D8%A7%D8%B2 %D9%85%D8%B7%D9%8A%D8%A7%D9%81 %D8%A7%D9%84%D9%83%D8%AA%D9%84%D8%A9_files\MassSpectrometer.jpg"/>
          <p:cNvSpPr>
            <a:spLocks noChangeAspect="1" noChangeArrowheads="1"/>
          </p:cNvSpPr>
          <p:nvPr/>
        </p:nvSpPr>
        <p:spPr bwMode="auto">
          <a:xfrm>
            <a:off x="1588" y="-1063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SA">
              <a:latin typeface="Calibri" pitchFamily="34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714876" y="2571744"/>
            <a:ext cx="35004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dirty="0" smtClean="0">
                <a:ln w="1143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GA Aladdin Regular" pitchFamily="2" charset="-78"/>
              </a:rPr>
              <a:t>الدرس الرابع</a:t>
            </a:r>
            <a:endParaRPr lang="ar-SA" sz="6000" b="1" dirty="0">
              <a:ln w="11430">
                <a:solidFill>
                  <a:schemeClr val="bg1">
                    <a:lumMod val="95000"/>
                    <a:lumOff val="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GA Aladdin Regular" pitchFamily="2" charset="-78"/>
            </a:endParaRPr>
          </a:p>
        </p:txBody>
      </p:sp>
      <p:pic>
        <p:nvPicPr>
          <p:cNvPr id="14" name="صورة 13" descr="المجموعة الشمسية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1428736"/>
            <a:ext cx="3219450" cy="2400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214414" y="3929066"/>
            <a:ext cx="2586033" cy="2525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4135248" y="68025"/>
            <a:ext cx="179408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نوعا الكتلة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1142976" y="785794"/>
            <a:ext cx="7858180" cy="55092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مثال توضيحي لمعرفة الفرق بين قوة القصور </a:t>
            </a:r>
            <a:r>
              <a:rPr lang="ar-SA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قوة الجاذبية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ar-S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428728" y="1285860"/>
            <a:ext cx="7310078" cy="230832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 اشترى </a:t>
            </a:r>
            <a:r>
              <a:rPr lang="ar-SA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مشاري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بطيخة ووضعها في أرضية صندوق سيارته , </a:t>
            </a:r>
          </a:p>
          <a:p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فـ إذا تسارعت السيارة </a:t>
            </a:r>
            <a:r>
              <a:rPr lang="ar-SA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للأمام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فإن البطيخة ستتدحرج إلى الخلف بالنسبة </a:t>
            </a:r>
          </a:p>
          <a:p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إلى السيارة .</a:t>
            </a:r>
          </a:p>
          <a:p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وهذا بسبب كتلة قصور البطيخة التي تقاوم تغير السرعة – التسارع -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endParaRPr lang="ar-S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367855" y="3143248"/>
            <a:ext cx="7370993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2- صعد </a:t>
            </a:r>
            <a:r>
              <a:rPr lang="ar-SA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مشاري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بالسيارة منحدراً عالي بسرعة ثابتة, فـ انحدرت البطيخة </a:t>
            </a:r>
          </a:p>
          <a:p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إلى الخلف مرة أخرى ( 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 هذا بسبب كتلة جاذبية الأرض – للأسفل - 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ar-S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928794" y="4431108"/>
            <a:ext cx="6508577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وقد فرض نيوتن أن كتلة القصور </a:t>
            </a:r>
            <a:r>
              <a:rPr lang="ar-SA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كتلة الجاذبية متساويتين ,,,,</a:t>
            </a:r>
          </a:p>
          <a:p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وتسمى هذه الفرضية مبدأ التكافؤ.</a:t>
            </a:r>
          </a:p>
          <a:p>
            <a:endParaRPr lang="ar-S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5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ربع نص 7"/>
          <p:cNvSpPr txBox="1"/>
          <p:nvPr/>
        </p:nvSpPr>
        <p:spPr>
          <a:xfrm>
            <a:off x="3714744" y="285728"/>
            <a:ext cx="2478564" cy="138499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2800" b="1" dirty="0" smtClean="0"/>
              <a:t>مايكل </a:t>
            </a:r>
            <a:r>
              <a:rPr lang="ar-SA" sz="2800" b="1" dirty="0" err="1" smtClean="0"/>
              <a:t>فاراداي</a:t>
            </a:r>
            <a:endParaRPr lang="ar-SA" sz="2800" b="1" dirty="0" smtClean="0"/>
          </a:p>
          <a:p>
            <a:pPr algn="ctr"/>
            <a:r>
              <a:rPr lang="ar-SA" sz="2800" b="1" dirty="0" smtClean="0">
                <a:solidFill>
                  <a:schemeClr val="accent4">
                    <a:lumMod val="50000"/>
                  </a:schemeClr>
                </a:solidFill>
              </a:rPr>
              <a:t>عالم إنجليزي</a:t>
            </a:r>
          </a:p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1791</a:t>
            </a:r>
            <a:r>
              <a:rPr lang="ar-SA" sz="2800" b="1" dirty="0" smtClean="0"/>
              <a:t>م - </a:t>
            </a:r>
            <a:r>
              <a:rPr lang="ar-SA" sz="2800" b="1" dirty="0" smtClean="0">
                <a:solidFill>
                  <a:srgbClr val="FF0000"/>
                </a:solidFill>
              </a:rPr>
              <a:t>1867</a:t>
            </a:r>
            <a:r>
              <a:rPr lang="ar-SA" sz="2800" b="1" dirty="0" smtClean="0"/>
              <a:t>م </a:t>
            </a:r>
            <a:endParaRPr lang="ar-SA" sz="2800" b="1" dirty="0"/>
          </a:p>
        </p:txBody>
      </p:sp>
      <p:pic>
        <p:nvPicPr>
          <p:cNvPr id="9" name="صورة 8" descr="فراداي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2584" y="1785926"/>
            <a:ext cx="3095630" cy="3999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صورة 9" descr="فراداي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4932" y="1785926"/>
            <a:ext cx="3450439" cy="3992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pPr eaLnBrk="1" hangingPunct="1"/>
            <a:r>
              <a:rPr lang="ar-SA" smtClean="0"/>
              <a:t> </a:t>
            </a:r>
            <a:endParaRPr lang="en-US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ar-SA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5" descr="mon26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ربع نص 10"/>
          <p:cNvSpPr txBox="1"/>
          <p:nvPr/>
        </p:nvSpPr>
        <p:spPr>
          <a:xfrm rot="196255">
            <a:off x="4608334" y="2092776"/>
            <a:ext cx="4286280" cy="1569660"/>
          </a:xfrm>
          <a:prstGeom prst="rect">
            <a:avLst/>
          </a:prstGeom>
          <a:noFill/>
          <a:ln>
            <a:noFill/>
            <a:miter lim="800000"/>
          </a:ln>
          <a:effectLst/>
          <a:scene3d>
            <a:camera prst="orthographicFront"/>
            <a:lightRig rig="balanced" dir="t">
              <a:rot lat="0" lon="0" rev="0"/>
            </a:lightRig>
          </a:scene3d>
          <a:sp3d prstMaterial="clear">
            <a:bevelT w="47625" h="69850"/>
            <a:contourClr>
              <a:schemeClr val="l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  <a:scene3d>
              <a:camera prst="orthographicFront"/>
              <a:lightRig rig="threePt" dir="t"/>
            </a:scene3d>
            <a:sp3d prstMaterial="dkEdge">
              <a:bevelB w="38100" h="38100" prst="relaxedInset"/>
            </a:sp3d>
          </a:bodyPr>
          <a:lstStyle/>
          <a:p>
            <a:pPr algn="ctr"/>
            <a:r>
              <a:rPr lang="ar-SA" sz="48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  <a:effectLst/>
                <a:cs typeface="MCS Jeddah S_U normal." pitchFamily="2" charset="-78"/>
              </a:rPr>
              <a:t>تم بحمد الله</a:t>
            </a:r>
            <a:endParaRPr lang="ar-SA" b="1" dirty="0" smtClean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accent1"/>
              </a:solidFill>
              <a:effectLst/>
              <a:cs typeface="MCS Jeddah S_U normal." pitchFamily="2" charset="-78"/>
            </a:endParaRPr>
          </a:p>
          <a:p>
            <a:pPr algn="ctr"/>
            <a:r>
              <a:rPr lang="ar-SA" sz="48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  <a:effectLst/>
                <a:cs typeface="MCS Jeddah S_U normal." pitchFamily="2" charset="-78"/>
              </a:rPr>
              <a:t>نهاية منهج الفيزياء - 1</a:t>
            </a:r>
            <a:endParaRPr lang="ar-SA" sz="4800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accent1"/>
              </a:solidFill>
              <a:effectLst/>
              <a:cs typeface="MCS Jeddah S_U normal.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6"/>
          <p:cNvGrpSpPr>
            <a:grpSpLocks/>
          </p:cNvGrpSpPr>
          <p:nvPr/>
        </p:nvGrpSpPr>
        <p:grpSpPr bwMode="auto">
          <a:xfrm>
            <a:off x="1714500" y="1428736"/>
            <a:ext cx="6643688" cy="1714500"/>
            <a:chOff x="4214810" y="2241008"/>
            <a:chExt cx="4071966" cy="1089660"/>
          </a:xfrm>
        </p:grpSpPr>
        <p:sp>
          <p:nvSpPr>
            <p:cNvPr id="4" name="مستطيل مستدير الزوايا 3"/>
            <p:cNvSpPr/>
            <p:nvPr/>
          </p:nvSpPr>
          <p:spPr bwMode="auto">
            <a:xfrm>
              <a:off x="4357840" y="2318696"/>
              <a:ext cx="3857907" cy="953453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rtlCol="1">
              <a:spAutoFit/>
            </a:bodyPr>
            <a:lstStyle/>
            <a:p>
              <a:pPr>
                <a:defRPr/>
              </a:pPr>
              <a:endParaRPr lang="ar-SA" sz="2800" dirty="0">
                <a:solidFill>
                  <a:srgbClr val="000000"/>
                </a:solidFill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2800" dirty="0">
                <a:solidFill>
                  <a:srgbClr val="000000"/>
                </a:solidFill>
                <a:latin typeface="Times New Roman" pitchFamily="18" charset="0"/>
                <a:cs typeface="Simple Bold Jut Out" pitchFamily="2" charset="-78"/>
              </a:endParaRPr>
            </a:p>
          </p:txBody>
        </p:sp>
        <p:sp>
          <p:nvSpPr>
            <p:cNvPr id="5" name="مربع نص 4"/>
            <p:cNvSpPr txBox="1"/>
            <p:nvPr/>
          </p:nvSpPr>
          <p:spPr>
            <a:xfrm>
              <a:off x="4214810" y="2357430"/>
              <a:ext cx="4071966" cy="841113"/>
            </a:xfrm>
            <a:prstGeom prst="rect">
              <a:avLst/>
            </a:prstGeom>
            <a:noFill/>
            <a:ln w="41275" cmpd="sng">
              <a:noFill/>
            </a:ln>
          </p:spPr>
          <p:txBody>
            <a:bodyPr rtlCol="1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SA" sz="80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lt"/>
                  <a:cs typeface="AGA Aladdin Regular" pitchFamily="2" charset="-78"/>
                </a:rPr>
                <a:t>انتهى الدرس</a:t>
              </a:r>
            </a:p>
          </p:txBody>
        </p:sp>
        <p:sp>
          <p:nvSpPr>
            <p:cNvPr id="6" name="مستطيل مستدير الزوايا 5"/>
            <p:cNvSpPr/>
            <p:nvPr/>
          </p:nvSpPr>
          <p:spPr bwMode="auto">
            <a:xfrm>
              <a:off x="4286248" y="2241008"/>
              <a:ext cx="4000528" cy="108966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0" tIns="0" rIns="0" bIns="0" rtlCol="1">
              <a:spAutoFit/>
            </a:bodyPr>
            <a:lstStyle/>
            <a:p>
              <a:pPr>
                <a:defRPr/>
              </a:pPr>
              <a:endParaRPr lang="ar-SA" sz="28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28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4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  <a:p>
              <a:pPr>
                <a:defRPr/>
              </a:pPr>
              <a:endParaRPr lang="ar-SA" sz="400" dirty="0">
                <a:solidFill>
                  <a:srgbClr val="0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Simple Bold Jut Out" pitchFamily="2" charset="-78"/>
              </a:endParaRPr>
            </a:p>
          </p:txBody>
        </p:sp>
      </p:grpSp>
      <p:pic>
        <p:nvPicPr>
          <p:cNvPr id="7" name="Picture 6" descr="D:\تعليمي1\صور العروض\معا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14744" y="4474504"/>
            <a:ext cx="2643206" cy="186638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innerShdw blurRad="114300">
              <a:prstClr val="black"/>
            </a:innerShdw>
          </a:effectLst>
        </p:spPr>
      </p:pic>
      <p:pic>
        <p:nvPicPr>
          <p:cNvPr id="8" name="صورة 7" descr="تو مي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00873" y="3162409"/>
            <a:ext cx="3657143" cy="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4533747" y="71414"/>
            <a:ext cx="1167307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مقدمة</a:t>
            </a:r>
            <a:endParaRPr 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500139" y="891961"/>
            <a:ext cx="714382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مرّ معنا سابقاً تسارع الجاذبية الأرضية (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وقيمته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9.8 m/s</a:t>
            </a:r>
            <a:r>
              <a:rPr lang="en-US" sz="2800" b="1" baseline="30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, ومرّ معنا كذلك :</a:t>
            </a:r>
            <a:endParaRPr lang="ar-SA" sz="2800" b="1" dirty="0">
              <a:ln w="1905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00166" y="1928802"/>
            <a:ext cx="7143800" cy="46166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 = m a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500166" y="2500306"/>
            <a:ext cx="7143801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ومنه </a:t>
            </a:r>
            <a:r>
              <a:rPr lang="ar-SA" sz="2400" b="1" dirty="0" err="1" smtClean="0"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 بالتعويض في قانون الجذب العام نستطيع الحصول على قيمة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ar-SA" sz="24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مجموعة 9"/>
          <p:cNvGrpSpPr/>
          <p:nvPr/>
        </p:nvGrpSpPr>
        <p:grpSpPr>
          <a:xfrm>
            <a:off x="3357554" y="3429000"/>
            <a:ext cx="3357586" cy="1357322"/>
            <a:chOff x="4786314" y="3571876"/>
            <a:chExt cx="3357586" cy="1357322"/>
          </a:xfrm>
        </p:grpSpPr>
        <p:grpSp>
          <p:nvGrpSpPr>
            <p:cNvPr id="11" name="مجموعة 38"/>
            <p:cNvGrpSpPr/>
            <p:nvPr/>
          </p:nvGrpSpPr>
          <p:grpSpPr>
            <a:xfrm>
              <a:off x="5564143" y="3639925"/>
              <a:ext cx="2185699" cy="1088230"/>
              <a:chOff x="4603433" y="3639925"/>
              <a:chExt cx="2185699" cy="1088230"/>
            </a:xfrm>
          </p:grpSpPr>
          <p:sp>
            <p:nvSpPr>
              <p:cNvPr id="13" name="مربع نص 12"/>
              <p:cNvSpPr txBox="1"/>
              <p:nvPr/>
            </p:nvSpPr>
            <p:spPr>
              <a:xfrm>
                <a:off x="4603433" y="3854239"/>
                <a:ext cx="793807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sz="3600" b="1" dirty="0" smtClean="0">
                    <a:latin typeface="Times New Roman" pitchFamily="18" charset="0"/>
                    <a:cs typeface="Times New Roman" pitchFamily="18" charset="0"/>
                  </a:rPr>
                  <a:t> =</a:t>
                </a:r>
                <a:endParaRPr lang="en-US" sz="36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مربع نص 14"/>
              <p:cNvSpPr txBox="1"/>
              <p:nvPr/>
            </p:nvSpPr>
            <p:spPr>
              <a:xfrm>
                <a:off x="5572132" y="3905912"/>
                <a:ext cx="1217000" cy="52322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ــــــــــــــ</a:t>
                </a:r>
                <a:endParaRPr lang="ar-SA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مربع نص 15"/>
              <p:cNvSpPr txBox="1"/>
              <p:nvPr/>
            </p:nvSpPr>
            <p:spPr>
              <a:xfrm>
                <a:off x="5726996" y="4143380"/>
                <a:ext cx="670376" cy="58477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2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3200" baseline="-25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en-US" sz="3200" baseline="30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32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" name="مربع نص 16"/>
              <p:cNvSpPr txBox="1"/>
              <p:nvPr/>
            </p:nvSpPr>
            <p:spPr>
              <a:xfrm>
                <a:off x="5514467" y="3639925"/>
                <a:ext cx="1189749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sz="36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sz="2800" baseline="-250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en-US" sz="3600" baseline="-2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2" name="مستطيل مستدير الزوايا 11"/>
            <p:cNvSpPr/>
            <p:nvPr/>
          </p:nvSpPr>
          <p:spPr>
            <a:xfrm>
              <a:off x="4786314" y="3571876"/>
              <a:ext cx="3357586" cy="1357322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مجموعة 20"/>
          <p:cNvGrpSpPr/>
          <p:nvPr/>
        </p:nvGrpSpPr>
        <p:grpSpPr>
          <a:xfrm>
            <a:off x="1571604" y="3429000"/>
            <a:ext cx="2989310" cy="928694"/>
            <a:chOff x="4372810" y="5143512"/>
            <a:chExt cx="2989310" cy="928694"/>
          </a:xfrm>
        </p:grpSpPr>
        <p:sp>
          <p:nvSpPr>
            <p:cNvPr id="22" name="مستطيل مستدير الزوايا 21"/>
            <p:cNvSpPr/>
            <p:nvPr/>
          </p:nvSpPr>
          <p:spPr>
            <a:xfrm>
              <a:off x="6944578" y="5643578"/>
              <a:ext cx="417542" cy="428628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رابط كسهم مستقيم 22"/>
            <p:cNvCxnSpPr/>
            <p:nvPr/>
          </p:nvCxnSpPr>
          <p:spPr>
            <a:xfrm rot="10800000">
              <a:off x="5873008" y="5429264"/>
              <a:ext cx="1071570" cy="21431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4" name="مربع نص 23"/>
            <p:cNvSpPr txBox="1"/>
            <p:nvPr/>
          </p:nvSpPr>
          <p:spPr>
            <a:xfrm>
              <a:off x="4372810" y="5143512"/>
              <a:ext cx="1911101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تسارع</a:t>
              </a:r>
            </a:p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الجاذبية الأرضية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مجموعة 27"/>
          <p:cNvGrpSpPr/>
          <p:nvPr/>
        </p:nvGrpSpPr>
        <p:grpSpPr>
          <a:xfrm>
            <a:off x="5643570" y="3181649"/>
            <a:ext cx="2643206" cy="890293"/>
            <a:chOff x="6790616" y="5181913"/>
            <a:chExt cx="2643206" cy="890293"/>
          </a:xfrm>
        </p:grpSpPr>
        <p:sp>
          <p:nvSpPr>
            <p:cNvPr id="29" name="مستطيل مستدير الزوايا 28"/>
            <p:cNvSpPr/>
            <p:nvPr/>
          </p:nvSpPr>
          <p:spPr>
            <a:xfrm>
              <a:off x="6790616" y="5643578"/>
              <a:ext cx="571504" cy="428628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0" name="رابط كسهم مستقيم 29"/>
            <p:cNvCxnSpPr/>
            <p:nvPr/>
          </p:nvCxnSpPr>
          <p:spPr>
            <a:xfrm flipV="1">
              <a:off x="7362120" y="5500702"/>
              <a:ext cx="857256" cy="14287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1" name="مربع نص 30"/>
            <p:cNvSpPr txBox="1"/>
            <p:nvPr/>
          </p:nvSpPr>
          <p:spPr>
            <a:xfrm>
              <a:off x="8101405" y="5181913"/>
              <a:ext cx="1332417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كتلة الأرض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مجموعة 32"/>
          <p:cNvGrpSpPr/>
          <p:nvPr/>
        </p:nvGrpSpPr>
        <p:grpSpPr>
          <a:xfrm>
            <a:off x="5357818" y="4110343"/>
            <a:ext cx="2667994" cy="1435538"/>
            <a:chOff x="6719178" y="5577504"/>
            <a:chExt cx="2667994" cy="1435538"/>
          </a:xfrm>
        </p:grpSpPr>
        <p:sp>
          <p:nvSpPr>
            <p:cNvPr id="34" name="مستطيل مستدير الزوايا 33"/>
            <p:cNvSpPr/>
            <p:nvPr/>
          </p:nvSpPr>
          <p:spPr>
            <a:xfrm>
              <a:off x="6719178" y="5577504"/>
              <a:ext cx="642942" cy="46166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رابط كسهم مستقيم 34"/>
            <p:cNvCxnSpPr/>
            <p:nvPr/>
          </p:nvCxnSpPr>
          <p:spPr>
            <a:xfrm>
              <a:off x="7362120" y="6039169"/>
              <a:ext cx="642942" cy="42862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مربع نص 35"/>
            <p:cNvSpPr txBox="1"/>
            <p:nvPr/>
          </p:nvSpPr>
          <p:spPr>
            <a:xfrm>
              <a:off x="8005062" y="6182045"/>
              <a:ext cx="1382110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مربع نصف </a:t>
              </a:r>
            </a:p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قطر الأرض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3143240" y="68025"/>
            <a:ext cx="373852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تسارع الجاذبية الأرضية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00166" y="857232"/>
            <a:ext cx="700092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و نستطيع الحصول على تسارع الأجسام تحت تأثير الجاذبية الأرضية: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مجموعة 8"/>
          <p:cNvGrpSpPr/>
          <p:nvPr/>
        </p:nvGrpSpPr>
        <p:grpSpPr>
          <a:xfrm>
            <a:off x="2928926" y="1462619"/>
            <a:ext cx="3857653" cy="1323439"/>
            <a:chOff x="2928926" y="1462619"/>
            <a:chExt cx="3857653" cy="1323439"/>
          </a:xfrm>
        </p:grpSpPr>
        <p:sp>
          <p:nvSpPr>
            <p:cNvPr id="36" name="مربع نص 35"/>
            <p:cNvSpPr txBox="1"/>
            <p:nvPr/>
          </p:nvSpPr>
          <p:spPr>
            <a:xfrm>
              <a:off x="2928926" y="1711099"/>
              <a:ext cx="3857653" cy="8309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algn="ctr"/>
              <a:r>
                <a:rPr lang="ar-SA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ar-SA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ar-SA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ــــــ )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 = g  </a:t>
              </a:r>
              <a:endParaRPr lang="ar-S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مربع نص 6"/>
            <p:cNvSpPr txBox="1"/>
            <p:nvPr/>
          </p:nvSpPr>
          <p:spPr>
            <a:xfrm>
              <a:off x="5165763" y="1462619"/>
              <a:ext cx="620683" cy="1323439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4000" b="1" dirty="0" err="1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4000" baseline="-250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40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40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40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مربع نص 7"/>
            <p:cNvSpPr txBox="1"/>
            <p:nvPr/>
          </p:nvSpPr>
          <p:spPr>
            <a:xfrm>
              <a:off x="6000760" y="1600130"/>
              <a:ext cx="327334" cy="4001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2000" b="1" dirty="0" smtClean="0"/>
                <a:t>2</a:t>
              </a:r>
              <a:endParaRPr lang="ar-SA" sz="2000" b="1" dirty="0"/>
            </a:p>
          </p:txBody>
        </p:sp>
      </p:grpSp>
      <p:sp>
        <p:nvSpPr>
          <p:cNvPr id="10" name="مربع نص 9"/>
          <p:cNvSpPr txBox="1"/>
          <p:nvPr/>
        </p:nvSpPr>
        <p:spPr>
          <a:xfrm>
            <a:off x="1500165" y="3038773"/>
            <a:ext cx="7000925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وهو ما يوضح : أنه كلما ابتعدنا عن الأرض فإن التسارع الناشيء عن الجاذبية الأرضية يقل تبعاً لعلاقة التربيع العكسية.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500165" y="4026763"/>
            <a:ext cx="7000925" cy="5232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س /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ماذا يحدث لوزنك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  كلما ابتعدت أكثر عن الأرض ؟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500166" y="4691730"/>
            <a:ext cx="7000925" cy="83099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كتلة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الإنسان ثابتة في الحقيقة </a:t>
            </a:r>
            <a:r>
              <a:rPr lang="ar-S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لكن 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وزن الإنسان 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يتناقص كلما ابتعدنا عن الأرض مسافات أبعد , بسبب تناقص جذب الأرض</a:t>
            </a:r>
            <a:endParaRPr lang="ar-SA" sz="2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3946087" y="68025"/>
            <a:ext cx="1983235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انعدام الوزن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28728" y="785794"/>
            <a:ext cx="700092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شاهد الصورة التالية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643570" y="1357298"/>
            <a:ext cx="3286149" cy="34163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عندما يدور مكوك فضائي</a:t>
            </a:r>
          </a:p>
          <a:p>
            <a:pPr algn="ctr"/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على ارتفاع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 km 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فوق سطح الأرض فإن :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 = 8.7 m/s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وهي أقل بقليل عن قيمتها على سطح الأرض</a:t>
            </a:r>
          </a:p>
          <a:p>
            <a:pPr algn="ctr"/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وهذا يعني وجود قوة جذب للمكوك من الأرض تجعله يدور حولها.</a:t>
            </a:r>
          </a:p>
        </p:txBody>
      </p:sp>
      <p:pic>
        <p:nvPicPr>
          <p:cNvPr id="13" name="صورة 12" descr="swimming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5857" y="1357298"/>
            <a:ext cx="4486275" cy="3429024"/>
          </a:xfrm>
          <a:prstGeom prst="rect">
            <a:avLst/>
          </a:prstGeom>
        </p:spPr>
      </p:pic>
      <p:sp>
        <p:nvSpPr>
          <p:cNvPr id="14" name="مربع نص 13"/>
          <p:cNvSpPr txBox="1"/>
          <p:nvPr/>
        </p:nvSpPr>
        <p:spPr>
          <a:xfrm>
            <a:off x="1071538" y="4847594"/>
            <a:ext cx="7858180" cy="193899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ومع هذا </a:t>
            </a:r>
            <a:r>
              <a:rPr lang="ar-SA" sz="2400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يكون رواد 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الفضاء في حالة تدعى (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zero-g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أي انعدام الجاذبية ؟!</a:t>
            </a:r>
          </a:p>
          <a:p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فنحن نشعر بوزننا عندما نضغط على الميزان مثلاً ,سيؤثر علينا بـ قوة تلامس..</a:t>
            </a:r>
          </a:p>
          <a:p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وعندما تكون أنت </a:t>
            </a:r>
            <a:r>
              <a:rPr lang="ar-SA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الميزان </a:t>
            </a:r>
            <a:r>
              <a:rPr lang="ar-SA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المكوك مثلا تتسارعون بالكيفية نفسها حول الأرض </a:t>
            </a:r>
            <a:r>
              <a:rPr lang="ar-SA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بنفس الاتجاه , فلا توجد قوى تماس تؤثر فيك وقتها يصبح وزنك الظاهري مساوي للصفر , وتشعر وقتها بانعدام الوزن.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3716857" y="68025"/>
            <a:ext cx="2212465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مجال الجاذبية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00166" y="857232"/>
            <a:ext cx="700092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وضع العالم </a:t>
            </a:r>
            <a:r>
              <a:rPr lang="ar-SA" sz="2400" b="1" dirty="0" err="1" smtClean="0">
                <a:latin typeface="Times New Roman" pitchFamily="18" charset="0"/>
                <a:cs typeface="Times New Roman" pitchFamily="18" charset="0"/>
              </a:rPr>
              <a:t>فراداي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 مفهوم المجال لتفسير كيف يجذب المغناطيس الأشياء , وبناءاً عليه طبق مبدأ المجال على الأجسام و الكواكب</a:t>
            </a:r>
          </a:p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فكل جسم له كتلة محاط بمجال جاذبي.</a:t>
            </a:r>
          </a:p>
        </p:txBody>
      </p:sp>
      <p:sp>
        <p:nvSpPr>
          <p:cNvPr id="36" name="مربع نص 35"/>
          <p:cNvSpPr txBox="1"/>
          <p:nvPr/>
        </p:nvSpPr>
        <p:spPr>
          <a:xfrm>
            <a:off x="1071538" y="2312251"/>
            <a:ext cx="7786743" cy="378565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المجال </a:t>
            </a:r>
            <a:r>
              <a:rPr lang="ar-S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الجاذبي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هو المحيط أو الحيز الذي يحيط بالجسم </a:t>
            </a:r>
            <a:r>
              <a:rPr lang="ar-SA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يبين فيه أثره ( قوة جذبه ) .</a:t>
            </a:r>
          </a:p>
          <a:p>
            <a:pPr>
              <a:buFont typeface="Arial" pitchFamily="34" charset="0"/>
              <a:buChar char="•"/>
            </a:pPr>
            <a:r>
              <a:rPr lang="ar-SA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العلاقة الرياضية للمجال </a:t>
            </a:r>
            <a:r>
              <a:rPr lang="ar-SA" sz="2400" b="1" u="sng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الجاذبي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Arial" pitchFamily="34" charset="0"/>
              <a:buChar char="•"/>
            </a:pPr>
            <a:endParaRPr lang="ar-SA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ar-SA" sz="24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0" name="مجموعة 29"/>
          <p:cNvGrpSpPr/>
          <p:nvPr/>
        </p:nvGrpSpPr>
        <p:grpSpPr>
          <a:xfrm>
            <a:off x="1785918" y="2883755"/>
            <a:ext cx="3357586" cy="1357322"/>
            <a:chOff x="4786314" y="3571876"/>
            <a:chExt cx="3357586" cy="1357322"/>
          </a:xfrm>
        </p:grpSpPr>
        <p:grpSp>
          <p:nvGrpSpPr>
            <p:cNvPr id="31" name="مجموعة 38"/>
            <p:cNvGrpSpPr/>
            <p:nvPr/>
          </p:nvGrpSpPr>
          <p:grpSpPr>
            <a:xfrm>
              <a:off x="5564143" y="3639925"/>
              <a:ext cx="2185699" cy="1088230"/>
              <a:chOff x="4603433" y="3639925"/>
              <a:chExt cx="2185699" cy="1088230"/>
            </a:xfrm>
          </p:grpSpPr>
          <p:sp>
            <p:nvSpPr>
              <p:cNvPr id="33" name="مربع نص 32"/>
              <p:cNvSpPr txBox="1"/>
              <p:nvPr/>
            </p:nvSpPr>
            <p:spPr>
              <a:xfrm>
                <a:off x="4603433" y="3854239"/>
                <a:ext cx="793807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sz="3600" b="1" dirty="0" smtClean="0">
                    <a:latin typeface="Times New Roman" pitchFamily="18" charset="0"/>
                    <a:cs typeface="Times New Roman" pitchFamily="18" charset="0"/>
                  </a:rPr>
                  <a:t> =</a:t>
                </a:r>
                <a:endParaRPr lang="en-US" sz="36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" name="مربع نص 33"/>
              <p:cNvSpPr txBox="1"/>
              <p:nvPr/>
            </p:nvSpPr>
            <p:spPr>
              <a:xfrm>
                <a:off x="5572132" y="3905912"/>
                <a:ext cx="1217000" cy="52322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ــــــــــــــ</a:t>
                </a:r>
                <a:endParaRPr lang="ar-SA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" name="مربع نص 34"/>
              <p:cNvSpPr txBox="1"/>
              <p:nvPr/>
            </p:nvSpPr>
            <p:spPr>
              <a:xfrm>
                <a:off x="5893708" y="4143380"/>
                <a:ext cx="503664" cy="584775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2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3200" baseline="30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32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مربع نص 36"/>
              <p:cNvSpPr txBox="1"/>
              <p:nvPr/>
            </p:nvSpPr>
            <p:spPr>
              <a:xfrm>
                <a:off x="5609046" y="3639925"/>
                <a:ext cx="1095172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sz="36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M</a:t>
                </a:r>
                <a:endParaRPr lang="en-US" sz="3600" baseline="-2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2" name="مستطيل مستدير الزوايا 31"/>
            <p:cNvSpPr/>
            <p:nvPr/>
          </p:nvSpPr>
          <p:spPr>
            <a:xfrm>
              <a:off x="4786314" y="3571876"/>
              <a:ext cx="3357586" cy="1357322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" name="مجموعة 41"/>
          <p:cNvGrpSpPr/>
          <p:nvPr/>
        </p:nvGrpSpPr>
        <p:grpSpPr>
          <a:xfrm>
            <a:off x="-32" y="2883755"/>
            <a:ext cx="2989310" cy="928694"/>
            <a:chOff x="4372810" y="5143512"/>
            <a:chExt cx="2989310" cy="928694"/>
          </a:xfrm>
        </p:grpSpPr>
        <p:sp>
          <p:nvSpPr>
            <p:cNvPr id="43" name="مستطيل مستدير الزوايا 42"/>
            <p:cNvSpPr/>
            <p:nvPr/>
          </p:nvSpPr>
          <p:spPr>
            <a:xfrm>
              <a:off x="6944578" y="5643578"/>
              <a:ext cx="417542" cy="428628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8" name="رابط كسهم مستقيم 47"/>
            <p:cNvCxnSpPr/>
            <p:nvPr/>
          </p:nvCxnSpPr>
          <p:spPr>
            <a:xfrm rot="10800000">
              <a:off x="5873008" y="5429264"/>
              <a:ext cx="1071570" cy="21431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3" name="مربع نص 52"/>
            <p:cNvSpPr txBox="1"/>
            <p:nvPr/>
          </p:nvSpPr>
          <p:spPr>
            <a:xfrm>
              <a:off x="4372810" y="5143512"/>
              <a:ext cx="1911101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تسارع</a:t>
              </a:r>
            </a:p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الجاذبية الأرضية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4" name="مجموعة 53"/>
          <p:cNvGrpSpPr/>
          <p:nvPr/>
        </p:nvGrpSpPr>
        <p:grpSpPr>
          <a:xfrm>
            <a:off x="4071934" y="2636404"/>
            <a:ext cx="2566262" cy="890293"/>
            <a:chOff x="6790616" y="5181913"/>
            <a:chExt cx="2566262" cy="890293"/>
          </a:xfrm>
        </p:grpSpPr>
        <p:sp>
          <p:nvSpPr>
            <p:cNvPr id="55" name="مستطيل مستدير الزوايا 54"/>
            <p:cNvSpPr/>
            <p:nvPr/>
          </p:nvSpPr>
          <p:spPr>
            <a:xfrm>
              <a:off x="6790616" y="5545881"/>
              <a:ext cx="571504" cy="52632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6" name="رابط كسهم مستقيم 55"/>
            <p:cNvCxnSpPr/>
            <p:nvPr/>
          </p:nvCxnSpPr>
          <p:spPr>
            <a:xfrm flipV="1">
              <a:off x="7362120" y="5500702"/>
              <a:ext cx="857256" cy="14287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مربع نص 56"/>
            <p:cNvSpPr txBox="1"/>
            <p:nvPr/>
          </p:nvSpPr>
          <p:spPr>
            <a:xfrm>
              <a:off x="8101405" y="5181913"/>
              <a:ext cx="1255473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كتلة الجسم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8" name="مجموعة 57"/>
          <p:cNvGrpSpPr/>
          <p:nvPr/>
        </p:nvGrpSpPr>
        <p:grpSpPr>
          <a:xfrm>
            <a:off x="3786182" y="3565098"/>
            <a:ext cx="4123520" cy="1066206"/>
            <a:chOff x="6719178" y="5577504"/>
            <a:chExt cx="4123520" cy="1066206"/>
          </a:xfrm>
        </p:grpSpPr>
        <p:sp>
          <p:nvSpPr>
            <p:cNvPr id="59" name="مستطيل مستدير الزوايا 58"/>
            <p:cNvSpPr/>
            <p:nvPr/>
          </p:nvSpPr>
          <p:spPr>
            <a:xfrm>
              <a:off x="6719178" y="5577504"/>
              <a:ext cx="642942" cy="46166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0" name="رابط كسهم مستقيم 59"/>
            <p:cNvCxnSpPr/>
            <p:nvPr/>
          </p:nvCxnSpPr>
          <p:spPr>
            <a:xfrm>
              <a:off x="7362120" y="6039169"/>
              <a:ext cx="642942" cy="42862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1" name="مربع نص 60"/>
            <p:cNvSpPr txBox="1"/>
            <p:nvPr/>
          </p:nvSpPr>
          <p:spPr>
            <a:xfrm>
              <a:off x="8005062" y="6182045"/>
              <a:ext cx="2837636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مربع البعد عن مركز الجسم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2" name="مربع نص 61"/>
          <p:cNvSpPr txBox="1"/>
          <p:nvPr/>
        </p:nvSpPr>
        <p:spPr>
          <a:xfrm>
            <a:off x="856610" y="4643446"/>
            <a:ext cx="8073108" cy="181588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المجال </a:t>
            </a:r>
            <a:r>
              <a:rPr lang="ar-SA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الجاذبي</a:t>
            </a:r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يساوي </a:t>
            </a:r>
            <a:r>
              <a:rPr lang="ar-S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ثابت الجذب الكوني </a:t>
            </a:r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مضروباً في </a:t>
            </a:r>
            <a:r>
              <a:rPr lang="ar-S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كتلة الجسم </a:t>
            </a:r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مقسوماً على </a:t>
            </a:r>
            <a:r>
              <a:rPr lang="ar-S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مربع البعد عن مركز الجسم </a:t>
            </a:r>
            <a:r>
              <a:rPr lang="ar-SA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ar-SA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واتجاهه في اتجاه مركز الكتلة ( الجسم )</a:t>
            </a:r>
            <a:r>
              <a:rPr lang="ar-SA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build="allAtOnce" animBg="1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3716857" y="68025"/>
            <a:ext cx="2212465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مجال الجاذبية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00166" y="857232"/>
            <a:ext cx="7000925" cy="11387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بشكل عام لأي كوكب: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 = m g</a:t>
            </a:r>
            <a:endParaRPr lang="ar-SA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مجموعة 41"/>
          <p:cNvGrpSpPr/>
          <p:nvPr/>
        </p:nvGrpSpPr>
        <p:grpSpPr>
          <a:xfrm>
            <a:off x="1500166" y="1071546"/>
            <a:ext cx="2989310" cy="830997"/>
            <a:chOff x="4372810" y="5357826"/>
            <a:chExt cx="2989310" cy="830997"/>
          </a:xfrm>
        </p:grpSpPr>
        <p:sp>
          <p:nvSpPr>
            <p:cNvPr id="43" name="مستطيل مستدير الزوايا 42"/>
            <p:cNvSpPr/>
            <p:nvPr/>
          </p:nvSpPr>
          <p:spPr>
            <a:xfrm>
              <a:off x="6944578" y="5643578"/>
              <a:ext cx="417542" cy="500066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8" name="رابط كسهم مستقيم 47"/>
            <p:cNvCxnSpPr/>
            <p:nvPr/>
          </p:nvCxnSpPr>
          <p:spPr>
            <a:xfrm rot="10800000" flipV="1">
              <a:off x="6444512" y="5643578"/>
              <a:ext cx="500066" cy="21431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3" name="مربع نص 52"/>
            <p:cNvSpPr txBox="1"/>
            <p:nvPr/>
          </p:nvSpPr>
          <p:spPr>
            <a:xfrm>
              <a:off x="4372810" y="5357826"/>
              <a:ext cx="2185214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قوة الكوكب المؤثرة </a:t>
              </a:r>
            </a:p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على جسم في مجاله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مجموعة 53"/>
          <p:cNvGrpSpPr/>
          <p:nvPr/>
        </p:nvGrpSpPr>
        <p:grpSpPr>
          <a:xfrm>
            <a:off x="4929190" y="1435514"/>
            <a:ext cx="1785090" cy="1312143"/>
            <a:chOff x="6790616" y="5545881"/>
            <a:chExt cx="1785090" cy="1312143"/>
          </a:xfrm>
        </p:grpSpPr>
        <p:sp>
          <p:nvSpPr>
            <p:cNvPr id="55" name="مستطيل مستدير الزوايا 54"/>
            <p:cNvSpPr/>
            <p:nvPr/>
          </p:nvSpPr>
          <p:spPr>
            <a:xfrm>
              <a:off x="6790616" y="5545881"/>
              <a:ext cx="571504" cy="52632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6" name="رابط كسهم مستقيم 55"/>
            <p:cNvCxnSpPr>
              <a:endCxn id="57" idx="0"/>
            </p:cNvCxnSpPr>
            <p:nvPr/>
          </p:nvCxnSpPr>
          <p:spPr>
            <a:xfrm>
              <a:off x="7290680" y="6039169"/>
              <a:ext cx="606795" cy="35719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مربع نص 56"/>
            <p:cNvSpPr txBox="1"/>
            <p:nvPr/>
          </p:nvSpPr>
          <p:spPr>
            <a:xfrm>
              <a:off x="7219244" y="6396359"/>
              <a:ext cx="1356462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كتلة الكوكب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مجموعة 57"/>
          <p:cNvGrpSpPr/>
          <p:nvPr/>
        </p:nvGrpSpPr>
        <p:grpSpPr>
          <a:xfrm>
            <a:off x="5572132" y="1000108"/>
            <a:ext cx="2500330" cy="961731"/>
            <a:chOff x="6719178" y="5077438"/>
            <a:chExt cx="2500330" cy="961731"/>
          </a:xfrm>
        </p:grpSpPr>
        <p:sp>
          <p:nvSpPr>
            <p:cNvPr id="59" name="مستطيل مستدير الزوايا 58"/>
            <p:cNvSpPr/>
            <p:nvPr/>
          </p:nvSpPr>
          <p:spPr>
            <a:xfrm>
              <a:off x="6719178" y="5577504"/>
              <a:ext cx="428628" cy="46166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0" name="رابط كسهم مستقيم 59"/>
            <p:cNvCxnSpPr/>
            <p:nvPr/>
          </p:nvCxnSpPr>
          <p:spPr>
            <a:xfrm flipV="1">
              <a:off x="7147806" y="5434628"/>
              <a:ext cx="571504" cy="35719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1" name="مربع نص 60"/>
            <p:cNvSpPr txBox="1"/>
            <p:nvPr/>
          </p:nvSpPr>
          <p:spPr>
            <a:xfrm>
              <a:off x="7540843" y="5077438"/>
              <a:ext cx="1678665" cy="83099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تسارع الجاذبية</a:t>
              </a:r>
            </a:p>
            <a:p>
              <a:pPr algn="ctr"/>
              <a:r>
                <a:rPr lang="ar-SA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للكوكب</a:t>
              </a:r>
              <a:endParaRPr lang="ar-SA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مربع نص 29"/>
          <p:cNvSpPr txBox="1"/>
          <p:nvPr/>
        </p:nvSpPr>
        <p:spPr>
          <a:xfrm>
            <a:off x="1142976" y="2285992"/>
            <a:ext cx="7715305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ولكوكب الأرض 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شدة المجال الجاذبي عند سطح الأرض ( تسارع الجاذبية ) يساوي 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9.8 m/s</a:t>
            </a:r>
            <a:r>
              <a:rPr lang="en-US" sz="2400" b="1" baseline="30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) , واتجاهه ( </a:t>
            </a:r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بـ اتجاهـ مركز الأرض </a:t>
            </a:r>
            <a:r>
              <a:rPr lang="ar-S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31" name="صورة 30" descr="IMG_0982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rcRect l="9375" t="10156" r="11718" b="13672"/>
          <a:stretch>
            <a:fillRect/>
          </a:stretch>
        </p:blipFill>
        <p:spPr>
          <a:xfrm rot="16200000">
            <a:off x="744025" y="3815865"/>
            <a:ext cx="3441112" cy="2214578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4135248" y="68025"/>
            <a:ext cx="179408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نوعا الكتلة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1142976" y="785794"/>
            <a:ext cx="7858180" cy="563231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الكتلة :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هي </a:t>
            </a:r>
            <a:r>
              <a:rPr lang="ar-S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نسبة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 مقدار 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القوة المحصلة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 المؤثرة في جسم ما إلى مقدار 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تسارعه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. ( </a:t>
            </a:r>
            <a:r>
              <a:rPr lang="ar-SA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تسمى كتلة القصور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 = m g</a:t>
            </a:r>
          </a:p>
          <a:p>
            <a:pPr algn="ctr"/>
            <a:endParaRPr lang="en-US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مجموعة 17"/>
          <p:cNvGrpSpPr/>
          <p:nvPr/>
        </p:nvGrpSpPr>
        <p:grpSpPr>
          <a:xfrm>
            <a:off x="3214678" y="2285992"/>
            <a:ext cx="3571900" cy="1357322"/>
            <a:chOff x="4572000" y="3571876"/>
            <a:chExt cx="3571900" cy="1357322"/>
          </a:xfrm>
        </p:grpSpPr>
        <p:grpSp>
          <p:nvGrpSpPr>
            <p:cNvPr id="19" name="مجموعة 38"/>
            <p:cNvGrpSpPr/>
            <p:nvPr/>
          </p:nvGrpSpPr>
          <p:grpSpPr>
            <a:xfrm>
              <a:off x="4661652" y="3639925"/>
              <a:ext cx="3088191" cy="1074959"/>
              <a:chOff x="3700942" y="3639925"/>
              <a:chExt cx="3088191" cy="1074959"/>
            </a:xfrm>
          </p:grpSpPr>
          <p:sp>
            <p:nvSpPr>
              <p:cNvPr id="21" name="مربع نص 20"/>
              <p:cNvSpPr txBox="1"/>
              <p:nvPr/>
            </p:nvSpPr>
            <p:spPr>
              <a:xfrm>
                <a:off x="3700942" y="3854239"/>
                <a:ext cx="1696298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3600" b="1" dirty="0" smtClean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ar-SA" sz="3600" b="1" baseline="-25000" dirty="0" smtClean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القصور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en-US" sz="36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مربع نص 21"/>
              <p:cNvSpPr txBox="1"/>
              <p:nvPr/>
            </p:nvSpPr>
            <p:spPr>
              <a:xfrm>
                <a:off x="5350919" y="3905912"/>
                <a:ext cx="1438214" cy="52322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ـــــــــــــــــ</a:t>
                </a:r>
                <a:endParaRPr lang="ar-SA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مربع نص 22"/>
              <p:cNvSpPr txBox="1"/>
              <p:nvPr/>
            </p:nvSpPr>
            <p:spPr>
              <a:xfrm>
                <a:off x="5754430" y="4068553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endParaRPr lang="en-US" sz="36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مربع نص 23"/>
              <p:cNvSpPr txBox="1"/>
              <p:nvPr/>
            </p:nvSpPr>
            <p:spPr>
              <a:xfrm>
                <a:off x="5390271" y="3639925"/>
                <a:ext cx="1292853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3600" b="1" baseline="-25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محصلة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3600" baseline="-2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" name="مستطيل مستدير الزوايا 19"/>
            <p:cNvSpPr/>
            <p:nvPr/>
          </p:nvSpPr>
          <p:spPr>
            <a:xfrm>
              <a:off x="4572000" y="3571876"/>
              <a:ext cx="3571900" cy="1357322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5" name="مربع نص 24"/>
          <p:cNvSpPr txBox="1"/>
          <p:nvPr/>
        </p:nvSpPr>
        <p:spPr>
          <a:xfrm>
            <a:off x="1428792" y="3857628"/>
            <a:ext cx="7189789" cy="95410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كتلة القصور </a:t>
            </a:r>
            <a:r>
              <a:rPr lang="ar-SA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تساوي</a:t>
            </a:r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مقدار القوة المحصلة المؤثرة في الجسم </a:t>
            </a:r>
          </a:p>
          <a:p>
            <a:r>
              <a:rPr lang="ar-SA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مقسومة</a:t>
            </a:r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على مقدار تسارعه.</a:t>
            </a:r>
            <a:endParaRPr lang="ar-SA" sz="28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1358222" y="4975223"/>
            <a:ext cx="7260322" cy="95410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و تعد كتلة القصور مقياساً لممانعة أو ممانعة الجسم لأي نوع </a:t>
            </a:r>
          </a:p>
          <a:p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من أنواع القوى المؤثرة فيه. </a:t>
            </a:r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ونستطيع قياسها بميزان القصور</a:t>
            </a:r>
            <a:endParaRPr lang="ar-SA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صورة 26" descr="IMG_0985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rcRect l="21875" t="4297" r="3906" b="6640"/>
          <a:stretch>
            <a:fillRect/>
          </a:stretch>
        </p:blipFill>
        <p:spPr>
          <a:xfrm>
            <a:off x="2714612" y="2285992"/>
            <a:ext cx="5143536" cy="3868368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5" grpId="0"/>
      <p:bldP spid="25" grpId="1"/>
      <p:bldP spid="26" grpId="0"/>
      <p:bldP spid="2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رابط مستقيم 1"/>
          <p:cNvCxnSpPr/>
          <p:nvPr/>
        </p:nvCxnSpPr>
        <p:spPr>
          <a:xfrm rot="10800000">
            <a:off x="2130218" y="642919"/>
            <a:ext cx="5643602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مربع نص 2"/>
          <p:cNvSpPr txBox="1"/>
          <p:nvPr/>
        </p:nvSpPr>
        <p:spPr>
          <a:xfrm>
            <a:off x="4135248" y="68025"/>
            <a:ext cx="179408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نوعا الكتلة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1142976" y="785794"/>
            <a:ext cx="7858180" cy="563231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كتلة الجاذبية : </a:t>
            </a:r>
            <a:endParaRPr lang="ar-S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تحدد هذه الكتلة مقدار قوة الجاذبية بين جسمين.</a:t>
            </a:r>
          </a:p>
          <a:p>
            <a:pPr algn="ctr"/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كما بقانون الجذب الكوني )</a:t>
            </a:r>
            <a:endParaRPr lang="en-US" sz="32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077617" y="3857628"/>
            <a:ext cx="7709225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كتلة الجاذبية لجسم ما </a:t>
            </a:r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تساوي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مربع المسافة بين الجسمين </a:t>
            </a:r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مضروبة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في مقدار</a:t>
            </a:r>
          </a:p>
          <a:p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قوة الجاذبية بين الجسمين </a:t>
            </a:r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مقسومة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على حاصل </a:t>
            </a:r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ضرب </a:t>
            </a:r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ثابت الجذب الكوني</a:t>
            </a:r>
          </a:p>
          <a:p>
            <a:r>
              <a:rPr lang="ar-S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في كتلة الجسم الثاني.</a:t>
            </a:r>
            <a:endParaRPr lang="ar-SA" sz="2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000232" y="5406110"/>
            <a:ext cx="623119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يمكننا قياس هذه الكتلة باستعمال </a:t>
            </a:r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الميزان ذي الكفتين</a:t>
            </a:r>
            <a:r>
              <a:rPr lang="ar-S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A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مجموعة 14"/>
          <p:cNvGrpSpPr/>
          <p:nvPr/>
        </p:nvGrpSpPr>
        <p:grpSpPr>
          <a:xfrm>
            <a:off x="3214678" y="2285992"/>
            <a:ext cx="3571900" cy="1357322"/>
            <a:chOff x="3214678" y="2285992"/>
            <a:chExt cx="3571900" cy="1357322"/>
          </a:xfrm>
        </p:grpSpPr>
        <p:grpSp>
          <p:nvGrpSpPr>
            <p:cNvPr id="4" name="مجموعة 17"/>
            <p:cNvGrpSpPr/>
            <p:nvPr/>
          </p:nvGrpSpPr>
          <p:grpSpPr>
            <a:xfrm>
              <a:off x="3214678" y="2285992"/>
              <a:ext cx="3571900" cy="1357322"/>
              <a:chOff x="4572000" y="3571876"/>
              <a:chExt cx="3571900" cy="1357322"/>
            </a:xfrm>
          </p:grpSpPr>
          <p:grpSp>
            <p:nvGrpSpPr>
              <p:cNvPr id="5" name="مجموعة 38"/>
              <p:cNvGrpSpPr/>
              <p:nvPr/>
            </p:nvGrpSpPr>
            <p:grpSpPr>
              <a:xfrm>
                <a:off x="4636009" y="3571876"/>
                <a:ext cx="3365018" cy="1214446"/>
                <a:chOff x="3675299" y="3571876"/>
                <a:chExt cx="3365018" cy="1214446"/>
              </a:xfrm>
            </p:grpSpPr>
            <p:sp>
              <p:nvSpPr>
                <p:cNvPr id="21" name="مربع نص 20"/>
                <p:cNvSpPr txBox="1"/>
                <p:nvPr/>
              </p:nvSpPr>
              <p:spPr>
                <a:xfrm>
                  <a:off x="3675299" y="3854239"/>
                  <a:ext cx="1721946" cy="646331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600" b="1" dirty="0" smtClean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= </a:t>
                  </a:r>
                  <a:r>
                    <a:rPr lang="ar-SA" sz="3600" b="1" baseline="-25000" dirty="0" smtClean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الجاذبية</a:t>
                  </a:r>
                  <a:r>
                    <a:rPr lang="en-US" sz="3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en-US" sz="3600" b="1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" name="مربع نص 21"/>
                <p:cNvSpPr txBox="1"/>
                <p:nvPr/>
              </p:nvSpPr>
              <p:spPr>
                <a:xfrm>
                  <a:off x="5350919" y="3905912"/>
                  <a:ext cx="1438214" cy="523220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2800" dirty="0" smtClean="0">
                      <a:solidFill>
                        <a:srgbClr val="002060"/>
                      </a:solidFill>
                      <a:latin typeface="Times New Roman" pitchFamily="18" charset="0"/>
                      <a:cs typeface="Times New Roman" pitchFamily="18" charset="0"/>
                    </a:rPr>
                    <a:t>ـــــــــــــــــ</a:t>
                  </a:r>
                  <a:endParaRPr lang="ar-S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" name="مربع نص 22"/>
                <p:cNvSpPr txBox="1"/>
                <p:nvPr/>
              </p:nvSpPr>
              <p:spPr>
                <a:xfrm>
                  <a:off x="5424934" y="4139991"/>
                  <a:ext cx="1043876" cy="646331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en-US" sz="3600" b="1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G</a:t>
                  </a:r>
                  <a:r>
                    <a:rPr lang="en-US" sz="3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 m</a:t>
                  </a:r>
                  <a:endParaRPr lang="en-US" sz="3600" b="1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" name="مربع نص 23"/>
                <p:cNvSpPr txBox="1"/>
                <p:nvPr/>
              </p:nvSpPr>
              <p:spPr>
                <a:xfrm>
                  <a:off x="5722328" y="3571876"/>
                  <a:ext cx="1317989" cy="646331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600" b="1" baseline="-25000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 الجاذبية</a:t>
                  </a:r>
                  <a:r>
                    <a:rPr lang="en-US" sz="3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en-US" sz="3600" baseline="-25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0" name="مستطيل مستدير الزوايا 19"/>
              <p:cNvSpPr/>
              <p:nvPr/>
            </p:nvSpPr>
            <p:spPr>
              <a:xfrm>
                <a:off x="4572000" y="3571876"/>
                <a:ext cx="3571900" cy="1357322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1" anchor="ctr"/>
              <a:lstStyle/>
              <a:p>
                <a:pPr algn="ctr"/>
                <a:endParaRPr lang="ar-SA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4" name="مستطيل 13"/>
            <p:cNvSpPr/>
            <p:nvPr/>
          </p:nvSpPr>
          <p:spPr>
            <a:xfrm>
              <a:off x="4956955" y="2354041"/>
              <a:ext cx="54373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3600" baseline="30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6" name="صورة 15" descr="IMG_0979.JPG"/>
          <p:cNvPicPr>
            <a:picLocks noChangeAspect="1"/>
          </p:cNvPicPr>
          <p:nvPr/>
        </p:nvPicPr>
        <p:blipFill>
          <a:blip r:embed="rId3" cstate="print"/>
          <a:srcRect l="8593" t="7812" r="8594" b="1953"/>
          <a:stretch>
            <a:fillRect/>
          </a:stretch>
        </p:blipFill>
        <p:spPr>
          <a:xfrm>
            <a:off x="2071670" y="2285992"/>
            <a:ext cx="5572164" cy="404770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5" grpId="0"/>
      <p:bldP spid="25" grpId="1"/>
      <p:bldP spid="26" grpId="0"/>
      <p:bldP spid="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428729" y="1000108"/>
            <a:ext cx="72866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مقارنة بين </a:t>
            </a:r>
          </a:p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كتلة القصور        كتلة الجاذبية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مجموعة 2"/>
          <p:cNvGrpSpPr/>
          <p:nvPr/>
        </p:nvGrpSpPr>
        <p:grpSpPr>
          <a:xfrm>
            <a:off x="5072066" y="2214554"/>
            <a:ext cx="3143272" cy="1357322"/>
            <a:chOff x="4572000" y="3571876"/>
            <a:chExt cx="3571900" cy="1357322"/>
          </a:xfrm>
        </p:grpSpPr>
        <p:grpSp>
          <p:nvGrpSpPr>
            <p:cNvPr id="4" name="مجموعة 38"/>
            <p:cNvGrpSpPr/>
            <p:nvPr/>
          </p:nvGrpSpPr>
          <p:grpSpPr>
            <a:xfrm>
              <a:off x="4661652" y="3639925"/>
              <a:ext cx="3088191" cy="1074959"/>
              <a:chOff x="3700942" y="3639925"/>
              <a:chExt cx="3088191" cy="1074959"/>
            </a:xfrm>
          </p:grpSpPr>
          <p:sp>
            <p:nvSpPr>
              <p:cNvPr id="6" name="مربع نص 5"/>
              <p:cNvSpPr txBox="1"/>
              <p:nvPr/>
            </p:nvSpPr>
            <p:spPr>
              <a:xfrm>
                <a:off x="3700942" y="3854239"/>
                <a:ext cx="1696298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3600" b="1" dirty="0" smtClean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ar-SA" sz="3600" b="1" baseline="-25000" dirty="0" smtClean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القصور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en-US" sz="36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" name="مربع نص 6"/>
              <p:cNvSpPr txBox="1"/>
              <p:nvPr/>
            </p:nvSpPr>
            <p:spPr>
              <a:xfrm>
                <a:off x="5350919" y="3905912"/>
                <a:ext cx="1438214" cy="52322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ـــــــــــــــــ</a:t>
                </a:r>
                <a:endParaRPr lang="ar-SA" sz="28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مربع نص 7"/>
              <p:cNvSpPr txBox="1"/>
              <p:nvPr/>
            </p:nvSpPr>
            <p:spPr>
              <a:xfrm>
                <a:off x="5754430" y="4068553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endParaRPr lang="en-US" sz="36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مربع نص 8"/>
              <p:cNvSpPr txBox="1"/>
              <p:nvPr/>
            </p:nvSpPr>
            <p:spPr>
              <a:xfrm>
                <a:off x="5390271" y="3639925"/>
                <a:ext cx="1292853" cy="646331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ar-SA" sz="3600" b="1" baseline="-25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محصلة</a:t>
                </a:r>
                <a:r>
                  <a:rPr lang="en-US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3600" baseline="-2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" name="مستطيل مستدير الزوايا 4"/>
            <p:cNvSpPr/>
            <p:nvPr/>
          </p:nvSpPr>
          <p:spPr>
            <a:xfrm>
              <a:off x="4572000" y="3571876"/>
              <a:ext cx="3571900" cy="1357322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مستطيل 9"/>
          <p:cNvSpPr/>
          <p:nvPr/>
        </p:nvSpPr>
        <p:spPr>
          <a:xfrm>
            <a:off x="5214942" y="3714752"/>
            <a:ext cx="27146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تساوي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مقدار القوة 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المحصلة</a:t>
            </a:r>
          </a:p>
          <a:p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المؤثرة في الجسم </a:t>
            </a:r>
          </a:p>
          <a:p>
            <a:r>
              <a:rPr lang="ar-SA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مقسومة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على مقدار تسارعه.</a:t>
            </a:r>
            <a:endParaRPr lang="ar-S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828054" y="5000636"/>
            <a:ext cx="1757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تقاس بميزان 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القصور</a:t>
            </a:r>
            <a:endParaRPr lang="ar-SA" dirty="0"/>
          </a:p>
        </p:txBody>
      </p:sp>
      <p:grpSp>
        <p:nvGrpSpPr>
          <p:cNvPr id="12" name="مجموعة 11"/>
          <p:cNvGrpSpPr/>
          <p:nvPr/>
        </p:nvGrpSpPr>
        <p:grpSpPr>
          <a:xfrm>
            <a:off x="1500166" y="2214554"/>
            <a:ext cx="3286148" cy="1357322"/>
            <a:chOff x="3214678" y="2285992"/>
            <a:chExt cx="3571900" cy="1357322"/>
          </a:xfrm>
        </p:grpSpPr>
        <p:grpSp>
          <p:nvGrpSpPr>
            <p:cNvPr id="13" name="مجموعة 17"/>
            <p:cNvGrpSpPr/>
            <p:nvPr/>
          </p:nvGrpSpPr>
          <p:grpSpPr>
            <a:xfrm>
              <a:off x="3214678" y="2285992"/>
              <a:ext cx="3571900" cy="1357322"/>
              <a:chOff x="4572000" y="3571876"/>
              <a:chExt cx="3571900" cy="1357322"/>
            </a:xfrm>
          </p:grpSpPr>
          <p:grpSp>
            <p:nvGrpSpPr>
              <p:cNvPr id="15" name="مجموعة 38"/>
              <p:cNvGrpSpPr/>
              <p:nvPr/>
            </p:nvGrpSpPr>
            <p:grpSpPr>
              <a:xfrm>
                <a:off x="4636009" y="3571876"/>
                <a:ext cx="3365018" cy="1214446"/>
                <a:chOff x="3675299" y="3571876"/>
                <a:chExt cx="3365018" cy="1214446"/>
              </a:xfrm>
            </p:grpSpPr>
            <p:sp>
              <p:nvSpPr>
                <p:cNvPr id="17" name="مربع نص 16"/>
                <p:cNvSpPr txBox="1"/>
                <p:nvPr/>
              </p:nvSpPr>
              <p:spPr>
                <a:xfrm>
                  <a:off x="3675299" y="3854239"/>
                  <a:ext cx="1721946" cy="646331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600" b="1" dirty="0" smtClean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= </a:t>
                  </a:r>
                  <a:r>
                    <a:rPr lang="ar-SA" sz="3600" b="1" baseline="-25000" dirty="0" smtClean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الجاذبية</a:t>
                  </a:r>
                  <a:r>
                    <a:rPr lang="en-US" sz="3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en-US" sz="3600" b="1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8" name="مربع نص 17"/>
                <p:cNvSpPr txBox="1"/>
                <p:nvPr/>
              </p:nvSpPr>
              <p:spPr>
                <a:xfrm>
                  <a:off x="5350919" y="3905912"/>
                  <a:ext cx="1438214" cy="523220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2800" dirty="0" smtClean="0">
                      <a:solidFill>
                        <a:srgbClr val="002060"/>
                      </a:solidFill>
                      <a:latin typeface="Times New Roman" pitchFamily="18" charset="0"/>
                      <a:cs typeface="Times New Roman" pitchFamily="18" charset="0"/>
                    </a:rPr>
                    <a:t>ـــــــــــــــــ</a:t>
                  </a:r>
                  <a:endParaRPr lang="ar-SA" sz="28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9" name="مربع نص 18"/>
                <p:cNvSpPr txBox="1"/>
                <p:nvPr/>
              </p:nvSpPr>
              <p:spPr>
                <a:xfrm>
                  <a:off x="5424934" y="4139991"/>
                  <a:ext cx="1043876" cy="646331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en-US" sz="3600" b="1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G</a:t>
                  </a:r>
                  <a:r>
                    <a:rPr lang="en-US" sz="3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 m</a:t>
                  </a:r>
                  <a:endParaRPr lang="en-US" sz="3600" b="1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0" name="مربع نص 19"/>
                <p:cNvSpPr txBox="1"/>
                <p:nvPr/>
              </p:nvSpPr>
              <p:spPr>
                <a:xfrm>
                  <a:off x="5722328" y="3571876"/>
                  <a:ext cx="1317989" cy="646331"/>
                </a:xfrm>
                <a:prstGeom prst="rect">
                  <a:avLst/>
                </a:prstGeom>
                <a:noFill/>
              </p:spPr>
              <p:txBody>
                <a:bodyPr wrap="none" rtlCol="1">
                  <a:spAutoFit/>
                </a:bodyPr>
                <a:lstStyle/>
                <a:p>
                  <a:r>
                    <a:rPr lang="ar-SA" sz="3600" b="1" baseline="-25000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 الجاذبية</a:t>
                  </a:r>
                  <a:r>
                    <a:rPr lang="en-US" sz="36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en-US" sz="3600" baseline="-25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6" name="مستطيل مستدير الزوايا 15"/>
              <p:cNvSpPr/>
              <p:nvPr/>
            </p:nvSpPr>
            <p:spPr>
              <a:xfrm>
                <a:off x="4572000" y="3571876"/>
                <a:ext cx="3571900" cy="1357322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1" anchor="ctr"/>
              <a:lstStyle/>
              <a:p>
                <a:pPr algn="ctr"/>
                <a:endParaRPr lang="ar-SA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4" name="مستطيل 13"/>
            <p:cNvSpPr/>
            <p:nvPr/>
          </p:nvSpPr>
          <p:spPr>
            <a:xfrm>
              <a:off x="4956955" y="2354041"/>
              <a:ext cx="54373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3600" baseline="30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مستطيل 20"/>
          <p:cNvSpPr/>
          <p:nvPr/>
        </p:nvSpPr>
        <p:spPr>
          <a:xfrm>
            <a:off x="428596" y="37147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كتلة الجاذبية لجسم ما </a:t>
            </a:r>
            <a:r>
              <a:rPr lang="ar-SA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تساوي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مربع المسافة بين الجسمين </a:t>
            </a:r>
            <a:r>
              <a:rPr lang="ar-S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مضروبة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في </a:t>
            </a:r>
            <a:r>
              <a:rPr lang="ar-SA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مقدار</a:t>
            </a:r>
            <a:r>
              <a:rPr lang="ar-SA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قوة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الجاذبية بين الجسمين</a:t>
            </a:r>
          </a:p>
          <a:p>
            <a:r>
              <a:rPr lang="ar-S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مقسومة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على حاصل </a:t>
            </a:r>
            <a:r>
              <a:rPr lang="ar-S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ضرب 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ثابت الجذب الكوني</a:t>
            </a:r>
          </a:p>
          <a:p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في كتلة الجسم الثاني.</a:t>
            </a:r>
            <a:endParaRPr lang="ar-SA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928662" y="5000636"/>
            <a:ext cx="4067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يمكننا قياس هذه الكتلة باستعمال </a:t>
            </a:r>
            <a:r>
              <a:rPr lang="ar-S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الميزان ذي الكفتين</a:t>
            </a:r>
            <a:r>
              <a:rPr lang="ar-S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لباب السابع - الدرس 4 -  فيزياء 1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تقنية">
  <a:themeElements>
    <a:clrScheme name="تقنية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الباب السابع - الدرس 4 -  فيزياء 1</Template>
  <TotalTime>13</TotalTime>
  <Words>739</Words>
  <Application>Microsoft Office PowerPoint</Application>
  <PresentationFormat>عرض على الشاشة (3:4)‏</PresentationFormat>
  <Paragraphs>145</Paragraphs>
  <Slides>13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2</vt:i4>
      </vt:variant>
      <vt:variant>
        <vt:lpstr>عناوين الشرائح</vt:lpstr>
      </vt:variant>
      <vt:variant>
        <vt:i4>13</vt:i4>
      </vt:variant>
    </vt:vector>
  </HeadingPairs>
  <TitlesOfParts>
    <vt:vector size="15" baseType="lpstr">
      <vt:lpstr>الباب السابع - الدرس 4 -  فيزياء 1</vt:lpstr>
      <vt:lpstr>تقنية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 </vt:lpstr>
      <vt:lpstr>الشريحة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2</cp:revision>
  <dcterms:created xsi:type="dcterms:W3CDTF">2011-05-20T17:20:56Z</dcterms:created>
  <dcterms:modified xsi:type="dcterms:W3CDTF">2011-05-20T17:34:23Z</dcterms:modified>
</cp:coreProperties>
</file>