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36" r:id="rId1"/>
    <p:sldMasterId id="2147483984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3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3FE72BC-42B6-4CF4-B442-88B77343B47E}" type="datetimeFigureOut">
              <a:rPr lang="ar-SA" smtClean="0"/>
              <a:pPr/>
              <a:t>28/05/1432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441811" y="285728"/>
            <a:ext cx="717536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اليوم : </a:t>
            </a:r>
            <a:r>
              <a:rPr lang="ar-SA" sz="2400" b="1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itchFamily="2" charset="-78"/>
              </a:rPr>
              <a:t>الأحد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                                 الموافق : 12 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/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 1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/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 1432 هـ</a:t>
            </a:r>
            <a:endParaRPr lang="ar-SA" sz="2400" dirty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3929058" y="3714752"/>
            <a:ext cx="5715040" cy="171451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1" anchor="ctr"/>
          <a:lstStyle/>
          <a:p>
            <a:pPr algn="ctr">
              <a:defRPr/>
            </a:pPr>
            <a:r>
              <a:rPr lang="ar-SA" sz="4400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حركة الكواكب</a:t>
            </a:r>
          </a:p>
          <a:p>
            <a:pPr algn="ctr">
              <a:defRPr/>
            </a:pPr>
            <a:r>
              <a:rPr lang="ar-SA" sz="4400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والجاذبية</a:t>
            </a:r>
          </a:p>
        </p:txBody>
      </p:sp>
      <p:pic>
        <p:nvPicPr>
          <p:cNvPr id="6" name="Picture 3" descr="F:\صور\ورود وفواصل ولا اروع\brebar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5643563"/>
            <a:ext cx="41433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10"/>
          <p:cNvSpPr txBox="1">
            <a:spLocks noChangeArrowheads="1"/>
          </p:cNvSpPr>
          <p:nvPr/>
        </p:nvSpPr>
        <p:spPr bwMode="auto">
          <a:xfrm>
            <a:off x="3571900" y="1028686"/>
            <a:ext cx="52149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cs typeface="AGA Aladdin Regular" pitchFamily="2" charset="-78"/>
              </a:rPr>
              <a:t>الصف : </a:t>
            </a:r>
            <a:r>
              <a:rPr lang="ar-S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cs typeface="AGA Aladdin Regular" pitchFamily="2" charset="-78"/>
              </a:rPr>
              <a:t>الأول الثانوي ــ  فيزياء - 1</a:t>
            </a:r>
            <a:endParaRPr lang="ar-SA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libri" pitchFamily="34" charset="0"/>
              <a:cs typeface="AGA Aladdin Regular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786050" y="1691334"/>
            <a:ext cx="55721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SC_REHAN" pitchFamily="2" charset="-78"/>
              </a:rPr>
              <a:t>الباب السابع – الجاذبية</a:t>
            </a:r>
            <a:endParaRPr lang="ar-S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SC_REHAN" pitchFamily="2" charset="-78"/>
            </a:endParaRPr>
          </a:p>
        </p:txBody>
      </p:sp>
      <p:pic>
        <p:nvPicPr>
          <p:cNvPr id="9" name="Picture 3" descr="C:\Documents and Settings\farasan\Desktop\صورة2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584700" y="2428868"/>
            <a:ext cx="4286250" cy="1304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AutoShape 2" descr="D:\%D8%AA%D8%B9%D9%84%D9%8A%D9%85%D9%8A\%D8%A7%D9%84%D9%81%D8%B5%D9%84 %D8%A7%D9%84%D8%AF%D8%B1%D8%A7%D8%B3%D9%8A %D8%A7%D9%84%D8%AB%D8%A7%D9%86%D9%8A\%D8%A7%D9%84%D9%81%D8%B5%D9%84 %D8%A7%D9%84%D8%AA%D8%A7%D8%B3%D8%B9 - %D8%A7%D9%84%D9%85%D8%BA%D9%86%D8%A7%D8%B7%D9%8A%D8%B3%D9%8A%D8%A9\%D8%B4%D8%B1%D9%88%D8%AD%D8%A7%D8%AA\%D8%AC%D9%87%D8%A7%D8%B2 %D9%85%D9%86%D8%AA%D8%AE%D8%A8 %D8%A7%D9%84%D8%B3%D8%B1%D8%B9%D8%A7%D8%AA\%D9%85%D9%84%D8%AA%D9%82%D9%89 %D8%A7%D9%84%D9%81%D9%8A%D8%B2%D9%8A%D8%A7%D8%A6%D9%8A%D9%8A%D9%86 %D8%A7%D9%84%D8%B9%D8%B1%D8%A8 - %D8%B3%D9%84%D8%B3%D9%84%D8%A9 %D8%A7%D9%84%D9%85%D9%8F%D8%B3%D8%A7%D8%B9%D8%AF(18) %D8%B4%D8%B1%D8%AD %D9%88%D9%85%D9%86%D8%A7%D9%82%D8%B4%D8%A9  %D8%AC%D9%87%D8%A7%D8%B2 %D9%85%D9%8F%D9%86%D8%AA%D8%AE%D8%A8 %D8%A7%D9%84%D8%B3%D8%B1%D8%B9%D8%A7%D8%AA + %D8%AC%D9%87%D8%A7%D8%B2 %D9%85%D8%B7%D9%8A%D8%A7%D9%81 %D8%A7%D9%84%D9%83%D8%AA%D9%84%D8%A9_files\MassSpectrometer.jpg"/>
          <p:cNvSpPr>
            <a:spLocks noChangeAspect="1" noChangeArrowheads="1"/>
          </p:cNvSpPr>
          <p:nvPr/>
        </p:nvSpPr>
        <p:spPr bwMode="auto">
          <a:xfrm>
            <a:off x="1588" y="-1063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SA">
              <a:latin typeface="Calibri" pitchFamily="34" charset="0"/>
            </a:endParaRPr>
          </a:p>
        </p:txBody>
      </p:sp>
      <p:sp>
        <p:nvSpPr>
          <p:cNvPr id="11" name="AutoShape 4" descr="D:\%D8%AA%D8%B9%D9%84%D9%8A%D9%85%D9%8A\%D8%A7%D9%84%D9%81%D8%B5%D9%84 %D8%A7%D9%84%D8%AF%D8%B1%D8%A7%D8%B3%D9%8A %D8%A7%D9%84%D8%AB%D8%A7%D9%86%D9%8A\%D8%A7%D9%84%D9%81%D8%B5%D9%84 %D8%A7%D9%84%D8%AA%D8%A7%D8%B3%D8%B9 - %D8%A7%D9%84%D9%85%D8%BA%D9%86%D8%A7%D8%B7%D9%8A%D8%B3%D9%8A%D8%A9\%D8%B4%D8%B1%D9%88%D8%AD%D8%A7%D8%AA\%D8%AC%D9%87%D8%A7%D8%B2 %D9%85%D9%86%D8%AA%D8%AE%D8%A8 %D8%A7%D9%84%D8%B3%D8%B1%D8%B9%D8%A7%D8%AA\%D9%85%D9%84%D8%AA%D9%82%D9%89 %D8%A7%D9%84%D9%81%D9%8A%D8%B2%D9%8A%D8%A7%D8%A6%D9%8A%D9%8A%D9%86 %D8%A7%D9%84%D8%B9%D8%B1%D8%A8 - %D8%B3%D9%84%D8%B3%D9%84%D8%A9 %D8%A7%D9%84%D9%85%D9%8F%D8%B3%D8%A7%D8%B9%D8%AF(18) %D8%B4%D8%B1%D8%AD %D9%88%D9%85%D9%86%D8%A7%D9%82%D8%B4%D8%A9  %D8%AC%D9%87%D8%A7%D8%B2 %D9%85%D9%8F%D9%86%D8%AA%D8%AE%D8%A8 %D8%A7%D9%84%D8%B3%D8%B1%D8%B9%D8%A7%D8%AA + %D8%AC%D9%87%D8%A7%D8%B2 %D9%85%D8%B7%D9%8A%D8%A7%D9%81 %D8%A7%D9%84%D9%83%D8%AA%D9%84%D8%A9_files\MassSpectrometer.jpg"/>
          <p:cNvSpPr>
            <a:spLocks noChangeAspect="1" noChangeArrowheads="1"/>
          </p:cNvSpPr>
          <p:nvPr/>
        </p:nvSpPr>
        <p:spPr bwMode="auto">
          <a:xfrm>
            <a:off x="1588" y="-1063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SA">
              <a:latin typeface="Calibri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643438" y="2627651"/>
            <a:ext cx="35004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ln w="1143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GA Aladdin Regular" pitchFamily="2" charset="-78"/>
              </a:rPr>
              <a:t>الدرس الأول</a:t>
            </a:r>
            <a:endParaRPr lang="ar-SA" sz="6000" b="1" dirty="0">
              <a:ln w="11430">
                <a:solidFill>
                  <a:schemeClr val="bg1">
                    <a:lumMod val="95000"/>
                    <a:lumOff val="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GA Aladdin Regular" pitchFamily="2" charset="-78"/>
            </a:endParaRPr>
          </a:p>
        </p:txBody>
      </p:sp>
      <p:pic>
        <p:nvPicPr>
          <p:cNvPr id="14" name="صورة 13" descr="المجموعة الشمسية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1428736"/>
            <a:ext cx="3219450" cy="24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صورة 14" descr="المجموعة المسية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3857628"/>
            <a:ext cx="3214690" cy="21056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4533747" y="71414"/>
            <a:ext cx="1167307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مقدمة</a:t>
            </a:r>
            <a:endParaRPr 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30556" y="857232"/>
            <a:ext cx="6999096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في عام </a:t>
            </a:r>
            <a:r>
              <a:rPr lang="ar-SA" sz="2800" b="1" dirty="0" smtClean="0">
                <a:ln w="1905"/>
                <a:solidFill>
                  <a:schemeClr val="accent4">
                    <a:lumMod val="50000"/>
                  </a:schemeClr>
                </a:solidFill>
                <a:latin typeface="+mn-lt"/>
              </a:rPr>
              <a:t>1543</a:t>
            </a: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 </a:t>
            </a:r>
            <a:r>
              <a:rPr lang="ar-S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م</a:t>
            </a: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 بين العالم البولندي </a:t>
            </a:r>
            <a:r>
              <a:rPr lang="ar-SA" sz="2800" b="1" dirty="0" err="1" smtClean="0">
                <a:ln w="1905"/>
                <a:solidFill>
                  <a:srgbClr val="FF0000"/>
                </a:solidFill>
                <a:latin typeface="+mn-lt"/>
              </a:rPr>
              <a:t>كوبرنيكس</a:t>
            </a: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 أن حركة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 الكواكب يمكن فهمها  بصورة أفضل إذا </a:t>
            </a:r>
            <a:r>
              <a:rPr lang="ar-SA" sz="2800" b="1" dirty="0" smtClean="0">
                <a:ln w="1905"/>
                <a:solidFill>
                  <a:schemeClr val="accent5">
                    <a:lumMod val="75000"/>
                  </a:schemeClr>
                </a:solidFill>
                <a:latin typeface="+mn-lt"/>
              </a:rPr>
              <a:t>افترضنا</a:t>
            </a: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 أن الأرض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</a:rPr>
              <a:t>وغيرها من الكواكب تدور حول الشمس.</a:t>
            </a:r>
            <a:endParaRPr lang="ar-S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28727" y="2285992"/>
            <a:ext cx="7000925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وجاء بعد وفاته بسنوات العالم </a:t>
            </a:r>
            <a:r>
              <a:rPr lang="ar-SA" sz="2400" b="1" dirty="0" err="1" smtClean="0"/>
              <a:t>الدنماركي</a:t>
            </a:r>
            <a:r>
              <a:rPr lang="ar-SA" sz="2400" b="1" dirty="0" smtClean="0"/>
              <a:t> </a:t>
            </a:r>
            <a:r>
              <a:rPr lang="ar-SA" sz="2400" b="1" dirty="0" err="1" smtClean="0"/>
              <a:t>تايكو</a:t>
            </a:r>
            <a:r>
              <a:rPr lang="ar-SA" sz="2400" b="1" dirty="0" smtClean="0"/>
              <a:t> </a:t>
            </a:r>
            <a:r>
              <a:rPr lang="ar-SA" sz="2400" b="1" dirty="0" err="1" smtClean="0"/>
              <a:t>براهي</a:t>
            </a:r>
            <a:r>
              <a:rPr lang="ar-SA" sz="2400" b="1" dirty="0" smtClean="0"/>
              <a:t> و عندما شاهد ذات مرة كسوف الشمس وكان عمره 14 عاماً , قرر أن يصبح فلكياً فدرس الفلك وصمم بعض الأجهزة الخاصة به و من دون التلسكوب </a:t>
            </a:r>
          </a:p>
          <a:p>
            <a:pPr algn="ctr"/>
            <a:r>
              <a:rPr lang="ar-SA" sz="2400" b="1" dirty="0" smtClean="0"/>
              <a:t>وذكر خطأً بأن الشمس </a:t>
            </a:r>
            <a:r>
              <a:rPr lang="ar-SA" sz="2400" b="1" dirty="0" err="1" smtClean="0"/>
              <a:t>و</a:t>
            </a:r>
            <a:r>
              <a:rPr lang="ar-SA" sz="2400" b="1" dirty="0" smtClean="0"/>
              <a:t> القمر يدوران حول الأرض ؟! وباقي الكواكب تدور </a:t>
            </a:r>
            <a:r>
              <a:rPr lang="ar-SA" sz="2400" b="1" smtClean="0"/>
              <a:t>حول الشمس 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428728" y="4312515"/>
            <a:ext cx="7000924" cy="83099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بعدها بدأ </a:t>
            </a:r>
            <a:r>
              <a:rPr lang="ar-SA" sz="2400" b="1" dirty="0" err="1" smtClean="0">
                <a:solidFill>
                  <a:schemeClr val="accent6">
                    <a:lumMod val="75000"/>
                  </a:schemeClr>
                </a:solidFill>
              </a:rPr>
              <a:t>براهي</a:t>
            </a:r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 باستخدام بعض الأجهزة ومنها ابتكارات للمسلمين </a:t>
            </a:r>
          </a:p>
          <a:p>
            <a:pPr algn="ctr"/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أنظر شكل ( 7 – 1 ) ص 182</a:t>
            </a:r>
            <a:endParaRPr lang="ar-S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28727" y="5169771"/>
            <a:ext cx="7000925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بعدها أصبح العالم الألماني </a:t>
            </a:r>
            <a:r>
              <a:rPr lang="ar-SA" sz="2400" b="1" dirty="0" err="1" smtClean="0"/>
              <a:t>يوهان</a:t>
            </a:r>
            <a:r>
              <a:rPr lang="ar-SA" sz="2400" b="1" dirty="0" smtClean="0"/>
              <a:t> </a:t>
            </a:r>
            <a:r>
              <a:rPr lang="ar-SA" sz="2400" b="1" dirty="0" err="1" smtClean="0"/>
              <a:t>كبلر</a:t>
            </a:r>
            <a:r>
              <a:rPr lang="ar-SA" sz="2400" b="1" dirty="0" smtClean="0"/>
              <a:t> مساعداً لـ </a:t>
            </a:r>
            <a:r>
              <a:rPr lang="ar-SA" sz="2400" b="1" dirty="0" err="1" smtClean="0"/>
              <a:t>براهي</a:t>
            </a:r>
            <a:r>
              <a:rPr lang="ar-SA" sz="2400" b="1" dirty="0" smtClean="0"/>
              <a:t> و قد ورث عنه </a:t>
            </a:r>
            <a:r>
              <a:rPr lang="ar-SA" sz="2400" b="1" dirty="0" err="1" smtClean="0"/>
              <a:t>كبلر</a:t>
            </a:r>
            <a:r>
              <a:rPr lang="ar-SA" sz="2400" b="1" dirty="0" smtClean="0"/>
              <a:t> نتائج مشاهداته.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1959265" y="-24"/>
            <a:ext cx="568456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قوانين </a:t>
            </a:r>
            <a:r>
              <a:rPr lang="ar-SA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كبلر</a:t>
            </a:r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Kepler`s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Laws </a:t>
            </a:r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529777" y="857232"/>
            <a:ext cx="189987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القانون الأول :</a:t>
            </a:r>
            <a:endParaRPr lang="ar-S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28728" y="1500174"/>
            <a:ext cx="7000925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تدور الكواكب حول الشمس بحركة </a:t>
            </a:r>
            <a:r>
              <a:rPr lang="ar-SA" sz="2400" b="1" dirty="0" err="1" smtClean="0"/>
              <a:t>إهليجية</a:t>
            </a:r>
            <a:r>
              <a:rPr lang="ar-SA" sz="2400" b="1" dirty="0" smtClean="0"/>
              <a:t>. و ذلك باعتبار الشمس كبؤرة من بؤرتين للمدار </a:t>
            </a:r>
            <a:r>
              <a:rPr lang="ar-SA" sz="2400" b="1" dirty="0" err="1" smtClean="0"/>
              <a:t>الإهليجي</a:t>
            </a:r>
            <a:r>
              <a:rPr lang="ar-SA" sz="2400" b="1" dirty="0" smtClean="0"/>
              <a:t>.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2" descr="E:\DCIM\102CANON\IMG_0393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t="12348"/>
          <a:stretch>
            <a:fillRect/>
          </a:stretch>
        </p:blipFill>
        <p:spPr bwMode="auto">
          <a:xfrm>
            <a:off x="2428860" y="2571744"/>
            <a:ext cx="5012370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1959265" y="-24"/>
            <a:ext cx="568456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قوانين </a:t>
            </a:r>
            <a:r>
              <a:rPr lang="ar-SA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كبلر</a:t>
            </a:r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Kepler`s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Laws </a:t>
            </a:r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456040" y="857232"/>
            <a:ext cx="197361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القانون الثاني :</a:t>
            </a:r>
            <a:endParaRPr lang="ar-S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28728" y="1500174"/>
            <a:ext cx="7000925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تختلف سرعة الكوكب في دورانه حول الشمس تبعاً لبعده عنها، فإذا كان قريباً، فإنه يدور بسرعة أكبر، وكلما زاد بعده كلما قلت سرعة دورانه. و تمسح القطعة المستقيمة الوهمية التي تصل الشمس بكوكب ما مساحات متساوية في أزمنة متساوية. </a:t>
            </a:r>
            <a:r>
              <a:rPr lang="ar-SA" sz="2400" b="1" dirty="0" smtClean="0">
                <a:solidFill>
                  <a:srgbClr val="FF0000"/>
                </a:solidFill>
              </a:rPr>
              <a:t>انظر الشكل التالي: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صورة 6" descr="IMG_0395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rcRect l="775" t="89" r="5965" b="8679"/>
          <a:stretch>
            <a:fillRect/>
          </a:stretch>
        </p:blipFill>
        <p:spPr>
          <a:xfrm>
            <a:off x="2784006" y="3143248"/>
            <a:ext cx="4502638" cy="2936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مربع نص 7"/>
          <p:cNvSpPr txBox="1"/>
          <p:nvPr/>
        </p:nvSpPr>
        <p:spPr>
          <a:xfrm>
            <a:off x="1979712" y="6165304"/>
            <a:ext cx="608378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http://www.edumedia-sciences.com/ar/a243-kepler-s-laws</a:t>
            </a:r>
            <a:endParaRPr lang="ar-SA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1959265" y="-24"/>
            <a:ext cx="568456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قوانين </a:t>
            </a:r>
            <a:r>
              <a:rPr lang="ar-SA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كبلر</a:t>
            </a:r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Kepler`s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Laws </a:t>
            </a:r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443216" y="857232"/>
            <a:ext cx="1986441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+mn-lt"/>
              </a:rPr>
              <a:t>القانون الثالث :</a:t>
            </a:r>
            <a:endParaRPr lang="ar-S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42976" y="1500174"/>
            <a:ext cx="7643866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مربع </a:t>
            </a:r>
            <a:r>
              <a:rPr lang="ar-SA" sz="2800" b="1" dirty="0" smtClean="0">
                <a:solidFill>
                  <a:schemeClr val="accent4">
                    <a:lumMod val="50000"/>
                  </a:schemeClr>
                </a:solidFill>
              </a:rPr>
              <a:t>النسبة</a:t>
            </a:r>
            <a:r>
              <a:rPr lang="ar-SA" sz="2800" b="1" dirty="0" smtClean="0">
                <a:solidFill>
                  <a:srgbClr val="FF0000"/>
                </a:solidFill>
              </a:rPr>
              <a:t> بين زمنين دوريين لكوكبين حول الشمس</a:t>
            </a:r>
            <a:r>
              <a:rPr lang="ar-SA" sz="2800" b="1" dirty="0" smtClean="0"/>
              <a:t> يساوي :</a:t>
            </a:r>
          </a:p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مكعب </a:t>
            </a:r>
            <a:r>
              <a:rPr lang="ar-SA" sz="2800" b="1" dirty="0" smtClean="0">
                <a:solidFill>
                  <a:schemeClr val="accent4">
                    <a:lumMod val="50000"/>
                  </a:schemeClr>
                </a:solidFill>
              </a:rPr>
              <a:t>النسبة</a:t>
            </a:r>
            <a:r>
              <a:rPr lang="ar-SA" sz="2800" b="1" dirty="0" smtClean="0">
                <a:solidFill>
                  <a:srgbClr val="FF0000"/>
                </a:solidFill>
              </a:rPr>
              <a:t> بين متوسطي بعديهما عن الشمس.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786182" y="3536580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 smtClean="0">
                <a:solidFill>
                  <a:srgbClr val="FF0000"/>
                </a:solidFill>
              </a:rPr>
              <a:t>ـــــــــ</a:t>
            </a:r>
            <a:r>
              <a:rPr lang="en-US" sz="2800" dirty="0" smtClean="0">
                <a:solidFill>
                  <a:srgbClr val="FF0000"/>
                </a:solidFill>
              </a:rPr>
              <a:t>  =   </a:t>
            </a:r>
            <a:r>
              <a:rPr lang="ar-SA" sz="2800" dirty="0" smtClean="0">
                <a:solidFill>
                  <a:srgbClr val="FF0000"/>
                </a:solidFill>
              </a:rPr>
              <a:t>ـــــــــ</a:t>
            </a:r>
            <a:endParaRPr lang="ar-SA" sz="28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5552440" y="3358408"/>
            <a:ext cx="519758" cy="8925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T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A</a:t>
            </a:r>
          </a:p>
          <a:p>
            <a:endParaRPr lang="en-US" sz="400" b="1" dirty="0" smtClean="0"/>
          </a:p>
          <a:p>
            <a:r>
              <a:rPr lang="en-US" sz="2400" b="1" dirty="0" smtClean="0"/>
              <a:t>T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B</a:t>
            </a:r>
            <a:endParaRPr lang="ar-SA" sz="2400" b="1" baseline="-25000" dirty="0" smtClean="0">
              <a:solidFill>
                <a:srgbClr val="FF0000"/>
              </a:solidFill>
            </a:endParaRPr>
          </a:p>
        </p:txBody>
      </p:sp>
      <p:grpSp>
        <p:nvGrpSpPr>
          <p:cNvPr id="15" name="مجموعة 14"/>
          <p:cNvGrpSpPr/>
          <p:nvPr/>
        </p:nvGrpSpPr>
        <p:grpSpPr>
          <a:xfrm>
            <a:off x="5148268" y="3322266"/>
            <a:ext cx="1308275" cy="857256"/>
            <a:chOff x="3076566" y="3000372"/>
            <a:chExt cx="1308275" cy="857256"/>
          </a:xfrm>
        </p:grpSpPr>
        <p:sp>
          <p:nvSpPr>
            <p:cNvPr id="13" name="مربع نص 12"/>
            <p:cNvSpPr txBox="1"/>
            <p:nvPr/>
          </p:nvSpPr>
          <p:spPr>
            <a:xfrm>
              <a:off x="3076566" y="3026631"/>
              <a:ext cx="1281120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4800" dirty="0" smtClean="0">
                  <a:solidFill>
                    <a:schemeClr val="accent4">
                      <a:lumMod val="50000"/>
                    </a:schemeClr>
                  </a:solidFill>
                </a:rPr>
                <a:t>(    )</a:t>
              </a:r>
              <a:endParaRPr lang="ar-SA" sz="48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" name="مربع نص 13"/>
            <p:cNvSpPr txBox="1"/>
            <p:nvPr/>
          </p:nvSpPr>
          <p:spPr>
            <a:xfrm>
              <a:off x="4071934" y="3000372"/>
              <a:ext cx="31290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 smtClean="0"/>
                <a:t>2</a:t>
              </a:r>
              <a:endParaRPr lang="ar-SA" b="1" dirty="0"/>
            </a:p>
          </p:txBody>
        </p:sp>
      </p:grpSp>
      <p:sp>
        <p:nvSpPr>
          <p:cNvPr id="16" name="مربع نص 15"/>
          <p:cNvSpPr txBox="1"/>
          <p:nvPr/>
        </p:nvSpPr>
        <p:spPr>
          <a:xfrm>
            <a:off x="4262444" y="3357562"/>
            <a:ext cx="452432" cy="8925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err="1" smtClean="0"/>
              <a:t>r</a:t>
            </a:r>
            <a:r>
              <a:rPr lang="en-US" sz="2400" b="1" baseline="-25000" dirty="0" err="1" smtClean="0">
                <a:solidFill>
                  <a:srgbClr val="FF0000"/>
                </a:solidFill>
              </a:rPr>
              <a:t>A</a:t>
            </a:r>
            <a:endParaRPr lang="en-US" sz="2400" b="1" baseline="-25000" dirty="0" smtClean="0">
              <a:solidFill>
                <a:srgbClr val="FF0000"/>
              </a:solidFill>
            </a:endParaRPr>
          </a:p>
          <a:p>
            <a:endParaRPr lang="en-US" sz="400" b="1" dirty="0" smtClean="0"/>
          </a:p>
          <a:p>
            <a:r>
              <a:rPr lang="en-US" sz="2400" b="1" dirty="0" err="1" smtClean="0"/>
              <a:t>r</a:t>
            </a:r>
            <a:r>
              <a:rPr lang="en-US" sz="2400" b="1" baseline="-25000" dirty="0" err="1" smtClean="0">
                <a:solidFill>
                  <a:srgbClr val="FF0000"/>
                </a:solidFill>
              </a:rPr>
              <a:t>B</a:t>
            </a:r>
            <a:endParaRPr lang="ar-SA" sz="2400" b="1" baseline="-25000" dirty="0" smtClean="0">
              <a:solidFill>
                <a:srgbClr val="FF0000"/>
              </a:solidFill>
            </a:endParaRPr>
          </a:p>
        </p:txBody>
      </p:sp>
      <p:grpSp>
        <p:nvGrpSpPr>
          <p:cNvPr id="17" name="مجموعة 16"/>
          <p:cNvGrpSpPr/>
          <p:nvPr/>
        </p:nvGrpSpPr>
        <p:grpSpPr>
          <a:xfrm>
            <a:off x="3786182" y="3322266"/>
            <a:ext cx="1308275" cy="866293"/>
            <a:chOff x="3076566" y="3000372"/>
            <a:chExt cx="1308275" cy="866293"/>
          </a:xfrm>
        </p:grpSpPr>
        <p:sp>
          <p:nvSpPr>
            <p:cNvPr id="18" name="مربع نص 17"/>
            <p:cNvSpPr txBox="1"/>
            <p:nvPr/>
          </p:nvSpPr>
          <p:spPr>
            <a:xfrm>
              <a:off x="3076566" y="3035668"/>
              <a:ext cx="1281121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4800" dirty="0" smtClean="0">
                  <a:solidFill>
                    <a:schemeClr val="accent4">
                      <a:lumMod val="50000"/>
                    </a:schemeClr>
                  </a:solidFill>
                </a:rPr>
                <a:t>(    )</a:t>
              </a:r>
              <a:endParaRPr lang="ar-SA" sz="48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4071934" y="3000372"/>
              <a:ext cx="31290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 smtClean="0"/>
                <a:t>3</a:t>
              </a:r>
              <a:endParaRPr lang="ar-SA" b="1" dirty="0"/>
            </a:p>
          </p:txBody>
        </p:sp>
      </p:grpSp>
      <p:grpSp>
        <p:nvGrpSpPr>
          <p:cNvPr id="21" name="مجموعة 20"/>
          <p:cNvGrpSpPr/>
          <p:nvPr/>
        </p:nvGrpSpPr>
        <p:grpSpPr>
          <a:xfrm>
            <a:off x="5643567" y="2857496"/>
            <a:ext cx="3424267" cy="928694"/>
            <a:chOff x="6858016" y="4929198"/>
            <a:chExt cx="3424267" cy="928694"/>
          </a:xfrm>
        </p:grpSpPr>
        <p:sp>
          <p:nvSpPr>
            <p:cNvPr id="22" name="مستطيل مستدير الزوايا 21"/>
            <p:cNvSpPr/>
            <p:nvPr/>
          </p:nvSpPr>
          <p:spPr>
            <a:xfrm>
              <a:off x="6858016" y="5500702"/>
              <a:ext cx="428628" cy="35719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23" name="رابط كسهم مستقيم 22"/>
            <p:cNvCxnSpPr/>
            <p:nvPr/>
          </p:nvCxnSpPr>
          <p:spPr>
            <a:xfrm flipV="1">
              <a:off x="7286644" y="5357826"/>
              <a:ext cx="357190" cy="14287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مربع نص 23"/>
            <p:cNvSpPr txBox="1"/>
            <p:nvPr/>
          </p:nvSpPr>
          <p:spPr>
            <a:xfrm>
              <a:off x="7358085" y="4929198"/>
              <a:ext cx="2924198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الزمن الدوري للكوكب الأول</a:t>
              </a:r>
            </a:p>
          </p:txBody>
        </p:sp>
      </p:grpSp>
      <p:grpSp>
        <p:nvGrpSpPr>
          <p:cNvPr id="25" name="مجموعة 24"/>
          <p:cNvGrpSpPr/>
          <p:nvPr/>
        </p:nvGrpSpPr>
        <p:grpSpPr>
          <a:xfrm>
            <a:off x="953899" y="2928934"/>
            <a:ext cx="3760977" cy="857256"/>
            <a:chOff x="3525667" y="5000636"/>
            <a:chExt cx="3760977" cy="857256"/>
          </a:xfrm>
        </p:grpSpPr>
        <p:sp>
          <p:nvSpPr>
            <p:cNvPr id="26" name="مستطيل مستدير الزوايا 25"/>
            <p:cNvSpPr/>
            <p:nvPr/>
          </p:nvSpPr>
          <p:spPr>
            <a:xfrm>
              <a:off x="6858016" y="5500702"/>
              <a:ext cx="428628" cy="35719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27" name="رابط كسهم مستقيم 26"/>
            <p:cNvCxnSpPr>
              <a:endCxn id="28" idx="3"/>
            </p:cNvCxnSpPr>
            <p:nvPr/>
          </p:nvCxnSpPr>
          <p:spPr>
            <a:xfrm rot="16200000" flipV="1">
              <a:off x="6600281" y="5242957"/>
              <a:ext cx="269234" cy="24625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مربع نص 27"/>
            <p:cNvSpPr txBox="1"/>
            <p:nvPr/>
          </p:nvSpPr>
          <p:spPr>
            <a:xfrm>
              <a:off x="3525667" y="5000636"/>
              <a:ext cx="3086102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بُعد الكوكب الأول عن الشمس</a:t>
              </a:r>
            </a:p>
          </p:txBody>
        </p:sp>
      </p:grpSp>
      <p:grpSp>
        <p:nvGrpSpPr>
          <p:cNvPr id="29" name="مجموعة 28"/>
          <p:cNvGrpSpPr/>
          <p:nvPr/>
        </p:nvGrpSpPr>
        <p:grpSpPr>
          <a:xfrm>
            <a:off x="5643570" y="3857628"/>
            <a:ext cx="3429027" cy="928694"/>
            <a:chOff x="6858019" y="5357826"/>
            <a:chExt cx="3429027" cy="928694"/>
          </a:xfrm>
        </p:grpSpPr>
        <p:sp>
          <p:nvSpPr>
            <p:cNvPr id="30" name="مستطيل مستدير الزوايا 29"/>
            <p:cNvSpPr/>
            <p:nvPr/>
          </p:nvSpPr>
          <p:spPr>
            <a:xfrm>
              <a:off x="6858019" y="5357826"/>
              <a:ext cx="428628" cy="35719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31" name="رابط كسهم مستقيم 30"/>
            <p:cNvCxnSpPr/>
            <p:nvPr/>
          </p:nvCxnSpPr>
          <p:spPr>
            <a:xfrm>
              <a:off x="7286643" y="5715016"/>
              <a:ext cx="285755" cy="142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مربع نص 31"/>
            <p:cNvSpPr txBox="1"/>
            <p:nvPr/>
          </p:nvSpPr>
          <p:spPr>
            <a:xfrm>
              <a:off x="7301933" y="5824855"/>
              <a:ext cx="2985113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الزمن الدوري للكوكب الثاني</a:t>
              </a:r>
            </a:p>
          </p:txBody>
        </p:sp>
      </p:grpSp>
      <p:grpSp>
        <p:nvGrpSpPr>
          <p:cNvPr id="33" name="مجموعة 32"/>
          <p:cNvGrpSpPr/>
          <p:nvPr/>
        </p:nvGrpSpPr>
        <p:grpSpPr>
          <a:xfrm>
            <a:off x="924918" y="3929066"/>
            <a:ext cx="3789958" cy="747417"/>
            <a:chOff x="3496686" y="5500702"/>
            <a:chExt cx="3789958" cy="747417"/>
          </a:xfrm>
        </p:grpSpPr>
        <p:sp>
          <p:nvSpPr>
            <p:cNvPr id="34" name="مستطيل مستدير الزوايا 33"/>
            <p:cNvSpPr/>
            <p:nvPr/>
          </p:nvSpPr>
          <p:spPr>
            <a:xfrm>
              <a:off x="6858016" y="5500702"/>
              <a:ext cx="428628" cy="35719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35" name="رابط كسهم مستقيم 34"/>
            <p:cNvCxnSpPr/>
            <p:nvPr/>
          </p:nvCxnSpPr>
          <p:spPr>
            <a:xfrm rot="10800000" flipV="1">
              <a:off x="6643703" y="5857892"/>
              <a:ext cx="214319" cy="21431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مربع نص 35"/>
            <p:cNvSpPr txBox="1"/>
            <p:nvPr/>
          </p:nvSpPr>
          <p:spPr>
            <a:xfrm>
              <a:off x="3496686" y="5786454"/>
              <a:ext cx="3147016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بُعد الكوكب الثاني عن الشمس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مستطيل 32"/>
          <p:cNvSpPr/>
          <p:nvPr/>
        </p:nvSpPr>
        <p:spPr>
          <a:xfrm>
            <a:off x="3428992" y="-137536"/>
            <a:ext cx="25587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mohammad bold art 1" pitchFamily="2" charset="-78"/>
              </a:rPr>
              <a:t>تطبيق حسابي</a:t>
            </a:r>
            <a:endParaRPr lang="ar-SA" sz="4800" b="1" dirty="0">
              <a:ln w="12700">
                <a:noFill/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mohammad bold art 1" pitchFamily="2" charset="-78"/>
            </a:endParaRPr>
          </a:p>
        </p:txBody>
      </p:sp>
      <p:cxnSp>
        <p:nvCxnSpPr>
          <p:cNvPr id="37" name="رابط مستقيم 36"/>
          <p:cNvCxnSpPr/>
          <p:nvPr/>
        </p:nvCxnSpPr>
        <p:spPr>
          <a:xfrm>
            <a:off x="1357290" y="712768"/>
            <a:ext cx="6500858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8" name="مربع نص 37"/>
          <p:cNvSpPr txBox="1">
            <a:spLocks noChangeArrowheads="1"/>
          </p:cNvSpPr>
          <p:nvPr/>
        </p:nvSpPr>
        <p:spPr bwMode="auto">
          <a:xfrm>
            <a:off x="285720" y="896479"/>
            <a:ext cx="8001056" cy="224676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س/ قاس جاليليو أبعاد مدارات أقمار المشتري مستعملاً قطر المشتري مستعملاً قطر المشتري وحدة قياس . وجد أن الزمن الدوري لأقرب قمر هو </a:t>
            </a: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ar-SA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يوم وكان على بعد </a:t>
            </a: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ar-SA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وحدات من مركز المشتري . أما القمر الرابع فزمنه الدوري </a:t>
            </a: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r>
              <a:rPr lang="ar-SA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يوماً . احسب بُعد القمر الرابع عن المشتري باستعمال الوحدات التي استعملها جاليليو؟</a:t>
            </a:r>
            <a:endParaRPr lang="ar-SA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9" name="Picture 2" descr=" فواصل جديدة لتزيين المواضيع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0437" y="571480"/>
            <a:ext cx="28860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صورة 40" descr="KK-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26607" y="1643050"/>
            <a:ext cx="1530947" cy="714380"/>
          </a:xfrm>
          <a:prstGeom prst="rect">
            <a:avLst/>
          </a:prstGeom>
        </p:spPr>
      </p:pic>
      <p:pic>
        <p:nvPicPr>
          <p:cNvPr id="44" name="صورة 43" descr="KK-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14876" y="1714488"/>
            <a:ext cx="1071570" cy="666697"/>
          </a:xfrm>
          <a:prstGeom prst="rect">
            <a:avLst/>
          </a:prstGeom>
        </p:spPr>
      </p:pic>
      <p:pic>
        <p:nvPicPr>
          <p:cNvPr id="47" name="صورة 46" descr="KK-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28662" y="2071678"/>
            <a:ext cx="785818" cy="642942"/>
          </a:xfrm>
          <a:prstGeom prst="rect">
            <a:avLst/>
          </a:prstGeom>
        </p:spPr>
      </p:pic>
      <p:pic>
        <p:nvPicPr>
          <p:cNvPr id="50" name="صورة 49" descr="KK-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43108" y="2071678"/>
            <a:ext cx="1500198" cy="714380"/>
          </a:xfrm>
          <a:prstGeom prst="rect">
            <a:avLst/>
          </a:prstGeom>
        </p:spPr>
      </p:pic>
      <p:cxnSp>
        <p:nvCxnSpPr>
          <p:cNvPr id="52" name="رابط مستقيم 51"/>
          <p:cNvCxnSpPr/>
          <p:nvPr/>
        </p:nvCxnSpPr>
        <p:spPr>
          <a:xfrm rot="10800000">
            <a:off x="214282" y="3265899"/>
            <a:ext cx="850112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رابط مستقيم 52"/>
          <p:cNvCxnSpPr/>
          <p:nvPr/>
        </p:nvCxnSpPr>
        <p:spPr>
          <a:xfrm rot="5400000">
            <a:off x="4821238" y="5088363"/>
            <a:ext cx="292895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مربع نص 53"/>
          <p:cNvSpPr txBox="1"/>
          <p:nvPr/>
        </p:nvSpPr>
        <p:spPr>
          <a:xfrm>
            <a:off x="6505047" y="3216001"/>
            <a:ext cx="2356735" cy="358046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2800" b="1" u="sng" dirty="0" smtClean="0">
                <a:solidFill>
                  <a:schemeClr val="accent6">
                    <a:lumMod val="75000"/>
                  </a:schemeClr>
                </a:solidFill>
              </a:rPr>
              <a:t>المعطيات</a:t>
            </a:r>
          </a:p>
          <a:p>
            <a:pPr algn="ctr"/>
            <a:endParaRPr lang="ar-SA" sz="800" b="1" dirty="0" smtClean="0"/>
          </a:p>
          <a:p>
            <a:pPr algn="ctr"/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يوم</a:t>
            </a: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sz="3200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en-US" sz="3200" b="1" baseline="-25000" dirty="0" smtClean="0"/>
              <a:t> </a:t>
            </a:r>
            <a:r>
              <a:rPr lang="en-US" sz="3200" b="1" dirty="0" smtClean="0"/>
              <a:t> = </a:t>
            </a:r>
            <a:r>
              <a:rPr lang="en-US" sz="3200" b="1" dirty="0" smtClean="0">
                <a:solidFill>
                  <a:srgbClr val="FF0000"/>
                </a:solidFill>
              </a:rPr>
              <a:t>2</a:t>
            </a:r>
            <a:endParaRPr lang="en-US" sz="3200" b="1" dirty="0" smtClean="0"/>
          </a:p>
          <a:p>
            <a:pPr algn="ctr"/>
            <a:endParaRPr lang="en-US" b="1" baseline="-25000" dirty="0" smtClean="0"/>
          </a:p>
          <a:p>
            <a:pPr algn="ctr"/>
            <a:r>
              <a:rPr lang="en-US" sz="3200" b="1" dirty="0" smtClean="0"/>
              <a:t> </a:t>
            </a:r>
            <a:r>
              <a:rPr lang="ar-SA" sz="3200" b="1" dirty="0" smtClean="0"/>
              <a:t>وحدات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</a:rPr>
              <a:t>r</a:t>
            </a:r>
            <a:r>
              <a:rPr lang="en-US" sz="3600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200" b="1" dirty="0" smtClean="0"/>
              <a:t>= </a:t>
            </a:r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r>
              <a:rPr lang="en-US" sz="3200" b="1" dirty="0" smtClean="0"/>
              <a:t> </a:t>
            </a:r>
          </a:p>
          <a:p>
            <a:pPr algn="ctr"/>
            <a:endParaRPr lang="en-US" b="1" baseline="-25000" dirty="0" smtClean="0"/>
          </a:p>
          <a:p>
            <a:pPr algn="ctr"/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يوم</a:t>
            </a: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T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200" b="1" baseline="-25000" dirty="0" smtClean="0"/>
              <a:t>  </a:t>
            </a:r>
            <a:r>
              <a:rPr lang="en-US" sz="3200" b="1" dirty="0" smtClean="0"/>
              <a:t>= </a:t>
            </a:r>
            <a:r>
              <a:rPr lang="en-US" sz="3200" b="1" dirty="0" smtClean="0">
                <a:solidFill>
                  <a:srgbClr val="FF0000"/>
                </a:solidFill>
              </a:rPr>
              <a:t>8</a:t>
            </a:r>
          </a:p>
          <a:p>
            <a:pPr algn="ctr"/>
            <a:endParaRPr lang="en-US" b="1" baseline="-25000" dirty="0" smtClean="0"/>
          </a:p>
          <a:p>
            <a:pPr algn="ctr"/>
            <a:r>
              <a:rPr lang="en-US" sz="3600" b="1" baseline="-25000" dirty="0" smtClean="0"/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r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600" b="1" dirty="0" smtClean="0"/>
              <a:t>= ??</a:t>
            </a:r>
            <a:endParaRPr lang="ar-SA" sz="3600" b="1" baseline="-25000" dirty="0" smtClean="0"/>
          </a:p>
          <a:p>
            <a:pPr algn="ctr"/>
            <a:endParaRPr lang="ar-SA" sz="2800" b="1" baseline="-25000" dirty="0" smtClean="0"/>
          </a:p>
        </p:txBody>
      </p:sp>
      <p:sp>
        <p:nvSpPr>
          <p:cNvPr id="78" name="شكل بيضاوي 77"/>
          <p:cNvSpPr/>
          <p:nvPr/>
        </p:nvSpPr>
        <p:spPr>
          <a:xfrm>
            <a:off x="2857488" y="4714884"/>
            <a:ext cx="500066" cy="50006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1400" dirty="0">
              <a:solidFill>
                <a:srgbClr val="00206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000232" y="3857628"/>
            <a:ext cx="2214578" cy="214314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1" name="شكل بيضاوي 80"/>
          <p:cNvSpPr/>
          <p:nvPr/>
        </p:nvSpPr>
        <p:spPr>
          <a:xfrm>
            <a:off x="4143372" y="4857760"/>
            <a:ext cx="142876" cy="142876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3" name="رابط مستقيم 82"/>
          <p:cNvCxnSpPr>
            <a:endCxn id="80" idx="6"/>
          </p:cNvCxnSpPr>
          <p:nvPr/>
        </p:nvCxnSpPr>
        <p:spPr>
          <a:xfrm flipV="1">
            <a:off x="3071802" y="4929198"/>
            <a:ext cx="1143008" cy="714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مربع نص 86"/>
          <p:cNvSpPr txBox="1"/>
          <p:nvPr/>
        </p:nvSpPr>
        <p:spPr>
          <a:xfrm>
            <a:off x="3428992" y="4929198"/>
            <a:ext cx="41870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r</a:t>
            </a:r>
            <a:r>
              <a:rPr lang="en-US" sz="2400" b="1" baseline="-25000" dirty="0" smtClean="0"/>
              <a:t>1</a:t>
            </a:r>
            <a:endParaRPr lang="ar-SA" sz="2400" b="1" baseline="-25000" dirty="0"/>
          </a:p>
        </p:txBody>
      </p:sp>
      <p:sp>
        <p:nvSpPr>
          <p:cNvPr id="91" name="شكل بيضاوي 90"/>
          <p:cNvSpPr/>
          <p:nvPr/>
        </p:nvSpPr>
        <p:spPr>
          <a:xfrm>
            <a:off x="1571604" y="3429024"/>
            <a:ext cx="3071834" cy="3000372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2" name="شكل بيضاوي 91"/>
          <p:cNvSpPr/>
          <p:nvPr/>
        </p:nvSpPr>
        <p:spPr>
          <a:xfrm>
            <a:off x="2857488" y="6286520"/>
            <a:ext cx="198183" cy="200025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93" name="رابط مستقيم 92"/>
          <p:cNvCxnSpPr>
            <a:stCxn id="92" idx="0"/>
          </p:cNvCxnSpPr>
          <p:nvPr/>
        </p:nvCxnSpPr>
        <p:spPr>
          <a:xfrm rot="5400000" flipH="1" flipV="1">
            <a:off x="2371250" y="5585968"/>
            <a:ext cx="1285883" cy="1152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مربع نص 93"/>
          <p:cNvSpPr txBox="1"/>
          <p:nvPr/>
        </p:nvSpPr>
        <p:spPr>
          <a:xfrm>
            <a:off x="2776771" y="5467665"/>
            <a:ext cx="5807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/>
              <a:t>r</a:t>
            </a:r>
            <a:r>
              <a:rPr lang="en-US" sz="2400" b="1" baseline="-25000" dirty="0" smtClean="0"/>
              <a:t>4</a:t>
            </a:r>
            <a:endParaRPr lang="ar-SA" sz="2400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4" grpId="0"/>
      <p:bldP spid="78" grpId="0" animBg="1"/>
      <p:bldP spid="80" grpId="0" animBg="1"/>
      <p:bldP spid="81" grpId="0" animBg="1"/>
      <p:bldP spid="87" grpId="0"/>
      <p:bldP spid="91" grpId="0" animBg="1"/>
      <p:bldP spid="92" grpId="0" animBg="1"/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مستطيل 32"/>
          <p:cNvSpPr/>
          <p:nvPr/>
        </p:nvSpPr>
        <p:spPr>
          <a:xfrm>
            <a:off x="3428992" y="-214338"/>
            <a:ext cx="25587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mohammad bold art 1" pitchFamily="2" charset="-78"/>
              </a:rPr>
              <a:t>تطبيق حسابي</a:t>
            </a:r>
            <a:endParaRPr lang="ar-SA" sz="4800" b="1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mohammad bold art 1" pitchFamily="2" charset="-78"/>
            </a:endParaRPr>
          </a:p>
        </p:txBody>
      </p:sp>
      <p:cxnSp>
        <p:nvCxnSpPr>
          <p:cNvPr id="37" name="رابط مستقيم 36"/>
          <p:cNvCxnSpPr/>
          <p:nvPr/>
        </p:nvCxnSpPr>
        <p:spPr>
          <a:xfrm>
            <a:off x="1357290" y="712768"/>
            <a:ext cx="6500858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9" name="Picture 2" descr=" فواصل جديدة لتزيين المواضيع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0437" y="571480"/>
            <a:ext cx="28860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" name="رابط مستقيم 52"/>
          <p:cNvCxnSpPr/>
          <p:nvPr/>
        </p:nvCxnSpPr>
        <p:spPr>
          <a:xfrm rot="5400000">
            <a:off x="4822827" y="3078217"/>
            <a:ext cx="292895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مربع نص 53"/>
          <p:cNvSpPr txBox="1"/>
          <p:nvPr/>
        </p:nvSpPr>
        <p:spPr>
          <a:xfrm>
            <a:off x="6288819" y="1205855"/>
            <a:ext cx="2356735" cy="358046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2800" b="1" u="sng" dirty="0" smtClean="0">
                <a:solidFill>
                  <a:schemeClr val="accent6">
                    <a:lumMod val="75000"/>
                  </a:schemeClr>
                </a:solidFill>
              </a:rPr>
              <a:t>المعطيات</a:t>
            </a:r>
          </a:p>
          <a:p>
            <a:pPr algn="ctr"/>
            <a:endParaRPr lang="ar-SA" sz="800" b="1" dirty="0" smtClean="0"/>
          </a:p>
          <a:p>
            <a:pPr algn="ctr"/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يوم</a:t>
            </a: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sz="3200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en-US" sz="3200" b="1" baseline="-25000" dirty="0" smtClean="0"/>
              <a:t> </a:t>
            </a:r>
            <a:r>
              <a:rPr lang="en-US" sz="3200" b="1" dirty="0" smtClean="0"/>
              <a:t> = </a:t>
            </a:r>
            <a:r>
              <a:rPr lang="en-US" sz="3200" b="1" dirty="0" smtClean="0">
                <a:solidFill>
                  <a:srgbClr val="FF0000"/>
                </a:solidFill>
              </a:rPr>
              <a:t>2</a:t>
            </a:r>
            <a:endParaRPr lang="en-US" sz="3200" b="1" dirty="0" smtClean="0"/>
          </a:p>
          <a:p>
            <a:pPr algn="ctr"/>
            <a:endParaRPr lang="en-US" b="1" baseline="-25000" dirty="0" smtClean="0"/>
          </a:p>
          <a:p>
            <a:pPr algn="ctr"/>
            <a:r>
              <a:rPr lang="en-US" sz="3200" b="1" dirty="0" smtClean="0"/>
              <a:t> </a:t>
            </a:r>
            <a:r>
              <a:rPr lang="ar-SA" sz="3200" b="1" dirty="0" smtClean="0"/>
              <a:t>وحدات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</a:rPr>
              <a:t>r</a:t>
            </a:r>
            <a:r>
              <a:rPr lang="en-US" sz="3600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200" b="1" dirty="0" smtClean="0"/>
              <a:t>= </a:t>
            </a:r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r>
              <a:rPr lang="en-US" sz="3200" b="1" dirty="0" smtClean="0"/>
              <a:t> </a:t>
            </a:r>
          </a:p>
          <a:p>
            <a:pPr algn="ctr"/>
            <a:endParaRPr lang="en-US" b="1" baseline="-25000" dirty="0" smtClean="0"/>
          </a:p>
          <a:p>
            <a:pPr algn="ctr"/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يوم</a:t>
            </a: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T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200" b="1" baseline="-25000" dirty="0" smtClean="0"/>
              <a:t>  </a:t>
            </a:r>
            <a:r>
              <a:rPr lang="en-US" sz="3200" b="1" dirty="0" smtClean="0"/>
              <a:t>= </a:t>
            </a:r>
            <a:r>
              <a:rPr lang="en-US" sz="3200" b="1" dirty="0" smtClean="0">
                <a:solidFill>
                  <a:srgbClr val="FF0000"/>
                </a:solidFill>
              </a:rPr>
              <a:t>8</a:t>
            </a:r>
          </a:p>
          <a:p>
            <a:pPr algn="ctr"/>
            <a:endParaRPr lang="en-US" b="1" baseline="-25000" dirty="0" smtClean="0"/>
          </a:p>
          <a:p>
            <a:pPr algn="ctr"/>
            <a:r>
              <a:rPr lang="en-US" sz="3600" b="1" baseline="-25000" dirty="0" smtClean="0"/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r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600" b="1" dirty="0" smtClean="0"/>
              <a:t>= ??</a:t>
            </a:r>
            <a:endParaRPr lang="ar-SA" sz="3600" b="1" baseline="-25000" dirty="0" smtClean="0"/>
          </a:p>
          <a:p>
            <a:pPr algn="ctr"/>
            <a:endParaRPr lang="ar-SA" sz="2800" b="1" baseline="-25000" dirty="0" smtClean="0"/>
          </a:p>
        </p:txBody>
      </p:sp>
      <p:sp>
        <p:nvSpPr>
          <p:cNvPr id="22" name="مستطيل 21"/>
          <p:cNvSpPr/>
          <p:nvPr/>
        </p:nvSpPr>
        <p:spPr>
          <a:xfrm>
            <a:off x="2071670" y="1500174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 smtClean="0">
                <a:solidFill>
                  <a:srgbClr val="FF0000"/>
                </a:solidFill>
              </a:rPr>
              <a:t>ـــــــــ</a:t>
            </a:r>
            <a:r>
              <a:rPr lang="en-US" sz="2800" dirty="0" smtClean="0">
                <a:solidFill>
                  <a:srgbClr val="FF0000"/>
                </a:solidFill>
              </a:rPr>
              <a:t>  =   </a:t>
            </a:r>
            <a:r>
              <a:rPr lang="ar-SA" sz="2800" dirty="0" smtClean="0">
                <a:solidFill>
                  <a:srgbClr val="FF0000"/>
                </a:solidFill>
              </a:rPr>
              <a:t>ـــــــــ</a:t>
            </a:r>
            <a:endParaRPr lang="ar-SA" sz="2800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3871591" y="1357298"/>
            <a:ext cx="486095" cy="8925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T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4</a:t>
            </a:r>
          </a:p>
          <a:p>
            <a:endParaRPr lang="en-US" sz="400" b="1" dirty="0" smtClean="0"/>
          </a:p>
          <a:p>
            <a:r>
              <a:rPr lang="en-US" sz="2400" b="1" dirty="0" smtClean="0"/>
              <a:t>T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1</a:t>
            </a:r>
            <a:endParaRPr lang="ar-SA" sz="2400" b="1" baseline="-25000" dirty="0" smtClean="0">
              <a:solidFill>
                <a:srgbClr val="FF0000"/>
              </a:solidFill>
            </a:endParaRPr>
          </a:p>
        </p:txBody>
      </p:sp>
      <p:grpSp>
        <p:nvGrpSpPr>
          <p:cNvPr id="24" name="مجموعة 23"/>
          <p:cNvGrpSpPr/>
          <p:nvPr/>
        </p:nvGrpSpPr>
        <p:grpSpPr>
          <a:xfrm>
            <a:off x="3433756" y="1285860"/>
            <a:ext cx="1308275" cy="857256"/>
            <a:chOff x="3076566" y="3000372"/>
            <a:chExt cx="1308275" cy="857256"/>
          </a:xfrm>
        </p:grpSpPr>
        <p:sp>
          <p:nvSpPr>
            <p:cNvPr id="25" name="مربع نص 24"/>
            <p:cNvSpPr txBox="1"/>
            <p:nvPr/>
          </p:nvSpPr>
          <p:spPr>
            <a:xfrm>
              <a:off x="3076566" y="3026631"/>
              <a:ext cx="1281120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4800" dirty="0" smtClean="0">
                  <a:solidFill>
                    <a:schemeClr val="accent4">
                      <a:lumMod val="50000"/>
                    </a:schemeClr>
                  </a:solidFill>
                </a:rPr>
                <a:t>(    )</a:t>
              </a:r>
              <a:endParaRPr lang="ar-SA" sz="48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" name="مربع نص 25"/>
            <p:cNvSpPr txBox="1"/>
            <p:nvPr/>
          </p:nvSpPr>
          <p:spPr>
            <a:xfrm>
              <a:off x="4071934" y="3000372"/>
              <a:ext cx="31290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 smtClean="0"/>
                <a:t>2</a:t>
              </a:r>
              <a:endParaRPr lang="ar-SA" b="1" dirty="0"/>
            </a:p>
          </p:txBody>
        </p:sp>
      </p:grpSp>
      <p:sp>
        <p:nvSpPr>
          <p:cNvPr id="27" name="مربع نص 26"/>
          <p:cNvSpPr txBox="1"/>
          <p:nvPr/>
        </p:nvSpPr>
        <p:spPr>
          <a:xfrm>
            <a:off x="2500298" y="1285860"/>
            <a:ext cx="418768" cy="8925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r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4</a:t>
            </a:r>
          </a:p>
          <a:p>
            <a:endParaRPr lang="en-US" sz="400" b="1" dirty="0" smtClean="0"/>
          </a:p>
          <a:p>
            <a:r>
              <a:rPr lang="en-US" sz="2400" b="1" dirty="0" smtClean="0"/>
              <a:t>r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1</a:t>
            </a:r>
            <a:endParaRPr lang="ar-SA" sz="2400" b="1" baseline="-25000" dirty="0" smtClean="0">
              <a:solidFill>
                <a:srgbClr val="FF0000"/>
              </a:solidFill>
            </a:endParaRPr>
          </a:p>
        </p:txBody>
      </p:sp>
      <p:grpSp>
        <p:nvGrpSpPr>
          <p:cNvPr id="28" name="مجموعة 27"/>
          <p:cNvGrpSpPr/>
          <p:nvPr/>
        </p:nvGrpSpPr>
        <p:grpSpPr>
          <a:xfrm>
            <a:off x="2143108" y="1285860"/>
            <a:ext cx="1170163" cy="866293"/>
            <a:chOff x="3148004" y="3000372"/>
            <a:chExt cx="1170163" cy="866293"/>
          </a:xfrm>
        </p:grpSpPr>
        <p:sp>
          <p:nvSpPr>
            <p:cNvPr id="29" name="مربع نص 28"/>
            <p:cNvSpPr txBox="1"/>
            <p:nvPr/>
          </p:nvSpPr>
          <p:spPr>
            <a:xfrm>
              <a:off x="3148004" y="3035668"/>
              <a:ext cx="1109599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ar-SA" sz="4800" dirty="0" smtClean="0">
                  <a:solidFill>
                    <a:schemeClr val="accent4">
                      <a:lumMod val="50000"/>
                    </a:schemeClr>
                  </a:solidFill>
                </a:rPr>
                <a:t>(   )</a:t>
              </a:r>
              <a:endParaRPr lang="ar-SA" sz="48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0" name="مربع نص 29"/>
            <p:cNvSpPr txBox="1"/>
            <p:nvPr/>
          </p:nvSpPr>
          <p:spPr>
            <a:xfrm>
              <a:off x="4005260" y="3000372"/>
              <a:ext cx="31290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 smtClean="0"/>
                <a:t>3</a:t>
              </a:r>
              <a:endParaRPr lang="ar-SA" b="1" dirty="0"/>
            </a:p>
          </p:txBody>
        </p:sp>
      </p:grpSp>
      <p:sp>
        <p:nvSpPr>
          <p:cNvPr id="31" name="مربع نص 30"/>
          <p:cNvSpPr txBox="1"/>
          <p:nvPr/>
        </p:nvSpPr>
        <p:spPr>
          <a:xfrm>
            <a:off x="2077825" y="2620028"/>
            <a:ext cx="2779927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rgbClr val="002060"/>
                </a:solidFill>
              </a:rPr>
              <a:t>ــــــــــــــــ = ـــــــــــــــ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214546" y="2214554"/>
            <a:ext cx="101502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(r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3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2214547" y="2854107"/>
            <a:ext cx="101502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(r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1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3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3612154" y="2285992"/>
            <a:ext cx="111761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(T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2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3643306" y="2854107"/>
            <a:ext cx="111761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(T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1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2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48" name="شكل بيضاوي 47"/>
          <p:cNvSpPr/>
          <p:nvPr/>
        </p:nvSpPr>
        <p:spPr>
          <a:xfrm>
            <a:off x="2285984" y="2214554"/>
            <a:ext cx="928694" cy="7143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1" name="رابط كسهم مستقيم 50"/>
          <p:cNvCxnSpPr/>
          <p:nvPr/>
        </p:nvCxnSpPr>
        <p:spPr>
          <a:xfrm flipV="1">
            <a:off x="3071802" y="2714620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مربع نص 55"/>
          <p:cNvSpPr txBox="1"/>
          <p:nvPr/>
        </p:nvSpPr>
        <p:spPr>
          <a:xfrm>
            <a:off x="1199525" y="3711363"/>
            <a:ext cx="101502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(r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3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2178116" y="3905912"/>
            <a:ext cx="275107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rgbClr val="002060"/>
                </a:solidFill>
              </a:rPr>
              <a:t>ــــــــــــــــــــــــــــــــ =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58" name="مربع نص 57"/>
          <p:cNvSpPr txBox="1"/>
          <p:nvPr/>
        </p:nvSpPr>
        <p:spPr>
          <a:xfrm>
            <a:off x="2571736" y="3571876"/>
            <a:ext cx="111761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(T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2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3097196" y="4211429"/>
            <a:ext cx="111761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(T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1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2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60" name="مربع نص 59"/>
          <p:cNvSpPr txBox="1"/>
          <p:nvPr/>
        </p:nvSpPr>
        <p:spPr>
          <a:xfrm>
            <a:off x="3571868" y="3643314"/>
            <a:ext cx="484428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×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62" name="مربع نص 61"/>
          <p:cNvSpPr txBox="1"/>
          <p:nvPr/>
        </p:nvSpPr>
        <p:spPr>
          <a:xfrm>
            <a:off x="3914169" y="3568487"/>
            <a:ext cx="101502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(r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1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3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99525" y="4925809"/>
            <a:ext cx="101502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(r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3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64" name="مربع نص 63"/>
          <p:cNvSpPr txBox="1"/>
          <p:nvPr/>
        </p:nvSpPr>
        <p:spPr>
          <a:xfrm>
            <a:off x="2178116" y="5120358"/>
            <a:ext cx="275107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rgbClr val="002060"/>
                </a:solidFill>
              </a:rPr>
              <a:t>ــــــــــــــــــــــــــــــــ =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65" name="مربع نص 64"/>
          <p:cNvSpPr txBox="1"/>
          <p:nvPr/>
        </p:nvSpPr>
        <p:spPr>
          <a:xfrm>
            <a:off x="2768908" y="4786322"/>
            <a:ext cx="92044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</a:t>
            </a:r>
            <a:r>
              <a:rPr lang="en-US" sz="3600" b="1" dirty="0" smtClean="0">
                <a:solidFill>
                  <a:srgbClr val="FF0000"/>
                </a:solidFill>
              </a:rPr>
              <a:t>8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2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66" name="مربع نص 65"/>
          <p:cNvSpPr txBox="1"/>
          <p:nvPr/>
        </p:nvSpPr>
        <p:spPr>
          <a:xfrm>
            <a:off x="3294367" y="5425875"/>
            <a:ext cx="92044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</a:t>
            </a:r>
            <a:r>
              <a:rPr lang="en-US" sz="3600" b="1" dirty="0" smtClean="0">
                <a:solidFill>
                  <a:srgbClr val="FF0000"/>
                </a:solidFill>
              </a:rPr>
              <a:t>2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2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67" name="مربع نص 66"/>
          <p:cNvSpPr txBox="1"/>
          <p:nvPr/>
        </p:nvSpPr>
        <p:spPr>
          <a:xfrm>
            <a:off x="3571868" y="4857760"/>
            <a:ext cx="484428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×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68" name="مربع نص 67"/>
          <p:cNvSpPr txBox="1"/>
          <p:nvPr/>
        </p:nvSpPr>
        <p:spPr>
          <a:xfrm>
            <a:off x="4008747" y="4782933"/>
            <a:ext cx="92044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</a:t>
            </a:r>
            <a:r>
              <a:rPr lang="en-US" sz="3600" b="1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</a:t>
            </a:r>
            <a:r>
              <a:rPr lang="en-US" sz="3600" b="1" baseline="30000" dirty="0" smtClean="0"/>
              <a:t>3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69" name="مربع نص 68"/>
          <p:cNvSpPr txBox="1"/>
          <p:nvPr/>
        </p:nvSpPr>
        <p:spPr>
          <a:xfrm>
            <a:off x="4857752" y="5120358"/>
            <a:ext cx="2468945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rgbClr val="002060"/>
                </a:solidFill>
              </a:rPr>
              <a:t>ـــــــــــــــــــــــــــ =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70" name="مربع نص 69"/>
          <p:cNvSpPr txBox="1"/>
          <p:nvPr/>
        </p:nvSpPr>
        <p:spPr>
          <a:xfrm>
            <a:off x="5294395" y="4786322"/>
            <a:ext cx="171553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64</a:t>
            </a:r>
            <a:r>
              <a:rPr lang="en-US" sz="3600" b="1" dirty="0" smtClean="0"/>
              <a:t> x </a:t>
            </a:r>
            <a:r>
              <a:rPr lang="en-US" sz="3600" b="1" dirty="0" smtClean="0">
                <a:solidFill>
                  <a:srgbClr val="FF0000"/>
                </a:solidFill>
              </a:rPr>
              <a:t>64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71" name="مربع نص 70"/>
          <p:cNvSpPr txBox="1"/>
          <p:nvPr/>
        </p:nvSpPr>
        <p:spPr>
          <a:xfrm>
            <a:off x="5929322" y="5357826"/>
            <a:ext cx="44114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4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sp>
        <p:nvSpPr>
          <p:cNvPr id="72" name="مربع نص 71"/>
          <p:cNvSpPr txBox="1"/>
          <p:nvPr/>
        </p:nvSpPr>
        <p:spPr>
          <a:xfrm>
            <a:off x="7211956" y="5143512"/>
            <a:ext cx="1289135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1024</a:t>
            </a:r>
            <a:r>
              <a:rPr lang="ar-SA" sz="2800" b="1" dirty="0" smtClean="0">
                <a:solidFill>
                  <a:srgbClr val="002060"/>
                </a:solidFill>
              </a:rPr>
              <a:t> =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73" name="مربع نص 72"/>
          <p:cNvSpPr txBox="1"/>
          <p:nvPr/>
        </p:nvSpPr>
        <p:spPr>
          <a:xfrm>
            <a:off x="857224" y="5929330"/>
            <a:ext cx="136928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b="1" dirty="0" smtClean="0"/>
              <a:t>(r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/>
              <a:t>) = </a:t>
            </a:r>
            <a:endParaRPr lang="en-US" sz="3600" b="1" baseline="30000" dirty="0" smtClean="0">
              <a:solidFill>
                <a:srgbClr val="FF0000"/>
              </a:solidFill>
            </a:endParaRPr>
          </a:p>
        </p:txBody>
      </p:sp>
      <p:grpSp>
        <p:nvGrpSpPr>
          <p:cNvPr id="88" name="مجموعة 87"/>
          <p:cNvGrpSpPr/>
          <p:nvPr/>
        </p:nvGrpSpPr>
        <p:grpSpPr>
          <a:xfrm>
            <a:off x="2000232" y="5929330"/>
            <a:ext cx="1143008" cy="573886"/>
            <a:chOff x="2000232" y="5929330"/>
            <a:chExt cx="1143008" cy="573886"/>
          </a:xfrm>
        </p:grpSpPr>
        <p:grpSp>
          <p:nvGrpSpPr>
            <p:cNvPr id="85" name="مجموعة 84"/>
            <p:cNvGrpSpPr/>
            <p:nvPr/>
          </p:nvGrpSpPr>
          <p:grpSpPr>
            <a:xfrm>
              <a:off x="2143108" y="6000768"/>
              <a:ext cx="1000132" cy="502448"/>
              <a:chOff x="4714876" y="5856304"/>
              <a:chExt cx="1000132" cy="502448"/>
            </a:xfrm>
          </p:grpSpPr>
          <p:cxnSp>
            <p:nvCxnSpPr>
              <p:cNvPr id="75" name="رابط مستقيم 74"/>
              <p:cNvCxnSpPr/>
              <p:nvPr/>
            </p:nvCxnSpPr>
            <p:spPr>
              <a:xfrm rot="16200000" flipH="1">
                <a:off x="4679157" y="6179363"/>
                <a:ext cx="214314" cy="142876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7" name="رابط مستقيم 76"/>
              <p:cNvCxnSpPr/>
              <p:nvPr/>
            </p:nvCxnSpPr>
            <p:spPr>
              <a:xfrm rot="5400000" flipH="1" flipV="1">
                <a:off x="4606925" y="6107925"/>
                <a:ext cx="500860" cy="794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2" name="رابط مستقيم 81"/>
              <p:cNvCxnSpPr/>
              <p:nvPr/>
            </p:nvCxnSpPr>
            <p:spPr>
              <a:xfrm>
                <a:off x="4857752" y="5856304"/>
                <a:ext cx="857256" cy="1588"/>
              </a:xfrm>
              <a:prstGeom prst="line">
                <a:avLst/>
              </a:prstGeom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86" name="مربع نص 85"/>
            <p:cNvSpPr txBox="1"/>
            <p:nvPr/>
          </p:nvSpPr>
          <p:spPr>
            <a:xfrm>
              <a:off x="2000232" y="5929330"/>
              <a:ext cx="31290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 smtClean="0"/>
                <a:t>3</a:t>
              </a:r>
              <a:endParaRPr lang="ar-SA" b="1" dirty="0"/>
            </a:p>
          </p:txBody>
        </p:sp>
      </p:grpSp>
      <p:sp>
        <p:nvSpPr>
          <p:cNvPr id="89" name="مربع نص 88"/>
          <p:cNvSpPr txBox="1"/>
          <p:nvPr/>
        </p:nvSpPr>
        <p:spPr>
          <a:xfrm>
            <a:off x="2163458" y="6000768"/>
            <a:ext cx="979756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1024</a:t>
            </a:r>
            <a:endParaRPr lang="ar-SA" sz="2800" b="1" dirty="0">
              <a:solidFill>
                <a:srgbClr val="002060"/>
              </a:solidFill>
            </a:endParaRPr>
          </a:p>
        </p:txBody>
      </p:sp>
      <p:sp>
        <p:nvSpPr>
          <p:cNvPr id="90" name="مربع نص 89"/>
          <p:cNvSpPr txBox="1"/>
          <p:nvPr/>
        </p:nvSpPr>
        <p:spPr>
          <a:xfrm>
            <a:off x="3103193" y="6049052"/>
            <a:ext cx="2468946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وحدات</a:t>
            </a:r>
            <a:r>
              <a:rPr lang="ar-SA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10.079</a:t>
            </a:r>
            <a:r>
              <a:rPr lang="ar-SA" sz="2800" b="1" dirty="0" smtClean="0">
                <a:solidFill>
                  <a:srgbClr val="002060"/>
                </a:solidFill>
              </a:rPr>
              <a:t> =</a:t>
            </a:r>
            <a:endParaRPr lang="ar-SA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2" grpId="0"/>
      <p:bldP spid="23" grpId="0"/>
      <p:bldP spid="27" grpId="0"/>
      <p:bldP spid="31" grpId="0"/>
      <p:bldP spid="34" grpId="0"/>
      <p:bldP spid="43" grpId="0"/>
      <p:bldP spid="45" grpId="0"/>
      <p:bldP spid="46" grpId="0"/>
      <p:bldP spid="48" grpId="0" animBg="1"/>
      <p:bldP spid="56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3" grpId="1"/>
      <p:bldP spid="89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مستطيل 32"/>
          <p:cNvSpPr/>
          <p:nvPr/>
        </p:nvSpPr>
        <p:spPr>
          <a:xfrm>
            <a:off x="1452716" y="214290"/>
            <a:ext cx="61911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chemeClr val="bg1"/>
                </a:solidFill>
              </a:rPr>
              <a:t>العالم الألماني </a:t>
            </a:r>
            <a:r>
              <a:rPr lang="ar-SA" sz="4000" b="1" dirty="0" err="1" smtClean="0">
                <a:solidFill>
                  <a:schemeClr val="bg1"/>
                </a:solidFill>
              </a:rPr>
              <a:t>كبلر</a:t>
            </a:r>
            <a:r>
              <a:rPr lang="ar-SA" sz="4000" b="1" dirty="0" smtClean="0">
                <a:solidFill>
                  <a:schemeClr val="bg1"/>
                </a:solidFill>
              </a:rPr>
              <a:t> (1571-1630)</a:t>
            </a:r>
            <a:endParaRPr lang="ar-SA" sz="3600" b="1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mohammad bold art 1" pitchFamily="2" charset="-78"/>
            </a:endParaRPr>
          </a:p>
        </p:txBody>
      </p:sp>
      <p:cxnSp>
        <p:nvCxnSpPr>
          <p:cNvPr id="37" name="رابط مستقيم 36"/>
          <p:cNvCxnSpPr/>
          <p:nvPr/>
        </p:nvCxnSpPr>
        <p:spPr>
          <a:xfrm>
            <a:off x="1285852" y="855644"/>
            <a:ext cx="6500858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9" name="Picture 2" descr=" فواصل جديدة لتزيين المواضيع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714356"/>
            <a:ext cx="28860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1357298"/>
            <a:ext cx="8707832" cy="14773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ولد</a:t>
            </a: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ar-S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يوهانس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ar-EG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كبلر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عام 1571 وعاش حياة مليئة بالترحال بسبب انتمائه للمذهب البروتستانتي 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وقيام حركة لمعارضة الإصلاح البروتستانتي في صفوف الكاثوليكيين، وعانى من سوء الحظ في كثير من الأحيان،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حيث لم يكن قادراً في أوقات كثيرة على كسب قوته، وفقد طفليه الاثنين، كذلك عايش </a:t>
            </a:r>
            <a:r>
              <a:rPr kumimoji="0" lang="ar-EG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كبلر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كوارث حرب الثلاثين عاماً 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(1618-1648)</a:t>
            </a: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قبل وفاته عام 1630. وقام </a:t>
            </a:r>
            <a:r>
              <a:rPr kumimoji="0" lang="ar-EG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كبلر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بتأليف كتب كثيرة 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وعمل لدى عالم الفلك </a:t>
            </a:r>
            <a:r>
              <a:rPr kumimoji="0" lang="ar-EG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الد</a:t>
            </a:r>
            <a:r>
              <a:rPr kumimoji="0" lang="ar-S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نمركي</a:t>
            </a:r>
            <a:r>
              <a:rPr kumimoji="0" lang="ar-SA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المعروف </a:t>
            </a:r>
            <a:r>
              <a:rPr kumimoji="0" lang="ar-EG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تي</a:t>
            </a: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ك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و </a:t>
            </a:r>
            <a:r>
              <a:rPr kumimoji="0" lang="ar-EG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براهى</a:t>
            </a:r>
            <a:r>
              <a:rPr kumimoji="0" lang="ar-EG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، مما أتاح له استخدام المراصد والقيام بأبحاثه.</a:t>
            </a:r>
            <a:endParaRPr kumimoji="0" lang="ar-EG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" name="صورة 48" descr="كبل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9975" y="3000372"/>
            <a:ext cx="1833727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" name="صورة 49" descr="كبلر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3000372"/>
            <a:ext cx="2143108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" name="صورة 54" descr="كبلر 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000373"/>
            <a:ext cx="2338369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" name="صورة 60" descr="كبلر 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4" y="3000372"/>
            <a:ext cx="2143140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6"/>
          <p:cNvGrpSpPr>
            <a:grpSpLocks/>
          </p:cNvGrpSpPr>
          <p:nvPr/>
        </p:nvGrpSpPr>
        <p:grpSpPr bwMode="auto">
          <a:xfrm>
            <a:off x="1714500" y="1428736"/>
            <a:ext cx="6643688" cy="1714500"/>
            <a:chOff x="4214810" y="2241008"/>
            <a:chExt cx="4071966" cy="1089660"/>
          </a:xfrm>
        </p:grpSpPr>
        <p:sp>
          <p:nvSpPr>
            <p:cNvPr id="4" name="مستطيل مستدير الزوايا 3"/>
            <p:cNvSpPr/>
            <p:nvPr/>
          </p:nvSpPr>
          <p:spPr bwMode="auto">
            <a:xfrm>
              <a:off x="4357840" y="2318696"/>
              <a:ext cx="3857907" cy="953453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rtlCol="1">
              <a:spAutoFit/>
            </a:bodyPr>
            <a:lstStyle/>
            <a:p>
              <a:pPr>
                <a:defRPr/>
              </a:pPr>
              <a:endParaRPr lang="ar-SA" sz="2800" dirty="0">
                <a:solidFill>
                  <a:srgbClr val="000000"/>
                </a:solidFill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2800" dirty="0">
                <a:solidFill>
                  <a:srgbClr val="000000"/>
                </a:solidFill>
                <a:latin typeface="Times New Roman" pitchFamily="18" charset="0"/>
                <a:cs typeface="Simple Bold Jut Out" pitchFamily="2" charset="-78"/>
              </a:endParaRPr>
            </a:p>
          </p:txBody>
        </p:sp>
        <p:sp>
          <p:nvSpPr>
            <p:cNvPr id="5" name="مربع نص 4"/>
            <p:cNvSpPr txBox="1"/>
            <p:nvPr/>
          </p:nvSpPr>
          <p:spPr>
            <a:xfrm>
              <a:off x="4214810" y="2357430"/>
              <a:ext cx="4071966" cy="841113"/>
            </a:xfrm>
            <a:prstGeom prst="rect">
              <a:avLst/>
            </a:prstGeom>
            <a:noFill/>
            <a:ln w="41275" cmpd="sng">
              <a:noFill/>
            </a:ln>
          </p:spPr>
          <p:txBody>
            <a:bodyPr rtlCol="1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SA" sz="80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lt"/>
                  <a:cs typeface="AGA Aladdin Regular" pitchFamily="2" charset="-78"/>
                </a:rPr>
                <a:t>انتهى الدرس</a:t>
              </a:r>
            </a:p>
          </p:txBody>
        </p:sp>
        <p:sp>
          <p:nvSpPr>
            <p:cNvPr id="6" name="مستطيل مستدير الزوايا 5"/>
            <p:cNvSpPr/>
            <p:nvPr/>
          </p:nvSpPr>
          <p:spPr bwMode="auto">
            <a:xfrm>
              <a:off x="4286248" y="2241008"/>
              <a:ext cx="4000528" cy="108966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1">
              <a:spAutoFit/>
            </a:bodyPr>
            <a:lstStyle/>
            <a:p>
              <a:pPr>
                <a:defRPr/>
              </a:pPr>
              <a:endParaRPr lang="ar-SA" sz="28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28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4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4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</p:txBody>
        </p:sp>
      </p:grpSp>
      <p:pic>
        <p:nvPicPr>
          <p:cNvPr id="7" name="Picture 6" descr="D:\تعليمي1\صور العروض\معا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14744" y="4474504"/>
            <a:ext cx="2643206" cy="186638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pic>
        <p:nvPicPr>
          <p:cNvPr id="8" name="صورة 7" descr="تو مي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00873" y="3162409"/>
            <a:ext cx="3657143" cy="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لباب السابع - الدرس 1 - فيزياء 1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تقنية">
  <a:themeElements>
    <a:clrScheme name="تقنية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الباب السابع - الدرس 1 - فيزياء 1</Template>
  <TotalTime>39</TotalTime>
  <Words>541</Words>
  <Application>Microsoft Office PowerPoint</Application>
  <PresentationFormat>عرض على الشاشة (3:4)‏</PresentationFormat>
  <Paragraphs>109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9</vt:i4>
      </vt:variant>
    </vt:vector>
  </HeadingPairs>
  <TitlesOfParts>
    <vt:vector size="11" baseType="lpstr">
      <vt:lpstr>الباب السابع - الدرس 1 - فيزياء 1</vt:lpstr>
      <vt:lpstr>تقنية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2</cp:revision>
  <dcterms:created xsi:type="dcterms:W3CDTF">2011-05-01T02:11:03Z</dcterms:created>
  <dcterms:modified xsi:type="dcterms:W3CDTF">2011-05-01T02:50:51Z</dcterms:modified>
</cp:coreProperties>
</file>