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8"/>
  </p:notesMasterIdLst>
  <p:sldIdLst>
    <p:sldId id="261" r:id="rId2"/>
    <p:sldId id="256" r:id="rId3"/>
    <p:sldId id="257" r:id="rId4"/>
    <p:sldId id="269" r:id="rId5"/>
    <p:sldId id="259" r:id="rId6"/>
    <p:sldId id="270" r:id="rId7"/>
    <p:sldId id="262" r:id="rId8"/>
    <p:sldId id="263" r:id="rId9"/>
    <p:sldId id="275" r:id="rId10"/>
    <p:sldId id="271" r:id="rId11"/>
    <p:sldId id="260" r:id="rId12"/>
    <p:sldId id="267" r:id="rId13"/>
    <p:sldId id="272" r:id="rId14"/>
    <p:sldId id="276" r:id="rId15"/>
    <p:sldId id="273" r:id="rId16"/>
    <p:sldId id="274" r:id="rId17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4380"/>
    <p:restoredTop sz="94660"/>
  </p:normalViewPr>
  <p:slideViewPr>
    <p:cSldViewPr>
      <p:cViewPr varScale="1">
        <p:scale>
          <a:sx n="74" d="100"/>
          <a:sy n="74" d="100"/>
        </p:scale>
        <p:origin x="-1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4A7A37F-8AFA-42FF-9C84-B624E82E2BC8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60B5978-E1FA-454C-ABB3-5D1C474F408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مستطيل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مستطيل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مستطيل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رابط مستقيم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رابط مستقيم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رابط مستقيم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رابط مستقيم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شكل بيضاوي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شكل بيضاوي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شكل بيضاوي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شكل بيضاوي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22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80DE8-F3D4-4EAC-8C9C-A97C543D3A87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23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4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DDA26-6C88-4413-BB12-34911209609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2571E-7C08-4A68-8D7B-FC616DD7485A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B0BC8-5A9C-4C33-AD46-03603782407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49770-12F7-496A-B401-1B494E5B5CB9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89763" y="3736975"/>
            <a:ext cx="320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9588" y="5734050"/>
            <a:ext cx="609600" cy="520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04063-9842-4260-A30C-24461F95E6C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9417918-120B-4213-863D-A6E64848F0D6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5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AC1013-FFAE-4C4F-AE64-A5F83DF40F3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مستطيل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مستطيل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مستطيل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رابط مستقيم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رابط مستقيم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رابط مستقيم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شكل بيضاوي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شكل بيضاوي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شكل بيضاوي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شكل بيضاوي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رابط مستقيم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D2E18-B9AF-4C42-A645-01FAE9C50FF7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21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C4809-0D8B-4A42-861C-5D1BEAEB729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23A88-95E5-4008-A04D-E26518ECEF0A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7B53-966C-49BF-9B68-CDA189741F0F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8982-6D31-4BEC-8D67-04CDB0F6D06B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8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0CE86-58FF-4BC3-9152-9626EFC478C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2706860-4F3C-4A47-B10A-AF4312697A9D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4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32EBED-AAFB-4F13-BCA1-ACE90F9D961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5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73700-DFA9-40FB-B3F2-A5B16A75E4DD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D84E9-7EA3-4C47-A950-769F15B58CF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رابط مستقيم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شكل بيضاوي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2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ECDAE9-7265-4195-929D-91EB38EB0DA9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13" name="عنصر نائب لرقم الشريحة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38F02F-9F9F-4187-A922-E5A2871D906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4" name="عنصر نائب للتذييل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A5675-2A9C-4ADE-BF2D-D6C20A5C227A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C981D-37A3-4BC5-8073-63D2F7AA80E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8436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B4A0BD-A3DC-4449-9AE3-4E51E041F331}" type="datetimeFigureOut">
              <a:rPr lang="ar-SA"/>
              <a:pPr>
                <a:defRPr/>
              </a:pPr>
              <a:t>14/05/1432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C0217A-720D-410E-8F7A-4B36C97B220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0" r:id="rId4"/>
    <p:sldLayoutId id="2147483669" r:id="rId5"/>
    <p:sldLayoutId id="2147483675" r:id="rId6"/>
    <p:sldLayoutId id="2147483668" r:id="rId7"/>
    <p:sldLayoutId id="2147483676" r:id="rId8"/>
    <p:sldLayoutId id="2147483667" r:id="rId9"/>
    <p:sldLayoutId id="2147483666" r:id="rId10"/>
    <p:sldLayoutId id="2147483671" r:id="rId11"/>
  </p:sldLayoutIdLst>
  <p:txStyles>
    <p:titleStyle>
      <a:lvl1pPr algn="l" rtl="1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crypted.google.com/imgres?imgurl=http://images.aarabladies.com/media/thumbs/thumb_a2696d00.jpg&amp;imgrefurl=http://images.aarabladies.com/picture/973.html&amp;h=130&amp;w=130&amp;sz=5&amp;tbnid=lJuQ43zavVfE9M:&amp;tbnh=91&amp;tbnw=91&amp;prev=/images?q=%D8%B5%D9%88%D8%B1%D8%A9+%D9%85%D8%B1%D9%88%D8%AD%D8%A9&amp;zoom=1&amp;q=%D8%B5%D9%88%D8%B1%D8%A9+%D9%85%D8%B1%D9%88%D8%AD%D8%A9&amp;hl=ar&amp;usg=__5yg0RrZVHnE1LPukQnqnbF45v9s=&amp;sa=X&amp;ei=Ts2MTen8OIGaOo3n5KAC&amp;ved=0CBAQ9QEwAg" TargetMode="External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hyperlink" Target="https://encrypted.google.com/imgres?imgurl=http://www.waraqat.net/2009/12/CustomSkinClock1.jpg&amp;imgrefurl=http://www.waraqat.net/11042/&amp;h=388&amp;w=388&amp;sz=46&amp;tbnid=8nuoi0FuJZw_AM:&amp;tbnh=123&amp;tbnw=123&amp;prev=/images?q=%D8%B5%D9%88%D8%B1%D8%A9+%D8%B3%D8%A7%D8%B9%D8%A9&amp;zoom=1&amp;q=%D8%B5%D9%88%D8%B1%D8%A9+%D8%B3%D8%A7%D8%B9%D8%A9&amp;hl=ar&amp;usg=__3qRjTrPaH__Qfqvft87ixDAenLM=&amp;sa=X&amp;ei=fc2MTbm7NMWbOpSngaEC&amp;ved=0CBYQ9QEwBQ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111202" y="2134444"/>
            <a:ext cx="5128328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بالتعاون مع مجموعتك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عددي أنواع الحركة ؟</a:t>
            </a:r>
          </a:p>
        </p:txBody>
      </p:sp>
      <p:pic>
        <p:nvPicPr>
          <p:cNvPr id="16386" name="Picture 2" descr="D:\صور\الصور\صور وبراويز\2\School\Teachers\184655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3152775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864475" y="426085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endParaRPr lang="ar-SA" sz="28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endParaRPr lang="ar-SA" cap="none" smtClean="0"/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40965" name="Picture 5" descr="get-3-2011-almlf_com_cc7mas4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49275"/>
            <a:ext cx="7561262" cy="611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صورة 1" descr="حركة دائرية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420938"/>
            <a:ext cx="48958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11188" y="260350"/>
            <a:ext cx="75311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 u="sng">
                <a:solidFill>
                  <a:schemeClr val="hlink"/>
                </a:solidFill>
              </a:rPr>
              <a:t>التسارع المركزي</a:t>
            </a:r>
            <a:r>
              <a:rPr lang="ar-SA" sz="2400" b="1">
                <a:solidFill>
                  <a:schemeClr val="hlink"/>
                </a:solidFill>
              </a:rPr>
              <a:t> هو التسارع في الحركة الدائرية المنتظمة يشير دائما إلى </a:t>
            </a:r>
          </a:p>
          <a:p>
            <a:r>
              <a:rPr lang="ar-SA" sz="2400" b="1">
                <a:solidFill>
                  <a:schemeClr val="hlink"/>
                </a:solidFill>
              </a:rPr>
              <a:t>مركز الدائرة ومقدارةه يساوي حاصل قسمة مربع السرعة </a:t>
            </a:r>
          </a:p>
          <a:p>
            <a:r>
              <a:rPr lang="ar-SA" sz="2400" b="1">
                <a:solidFill>
                  <a:schemeClr val="hlink"/>
                </a:solidFill>
              </a:rPr>
              <a:t>على نصف قطر دائرة الحركة</a:t>
            </a:r>
          </a:p>
          <a:p>
            <a:endParaRPr lang="ar-SA" sz="2400" b="1">
              <a:solidFill>
                <a:schemeClr val="hlink"/>
              </a:solidFill>
            </a:endParaRPr>
          </a:p>
          <a:p>
            <a:endParaRPr lang="en-US" sz="2400" b="1">
              <a:solidFill>
                <a:schemeClr val="hlink"/>
              </a:solidFill>
            </a:endParaRPr>
          </a:p>
        </p:txBody>
      </p:sp>
      <p:pic>
        <p:nvPicPr>
          <p:cNvPr id="23557" name="Picture 5" descr="get-3-2011-almlf_com_usf99qo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492375"/>
            <a:ext cx="2519362" cy="407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96888" y="1098550"/>
            <a:ext cx="7278687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ar-SA" sz="2000" b="1" dirty="0"/>
              <a:t>س / من قانون نيوتن الثاني </a:t>
            </a:r>
            <a:r>
              <a:rPr lang="en-US" sz="2000" b="1" dirty="0"/>
              <a:t>F= </a:t>
            </a:r>
            <a:r>
              <a:rPr lang="en-US" sz="2000" b="1" dirty="0" err="1"/>
              <a:t>m.a</a:t>
            </a:r>
            <a:r>
              <a:rPr lang="ar-SA" sz="2000" b="1" dirty="0"/>
              <a:t> ما الذي يُكسبْ الجسم تسارعاً ؟</a:t>
            </a:r>
            <a:br>
              <a:rPr lang="ar-SA" sz="2000" b="1" dirty="0"/>
            </a:br>
            <a:r>
              <a:rPr lang="ar-SA" sz="2000" b="1" dirty="0"/>
              <a:t/>
            </a:r>
            <a:br>
              <a:rPr lang="ar-SA" sz="2000" b="1" dirty="0"/>
            </a:br>
            <a:r>
              <a:rPr lang="ar-SA" sz="2000" b="1" dirty="0"/>
              <a:t>ج / القوة </a:t>
            </a:r>
            <a:br>
              <a:rPr lang="ar-SA" sz="2000" b="1" dirty="0"/>
            </a:br>
            <a:r>
              <a:rPr lang="ar-SA" sz="2000" b="1" dirty="0"/>
              <a:t/>
            </a:r>
            <a:br>
              <a:rPr lang="ar-SA" sz="2000" b="1" dirty="0"/>
            </a:br>
            <a:r>
              <a:rPr lang="ar-SA" sz="2000" b="1" dirty="0" err="1"/>
              <a:t>س</a:t>
            </a:r>
            <a:r>
              <a:rPr lang="ar-SA" sz="2000" b="1" dirty="0"/>
              <a:t>/ ماذا تُسمى القوة التي تجعل الجسم </a:t>
            </a:r>
            <a:r>
              <a:rPr lang="ar-SA" sz="2000" b="1" dirty="0" err="1"/>
              <a:t>مُتسارعاً</a:t>
            </a:r>
            <a:r>
              <a:rPr lang="ar-SA" sz="2000" b="1" dirty="0"/>
              <a:t> تسارعاً مركزياً ؟</a:t>
            </a:r>
            <a:br>
              <a:rPr lang="ar-SA" sz="2000" b="1" dirty="0"/>
            </a:br>
            <a:r>
              <a:rPr lang="ar-SA" sz="2000" b="1" dirty="0"/>
              <a:t/>
            </a:r>
            <a:br>
              <a:rPr lang="ar-SA" sz="2000" b="1" dirty="0"/>
            </a:br>
            <a:r>
              <a:rPr lang="ar-SA" sz="2000" b="1" dirty="0"/>
              <a:t>ج / القوة المركزية ..</a:t>
            </a:r>
            <a:br>
              <a:rPr lang="ar-SA" sz="2000" b="1" dirty="0"/>
            </a:br>
            <a:r>
              <a:rPr lang="ar-SA" sz="2000" b="1" dirty="0"/>
              <a:t/>
            </a:r>
            <a:br>
              <a:rPr lang="ar-SA" sz="2000" b="1" dirty="0"/>
            </a:br>
            <a:r>
              <a:rPr lang="ar-SA" sz="2000" b="1" dirty="0"/>
              <a:t>س/ أعط أمثله على ذلكْ ؟</a:t>
            </a:r>
            <a:br>
              <a:rPr lang="ar-SA" sz="2000" b="1" dirty="0"/>
            </a:br>
            <a:r>
              <a:rPr lang="ar-SA" sz="2000" b="1" dirty="0"/>
              <a:t/>
            </a:r>
            <a:br>
              <a:rPr lang="ar-SA" sz="2000" b="1" dirty="0"/>
            </a:br>
            <a:r>
              <a:rPr lang="ar-SA" sz="2000" b="1" dirty="0"/>
              <a:t>ج / القوة المُسببة لدوران الأرض حول الشمس ( ناتجة عن قوة جذب الشمس للأرض )</a:t>
            </a:r>
            <a:br>
              <a:rPr lang="ar-SA" sz="2000" b="1" dirty="0"/>
            </a:br>
            <a:r>
              <a:rPr lang="ar-SA" sz="2000" b="1" dirty="0"/>
              <a:t>القوة المُسببة لدوران المطرقة في مسار دائري ناتجة عن قوة الشد في اتجاه المركز ..</a:t>
            </a:r>
            <a:br>
              <a:rPr lang="ar-SA" sz="2000" b="1" dirty="0"/>
            </a:br>
            <a:r>
              <a:rPr lang="ar-SA" sz="2000" b="1" dirty="0"/>
              <a:t/>
            </a:r>
            <a:br>
              <a:rPr lang="ar-SA" sz="2000" b="1" dirty="0"/>
            </a:br>
            <a:r>
              <a:rPr lang="ar-SA" sz="2000" b="1" dirty="0"/>
              <a:t/>
            </a:r>
            <a:br>
              <a:rPr lang="ar-SA" sz="2000" b="1" dirty="0"/>
            </a:br>
            <a:endParaRPr lang="ar-SA" sz="20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endParaRPr lang="ar-SA" cap="none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7467600" cy="4873625"/>
          </a:xfrm>
        </p:spPr>
        <p:txBody>
          <a:bodyPr/>
          <a:lstStyle/>
          <a:p>
            <a:r>
              <a:rPr lang="ar-SA" sz="2800" b="1" smtClean="0">
                <a:solidFill>
                  <a:schemeClr val="tx2"/>
                </a:solidFill>
              </a:rPr>
              <a:t>اكتب تعريفاً للقوة المركزية ؟</a:t>
            </a:r>
            <a:br>
              <a:rPr lang="ar-SA" sz="2800" b="1" smtClean="0">
                <a:solidFill>
                  <a:schemeClr val="tx2"/>
                </a:solidFill>
              </a:rPr>
            </a:br>
            <a:r>
              <a:rPr lang="ar-SA" sz="2800" b="1" smtClean="0">
                <a:solidFill>
                  <a:schemeClr val="tx2"/>
                </a:solidFill>
              </a:rPr>
              <a:t/>
            </a:r>
            <a:br>
              <a:rPr lang="ar-SA" sz="2800" b="1" smtClean="0">
                <a:solidFill>
                  <a:schemeClr val="tx2"/>
                </a:solidFill>
              </a:rPr>
            </a:br>
            <a:r>
              <a:rPr lang="ar-SA" sz="2800" b="1" smtClean="0">
                <a:solidFill>
                  <a:schemeClr val="tx2"/>
                </a:solidFill>
              </a:rPr>
              <a:t/>
            </a:r>
            <a:br>
              <a:rPr lang="ar-SA" sz="2800" b="1" smtClean="0">
                <a:solidFill>
                  <a:schemeClr val="tx2"/>
                </a:solidFill>
              </a:rPr>
            </a:br>
            <a:r>
              <a:rPr lang="ar-SA" sz="2800" b="1" smtClean="0">
                <a:solidFill>
                  <a:schemeClr val="tx2"/>
                </a:solidFill>
              </a:rPr>
              <a:t> </a:t>
            </a:r>
            <a:br>
              <a:rPr lang="ar-SA" sz="2800" b="1" smtClean="0">
                <a:solidFill>
                  <a:schemeClr val="tx2"/>
                </a:solidFill>
              </a:rPr>
            </a:br>
            <a:r>
              <a:rPr lang="ar-SA" sz="2800" b="1" smtClean="0">
                <a:solidFill>
                  <a:schemeClr val="tx2"/>
                </a:solidFill>
              </a:rPr>
              <a:t/>
            </a:r>
            <a:br>
              <a:rPr lang="ar-SA" sz="2800" b="1" smtClean="0">
                <a:solidFill>
                  <a:schemeClr val="tx2"/>
                </a:solidFill>
              </a:rPr>
            </a:br>
            <a:r>
              <a:rPr lang="ar-SA" sz="2800" b="1" smtClean="0">
                <a:solidFill>
                  <a:schemeClr val="tx2"/>
                </a:solidFill>
              </a:rPr>
              <a:t>القوة المُحصلة المركزية المؤثرة في جسم يتحركْ في مسار دائري ، تُساوي حاصل ضرب كتلة الجسم في تسارعه المركزي ..</a:t>
            </a:r>
            <a:br>
              <a:rPr lang="ar-SA" sz="2800" b="1" smtClean="0">
                <a:solidFill>
                  <a:schemeClr val="tx2"/>
                </a:solidFill>
              </a:rPr>
            </a:br>
            <a:endParaRPr lang="en-US" sz="2800" b="1" smtClean="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41989" name="Picture 5" descr="get-3-2011-almlf_com_kmo5gpt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420938"/>
            <a:ext cx="3057525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2910" y="571480"/>
            <a:ext cx="728667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التطبيق:</a:t>
            </a:r>
          </a:p>
          <a:p>
            <a:pPr algn="ctr"/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في الحركة الدائرية المنتظمة ما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إتجاه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القوة المؤثرة في الملابس في أثناء دوران </a:t>
            </a:r>
            <a:r>
              <a:rPr lang="ar-SA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يالغسالة</a:t>
            </a:r>
            <a:r>
              <a:rPr lang="ar-S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؟ وما الذي يولد هذه القوة؟</a:t>
            </a:r>
            <a:endParaRPr lang="ar-SA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71473" y="2967335"/>
            <a:ext cx="79296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حركتها للداخل</a:t>
            </a:r>
          </a:p>
          <a:p>
            <a:pPr algn="ctr"/>
            <a:r>
              <a:rPr lang="ar-SA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يولدها التسارع المركزي</a:t>
            </a:r>
            <a:endParaRPr lang="ar-SA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endParaRPr lang="ar-SA" cap="none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467600" cy="1185858"/>
          </a:xfrm>
        </p:spPr>
        <p:txBody>
          <a:bodyPr/>
          <a:lstStyle/>
          <a:p>
            <a:r>
              <a:rPr lang="ar-SA" b="1" dirty="0" smtClean="0">
                <a:solidFill>
                  <a:schemeClr val="hlink"/>
                </a:solidFill>
              </a:rPr>
              <a:t>س/ ما أوجه الشبه والاختلاف بين متجهي السرعة والتسارع في الحركة الدائرية</a:t>
            </a:r>
            <a:r>
              <a:rPr lang="ar-SA" dirty="0" smtClean="0"/>
              <a:t> ؟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التشابه / كلاهما له مقدار ثابت واتجاه متغير </a:t>
            </a:r>
            <a:br>
              <a:rPr lang="ar-SA" dirty="0" smtClean="0"/>
            </a:br>
            <a:r>
              <a:rPr lang="ar-SA" dirty="0" smtClean="0"/>
              <a:t>الاختلاف / في الاتجاه ــــ اتجاه السرعة يكون </a:t>
            </a:r>
            <a:r>
              <a:rPr lang="ar-SA" dirty="0" err="1" smtClean="0"/>
              <a:t>مماسياً</a:t>
            </a:r>
            <a:r>
              <a:rPr lang="ar-SA" dirty="0" smtClean="0"/>
              <a:t> للمسار فيما يكون اتجاه التسارع في اتجاه المركز .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endParaRPr lang="en-US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/>
          <a:lstStyle/>
          <a:p>
            <a:endParaRPr lang="ar-SA" cap="none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mtClean="0"/>
              <a:t>/ عندما تكون داخل سيارة تسير .... ثم توقفت فجأة فما الذي سيحدث ؟</a:t>
            </a:r>
          </a:p>
          <a:p>
            <a:r>
              <a:rPr lang="ar-SA" smtClean="0"/>
              <a:t>هل هناك قوة دفعتك</a:t>
            </a:r>
          </a:p>
          <a:p>
            <a:endParaRPr lang="en-US" smtClean="0">
              <a:cs typeface="Times New Roman" pitchFamily="18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2387600" y="2489200"/>
            <a:ext cx="56578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ar-SA" sz="2400" b="1">
                <a:solidFill>
                  <a:schemeClr val="hlink"/>
                </a:solidFill>
              </a:rPr>
              <a:t>وعندما تكون داخل سيارة (في جهة اليمين ) ثم انعطفت </a:t>
            </a:r>
          </a:p>
          <a:p>
            <a:r>
              <a:rPr lang="ar-SA" sz="2400" b="1">
                <a:solidFill>
                  <a:schemeClr val="hlink"/>
                </a:solidFill>
              </a:rPr>
              <a:t>هذه السيارة نحو اليسار فبماذا ستشعر ؟</a:t>
            </a:r>
            <a:br>
              <a:rPr lang="ar-SA" sz="2400" b="1">
                <a:solidFill>
                  <a:schemeClr val="hlink"/>
                </a:solidFill>
              </a:rPr>
            </a:br>
            <a:r>
              <a:rPr lang="ar-SA" sz="2400" b="1">
                <a:solidFill>
                  <a:schemeClr val="hlink"/>
                </a:solidFill>
              </a:rPr>
              <a:t/>
            </a:r>
            <a:br>
              <a:rPr lang="ar-SA" sz="2400" b="1">
                <a:solidFill>
                  <a:schemeClr val="hlink"/>
                </a:solidFill>
              </a:rPr>
            </a:br>
            <a:r>
              <a:rPr lang="ar-SA" sz="2400" b="1">
                <a:solidFill>
                  <a:schemeClr val="hlink"/>
                </a:solidFill>
              </a:rPr>
              <a:t/>
            </a:r>
            <a:br>
              <a:rPr lang="ar-SA" sz="2400" b="1">
                <a:solidFill>
                  <a:schemeClr val="hlink"/>
                </a:solidFill>
              </a:rPr>
            </a:br>
            <a:endParaRPr lang="ar-SA" sz="2400" b="1">
              <a:solidFill>
                <a:schemeClr val="hlink"/>
              </a:solidFill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784350" y="4240213"/>
            <a:ext cx="61198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chemeClr val="folHlink"/>
                </a:solidFill>
              </a:rPr>
              <a:t>ماذا عن القوة التي يشعر بها الكثيرون وتدفعهم إلى الخارج ؟</a:t>
            </a:r>
            <a:br>
              <a:rPr lang="ar-SA" sz="2400" b="1">
                <a:solidFill>
                  <a:schemeClr val="folHlink"/>
                </a:solidFill>
              </a:rPr>
            </a:br>
            <a:r>
              <a:rPr lang="ar-SA" sz="2400" b="1">
                <a:solidFill>
                  <a:schemeClr val="folHlink"/>
                </a:solidFill>
              </a:rPr>
              <a:t/>
            </a:r>
            <a:br>
              <a:rPr lang="ar-SA" sz="2400" b="1">
                <a:solidFill>
                  <a:schemeClr val="folHlink"/>
                </a:solidFill>
              </a:rPr>
            </a:br>
            <a:r>
              <a:rPr lang="ar-SA" sz="2400" b="1">
                <a:solidFill>
                  <a:schemeClr val="folHlink"/>
                </a:solidFill>
              </a:rPr>
              <a:t/>
            </a:r>
            <a:br>
              <a:rPr lang="ar-SA" sz="2400" b="1">
                <a:solidFill>
                  <a:schemeClr val="folHlink"/>
                </a:solidFill>
              </a:rPr>
            </a:br>
            <a:r>
              <a:rPr lang="ar-SA" sz="2400" b="1">
                <a:solidFill>
                  <a:schemeClr val="folHlink"/>
                </a:solidFill>
              </a:rPr>
              <a:t>هذه القوة لا وجود لها وتُعرف بالقوة الوهمية </a:t>
            </a:r>
            <a:endParaRPr lang="en-US" sz="24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thumb_a2696d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644900"/>
            <a:ext cx="2447925" cy="2736850"/>
          </a:xfrm>
          <a:prstGeom prst="rect">
            <a:avLst/>
          </a:prstGeom>
          <a:noFill/>
        </p:spPr>
      </p:pic>
      <p:pic>
        <p:nvPicPr>
          <p:cNvPr id="1030" name="Picture 6" descr="CustomSkinClock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48038" y="3860800"/>
            <a:ext cx="3024187" cy="2808288"/>
          </a:xfrm>
          <a:prstGeom prst="rect">
            <a:avLst/>
          </a:prstGeom>
          <a:noFill/>
        </p:spPr>
      </p:pic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6838950" y="0"/>
            <a:ext cx="2305050" cy="20161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ar-SA" sz="4000" b="1"/>
              <a:t>حركة دائرية</a:t>
            </a:r>
            <a:endParaRPr lang="en-US" sz="4000" b="1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357554" y="1571612"/>
            <a:ext cx="3331494" cy="203069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inkTgt spid="_x0000_s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inkTgt spid="_x0000_s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صورة 1"/>
          <p:cNvPicPr>
            <a:picLocks noChangeAspect="1" noChangeArrowheads="1"/>
          </p:cNvPicPr>
          <p:nvPr/>
        </p:nvPicPr>
        <p:blipFill>
          <a:blip r:embed="rId2"/>
          <a:srcRect l="4877" t="14188" r="58279" b="75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6372225" y="404813"/>
            <a:ext cx="2344738" cy="676275"/>
          </a:xfrm>
        </p:spPr>
        <p:txBody>
          <a:bodyPr/>
          <a:lstStyle/>
          <a:p>
            <a:r>
              <a:rPr lang="ar-SA" sz="2800" b="1" smtClean="0">
                <a:solidFill>
                  <a:schemeClr val="hlink"/>
                </a:solidFill>
              </a:rPr>
              <a:t>ماهو التسارع؟</a:t>
            </a:r>
            <a:endParaRPr lang="en-US" sz="2800" b="1" smtClean="0">
              <a:solidFill>
                <a:schemeClr val="hlink"/>
              </a:solidFill>
              <a:cs typeface="Times New Roman" pitchFamily="18" charset="0"/>
            </a:endParaRP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042025" y="1216025"/>
            <a:ext cx="2151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chemeClr val="hlink"/>
                </a:solidFill>
              </a:rPr>
              <a:t>متى يتسارع الجسم؟</a:t>
            </a:r>
            <a:endParaRPr lang="en-US" sz="2400" b="1">
              <a:solidFill>
                <a:schemeClr val="hlink"/>
              </a:solidFill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3949700" y="1935163"/>
            <a:ext cx="2874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chemeClr val="hlink"/>
                </a:solidFill>
              </a:rPr>
              <a:t>السرعة هي كمية ...........</a:t>
            </a:r>
            <a:endParaRPr lang="en-US" sz="2400" b="1">
              <a:solidFill>
                <a:schemeClr val="hlink"/>
              </a:solidFill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432050" y="2800350"/>
            <a:ext cx="2447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ar-SA" sz="2400" b="1">
                <a:solidFill>
                  <a:schemeClr val="hlink"/>
                </a:solidFill>
              </a:rPr>
              <a:t>يتسارع الجسم بتغيّر :؟</a:t>
            </a:r>
            <a:br>
              <a:rPr lang="ar-SA" sz="2400" b="1">
                <a:solidFill>
                  <a:schemeClr val="hlink"/>
                </a:solidFill>
              </a:rPr>
            </a:br>
            <a:endParaRPr lang="en-US" sz="2400" b="1">
              <a:solidFill>
                <a:schemeClr val="hlink"/>
              </a:solidFill>
            </a:endParaRP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900113" y="3448050"/>
            <a:ext cx="35480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ar-SA"/>
              <a:t>– </a:t>
            </a:r>
            <a:r>
              <a:rPr lang="ar-SA" sz="2400" b="1">
                <a:solidFill>
                  <a:schemeClr val="folHlink"/>
                </a:solidFill>
              </a:rPr>
              <a:t>مقدار سرعة الجسم</a:t>
            </a:r>
            <a:br>
              <a:rPr lang="ar-SA" sz="2400" b="1">
                <a:solidFill>
                  <a:schemeClr val="folHlink"/>
                </a:solidFill>
              </a:rPr>
            </a:br>
            <a:r>
              <a:rPr lang="ar-SA" sz="2400" b="1">
                <a:solidFill>
                  <a:schemeClr val="folHlink"/>
                </a:solidFill>
              </a:rPr>
              <a:t>2 – اتجاه سرعة الجسم</a:t>
            </a:r>
            <a:br>
              <a:rPr lang="ar-SA" sz="2400" b="1">
                <a:solidFill>
                  <a:schemeClr val="folHlink"/>
                </a:solidFill>
              </a:rPr>
            </a:br>
            <a:r>
              <a:rPr lang="ar-SA" sz="2400" b="1">
                <a:solidFill>
                  <a:schemeClr val="folHlink"/>
                </a:solidFill>
              </a:rPr>
              <a:t>3 – مقدار و اتجاه سرعة الجسم </a:t>
            </a:r>
            <a:br>
              <a:rPr lang="ar-SA" sz="2400" b="1">
                <a:solidFill>
                  <a:schemeClr val="folHlink"/>
                </a:solidFill>
              </a:rPr>
            </a:br>
            <a:r>
              <a:rPr lang="ar-SA" sz="2400" b="1">
                <a:solidFill>
                  <a:schemeClr val="folHlink"/>
                </a:solidFill>
              </a:rPr>
              <a:t/>
            </a:r>
            <a:br>
              <a:rPr lang="ar-SA" sz="2400" b="1">
                <a:solidFill>
                  <a:schemeClr val="folHlink"/>
                </a:solidFill>
              </a:rPr>
            </a:br>
            <a:endParaRPr lang="en-US" sz="24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5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5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5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  <p:bldP spid="358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627784" y="260648"/>
            <a:ext cx="4743607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7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cs typeface="+mn-cs"/>
              </a:rPr>
              <a:t>الحركة الدائرية</a:t>
            </a: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1295400" y="1268413"/>
            <a:ext cx="7848600" cy="30972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buFontTx/>
              <a:buAutoNum type="arabicParenR"/>
            </a:pPr>
            <a:r>
              <a:rPr lang="ar-SA" sz="3200">
                <a:solidFill>
                  <a:srgbClr val="FFFFFF"/>
                </a:solidFill>
              </a:rPr>
              <a:t>هل يتسارع الجسم الذي يتحرك بسرعة ثابتة المقدار في مسار دائري.</a:t>
            </a:r>
          </a:p>
          <a:p>
            <a:pPr marL="342900" indent="-342900"/>
            <a:endParaRPr lang="ar-SA" sz="3200">
              <a:solidFill>
                <a:srgbClr val="FFFFFF"/>
              </a:solidFill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012950" y="2565400"/>
            <a:ext cx="71310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/>
              <a:t>/ نعم له تسارع لأن الاتجاه يتغيّر لحظياً </a:t>
            </a:r>
            <a:br>
              <a:rPr lang="ar-SA" sz="2400" b="1"/>
            </a:br>
            <a:r>
              <a:rPr lang="ar-SA" sz="2400" b="1"/>
              <a:t>( على الرغم من ثبات مقدار السرعة . إلا أن اتجاه السرعة يتغيّر لحظياً</a:t>
            </a:r>
          </a:p>
          <a:p>
            <a:r>
              <a:rPr lang="ar-SA" sz="2400" b="1"/>
              <a:t> وهذآ يجعل للجسم تسارع )</a:t>
            </a:r>
            <a:br>
              <a:rPr lang="ar-SA" sz="2400" b="1"/>
            </a:br>
            <a:r>
              <a:rPr lang="ar-SA" sz="2400" b="1"/>
              <a:t/>
            </a:r>
            <a:br>
              <a:rPr lang="ar-SA" sz="2400" b="1"/>
            </a:br>
            <a:endParaRPr lang="en-US" sz="2400" b="1"/>
          </a:p>
        </p:txBody>
      </p:sp>
      <p:pic>
        <p:nvPicPr>
          <p:cNvPr id="20487" name="Picture 7" descr="get-3-2011-almlf_com_2ig5mnc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4290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4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/>
          <a:lstStyle/>
          <a:p>
            <a:endParaRPr lang="ar-SA" cap="none" smtClean="0"/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36869" name="Picture 5" descr="get-3-2011-almlf_com_xva5w0qd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765175"/>
            <a:ext cx="6264275" cy="3671888"/>
          </a:xfrm>
          <a:prstGeom prst="rect">
            <a:avLst/>
          </a:prstGeom>
          <a:noFill/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476375" y="4868863"/>
            <a:ext cx="65563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/>
              <a:t>/ عندما يتحرك هذا الجسم بسرعة ثابتة المقدار حول دائرة نصف </a:t>
            </a:r>
          </a:p>
          <a:p>
            <a:r>
              <a:rPr lang="ar-SA" sz="2400" b="1"/>
              <a:t>قطرها ثابتْ ...</a:t>
            </a:r>
          </a:p>
          <a:p>
            <a:r>
              <a:rPr lang="ar-SA" sz="2400" b="1"/>
              <a:t> فماذا نُسمى حركته ؟</a:t>
            </a:r>
            <a:br>
              <a:rPr lang="ar-SA" sz="2400" b="1"/>
            </a:br>
            <a:endParaRPr 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0" y="2133600"/>
            <a:ext cx="3889375" cy="3959225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pic>
        <p:nvPicPr>
          <p:cNvPr id="16386" name="Picture 2" descr="D:\صور\الصور\صور حلوة\علامة استفهام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484313"/>
            <a:ext cx="1295400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مستطيل 3"/>
          <p:cNvSpPr/>
          <p:nvPr/>
        </p:nvSpPr>
        <p:spPr>
          <a:xfrm>
            <a:off x="3000364" y="142852"/>
            <a:ext cx="550984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مامعنى</a:t>
            </a:r>
            <a:r>
              <a:rPr lang="ar-SA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 حركة دائرية منتظمة</a:t>
            </a:r>
            <a:r>
              <a:rPr lang="ar-SA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؟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1908175" y="4076700"/>
            <a:ext cx="1871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0" y="4076700"/>
            <a:ext cx="1908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 flipH="1">
            <a:off x="1908175" y="2205038"/>
            <a:ext cx="71438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H="1">
            <a:off x="1835150" y="4149725"/>
            <a:ext cx="73025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034088" y="1335088"/>
            <a:ext cx="2301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000" b="1">
                <a:solidFill>
                  <a:schemeClr val="hlink"/>
                </a:solidFill>
              </a:rPr>
              <a:t>س2 / صف هذه الحركة ؟</a:t>
            </a:r>
            <a:br>
              <a:rPr lang="ar-SA" sz="2000" b="1">
                <a:solidFill>
                  <a:schemeClr val="hlink"/>
                </a:solidFill>
              </a:rPr>
            </a:br>
            <a:r>
              <a:rPr lang="ar-SA" sz="2000" b="1">
                <a:solidFill>
                  <a:schemeClr val="hlink"/>
                </a:solidFill>
              </a:rPr>
              <a:t/>
            </a:r>
            <a:br>
              <a:rPr lang="ar-SA" sz="2000" b="1">
                <a:solidFill>
                  <a:schemeClr val="hlink"/>
                </a:solidFill>
              </a:rPr>
            </a:br>
            <a:endParaRPr lang="en-US" sz="2000" b="1">
              <a:solidFill>
                <a:schemeClr val="hlink"/>
              </a:solidFill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4859338" y="1700213"/>
            <a:ext cx="3805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/>
              <a:t>الحركة دائرية لها مركز ونصف قطر </a:t>
            </a:r>
            <a:endParaRPr lang="en-US" sz="2400" b="1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3694113" y="2127250"/>
            <a:ext cx="50022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000" b="1">
                <a:solidFill>
                  <a:schemeClr val="hlink"/>
                </a:solidFill>
              </a:rPr>
              <a:t>س3 / اثناء حركة الجسم اين يكون موقعه بالنسبة للدائرة ؟</a:t>
            </a:r>
            <a:br>
              <a:rPr lang="ar-SA" sz="2000" b="1">
                <a:solidFill>
                  <a:schemeClr val="hlink"/>
                </a:solidFill>
              </a:rPr>
            </a:br>
            <a:endParaRPr lang="en-US" sz="2000" b="1">
              <a:solidFill>
                <a:schemeClr val="hlink"/>
              </a:solidFill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5795963" y="2565400"/>
            <a:ext cx="28289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000" b="1"/>
              <a:t>ج / سيكون على محيط الدائرة ..</a:t>
            </a:r>
            <a:br>
              <a:rPr lang="ar-SA" sz="2000" b="1"/>
            </a:br>
            <a:r>
              <a:rPr lang="ar-SA" sz="2000" b="1"/>
              <a:t/>
            </a:r>
            <a:br>
              <a:rPr lang="ar-SA" sz="2000" b="1"/>
            </a:br>
            <a:endParaRPr lang="en-US" sz="2000" b="1"/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995738" y="3068638"/>
            <a:ext cx="50085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chemeClr val="hlink"/>
                </a:solidFill>
              </a:rPr>
              <a:t>س4 / وكيف نحدد موقعه بالنسبة لمركز الدائرة ؟</a:t>
            </a:r>
            <a:br>
              <a:rPr lang="ar-SA" sz="2400" b="1">
                <a:solidFill>
                  <a:schemeClr val="hlink"/>
                </a:solidFill>
              </a:rPr>
            </a:br>
            <a:r>
              <a:rPr lang="ar-SA" sz="2400" b="1">
                <a:solidFill>
                  <a:schemeClr val="hlink"/>
                </a:solidFill>
              </a:rPr>
              <a:t/>
            </a:r>
            <a:br>
              <a:rPr lang="ar-SA" sz="2400" b="1">
                <a:solidFill>
                  <a:schemeClr val="hlink"/>
                </a:solidFill>
              </a:rPr>
            </a:br>
            <a:endParaRPr lang="en-US" sz="2400" b="1">
              <a:solidFill>
                <a:schemeClr val="hlink"/>
              </a:solidFill>
            </a:endParaRP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3779838" y="3573463"/>
            <a:ext cx="53641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/>
              <a:t>ج / بمتجه الموقع </a:t>
            </a:r>
            <a:r>
              <a:rPr lang="en-US" sz="2400" b="1"/>
              <a:t>r</a:t>
            </a:r>
            <a:r>
              <a:rPr lang="ar-SA" sz="2400" b="1"/>
              <a:t> والذي يُمثل نصفْ قطر الدائرة ..</a:t>
            </a:r>
            <a:br>
              <a:rPr lang="ar-SA" sz="2400" b="1"/>
            </a:br>
            <a:r>
              <a:rPr lang="ar-SA" sz="2400" b="1"/>
              <a:t/>
            </a:r>
            <a:br>
              <a:rPr lang="ar-SA" sz="2400" b="1"/>
            </a:br>
            <a:endParaRPr lang="en-US" sz="2400" b="1"/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4211638" y="4210050"/>
            <a:ext cx="441801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400" b="1">
                <a:solidFill>
                  <a:schemeClr val="hlink"/>
                </a:solidFill>
              </a:rPr>
              <a:t>س5 / وبماذا يتميز ؟</a:t>
            </a:r>
            <a:br>
              <a:rPr lang="ar-SA" sz="2400" b="1">
                <a:solidFill>
                  <a:schemeClr val="hlink"/>
                </a:solidFill>
              </a:rPr>
            </a:br>
            <a:r>
              <a:rPr lang="ar-SA" sz="2400" b="1">
                <a:solidFill>
                  <a:schemeClr val="hlink"/>
                </a:solidFill>
              </a:rPr>
              <a:t/>
            </a:r>
            <a:br>
              <a:rPr lang="ar-SA" sz="2400" b="1">
                <a:solidFill>
                  <a:schemeClr val="hlink"/>
                </a:solidFill>
              </a:rPr>
            </a:br>
            <a:r>
              <a:rPr lang="ar-SA" sz="2400" b="1">
                <a:solidFill>
                  <a:schemeClr val="hlink"/>
                </a:solidFill>
              </a:rPr>
              <a:t>يتميز بأن طوله لا يتغير عندما يدور الجسم </a:t>
            </a:r>
          </a:p>
          <a:p>
            <a:r>
              <a:rPr lang="ar-SA" sz="2400" b="1">
                <a:solidFill>
                  <a:schemeClr val="hlink"/>
                </a:solidFill>
              </a:rPr>
              <a:t>حول الدائرة ولكن اتجاهه يتغير .</a:t>
            </a:r>
            <a:br>
              <a:rPr lang="ar-SA" sz="2400" b="1">
                <a:solidFill>
                  <a:schemeClr val="hlink"/>
                </a:solidFill>
              </a:rPr>
            </a:br>
            <a:r>
              <a:rPr lang="ar-SA" sz="2400" b="1">
                <a:solidFill>
                  <a:schemeClr val="hlink"/>
                </a:solidFill>
              </a:rPr>
              <a:t/>
            </a:r>
            <a:br>
              <a:rPr lang="ar-SA" sz="2400" b="1">
                <a:solidFill>
                  <a:schemeClr val="hlink"/>
                </a:solidFill>
              </a:rPr>
            </a:br>
            <a:r>
              <a:rPr lang="ar-SA" sz="2400" b="1">
                <a:solidFill>
                  <a:schemeClr val="hlink"/>
                </a:solidFill>
              </a:rPr>
              <a:t/>
            </a:r>
            <a:br>
              <a:rPr lang="ar-SA" sz="2400" b="1">
                <a:solidFill>
                  <a:schemeClr val="hlink"/>
                </a:solidFill>
              </a:rPr>
            </a:br>
            <a:endParaRPr lang="en-US" sz="2400" b="1">
              <a:solidFill>
                <a:schemeClr val="hlink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3929058" y="7857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هي حركة جسم أو جسيم بسرعة ثابتة المقدار حول دائرة نصف قطرها ثابت.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52 4.07407E-6 C 0.13923 4.07407E-6 0.23229 0.13171 0.23229 0.29444 C 0.23229 0.45717 0.13923 0.58935 0.02552 0.58935 C -0.08872 0.58935 -0.18108 0.45717 -0.18108 0.29444 C -0.18108 0.13171 -0.08872 4.07407E-6 0.02552 4.07407E-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/>
      <p:bldP spid="21517" grpId="0"/>
      <p:bldP spid="21518" grpId="0"/>
      <p:bldP spid="215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43608" y="0"/>
            <a:ext cx="697819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عددي عناصر الحركة الدائرية؟</a:t>
            </a:r>
          </a:p>
        </p:txBody>
      </p:sp>
      <p:sp>
        <p:nvSpPr>
          <p:cNvPr id="3" name="شكل بيضاوي 2"/>
          <p:cNvSpPr/>
          <p:nvPr/>
        </p:nvSpPr>
        <p:spPr>
          <a:xfrm>
            <a:off x="3635375" y="2060575"/>
            <a:ext cx="4176713" cy="3889375"/>
          </a:xfrm>
          <a:prstGeom prst="ellips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5" name="رابط كسهم مستقيم 4"/>
          <p:cNvCxnSpPr/>
          <p:nvPr/>
        </p:nvCxnSpPr>
        <p:spPr>
          <a:xfrm rot="5400000" flipH="1" flipV="1">
            <a:off x="5148262" y="2636838"/>
            <a:ext cx="1871663" cy="86518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كسهم مستقيم 5"/>
          <p:cNvCxnSpPr/>
          <p:nvPr/>
        </p:nvCxnSpPr>
        <p:spPr>
          <a:xfrm flipV="1">
            <a:off x="5651500" y="3213100"/>
            <a:ext cx="1944688" cy="792163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ستطيل 10"/>
          <p:cNvSpPr/>
          <p:nvPr/>
        </p:nvSpPr>
        <p:spPr>
          <a:xfrm>
            <a:off x="4859338" y="2492375"/>
            <a:ext cx="1152525" cy="865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7030A0"/>
                </a:solidFill>
              </a:rPr>
              <a:t>r </a:t>
            </a:r>
            <a:r>
              <a:rPr lang="en-US" sz="4800" baseline="-25000" dirty="0" err="1">
                <a:solidFill>
                  <a:srgbClr val="7030A0"/>
                </a:solidFill>
              </a:rPr>
              <a:t>i</a:t>
            </a:r>
            <a:endParaRPr lang="ar-SA" sz="4800" baseline="-25000" dirty="0">
              <a:solidFill>
                <a:srgbClr val="7030A0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5940425" y="3716338"/>
            <a:ext cx="1152525" cy="865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7030A0"/>
                </a:solidFill>
              </a:rPr>
              <a:t>r </a:t>
            </a:r>
            <a:r>
              <a:rPr lang="en-US" sz="4800" baseline="-25000" dirty="0">
                <a:solidFill>
                  <a:srgbClr val="7030A0"/>
                </a:solidFill>
              </a:rPr>
              <a:t>f</a:t>
            </a:r>
            <a:endParaRPr lang="ar-SA" sz="4800" baseline="-25000" dirty="0">
              <a:solidFill>
                <a:srgbClr val="7030A0"/>
              </a:solidFill>
            </a:endParaRPr>
          </a:p>
        </p:txBody>
      </p:sp>
      <p:cxnSp>
        <p:nvCxnSpPr>
          <p:cNvPr id="13" name="رابط كسهم مستقيم 12"/>
          <p:cNvCxnSpPr/>
          <p:nvPr/>
        </p:nvCxnSpPr>
        <p:spPr>
          <a:xfrm rot="5400000" flipH="1" flipV="1">
            <a:off x="396875" y="1628776"/>
            <a:ext cx="1798637" cy="79216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flipV="1">
            <a:off x="900113" y="2060575"/>
            <a:ext cx="1511300" cy="8636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ستطيل 14"/>
          <p:cNvSpPr/>
          <p:nvPr/>
        </p:nvSpPr>
        <p:spPr>
          <a:xfrm>
            <a:off x="395288" y="1341438"/>
            <a:ext cx="1152525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7030A0"/>
                </a:solidFill>
              </a:rPr>
              <a:t>r </a:t>
            </a:r>
            <a:r>
              <a:rPr lang="en-US" sz="4800" baseline="-25000" dirty="0" err="1">
                <a:solidFill>
                  <a:srgbClr val="7030A0"/>
                </a:solidFill>
              </a:rPr>
              <a:t>i</a:t>
            </a:r>
            <a:endParaRPr lang="ar-SA" sz="4800" baseline="-25000" dirty="0">
              <a:solidFill>
                <a:srgbClr val="7030A0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258888" y="2565400"/>
            <a:ext cx="1152525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7030A0"/>
                </a:solidFill>
              </a:rPr>
              <a:t>r </a:t>
            </a:r>
            <a:r>
              <a:rPr lang="en-US" sz="4800" baseline="-25000" dirty="0">
                <a:solidFill>
                  <a:srgbClr val="7030A0"/>
                </a:solidFill>
              </a:rPr>
              <a:t>f</a:t>
            </a:r>
            <a:endParaRPr lang="ar-SA" sz="4800" baseline="-25000" dirty="0">
              <a:solidFill>
                <a:srgbClr val="7030A0"/>
              </a:solidFill>
            </a:endParaRPr>
          </a:p>
        </p:txBody>
      </p:sp>
      <p:cxnSp>
        <p:nvCxnSpPr>
          <p:cNvPr id="18" name="رابط كسهم مستقيم 17"/>
          <p:cNvCxnSpPr/>
          <p:nvPr/>
        </p:nvCxnSpPr>
        <p:spPr>
          <a:xfrm rot="16200000" flipH="1">
            <a:off x="1548606" y="1269207"/>
            <a:ext cx="935037" cy="6477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مستطيل 18"/>
          <p:cNvSpPr/>
          <p:nvPr/>
        </p:nvSpPr>
        <p:spPr>
          <a:xfrm>
            <a:off x="2124075" y="981075"/>
            <a:ext cx="1152525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7030A0"/>
                </a:solidFill>
                <a:sym typeface="Webdings"/>
              </a:rPr>
              <a:t>r</a:t>
            </a:r>
            <a:endParaRPr lang="ar-SA" sz="3600" baseline="-25000" dirty="0">
              <a:solidFill>
                <a:srgbClr val="7030A0"/>
              </a:solidFill>
            </a:endParaRPr>
          </a:p>
        </p:txBody>
      </p:sp>
      <p:cxnSp>
        <p:nvCxnSpPr>
          <p:cNvPr id="21" name="رابط كسهم مستقيم 20"/>
          <p:cNvCxnSpPr/>
          <p:nvPr/>
        </p:nvCxnSpPr>
        <p:spPr>
          <a:xfrm>
            <a:off x="6443663" y="2133600"/>
            <a:ext cx="1441450" cy="100806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 rot="16200000" flipH="1">
            <a:off x="7236619" y="3572669"/>
            <a:ext cx="1439863" cy="72072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مستطيل 31"/>
          <p:cNvSpPr/>
          <p:nvPr/>
        </p:nvSpPr>
        <p:spPr>
          <a:xfrm>
            <a:off x="7524750" y="4437063"/>
            <a:ext cx="1150938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00B050"/>
                </a:solidFill>
              </a:rPr>
              <a:t>v </a:t>
            </a:r>
            <a:r>
              <a:rPr lang="en-US" sz="4800" baseline="-25000" dirty="0">
                <a:solidFill>
                  <a:srgbClr val="00B050"/>
                </a:solidFill>
              </a:rPr>
              <a:t>f</a:t>
            </a:r>
            <a:endParaRPr lang="ar-SA" sz="4800" baseline="-25000" dirty="0">
              <a:solidFill>
                <a:srgbClr val="00B050"/>
              </a:solidFill>
            </a:endParaRPr>
          </a:p>
        </p:txBody>
      </p:sp>
      <p:sp>
        <p:nvSpPr>
          <p:cNvPr id="33" name="مستطيل 32"/>
          <p:cNvSpPr/>
          <p:nvPr/>
        </p:nvSpPr>
        <p:spPr>
          <a:xfrm>
            <a:off x="6804025" y="1700213"/>
            <a:ext cx="1152525" cy="865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00B050"/>
                </a:solidFill>
              </a:rPr>
              <a:t>v </a:t>
            </a:r>
            <a:r>
              <a:rPr lang="en-US" sz="4800" baseline="-25000" dirty="0" err="1">
                <a:solidFill>
                  <a:srgbClr val="00B050"/>
                </a:solidFill>
              </a:rPr>
              <a:t>i</a:t>
            </a:r>
            <a:endParaRPr lang="ar-SA" sz="4800" baseline="-25000" dirty="0">
              <a:solidFill>
                <a:srgbClr val="00B050"/>
              </a:solidFill>
            </a:endParaRPr>
          </a:p>
        </p:txBody>
      </p:sp>
      <p:cxnSp>
        <p:nvCxnSpPr>
          <p:cNvPr id="34" name="رابط كسهم مستقيم 33"/>
          <p:cNvCxnSpPr/>
          <p:nvPr/>
        </p:nvCxnSpPr>
        <p:spPr>
          <a:xfrm>
            <a:off x="827088" y="4005263"/>
            <a:ext cx="1657350" cy="100806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رابط كسهم مستقيم 34"/>
          <p:cNvCxnSpPr/>
          <p:nvPr/>
        </p:nvCxnSpPr>
        <p:spPr>
          <a:xfrm rot="5400000">
            <a:off x="1907382" y="5085556"/>
            <a:ext cx="647700" cy="3603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مستطيل 35"/>
          <p:cNvSpPr/>
          <p:nvPr/>
        </p:nvSpPr>
        <p:spPr>
          <a:xfrm>
            <a:off x="323850" y="4941888"/>
            <a:ext cx="1152525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00B050"/>
                </a:solidFill>
              </a:rPr>
              <a:t>v </a:t>
            </a:r>
            <a:r>
              <a:rPr lang="en-US" sz="4800" baseline="-25000" dirty="0">
                <a:solidFill>
                  <a:srgbClr val="00B050"/>
                </a:solidFill>
              </a:rPr>
              <a:t>f</a:t>
            </a:r>
            <a:endParaRPr lang="ar-SA" sz="4800" baseline="-25000" dirty="0">
              <a:solidFill>
                <a:srgbClr val="00B050"/>
              </a:solidFill>
            </a:endParaRPr>
          </a:p>
        </p:txBody>
      </p:sp>
      <p:sp>
        <p:nvSpPr>
          <p:cNvPr id="37" name="مستطيل 36"/>
          <p:cNvSpPr/>
          <p:nvPr/>
        </p:nvSpPr>
        <p:spPr>
          <a:xfrm>
            <a:off x="1258888" y="3789363"/>
            <a:ext cx="1152525" cy="86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rgbClr val="00B050"/>
                </a:solidFill>
              </a:rPr>
              <a:t>v </a:t>
            </a:r>
            <a:r>
              <a:rPr lang="en-US" sz="4800" baseline="-25000" dirty="0" err="1">
                <a:solidFill>
                  <a:srgbClr val="00B050"/>
                </a:solidFill>
              </a:rPr>
              <a:t>i</a:t>
            </a:r>
            <a:endParaRPr lang="ar-SA" sz="4800" baseline="-25000" dirty="0">
              <a:solidFill>
                <a:srgbClr val="00B050"/>
              </a:solidFill>
            </a:endParaRPr>
          </a:p>
        </p:txBody>
      </p:sp>
      <p:cxnSp>
        <p:nvCxnSpPr>
          <p:cNvPr id="38" name="رابط كسهم مستقيم 37"/>
          <p:cNvCxnSpPr/>
          <p:nvPr/>
        </p:nvCxnSpPr>
        <p:spPr>
          <a:xfrm rot="16200000" flipH="1">
            <a:off x="647701" y="4184650"/>
            <a:ext cx="1655762" cy="12969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مستطيل 40"/>
          <p:cNvSpPr/>
          <p:nvPr/>
        </p:nvSpPr>
        <p:spPr>
          <a:xfrm>
            <a:off x="2555875" y="5084763"/>
            <a:ext cx="1152525" cy="865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00B050"/>
                </a:solidFill>
                <a:sym typeface="Webdings"/>
              </a:rPr>
              <a:t>v</a:t>
            </a:r>
            <a:endParaRPr lang="ar-SA" sz="3600" baseline="-25000" dirty="0">
              <a:solidFill>
                <a:srgbClr val="00B050"/>
              </a:solidFill>
            </a:endParaRPr>
          </a:p>
        </p:txBody>
      </p:sp>
      <p:pic>
        <p:nvPicPr>
          <p:cNvPr id="60" name="صورة 59" descr="aasmileguya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1196975"/>
            <a:ext cx="1158875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C 0.03386 0.0169 0.06788 0.0338 0.08924 0.06088 C 0.11059 0.08797 0.1217 0.14538 0.1283 0.16227 " pathEditMode="relative" ptsTypes="aaA">
                                      <p:cBhvr>
                                        <p:cTn id="2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7 0.07431 L 0.20434 0.18982 " pathEditMode="relative" ptsTypes="AA">
                                      <p:cBhvr>
                                        <p:cTn id="6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83 0.16227 L 0.22292 0.37222 " pathEditMode="relative" ptsTypes="AA">
                                      <p:cBhvr>
                                        <p:cTn id="7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5" grpId="0"/>
      <p:bldP spid="16" grpId="0"/>
      <p:bldP spid="19" grpId="0"/>
      <p:bldP spid="32" grpId="0"/>
      <p:bldP spid="36" grpId="0"/>
      <p:bldP spid="37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رابط مستقيم 11"/>
          <p:cNvCxnSpPr/>
          <p:nvPr/>
        </p:nvCxnSpPr>
        <p:spPr>
          <a:xfrm rot="10800000">
            <a:off x="1525529" y="642919"/>
            <a:ext cx="5643602" cy="15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3071802" y="-24"/>
            <a:ext cx="2752677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التسارع المركزي</a:t>
            </a:r>
            <a:endParaRPr 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3817062" y="928670"/>
            <a:ext cx="413927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من الشكلين السابقين نستطيع أن نكتب :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64" name="مربع نص 63"/>
          <p:cNvSpPr txBox="1"/>
          <p:nvPr/>
        </p:nvSpPr>
        <p:spPr>
          <a:xfrm>
            <a:off x="4444111" y="2405714"/>
            <a:ext cx="453040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C00000"/>
                </a:solidFill>
              </a:rPr>
              <a:t>وبقسمة الطرفين على الزمن </a:t>
            </a:r>
            <a:r>
              <a:rPr lang="en-US" sz="2400" b="1" dirty="0" smtClean="0">
                <a:solidFill>
                  <a:srgbClr val="002060"/>
                </a:solidFill>
              </a:rPr>
              <a:t>t</a:t>
            </a:r>
            <a:r>
              <a:rPr lang="ar-SA" sz="2400" b="1" dirty="0" smtClean="0">
                <a:solidFill>
                  <a:srgbClr val="002060"/>
                </a:solidFill>
              </a:rPr>
              <a:t>∆  </a:t>
            </a: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ينتج لنا :</a:t>
            </a:r>
            <a:r>
              <a:rPr lang="ar-SA" sz="2400" b="1" dirty="0" smtClean="0">
                <a:solidFill>
                  <a:srgbClr val="C00000"/>
                </a:solidFill>
              </a:rPr>
              <a:t> 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9" name="مربع نص 98"/>
          <p:cNvSpPr txBox="1"/>
          <p:nvPr/>
        </p:nvSpPr>
        <p:spPr>
          <a:xfrm>
            <a:off x="4786314" y="3395963"/>
            <a:ext cx="277512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</a:rPr>
              <a:t>إذاً تصبح المعادلة كالتالي: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100" name="مربع نص 99"/>
          <p:cNvSpPr txBox="1"/>
          <p:nvPr/>
        </p:nvSpPr>
        <p:spPr>
          <a:xfrm>
            <a:off x="3383838" y="1548458"/>
            <a:ext cx="226055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/>
              <a:t> </a:t>
            </a:r>
            <a:r>
              <a:rPr lang="ar-SA" sz="2800" b="1" dirty="0" smtClean="0"/>
              <a:t>ـــــــــــ 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=</a:t>
            </a:r>
            <a:r>
              <a:rPr lang="ar-SA" sz="2800" b="1" dirty="0" smtClean="0"/>
              <a:t>ـــــــــــ</a:t>
            </a:r>
            <a:r>
              <a:rPr lang="en-US" sz="2800" b="1" dirty="0" smtClean="0"/>
              <a:t> </a:t>
            </a:r>
            <a:endParaRPr lang="ar-SA" sz="2800" b="1" dirty="0"/>
          </a:p>
        </p:txBody>
      </p:sp>
      <p:sp>
        <p:nvSpPr>
          <p:cNvPr id="101" name="مربع نص 100"/>
          <p:cNvSpPr txBox="1"/>
          <p:nvPr/>
        </p:nvSpPr>
        <p:spPr>
          <a:xfrm>
            <a:off x="3571868" y="1357298"/>
            <a:ext cx="601447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∆ 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  <a:endParaRPr lang="ar-SA" sz="2800" b="1" dirty="0"/>
          </a:p>
        </p:txBody>
      </p:sp>
      <p:sp>
        <p:nvSpPr>
          <p:cNvPr id="41" name="مربع نص 40"/>
          <p:cNvSpPr txBox="1"/>
          <p:nvPr/>
        </p:nvSpPr>
        <p:spPr>
          <a:xfrm>
            <a:off x="1287807" y="4286256"/>
            <a:ext cx="7358105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</a:rPr>
              <a:t>سنضيف لرمز التسارع تعديل بسيط للتعبير عن التسارع المركزي (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c </a:t>
            </a:r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4786314" y="1357298"/>
            <a:ext cx="643125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∆ 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</a:t>
            </a:r>
            <a:endParaRPr lang="ar-SA" sz="2800" b="1" dirty="0"/>
          </a:p>
        </p:txBody>
      </p:sp>
      <p:grpSp>
        <p:nvGrpSpPr>
          <p:cNvPr id="2" name="مجموعة 27"/>
          <p:cNvGrpSpPr/>
          <p:nvPr/>
        </p:nvGrpSpPr>
        <p:grpSpPr>
          <a:xfrm>
            <a:off x="1142976" y="857232"/>
            <a:ext cx="2071702" cy="707886"/>
            <a:chOff x="785786" y="1428736"/>
            <a:chExt cx="2071702" cy="707886"/>
          </a:xfrm>
        </p:grpSpPr>
        <p:sp>
          <p:nvSpPr>
            <p:cNvPr id="26" name="سهم إلى اليمين 25"/>
            <p:cNvSpPr/>
            <p:nvPr/>
          </p:nvSpPr>
          <p:spPr>
            <a:xfrm>
              <a:off x="2428860" y="1571612"/>
              <a:ext cx="428628" cy="285752"/>
            </a:xfrm>
            <a:prstGeom prst="rightArrow">
              <a:avLst>
                <a:gd name="adj1" fmla="val 50000"/>
                <a:gd name="adj2" fmla="val 8438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7" name="مربع نص 26"/>
            <p:cNvSpPr txBox="1"/>
            <p:nvPr/>
          </p:nvSpPr>
          <p:spPr>
            <a:xfrm>
              <a:off x="785786" y="1428736"/>
              <a:ext cx="1680268" cy="707886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000" b="1" dirty="0" smtClean="0">
                  <a:solidFill>
                    <a:schemeClr val="accent4">
                      <a:lumMod val="50000"/>
                    </a:schemeClr>
                  </a:solidFill>
                </a:rPr>
                <a:t>إثبات قانون</a:t>
              </a:r>
            </a:p>
            <a:p>
              <a:pPr algn="ctr"/>
              <a:r>
                <a:rPr lang="ar-SA" sz="2000" b="1" dirty="0" smtClean="0">
                  <a:solidFill>
                    <a:schemeClr val="accent4">
                      <a:lumMod val="50000"/>
                    </a:schemeClr>
                  </a:solidFill>
                </a:rPr>
                <a:t> التسارع المركزي</a:t>
              </a:r>
              <a:endParaRPr lang="ar-SA" sz="20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30" name="مربع نص 29"/>
          <p:cNvSpPr txBox="1"/>
          <p:nvPr/>
        </p:nvSpPr>
        <p:spPr>
          <a:xfrm>
            <a:off x="1239875" y="2334276"/>
            <a:ext cx="226055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/>
              <a:t> </a:t>
            </a:r>
            <a:r>
              <a:rPr lang="ar-SA" sz="2800" b="1" dirty="0" smtClean="0"/>
              <a:t>ـــــــــــ 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=</a:t>
            </a:r>
            <a:r>
              <a:rPr lang="ar-SA" sz="2800" b="1" dirty="0" smtClean="0"/>
              <a:t>ـــــــــــ</a:t>
            </a:r>
            <a:r>
              <a:rPr lang="en-US" sz="2800" b="1" dirty="0" smtClean="0"/>
              <a:t> </a:t>
            </a:r>
            <a:endParaRPr lang="ar-SA" sz="2800" b="1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1427905" y="2143116"/>
            <a:ext cx="726481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∆ 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t</a:t>
            </a:r>
            <a:r>
              <a:rPr lang="ar-SA" sz="2800" b="1" dirty="0" smtClean="0">
                <a:solidFill>
                  <a:srgbClr val="002060"/>
                </a:solidFill>
              </a:rPr>
              <a:t>∆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  <a:endParaRPr lang="ar-SA" sz="2800" b="1" dirty="0"/>
          </a:p>
        </p:txBody>
      </p:sp>
      <p:sp>
        <p:nvSpPr>
          <p:cNvPr id="34" name="مربع نص 33"/>
          <p:cNvSpPr txBox="1"/>
          <p:nvPr/>
        </p:nvSpPr>
        <p:spPr>
          <a:xfrm>
            <a:off x="2643174" y="2143116"/>
            <a:ext cx="768159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∆ 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t</a:t>
            </a:r>
            <a:r>
              <a:rPr lang="ar-SA" sz="2800" b="1" dirty="0" smtClean="0">
                <a:solidFill>
                  <a:srgbClr val="002060"/>
                </a:solidFill>
              </a:rPr>
              <a:t>∆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</a:t>
            </a:r>
            <a:endParaRPr lang="ar-SA" sz="2800" b="1" dirty="0"/>
          </a:p>
        </p:txBody>
      </p:sp>
      <p:grpSp>
        <p:nvGrpSpPr>
          <p:cNvPr id="3" name="مجموعة 48"/>
          <p:cNvGrpSpPr/>
          <p:nvPr/>
        </p:nvGrpSpPr>
        <p:grpSpPr>
          <a:xfrm>
            <a:off x="2542281" y="1571612"/>
            <a:ext cx="837694" cy="1499420"/>
            <a:chOff x="2542281" y="1571612"/>
            <a:chExt cx="837694" cy="1499420"/>
          </a:xfrm>
        </p:grpSpPr>
        <p:grpSp>
          <p:nvGrpSpPr>
            <p:cNvPr id="4" name="مجموعة 47"/>
            <p:cNvGrpSpPr/>
            <p:nvPr/>
          </p:nvGrpSpPr>
          <p:grpSpPr>
            <a:xfrm>
              <a:off x="2857488" y="1928803"/>
              <a:ext cx="522487" cy="1142229"/>
              <a:chOff x="2857488" y="1928803"/>
              <a:chExt cx="522487" cy="1142229"/>
            </a:xfrm>
          </p:grpSpPr>
          <p:sp>
            <p:nvSpPr>
              <p:cNvPr id="35" name="شكل بيضاوي 34"/>
              <p:cNvSpPr/>
              <p:nvPr/>
            </p:nvSpPr>
            <p:spPr>
              <a:xfrm rot="20859902">
                <a:off x="2879909" y="2138275"/>
                <a:ext cx="500066" cy="93275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cxnSp>
            <p:nvCxnSpPr>
              <p:cNvPr id="37" name="رابط كسهم مستقيم 36"/>
              <p:cNvCxnSpPr>
                <a:stCxn id="35" idx="0"/>
              </p:cNvCxnSpPr>
              <p:nvPr/>
            </p:nvCxnSpPr>
            <p:spPr>
              <a:xfrm rot="16200000" flipV="1">
                <a:off x="2833781" y="1952510"/>
                <a:ext cx="220238" cy="17282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5" name="مربع نص 44"/>
            <p:cNvSpPr txBox="1"/>
            <p:nvPr/>
          </p:nvSpPr>
          <p:spPr>
            <a:xfrm>
              <a:off x="2542281" y="1571612"/>
              <a:ext cx="386645" cy="58477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a</a:t>
              </a:r>
              <a:endParaRPr lang="ar-SA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مجموعة 49"/>
          <p:cNvGrpSpPr/>
          <p:nvPr/>
        </p:nvGrpSpPr>
        <p:grpSpPr>
          <a:xfrm>
            <a:off x="1285852" y="1571612"/>
            <a:ext cx="837694" cy="1499420"/>
            <a:chOff x="2542281" y="1571612"/>
            <a:chExt cx="837694" cy="1499420"/>
          </a:xfrm>
        </p:grpSpPr>
        <p:grpSp>
          <p:nvGrpSpPr>
            <p:cNvPr id="6" name="مجموعة 47"/>
            <p:cNvGrpSpPr/>
            <p:nvPr/>
          </p:nvGrpSpPr>
          <p:grpSpPr>
            <a:xfrm>
              <a:off x="2857488" y="1928803"/>
              <a:ext cx="522487" cy="1142229"/>
              <a:chOff x="2857488" y="1928803"/>
              <a:chExt cx="522487" cy="1142229"/>
            </a:xfrm>
          </p:grpSpPr>
          <p:sp>
            <p:nvSpPr>
              <p:cNvPr id="54" name="شكل بيضاوي 53"/>
              <p:cNvSpPr/>
              <p:nvPr/>
            </p:nvSpPr>
            <p:spPr>
              <a:xfrm rot="20859902">
                <a:off x="2879909" y="2138275"/>
                <a:ext cx="500066" cy="93275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cxnSp>
            <p:nvCxnSpPr>
              <p:cNvPr id="55" name="رابط كسهم مستقيم 54"/>
              <p:cNvCxnSpPr>
                <a:stCxn id="54" idx="0"/>
              </p:cNvCxnSpPr>
              <p:nvPr/>
            </p:nvCxnSpPr>
            <p:spPr>
              <a:xfrm rot="16200000" flipV="1">
                <a:off x="2833781" y="1952510"/>
                <a:ext cx="220238" cy="17282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3" name="مربع نص 52"/>
            <p:cNvSpPr txBox="1"/>
            <p:nvPr/>
          </p:nvSpPr>
          <p:spPr>
            <a:xfrm>
              <a:off x="2542281" y="1571612"/>
              <a:ext cx="386645" cy="58477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v</a:t>
              </a:r>
              <a:endParaRPr lang="ar-SA" sz="3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7" name="مربع نص 56"/>
          <p:cNvSpPr txBox="1"/>
          <p:nvPr/>
        </p:nvSpPr>
        <p:spPr>
          <a:xfrm>
            <a:off x="1428728" y="3451871"/>
            <a:ext cx="226055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b="1" dirty="0" smtClean="0"/>
              <a:t> </a:t>
            </a:r>
            <a:r>
              <a:rPr lang="ar-SA" sz="2800" b="1" dirty="0" smtClean="0"/>
              <a:t>ـــــــــــ 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=</a:t>
            </a:r>
            <a:r>
              <a:rPr lang="ar-SA" sz="2800" b="1" dirty="0" smtClean="0"/>
              <a:t>ـــــــــــ</a:t>
            </a:r>
            <a:r>
              <a:rPr lang="en-US" sz="2800" b="1" dirty="0" smtClean="0"/>
              <a:t> </a:t>
            </a:r>
            <a:endParaRPr lang="ar-SA" sz="2800" b="1" dirty="0"/>
          </a:p>
        </p:txBody>
      </p:sp>
      <p:sp>
        <p:nvSpPr>
          <p:cNvPr id="60" name="مربع نص 59"/>
          <p:cNvSpPr txBox="1"/>
          <p:nvPr/>
        </p:nvSpPr>
        <p:spPr>
          <a:xfrm>
            <a:off x="1857356" y="3260711"/>
            <a:ext cx="354585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v</a:t>
            </a:r>
          </a:p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</a:t>
            </a:r>
            <a:endParaRPr lang="ar-SA" sz="2800" b="1" dirty="0"/>
          </a:p>
        </p:txBody>
      </p:sp>
      <p:sp>
        <p:nvSpPr>
          <p:cNvPr id="61" name="مربع نص 60"/>
          <p:cNvSpPr txBox="1"/>
          <p:nvPr/>
        </p:nvSpPr>
        <p:spPr>
          <a:xfrm>
            <a:off x="2831204" y="3260711"/>
            <a:ext cx="362600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</a:t>
            </a:r>
          </a:p>
          <a:p>
            <a:pPr algn="ctr"/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</a:t>
            </a:r>
            <a:endParaRPr lang="ar-SA" sz="2800" b="1" dirty="0"/>
          </a:p>
        </p:txBody>
      </p:sp>
      <p:cxnSp>
        <p:nvCxnSpPr>
          <p:cNvPr id="63" name="رابط كسهم مستقيم 62"/>
          <p:cNvCxnSpPr/>
          <p:nvPr/>
        </p:nvCxnSpPr>
        <p:spPr>
          <a:xfrm rot="10800000">
            <a:off x="2285984" y="3500438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مجموعة 70"/>
          <p:cNvGrpSpPr/>
          <p:nvPr/>
        </p:nvGrpSpPr>
        <p:grpSpPr>
          <a:xfrm>
            <a:off x="3357554" y="5095228"/>
            <a:ext cx="2143140" cy="954107"/>
            <a:chOff x="3357554" y="5095228"/>
            <a:chExt cx="2143140" cy="954107"/>
          </a:xfrm>
        </p:grpSpPr>
        <p:grpSp>
          <p:nvGrpSpPr>
            <p:cNvPr id="8" name="مجموعة 68"/>
            <p:cNvGrpSpPr/>
            <p:nvPr/>
          </p:nvGrpSpPr>
          <p:grpSpPr>
            <a:xfrm>
              <a:off x="3571868" y="5095228"/>
              <a:ext cx="1831927" cy="954107"/>
              <a:chOff x="3571868" y="5095228"/>
              <a:chExt cx="1831927" cy="954107"/>
            </a:xfrm>
          </p:grpSpPr>
          <p:sp>
            <p:nvSpPr>
              <p:cNvPr id="65" name="مربع نص 64"/>
              <p:cNvSpPr txBox="1"/>
              <p:nvPr/>
            </p:nvSpPr>
            <p:spPr>
              <a:xfrm>
                <a:off x="4000847" y="5286388"/>
                <a:ext cx="1402948" cy="52322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800" b="1" dirty="0" smtClean="0"/>
                  <a:t> </a:t>
                </a:r>
                <a:r>
                  <a:rPr lang="ar-SA" sz="2800" b="1" dirty="0" smtClean="0"/>
                  <a:t>ـــــــــــ </a:t>
                </a:r>
                <a:r>
                  <a:rPr lang="en-US" sz="2800" b="1" dirty="0" smtClean="0"/>
                  <a:t> </a:t>
                </a:r>
                <a:r>
                  <a:rPr lang="en-US" sz="2800" b="1" dirty="0" smtClean="0">
                    <a:solidFill>
                      <a:srgbClr val="FF0000"/>
                    </a:solidFill>
                  </a:rPr>
                  <a:t>=</a:t>
                </a:r>
                <a:endParaRPr lang="ar-SA" sz="2800" b="1" dirty="0"/>
              </a:p>
            </p:txBody>
          </p:sp>
          <p:sp>
            <p:nvSpPr>
              <p:cNvPr id="66" name="مربع نص 65"/>
              <p:cNvSpPr txBox="1"/>
              <p:nvPr/>
            </p:nvSpPr>
            <p:spPr>
              <a:xfrm>
                <a:off x="3571868" y="5150006"/>
                <a:ext cx="580608" cy="707886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algn="ctr"/>
                <a:r>
                  <a:rPr lang="en-US" sz="4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</a:t>
                </a:r>
                <a:r>
                  <a:rPr lang="en-US" sz="4000" b="1" baseline="-25000" dirty="0" smtClean="0">
                    <a:solidFill>
                      <a:srgbClr val="FF0000"/>
                    </a:solidFill>
                  </a:rPr>
                  <a:t>c</a:t>
                </a:r>
                <a:endParaRPr lang="en-US" sz="4000" b="1" dirty="0" smtClean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7" name="مربع نص 66"/>
              <p:cNvSpPr txBox="1"/>
              <p:nvPr/>
            </p:nvSpPr>
            <p:spPr>
              <a:xfrm>
                <a:off x="4545716" y="5095228"/>
                <a:ext cx="476412" cy="954107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algn="ctr"/>
                <a:r>
                  <a:rPr lang="en-US" sz="2800" b="1" dirty="0" smtClean="0">
                    <a:solidFill>
                      <a:srgbClr val="FF0000"/>
                    </a:solidFill>
                  </a:rPr>
                  <a:t>v</a:t>
                </a:r>
                <a:r>
                  <a:rPr lang="en-US" sz="2800" b="1" baseline="30000" dirty="0" smtClean="0">
                    <a:solidFill>
                      <a:srgbClr val="FF0000"/>
                    </a:solidFill>
                  </a:rPr>
                  <a:t>2</a:t>
                </a:r>
              </a:p>
              <a:p>
                <a:pPr algn="ctr"/>
                <a:r>
                  <a:rPr lang="en-US" sz="28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r</a:t>
                </a:r>
                <a:endParaRPr lang="ar-SA" sz="2800" b="1" dirty="0"/>
              </a:p>
            </p:txBody>
          </p:sp>
        </p:grpSp>
        <p:sp>
          <p:nvSpPr>
            <p:cNvPr id="70" name="مستطيل 69"/>
            <p:cNvSpPr/>
            <p:nvPr/>
          </p:nvSpPr>
          <p:spPr>
            <a:xfrm>
              <a:off x="3357554" y="5143512"/>
              <a:ext cx="2143140" cy="857256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0" name="مجموعة 74"/>
          <p:cNvGrpSpPr/>
          <p:nvPr/>
        </p:nvGrpSpPr>
        <p:grpSpPr>
          <a:xfrm>
            <a:off x="1395437" y="5286388"/>
            <a:ext cx="2247869" cy="400110"/>
            <a:chOff x="1395437" y="5286388"/>
            <a:chExt cx="2247869" cy="400110"/>
          </a:xfrm>
        </p:grpSpPr>
        <p:cxnSp>
          <p:nvCxnSpPr>
            <p:cNvPr id="73" name="رابط كسهم مستقيم 72"/>
            <p:cNvCxnSpPr/>
            <p:nvPr/>
          </p:nvCxnSpPr>
          <p:spPr>
            <a:xfrm>
              <a:off x="3000364" y="5500702"/>
              <a:ext cx="642942" cy="7143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74" name="مربع نص 73"/>
            <p:cNvSpPr txBox="1"/>
            <p:nvPr/>
          </p:nvSpPr>
          <p:spPr>
            <a:xfrm>
              <a:off x="1395437" y="5286388"/>
              <a:ext cx="1604927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التسارع المركزي</a:t>
              </a:r>
              <a:endParaRPr lang="ar-SA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مجموعة 75"/>
          <p:cNvGrpSpPr/>
          <p:nvPr/>
        </p:nvGrpSpPr>
        <p:grpSpPr>
          <a:xfrm>
            <a:off x="4929190" y="5143512"/>
            <a:ext cx="2052511" cy="400110"/>
            <a:chOff x="752495" y="5286388"/>
            <a:chExt cx="2052511" cy="400110"/>
          </a:xfrm>
        </p:grpSpPr>
        <p:cxnSp>
          <p:nvCxnSpPr>
            <p:cNvPr id="77" name="رابط كسهم مستقيم 76"/>
            <p:cNvCxnSpPr/>
            <p:nvPr/>
          </p:nvCxnSpPr>
          <p:spPr>
            <a:xfrm rot="10800000" flipV="1">
              <a:off x="752495" y="5500702"/>
              <a:ext cx="714380" cy="7143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78" name="مربع نص 77"/>
            <p:cNvSpPr txBox="1"/>
            <p:nvPr/>
          </p:nvSpPr>
          <p:spPr>
            <a:xfrm>
              <a:off x="1538313" y="5286388"/>
              <a:ext cx="1266693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سرعة الجسم</a:t>
              </a:r>
              <a:endParaRPr lang="ar-SA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13" name="مجموعة 79"/>
          <p:cNvGrpSpPr/>
          <p:nvPr/>
        </p:nvGrpSpPr>
        <p:grpSpPr>
          <a:xfrm>
            <a:off x="4786314" y="5857892"/>
            <a:ext cx="2153155" cy="685862"/>
            <a:chOff x="609619" y="5214950"/>
            <a:chExt cx="2153155" cy="685862"/>
          </a:xfrm>
        </p:grpSpPr>
        <p:cxnSp>
          <p:nvCxnSpPr>
            <p:cNvPr id="81" name="رابط كسهم مستقيم 80"/>
            <p:cNvCxnSpPr/>
            <p:nvPr/>
          </p:nvCxnSpPr>
          <p:spPr>
            <a:xfrm rot="10800000">
              <a:off x="752495" y="5214950"/>
              <a:ext cx="714380" cy="285752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82" name="مربع نص 81"/>
            <p:cNvSpPr txBox="1"/>
            <p:nvPr/>
          </p:nvSpPr>
          <p:spPr>
            <a:xfrm>
              <a:off x="609619" y="5500702"/>
              <a:ext cx="2153155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نصف قطر دائرة الحركة</a:t>
              </a:r>
              <a:endParaRPr lang="ar-SA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4" grpId="0"/>
      <p:bldP spid="99" grpId="0"/>
      <p:bldP spid="100" grpId="0"/>
      <p:bldP spid="101" grpId="0"/>
      <p:bldP spid="41" grpId="0"/>
      <p:bldP spid="25" grpId="0"/>
      <p:bldP spid="30" grpId="0"/>
      <p:bldP spid="31" grpId="0"/>
      <p:bldP spid="34" grpId="0"/>
      <p:bldP spid="57" grpId="0"/>
      <p:bldP spid="60" grpId="0"/>
      <p:bldP spid="6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مشربية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260</TotalTime>
  <Words>389</Words>
  <Application>Microsoft Office PowerPoint</Application>
  <PresentationFormat>عرض على الشاشة (3:4)‏</PresentationFormat>
  <Paragraphs>82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مشربية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dell</dc:creator>
  <cp:lastModifiedBy>user</cp:lastModifiedBy>
  <cp:revision>25</cp:revision>
  <dcterms:created xsi:type="dcterms:W3CDTF">2010-12-27T16:03:11Z</dcterms:created>
  <dcterms:modified xsi:type="dcterms:W3CDTF">2011-04-17T02:05:51Z</dcterms:modified>
</cp:coreProperties>
</file>