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68" r:id="rId4"/>
    <p:sldId id="259" r:id="rId5"/>
    <p:sldId id="260" r:id="rId6"/>
    <p:sldId id="267" r:id="rId7"/>
    <p:sldId id="262" r:id="rId8"/>
    <p:sldId id="266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A87E09-9CC3-427C-8B0B-ED9668352900}" type="datetimeFigureOut">
              <a:rPr lang="ar-SA" smtClean="0"/>
              <a:t>20/04/1432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E4659F-B931-4BB1-BBC3-DB21FF8FEBF7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nuclear52.sw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مربع نص 12"/>
          <p:cNvSpPr txBox="1"/>
          <p:nvPr/>
        </p:nvSpPr>
        <p:spPr>
          <a:xfrm>
            <a:off x="1435396" y="285728"/>
            <a:ext cx="718177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اليوم : </a:t>
            </a:r>
            <a:r>
              <a:rPr lang="ar-SA" sz="2400" b="1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PT Bold Heading" pitchFamily="2" charset="-78"/>
              </a:rPr>
              <a:t>الثلاثاء</a:t>
            </a:r>
            <a:r>
              <a:rPr lang="ar-SA" sz="240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                                  الموافق : 1 </a:t>
            </a:r>
            <a:r>
              <a:rPr lang="ar-SA" sz="240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/</a:t>
            </a:r>
            <a:r>
              <a:rPr lang="ar-SA" sz="240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  1</a:t>
            </a:r>
            <a:r>
              <a:rPr lang="ar-SA" sz="240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 /</a:t>
            </a:r>
            <a:r>
              <a:rPr lang="ar-SA" sz="240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PT Bold Heading" pitchFamily="2" charset="-78"/>
              </a:rPr>
              <a:t>  1432 هـ</a:t>
            </a:r>
            <a:endParaRPr lang="ar-SA" sz="2400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PT Bold Heading" pitchFamily="2" charset="-78"/>
            </a:endParaRPr>
          </a:p>
        </p:txBody>
      </p:sp>
      <p:sp>
        <p:nvSpPr>
          <p:cNvPr id="16" name="عنوان 1"/>
          <p:cNvSpPr txBox="1">
            <a:spLocks/>
          </p:cNvSpPr>
          <p:nvPr/>
        </p:nvSpPr>
        <p:spPr>
          <a:xfrm>
            <a:off x="3929058" y="3714752"/>
            <a:ext cx="5715040" cy="171451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rtlCol="1" anchor="ctr"/>
          <a:lstStyle/>
          <a:p>
            <a:pPr algn="ctr">
              <a:defRPr/>
            </a:pPr>
            <a:r>
              <a:rPr lang="ar-SA" sz="44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مقدمة على </a:t>
            </a:r>
          </a:p>
          <a:p>
            <a:pPr algn="ctr">
              <a:defRPr/>
            </a:pPr>
            <a:r>
              <a:rPr lang="ar-SA" sz="44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حركة المقذوفات</a:t>
            </a:r>
          </a:p>
        </p:txBody>
      </p:sp>
      <p:pic>
        <p:nvPicPr>
          <p:cNvPr id="17" name="Picture 3" descr="F:\صور\ورود وفواصل ولا اروع\brebar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5643563"/>
            <a:ext cx="41433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مربع نص 10"/>
          <p:cNvSpPr txBox="1">
            <a:spLocks noChangeArrowheads="1"/>
          </p:cNvSpPr>
          <p:nvPr/>
        </p:nvSpPr>
        <p:spPr bwMode="auto">
          <a:xfrm>
            <a:off x="3571900" y="1028686"/>
            <a:ext cx="52149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 pitchFamily="34" charset="0"/>
                <a:cs typeface="AGA Aladdin Regular" pitchFamily="2" charset="-78"/>
              </a:rPr>
              <a:t>الصف : </a:t>
            </a:r>
            <a:r>
              <a:rPr lang="ar-SA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 pitchFamily="34" charset="0"/>
                <a:cs typeface="AGA Aladdin Regular" pitchFamily="2" charset="-78"/>
              </a:rPr>
              <a:t>الأول الثانوي ــ  فيزياء - 1</a:t>
            </a:r>
            <a:endParaRPr lang="ar-SA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alibri" pitchFamily="34" charset="0"/>
              <a:cs typeface="AGA Aladdin Regular" pitchFamily="2" charset="-78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2786050" y="1691334"/>
            <a:ext cx="557216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SC_REHAN" pitchFamily="2" charset="-78"/>
              </a:rPr>
              <a:t>الباب السادس – الحركة في بُعدين</a:t>
            </a:r>
            <a:endParaRPr lang="ar-SA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SC_REHAN" pitchFamily="2" charset="-78"/>
            </a:endParaRPr>
          </a:p>
        </p:txBody>
      </p:sp>
      <p:pic>
        <p:nvPicPr>
          <p:cNvPr id="20" name="Picture 3" descr="C:\Documents and Settings\farasan\Desktop\صورة2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4584700" y="2428868"/>
            <a:ext cx="4286250" cy="13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AutoShape 2" descr="D:\%D8%AA%D8%B9%D9%84%D9%8A%D9%85%D9%8A\%D8%A7%D9%84%D9%81%D8%B5%D9%84 %D8%A7%D9%84%D8%AF%D8%B1%D8%A7%D8%B3%D9%8A %D8%A7%D9%84%D8%AB%D8%A7%D9%86%D9%8A\%D8%A7%D9%84%D9%81%D8%B5%D9%84 %D8%A7%D9%84%D8%AA%D8%A7%D8%B3%D8%B9 - %D8%A7%D9%84%D9%85%D8%BA%D9%86%D8%A7%D8%B7%D9%8A%D8%B3%D9%8A%D8%A9\%D8%B4%D8%B1%D9%88%D8%AD%D8%A7%D8%AA\%D8%AC%D9%87%D8%A7%D8%B2 %D9%85%D9%86%D8%AA%D8%AE%D8%A8 %D8%A7%D9%84%D8%B3%D8%B1%D8%B9%D8%A7%D8%AA\%D9%85%D9%84%D8%AA%D9%82%D9%89 %D8%A7%D9%84%D9%81%D9%8A%D8%B2%D9%8A%D8%A7%D8%A6%D9%8A%D9%8A%D9%86 %D8%A7%D9%84%D8%B9%D8%B1%D8%A8 - %D8%B3%D9%84%D8%B3%D9%84%D8%A9 %D8%A7%D9%84%D9%85%D9%8F%D8%B3%D8%A7%D8%B9%D8%AF(18) %D8%B4%D8%B1%D8%AD %D9%88%D9%85%D9%86%D8%A7%D9%82%D8%B4%D8%A9  %D8%AC%D9%87%D8%A7%D8%B2 %D9%85%D9%8F%D9%86%D8%AA%D8%AE%D8%A8 %D8%A7%D9%84%D8%B3%D8%B1%D8%B9%D8%A7%D8%AA + %D8%AC%D9%87%D8%A7%D8%B2 %D9%85%D8%B7%D9%8A%D8%A7%D9%81 %D8%A7%D9%84%D9%83%D8%AA%D9%84%D8%A9_files\MassSpectrometer.jpg"/>
          <p:cNvSpPr>
            <a:spLocks noChangeAspect="1" noChangeArrowheads="1"/>
          </p:cNvSpPr>
          <p:nvPr/>
        </p:nvSpPr>
        <p:spPr bwMode="auto">
          <a:xfrm>
            <a:off x="1588" y="-1063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23" name="AutoShape 4" descr="D:\%D8%AA%D8%B9%D9%84%D9%8A%D9%85%D9%8A\%D8%A7%D9%84%D9%81%D8%B5%D9%84 %D8%A7%D9%84%D8%AF%D8%B1%D8%A7%D8%B3%D9%8A %D8%A7%D9%84%D8%AB%D8%A7%D9%86%D9%8A\%D8%A7%D9%84%D9%81%D8%B5%D9%84 %D8%A7%D9%84%D8%AA%D8%A7%D8%B3%D8%B9 - %D8%A7%D9%84%D9%85%D8%BA%D9%86%D8%A7%D8%B7%D9%8A%D8%B3%D9%8A%D8%A9\%D8%B4%D8%B1%D9%88%D8%AD%D8%A7%D8%AA\%D8%AC%D9%87%D8%A7%D8%B2 %D9%85%D9%86%D8%AA%D8%AE%D8%A8 %D8%A7%D9%84%D8%B3%D8%B1%D8%B9%D8%A7%D8%AA\%D9%85%D9%84%D8%AA%D9%82%D9%89 %D8%A7%D9%84%D9%81%D9%8A%D8%B2%D9%8A%D8%A7%D8%A6%D9%8A%D9%8A%D9%86 %D8%A7%D9%84%D8%B9%D8%B1%D8%A8 - %D8%B3%D9%84%D8%B3%D9%84%D8%A9 %D8%A7%D9%84%D9%85%D9%8F%D8%B3%D8%A7%D8%B9%D8%AF(18) %D8%B4%D8%B1%D8%AD %D9%88%D9%85%D9%86%D8%A7%D9%82%D8%B4%D8%A9  %D8%AC%D9%87%D8%A7%D8%B2 %D9%85%D9%8F%D9%86%D8%AA%D8%AE%D8%A8 %D8%A7%D9%84%D8%B3%D8%B1%D8%B9%D8%A7%D8%AA + %D8%AC%D9%87%D8%A7%D8%B2 %D9%85%D8%B7%D9%8A%D8%A7%D9%81 %D8%A7%D9%84%D9%83%D8%AA%D9%84%D8%A9_files\MassSpectrometer.jpg"/>
          <p:cNvSpPr>
            <a:spLocks noChangeAspect="1" noChangeArrowheads="1"/>
          </p:cNvSpPr>
          <p:nvPr/>
        </p:nvSpPr>
        <p:spPr bwMode="auto">
          <a:xfrm>
            <a:off x="1588" y="-1063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4572000" y="2643182"/>
            <a:ext cx="350046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AGA Aladdin Regular" pitchFamily="2" charset="-78"/>
              </a:rPr>
              <a:t>الدرس الأول</a:t>
            </a:r>
            <a:endParaRPr lang="ar-S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AGA Aladdin Regular" pitchFamily="2" charset="-78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2714619"/>
            <a:ext cx="2162178" cy="225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مستطيل 51"/>
          <p:cNvSpPr/>
          <p:nvPr/>
        </p:nvSpPr>
        <p:spPr>
          <a:xfrm>
            <a:off x="3214678" y="-214338"/>
            <a:ext cx="26837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spc="50" dirty="0" smtClean="0">
                <a:ln w="127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mohammad bold art 1" pitchFamily="2" charset="-78"/>
              </a:rPr>
              <a:t>تطبيق حسابي</a:t>
            </a:r>
            <a:endParaRPr lang="ar-SA" sz="4800" b="1" spc="50" dirty="0">
              <a:ln w="127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mohammad bold art 1" pitchFamily="2" charset="-78"/>
            </a:endParaRPr>
          </a:p>
        </p:txBody>
      </p:sp>
      <p:cxnSp>
        <p:nvCxnSpPr>
          <p:cNvPr id="53" name="رابط مستقيم 52"/>
          <p:cNvCxnSpPr/>
          <p:nvPr/>
        </p:nvCxnSpPr>
        <p:spPr>
          <a:xfrm>
            <a:off x="1214414" y="784206"/>
            <a:ext cx="6500858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4" name="مربع نص 53"/>
          <p:cNvSpPr txBox="1">
            <a:spLocks noChangeArrowheads="1"/>
          </p:cNvSpPr>
          <p:nvPr/>
        </p:nvSpPr>
        <p:spPr bwMode="auto">
          <a:xfrm>
            <a:off x="285720" y="1247176"/>
            <a:ext cx="8001056" cy="95410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قذف نواف حجر رأسياً لأعلى بسرعة ابتدائية مقدارها </a:t>
            </a:r>
            <a:r>
              <a:rPr lang="en-US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 m/s</a:t>
            </a:r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r>
              <a:rPr lang="ar-SA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أحسب : الزمن اللازم للوصول لأقصى ارتفاع؟</a:t>
            </a:r>
            <a:endParaRPr lang="ar-SA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5" name="Picture 2" descr=" فواصل جديدة لتزيين المواضيع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558209"/>
            <a:ext cx="28860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مجموعة 33"/>
          <p:cNvGrpSpPr/>
          <p:nvPr/>
        </p:nvGrpSpPr>
        <p:grpSpPr>
          <a:xfrm>
            <a:off x="785786" y="687814"/>
            <a:ext cx="1500198" cy="1169549"/>
            <a:chOff x="3959808" y="1415465"/>
            <a:chExt cx="1500198" cy="1169549"/>
          </a:xfrm>
        </p:grpSpPr>
        <p:pic>
          <p:nvPicPr>
            <p:cNvPr id="57" name="صورة 56" descr="KK-2.png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959808" y="1857363"/>
              <a:ext cx="1500198" cy="727651"/>
            </a:xfrm>
            <a:prstGeom prst="rect">
              <a:avLst/>
            </a:prstGeom>
          </p:spPr>
        </p:pic>
        <p:sp>
          <p:nvSpPr>
            <p:cNvPr id="58" name="مربع نص 57"/>
            <p:cNvSpPr txBox="1"/>
            <p:nvPr/>
          </p:nvSpPr>
          <p:spPr>
            <a:xfrm>
              <a:off x="4557367" y="1415465"/>
              <a:ext cx="433131" cy="58477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3200" dirty="0" smtClean="0"/>
                <a:t>v</a:t>
              </a:r>
              <a:r>
                <a:rPr lang="en-US" sz="3200" baseline="-25000" dirty="0" smtClean="0"/>
                <a:t>i</a:t>
              </a:r>
              <a:endParaRPr lang="ar-SA" sz="3200" b="1" baseline="-25000" dirty="0"/>
            </a:p>
          </p:txBody>
        </p:sp>
      </p:grpSp>
      <p:grpSp>
        <p:nvGrpSpPr>
          <p:cNvPr id="3" name="مجموعة 45"/>
          <p:cNvGrpSpPr/>
          <p:nvPr/>
        </p:nvGrpSpPr>
        <p:grpSpPr>
          <a:xfrm>
            <a:off x="6357950" y="1571612"/>
            <a:ext cx="1071570" cy="1071570"/>
            <a:chOff x="2143108" y="1500174"/>
            <a:chExt cx="1071570" cy="1071570"/>
          </a:xfrm>
        </p:grpSpPr>
        <p:pic>
          <p:nvPicPr>
            <p:cNvPr id="63" name="صورة 62" descr="KK-2.png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143108" y="1500174"/>
              <a:ext cx="928694" cy="714380"/>
            </a:xfrm>
            <a:prstGeom prst="rect">
              <a:avLst/>
            </a:prstGeom>
          </p:spPr>
        </p:pic>
        <p:sp>
          <p:nvSpPr>
            <p:cNvPr id="65" name="مربع نص 64"/>
            <p:cNvSpPr txBox="1"/>
            <p:nvPr/>
          </p:nvSpPr>
          <p:spPr>
            <a:xfrm>
              <a:off x="2156375" y="1986969"/>
              <a:ext cx="1058303" cy="58477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3200" dirty="0" smtClean="0"/>
                <a:t>??</a:t>
              </a:r>
              <a:r>
                <a:rPr lang="ar-SA" sz="3200" dirty="0" smtClean="0"/>
                <a:t>= </a:t>
              </a:r>
              <a:r>
                <a:rPr lang="en-US" sz="3200" dirty="0" smtClean="0"/>
                <a:t>t</a:t>
              </a:r>
            </a:p>
          </p:txBody>
        </p:sp>
      </p:grpSp>
      <p:cxnSp>
        <p:nvCxnSpPr>
          <p:cNvPr id="66" name="رابط مستقيم 65"/>
          <p:cNvCxnSpPr/>
          <p:nvPr/>
        </p:nvCxnSpPr>
        <p:spPr>
          <a:xfrm rot="10800000">
            <a:off x="214282" y="2571744"/>
            <a:ext cx="850112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رابط مستقيم 66"/>
          <p:cNvCxnSpPr/>
          <p:nvPr/>
        </p:nvCxnSpPr>
        <p:spPr>
          <a:xfrm rot="5400000">
            <a:off x="4821238" y="4392619"/>
            <a:ext cx="2928958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8" name="مربع نص 67"/>
          <p:cNvSpPr txBox="1"/>
          <p:nvPr/>
        </p:nvSpPr>
        <p:spPr>
          <a:xfrm>
            <a:off x="6215074" y="2643182"/>
            <a:ext cx="2830070" cy="379591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2800" b="1" u="sng" dirty="0" smtClean="0">
                <a:solidFill>
                  <a:schemeClr val="accent6">
                    <a:lumMod val="75000"/>
                  </a:schemeClr>
                </a:solidFill>
              </a:rPr>
              <a:t>المعطيات</a:t>
            </a:r>
          </a:p>
          <a:p>
            <a:pPr algn="ctr"/>
            <a:endParaRPr lang="ar-SA" sz="800" b="1" dirty="0" smtClean="0"/>
          </a:p>
          <a:p>
            <a:pPr algn="ctr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V</a:t>
            </a:r>
            <a:r>
              <a:rPr lang="en-US" sz="3200" b="1" baseline="-25000" dirty="0" smtClean="0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en-US" sz="3200" b="1" baseline="-25000" dirty="0" smtClean="0"/>
              <a:t> </a:t>
            </a:r>
            <a:r>
              <a:rPr lang="en-US" sz="3200" b="1" dirty="0" smtClean="0"/>
              <a:t> = 30 m/s</a:t>
            </a:r>
          </a:p>
          <a:p>
            <a:pPr algn="ctr"/>
            <a:endParaRPr lang="en-US" b="1" baseline="-25000" dirty="0" smtClean="0"/>
          </a:p>
          <a:p>
            <a:pPr algn="ctr"/>
            <a:r>
              <a:rPr lang="en-US" sz="3600" b="1" baseline="-25000" dirty="0" smtClean="0"/>
              <a:t> 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en-US" sz="3600" b="1" baseline="-25000" dirty="0" smtClean="0"/>
              <a:t> </a:t>
            </a:r>
            <a:r>
              <a:rPr lang="en-US" sz="3600" b="1" dirty="0" smtClean="0"/>
              <a:t>= - 9.8 m/s</a:t>
            </a:r>
            <a:r>
              <a:rPr lang="en-US" sz="3600" b="1" baseline="30000" dirty="0" smtClean="0"/>
              <a:t>2</a:t>
            </a:r>
            <a:endParaRPr lang="ar-SA" sz="3600" b="1" baseline="30000" dirty="0" smtClean="0"/>
          </a:p>
          <a:p>
            <a:pPr algn="ctr"/>
            <a:endParaRPr lang="ar-SA" sz="1600" b="1" dirty="0" smtClean="0"/>
          </a:p>
          <a:p>
            <a:pPr algn="ctr"/>
            <a:r>
              <a:rPr lang="en-US" sz="3600" b="1" dirty="0" err="1" smtClean="0">
                <a:solidFill>
                  <a:schemeClr val="accent3">
                    <a:lumMod val="50000"/>
                  </a:schemeClr>
                </a:solidFill>
              </a:rPr>
              <a:t>V</a:t>
            </a:r>
            <a:r>
              <a:rPr lang="en-US" sz="3600" b="1" baseline="-25000" dirty="0" err="1" smtClean="0">
                <a:solidFill>
                  <a:schemeClr val="accent3">
                    <a:lumMod val="50000"/>
                  </a:schemeClr>
                </a:solidFill>
              </a:rPr>
              <a:t>f</a:t>
            </a:r>
            <a:r>
              <a:rPr lang="en-US" sz="3600" b="1" baseline="-25000" dirty="0" smtClean="0"/>
              <a:t> </a:t>
            </a:r>
            <a:r>
              <a:rPr lang="en-US" sz="3600" b="1" dirty="0" smtClean="0"/>
              <a:t> = 0 m/s</a:t>
            </a:r>
          </a:p>
          <a:p>
            <a:pPr algn="ctr"/>
            <a:endParaRPr lang="ar-SA" sz="2400" b="1" baseline="-25000" dirty="0" smtClean="0"/>
          </a:p>
          <a:p>
            <a:pPr algn="ctr"/>
            <a:endParaRPr lang="en-US" sz="1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t </a:t>
            </a:r>
            <a:r>
              <a:rPr lang="en-US" sz="2800" b="1" dirty="0" smtClean="0"/>
              <a:t>= ??</a:t>
            </a:r>
          </a:p>
          <a:p>
            <a:pPr algn="ctr"/>
            <a:endParaRPr lang="ar-SA" sz="2800" b="1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14"/>
          <p:cNvSpPr/>
          <p:nvPr/>
        </p:nvSpPr>
        <p:spPr>
          <a:xfrm>
            <a:off x="975301" y="-66098"/>
            <a:ext cx="63113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spc="50" dirty="0" smtClean="0">
                <a:ln w="12700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cs typeface="mohammad bold art 1" pitchFamily="2" charset="-78"/>
              </a:rPr>
              <a:t>الحل بعد الحصول على المعطيات</a:t>
            </a:r>
            <a:endParaRPr lang="ar-SA" sz="4800" b="1" spc="50" dirty="0">
              <a:ln w="12700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lt"/>
              <a:cs typeface="mohammad bold art 1" pitchFamily="2" charset="-78"/>
            </a:endParaRPr>
          </a:p>
        </p:txBody>
      </p:sp>
      <p:cxnSp>
        <p:nvCxnSpPr>
          <p:cNvPr id="16" name="رابط مستقيم 15"/>
          <p:cNvCxnSpPr/>
          <p:nvPr/>
        </p:nvCxnSpPr>
        <p:spPr>
          <a:xfrm>
            <a:off x="1214414" y="784206"/>
            <a:ext cx="6500858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rot="5400000">
            <a:off x="4384317" y="3382604"/>
            <a:ext cx="3805979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مربع نص 17"/>
          <p:cNvSpPr txBox="1"/>
          <p:nvPr/>
        </p:nvSpPr>
        <p:spPr>
          <a:xfrm>
            <a:off x="6143636" y="1305811"/>
            <a:ext cx="2830069" cy="39805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2800" b="1" u="sng" dirty="0" smtClean="0">
                <a:solidFill>
                  <a:schemeClr val="accent6">
                    <a:lumMod val="75000"/>
                  </a:schemeClr>
                </a:solidFill>
              </a:rPr>
              <a:t>المعطيات</a:t>
            </a:r>
          </a:p>
          <a:p>
            <a:pPr algn="ctr"/>
            <a:endParaRPr lang="ar-SA" sz="800" b="1" dirty="0" smtClean="0"/>
          </a:p>
          <a:p>
            <a:pPr algn="ctr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V</a:t>
            </a:r>
            <a:r>
              <a:rPr lang="en-US" sz="3200" b="1" baseline="-25000" dirty="0" smtClean="0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en-US" sz="3200" b="1" baseline="-25000" dirty="0" smtClean="0"/>
              <a:t> </a:t>
            </a:r>
            <a:r>
              <a:rPr lang="en-US" sz="3200" b="1" dirty="0" smtClean="0"/>
              <a:t> = 30 m/s</a:t>
            </a:r>
          </a:p>
          <a:p>
            <a:pPr algn="ctr"/>
            <a:endParaRPr lang="en-US" sz="3600" b="1" baseline="-25000" dirty="0" smtClean="0"/>
          </a:p>
          <a:p>
            <a:pPr algn="ctr"/>
            <a:r>
              <a:rPr lang="en-US" sz="3600" b="1" baseline="-25000" dirty="0" smtClean="0"/>
              <a:t> 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en-US" sz="3600" b="1" baseline="-25000" dirty="0" smtClean="0"/>
              <a:t> </a:t>
            </a:r>
            <a:r>
              <a:rPr lang="en-US" sz="3600" b="1" dirty="0" smtClean="0"/>
              <a:t>= - 9.8 m/s</a:t>
            </a:r>
            <a:r>
              <a:rPr lang="en-US" sz="3600" b="1" baseline="30000" dirty="0" smtClean="0"/>
              <a:t>2</a:t>
            </a:r>
            <a:endParaRPr lang="ar-SA" sz="3600" b="1" baseline="30000" dirty="0" smtClean="0"/>
          </a:p>
          <a:p>
            <a:pPr algn="ctr"/>
            <a:endParaRPr lang="ar-SA" sz="1600" b="1" dirty="0" smtClean="0"/>
          </a:p>
          <a:p>
            <a:pPr algn="ctr"/>
            <a:r>
              <a:rPr lang="en-US" sz="3600" b="1" dirty="0" err="1" smtClean="0">
                <a:solidFill>
                  <a:schemeClr val="accent3">
                    <a:lumMod val="50000"/>
                  </a:schemeClr>
                </a:solidFill>
              </a:rPr>
              <a:t>V</a:t>
            </a:r>
            <a:r>
              <a:rPr lang="en-US" sz="3600" b="1" baseline="-25000" dirty="0" err="1" smtClean="0">
                <a:solidFill>
                  <a:schemeClr val="accent3">
                    <a:lumMod val="50000"/>
                  </a:schemeClr>
                </a:solidFill>
              </a:rPr>
              <a:t>f</a:t>
            </a:r>
            <a:r>
              <a:rPr lang="en-US" sz="3600" b="1" baseline="-25000" dirty="0" smtClean="0"/>
              <a:t> </a:t>
            </a:r>
            <a:r>
              <a:rPr lang="en-US" sz="3600" b="1" dirty="0" smtClean="0"/>
              <a:t> = 0 m/s</a:t>
            </a:r>
          </a:p>
          <a:p>
            <a:pPr algn="ctr"/>
            <a:endParaRPr lang="ar-SA" sz="2400" b="1" baseline="-25000" dirty="0" smtClean="0"/>
          </a:p>
          <a:p>
            <a:pPr algn="ctr"/>
            <a:endParaRPr lang="en-US" sz="1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t </a:t>
            </a:r>
            <a:r>
              <a:rPr lang="en-US" sz="2800" b="1" dirty="0" smtClean="0"/>
              <a:t>= ??</a:t>
            </a:r>
          </a:p>
          <a:p>
            <a:pPr algn="ctr"/>
            <a:endParaRPr lang="ar-SA" sz="2800" b="1" baseline="-25000" dirty="0" smtClean="0"/>
          </a:p>
        </p:txBody>
      </p:sp>
      <p:sp>
        <p:nvSpPr>
          <p:cNvPr id="19" name="مربع نص 18"/>
          <p:cNvSpPr txBox="1"/>
          <p:nvPr/>
        </p:nvSpPr>
        <p:spPr>
          <a:xfrm>
            <a:off x="2928926" y="1142984"/>
            <a:ext cx="306045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/>
              <a:t>نستخدم معادلة </a:t>
            </a:r>
            <a:r>
              <a:rPr lang="ar-SA" sz="2400" b="1" dirty="0" smtClean="0">
                <a:solidFill>
                  <a:srgbClr val="FF0000"/>
                </a:solidFill>
              </a:rPr>
              <a:t>الحركة الأولى</a:t>
            </a:r>
            <a:endParaRPr lang="ar-SA" sz="2400" b="1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1017610" y="1928802"/>
            <a:ext cx="2268506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b="1" dirty="0" err="1" smtClean="0"/>
              <a:t>v</a:t>
            </a:r>
            <a:r>
              <a:rPr lang="en-US" sz="3600" b="1" baseline="-25000" dirty="0" err="1" smtClean="0"/>
              <a:t>f</a:t>
            </a:r>
            <a:r>
              <a:rPr lang="en-US" sz="3600" b="1" dirty="0" smtClean="0">
                <a:solidFill>
                  <a:srgbClr val="FF0000"/>
                </a:solidFill>
              </a:rPr>
              <a:t> = </a:t>
            </a:r>
            <a:r>
              <a:rPr lang="en-US" sz="3600" b="1" dirty="0" smtClean="0"/>
              <a:t>v</a:t>
            </a:r>
            <a:r>
              <a:rPr lang="en-US" sz="3600" b="1" baseline="-25000" dirty="0" smtClean="0"/>
              <a:t>i</a:t>
            </a:r>
            <a:r>
              <a:rPr lang="en-US" sz="3600" b="1" dirty="0" smtClean="0"/>
              <a:t>  </a:t>
            </a:r>
            <a:r>
              <a:rPr lang="en-US" sz="3600" b="1" dirty="0" smtClean="0">
                <a:solidFill>
                  <a:srgbClr val="FF0000"/>
                </a:solidFill>
              </a:rPr>
              <a:t>+</a:t>
            </a:r>
            <a:r>
              <a:rPr lang="en-US" sz="3600" b="1" dirty="0" smtClean="0"/>
              <a:t> a t</a:t>
            </a:r>
            <a:endParaRPr lang="ar-SA" sz="3600" b="1" dirty="0"/>
          </a:p>
        </p:txBody>
      </p:sp>
      <p:sp>
        <p:nvSpPr>
          <p:cNvPr id="31" name="شكل بيضاوي 30"/>
          <p:cNvSpPr/>
          <p:nvPr/>
        </p:nvSpPr>
        <p:spPr>
          <a:xfrm>
            <a:off x="2928926" y="2000240"/>
            <a:ext cx="357190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سهم منحني إلى الأعلى 31"/>
          <p:cNvSpPr/>
          <p:nvPr/>
        </p:nvSpPr>
        <p:spPr>
          <a:xfrm rot="10800000">
            <a:off x="1211960" y="1923034"/>
            <a:ext cx="788272" cy="220081"/>
          </a:xfrm>
          <a:prstGeom prst="curvedUpArrow">
            <a:avLst>
              <a:gd name="adj1" fmla="val 0"/>
              <a:gd name="adj2" fmla="val 16245"/>
              <a:gd name="adj3" fmla="val 273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33" name="مربع نص 32"/>
          <p:cNvSpPr txBox="1"/>
          <p:nvPr/>
        </p:nvSpPr>
        <p:spPr>
          <a:xfrm>
            <a:off x="1159704" y="2571744"/>
            <a:ext cx="218034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b="1" dirty="0" err="1" smtClean="0"/>
              <a:t>v</a:t>
            </a:r>
            <a:r>
              <a:rPr lang="en-US" sz="3600" b="1" baseline="-25000" dirty="0" err="1" smtClean="0"/>
              <a:t>f</a:t>
            </a:r>
            <a:r>
              <a:rPr lang="en-US" sz="3600" b="1" dirty="0" smtClean="0">
                <a:solidFill>
                  <a:srgbClr val="FF0000"/>
                </a:solidFill>
              </a:rPr>
              <a:t> - </a:t>
            </a:r>
            <a:r>
              <a:rPr lang="en-US" sz="3600" b="1" dirty="0" smtClean="0"/>
              <a:t>v</a:t>
            </a:r>
            <a:r>
              <a:rPr lang="en-US" sz="3600" b="1" baseline="-25000" dirty="0" smtClean="0"/>
              <a:t>i</a:t>
            </a:r>
            <a:r>
              <a:rPr lang="en-US" sz="3600" b="1" dirty="0" smtClean="0"/>
              <a:t>  </a:t>
            </a:r>
            <a:r>
              <a:rPr lang="en-US" sz="3600" b="1" dirty="0" smtClean="0">
                <a:solidFill>
                  <a:srgbClr val="FF0000"/>
                </a:solidFill>
              </a:rPr>
              <a:t>=</a:t>
            </a:r>
            <a:r>
              <a:rPr lang="en-US" sz="3600" b="1" dirty="0" smtClean="0"/>
              <a:t> a t</a:t>
            </a:r>
            <a:endParaRPr lang="ar-SA" sz="3600" b="1" dirty="0"/>
          </a:p>
        </p:txBody>
      </p:sp>
      <p:sp>
        <p:nvSpPr>
          <p:cNvPr id="34" name="شكل بيضاوي 33"/>
          <p:cNvSpPr/>
          <p:nvPr/>
        </p:nvSpPr>
        <p:spPr>
          <a:xfrm>
            <a:off x="3000364" y="2714620"/>
            <a:ext cx="35719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مربع نص 34"/>
          <p:cNvSpPr txBox="1"/>
          <p:nvPr/>
        </p:nvSpPr>
        <p:spPr>
          <a:xfrm>
            <a:off x="885891" y="3500438"/>
            <a:ext cx="2257349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b="1" dirty="0" smtClean="0"/>
              <a:t> </a:t>
            </a:r>
            <a:r>
              <a:rPr lang="ar-SA" sz="3600" b="1" dirty="0" smtClean="0"/>
              <a:t>ـــــــــــــــ</a:t>
            </a:r>
            <a:r>
              <a:rPr lang="en-US" sz="3600" b="1" dirty="0" smtClean="0"/>
              <a:t>t </a:t>
            </a:r>
            <a:r>
              <a:rPr lang="en-US" sz="3600" b="1" dirty="0" smtClean="0">
                <a:solidFill>
                  <a:srgbClr val="FF0000"/>
                </a:solidFill>
              </a:rPr>
              <a:t>=</a:t>
            </a:r>
            <a:r>
              <a:rPr lang="en-US" sz="3600" b="1" dirty="0" smtClean="0"/>
              <a:t> </a:t>
            </a:r>
            <a:endParaRPr lang="ar-SA" sz="36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1643042" y="3228803"/>
            <a:ext cx="1250599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3600" b="1" dirty="0" err="1" smtClean="0"/>
              <a:t>v</a:t>
            </a:r>
            <a:r>
              <a:rPr lang="en-US" sz="3600" b="1" baseline="-25000" dirty="0" err="1" smtClean="0"/>
              <a:t>f</a:t>
            </a:r>
            <a:r>
              <a:rPr lang="en-US" sz="3600" b="1" dirty="0" smtClean="0">
                <a:solidFill>
                  <a:srgbClr val="FF0000"/>
                </a:solidFill>
              </a:rPr>
              <a:t> - </a:t>
            </a:r>
            <a:r>
              <a:rPr lang="en-US" sz="3600" b="1" dirty="0" smtClean="0"/>
              <a:t>v</a:t>
            </a:r>
            <a:r>
              <a:rPr lang="en-US" sz="3600" b="1" baseline="-25000" dirty="0" smtClean="0"/>
              <a:t>i</a:t>
            </a:r>
            <a:r>
              <a:rPr lang="en-US" sz="3600" b="1" dirty="0" smtClean="0"/>
              <a:t> </a:t>
            </a:r>
          </a:p>
          <a:p>
            <a:pPr algn="ctr"/>
            <a:r>
              <a:rPr lang="en-US" sz="3600" b="1" dirty="0" smtClean="0"/>
              <a:t>a</a:t>
            </a:r>
            <a:endParaRPr lang="ar-SA" sz="36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2743279" y="3500438"/>
            <a:ext cx="2257349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b="1" dirty="0" smtClean="0"/>
              <a:t> </a:t>
            </a:r>
            <a:r>
              <a:rPr lang="ar-SA" sz="3600" b="1" dirty="0" smtClean="0"/>
              <a:t>ـــــــــــــــ</a:t>
            </a:r>
            <a:r>
              <a:rPr lang="en-US" sz="3600" b="1" dirty="0" smtClean="0"/>
              <a:t>  </a:t>
            </a:r>
            <a:r>
              <a:rPr lang="en-US" sz="3600" b="1" dirty="0" smtClean="0">
                <a:solidFill>
                  <a:srgbClr val="FF0000"/>
                </a:solidFill>
              </a:rPr>
              <a:t>=</a:t>
            </a:r>
            <a:r>
              <a:rPr lang="en-US" sz="3600" b="1" dirty="0" smtClean="0"/>
              <a:t> </a:t>
            </a:r>
            <a:endParaRPr lang="ar-SA" sz="36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3535715" y="3286124"/>
            <a:ext cx="1236236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3600" b="1" dirty="0" smtClean="0"/>
              <a:t>0</a:t>
            </a:r>
            <a:r>
              <a:rPr lang="en-US" sz="3600" b="1" dirty="0" smtClean="0">
                <a:solidFill>
                  <a:srgbClr val="FF0000"/>
                </a:solidFill>
              </a:rPr>
              <a:t> - </a:t>
            </a:r>
            <a:r>
              <a:rPr lang="en-US" sz="3600" b="1" dirty="0" smtClean="0"/>
              <a:t>30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-</a:t>
            </a:r>
            <a:r>
              <a:rPr lang="en-US" sz="3600" b="1" dirty="0" smtClean="0"/>
              <a:t> 9.8</a:t>
            </a:r>
            <a:endParaRPr lang="ar-SA" sz="3600" b="1" dirty="0"/>
          </a:p>
        </p:txBody>
      </p:sp>
      <p:sp>
        <p:nvSpPr>
          <p:cNvPr id="39" name="مربع نص 38"/>
          <p:cNvSpPr txBox="1"/>
          <p:nvPr/>
        </p:nvSpPr>
        <p:spPr>
          <a:xfrm>
            <a:off x="4572000" y="3500438"/>
            <a:ext cx="1744388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b="1" dirty="0" smtClean="0"/>
              <a:t> </a:t>
            </a:r>
            <a:r>
              <a:rPr lang="ar-SA" sz="3600" b="1" dirty="0" smtClean="0"/>
              <a:t>ــــــــــ</a:t>
            </a:r>
            <a:r>
              <a:rPr lang="en-US" sz="3600" b="1" dirty="0" smtClean="0"/>
              <a:t>  </a:t>
            </a:r>
            <a:r>
              <a:rPr lang="en-US" sz="3600" b="1" dirty="0" smtClean="0">
                <a:solidFill>
                  <a:srgbClr val="FF0000"/>
                </a:solidFill>
              </a:rPr>
              <a:t>=</a:t>
            </a:r>
            <a:r>
              <a:rPr lang="en-US" sz="3600" b="1" dirty="0" smtClean="0"/>
              <a:t> </a:t>
            </a:r>
            <a:endParaRPr lang="ar-SA" sz="3600" b="1" dirty="0"/>
          </a:p>
        </p:txBody>
      </p:sp>
      <p:sp>
        <p:nvSpPr>
          <p:cNvPr id="40" name="مربع نص 39"/>
          <p:cNvSpPr txBox="1"/>
          <p:nvPr/>
        </p:nvSpPr>
        <p:spPr>
          <a:xfrm>
            <a:off x="5102758" y="3286124"/>
            <a:ext cx="1021433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- </a:t>
            </a:r>
            <a:r>
              <a:rPr lang="en-US" sz="3600" b="1" dirty="0" smtClean="0"/>
              <a:t>30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-</a:t>
            </a:r>
            <a:r>
              <a:rPr lang="en-US" sz="3600" b="1" dirty="0" smtClean="0"/>
              <a:t> 9.8</a:t>
            </a:r>
            <a:endParaRPr lang="ar-SA" sz="3600" b="1" dirty="0"/>
          </a:p>
        </p:txBody>
      </p:sp>
      <p:sp>
        <p:nvSpPr>
          <p:cNvPr id="41" name="مربع نص 40"/>
          <p:cNvSpPr txBox="1"/>
          <p:nvPr/>
        </p:nvSpPr>
        <p:spPr>
          <a:xfrm>
            <a:off x="1888121" y="4640057"/>
            <a:ext cx="2040944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600" b="1" dirty="0" smtClean="0"/>
              <a:t> t </a:t>
            </a:r>
            <a:r>
              <a:rPr lang="en-US" sz="3600" b="1" dirty="0" smtClean="0">
                <a:solidFill>
                  <a:srgbClr val="FF0000"/>
                </a:solidFill>
              </a:rPr>
              <a:t>=</a:t>
            </a:r>
            <a:r>
              <a:rPr lang="en-US" sz="3600" b="1" dirty="0" smtClean="0"/>
              <a:t> 3.06 </a:t>
            </a:r>
            <a:r>
              <a:rPr lang="en-US" sz="4400" b="1" dirty="0" smtClean="0">
                <a:solidFill>
                  <a:srgbClr val="FF0000"/>
                </a:solidFill>
              </a:rPr>
              <a:t>s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0" grpId="0"/>
      <p:bldP spid="31" grpId="0" animBg="1"/>
      <p:bldP spid="32" grpId="0" animBg="1"/>
      <p:bldP spid="33" grpId="0"/>
      <p:bldP spid="34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رابط مستقيم 11"/>
          <p:cNvCxnSpPr/>
          <p:nvPr/>
        </p:nvCxnSpPr>
        <p:spPr>
          <a:xfrm rot="10800000">
            <a:off x="1525529" y="642919"/>
            <a:ext cx="5643602" cy="15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3929058" y="71414"/>
            <a:ext cx="116730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مقدمة</a:t>
            </a: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39" name="مستطيل 38"/>
          <p:cNvSpPr/>
          <p:nvPr/>
        </p:nvSpPr>
        <p:spPr>
          <a:xfrm>
            <a:off x="432158" y="2977218"/>
            <a:ext cx="814037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س / عندما اقوم بضرب كرة غولف مثلاً فإنها لا تسير بشكل مستمر</a:t>
            </a:r>
            <a:r>
              <a:rPr lang="ar-SA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؟ </a:t>
            </a:r>
            <a:endParaRPr lang="ar-SA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4978834" y="1148348"/>
            <a:ext cx="2879314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ar-SA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mohammad bold art 1" pitchFamily="2" charset="-78"/>
              </a:rPr>
              <a:t>سؤال للتفكير ؟!</a:t>
            </a:r>
            <a:endParaRPr lang="ar-SA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mohammad bold art 1" pitchFamily="2" charset="-78"/>
            </a:endParaRPr>
          </a:p>
        </p:txBody>
      </p:sp>
      <p:pic>
        <p:nvPicPr>
          <p:cNvPr id="41" name="Picture 2" descr=" فواصل جديدة لتزيين المواضيع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7873" y="2000242"/>
            <a:ext cx="28860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مربع نص 41"/>
          <p:cNvSpPr txBox="1"/>
          <p:nvPr/>
        </p:nvSpPr>
        <p:spPr>
          <a:xfrm>
            <a:off x="428596" y="3824591"/>
            <a:ext cx="8166018" cy="830997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pPr algn="ctr"/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الأسباب كثيرة منها وجود قوة مؤثرة عليها وهي قوة الاحتكاك المعاكسة للحركة </a:t>
            </a:r>
          </a:p>
          <a:p>
            <a:pPr algn="ctr"/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 الأساس في ذلك </a:t>
            </a:r>
            <a:r>
              <a:rPr lang="ar-S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قوة الجاذبية الأرضية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3" name="صورة 42" descr="96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1052508"/>
            <a:ext cx="1571636" cy="1733550"/>
          </a:xfrm>
          <a:prstGeom prst="rect">
            <a:avLst/>
          </a:prstGeom>
          <a:ln w="44450" cmpd="thickThin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2910" y="928670"/>
            <a:ext cx="788597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المقذوف:</a:t>
            </a:r>
          </a:p>
          <a:p>
            <a:pPr algn="ctr"/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الجسم الذي يطلق في الهواء</a:t>
            </a:r>
            <a:endParaRPr lang="ar-SA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142976" y="4214818"/>
            <a:ext cx="74222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المسار:</a:t>
            </a:r>
          </a:p>
          <a:p>
            <a:pPr algn="ctr"/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حركة الجسم المقذوف في الهواء</a:t>
            </a:r>
            <a:endParaRPr lang="ar-S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رابط مستقيم 11"/>
          <p:cNvCxnSpPr/>
          <p:nvPr/>
        </p:nvCxnSpPr>
        <p:spPr>
          <a:xfrm rot="10800000">
            <a:off x="1525529" y="642919"/>
            <a:ext cx="5643602" cy="15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3929058" y="71414"/>
            <a:ext cx="116730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مقدمة</a:t>
            </a:r>
            <a:endParaRPr lang="en-US" sz="4000" b="1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2350952" y="1334144"/>
            <a:ext cx="6221576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ارسم مخطط توضيحي لجسم يسقط من أعلى مبني ؟</a:t>
            </a:r>
            <a:r>
              <a:rPr lang="ar-SA" sz="2800" b="1" dirty="0" smtClean="0">
                <a:solidFill>
                  <a:srgbClr val="FF0000"/>
                </a:solidFill>
              </a:rPr>
              <a:t>.</a:t>
            </a:r>
            <a:endParaRPr lang="ar-SA" sz="2800" b="1" dirty="0">
              <a:solidFill>
                <a:srgbClr val="FF0000"/>
              </a:solidFill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5429256" y="785794"/>
            <a:ext cx="235352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</a:rPr>
              <a:t>سؤال للمجموعات:</a:t>
            </a:r>
            <a:endParaRPr lang="ar-SA" sz="2800" b="1" dirty="0">
              <a:solidFill>
                <a:srgbClr val="FF0000"/>
              </a:solidFill>
            </a:endParaRPr>
          </a:p>
        </p:txBody>
      </p:sp>
      <p:grpSp>
        <p:nvGrpSpPr>
          <p:cNvPr id="2" name="مجموعة 61"/>
          <p:cNvGrpSpPr/>
          <p:nvPr/>
        </p:nvGrpSpPr>
        <p:grpSpPr>
          <a:xfrm>
            <a:off x="500034" y="2786058"/>
            <a:ext cx="2000264" cy="3429024"/>
            <a:chOff x="500034" y="2500306"/>
            <a:chExt cx="2000264" cy="3429024"/>
          </a:xfrm>
        </p:grpSpPr>
        <p:sp>
          <p:nvSpPr>
            <p:cNvPr id="25" name="مستطيل 24"/>
            <p:cNvSpPr/>
            <p:nvPr/>
          </p:nvSpPr>
          <p:spPr>
            <a:xfrm>
              <a:off x="500034" y="2500306"/>
              <a:ext cx="2000264" cy="3429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ar-SA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مبنى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مستطيل 31"/>
            <p:cNvSpPr/>
            <p:nvPr/>
          </p:nvSpPr>
          <p:spPr>
            <a:xfrm>
              <a:off x="1714480" y="2857496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3" name="مستطيل 32"/>
            <p:cNvSpPr/>
            <p:nvPr/>
          </p:nvSpPr>
          <p:spPr>
            <a:xfrm>
              <a:off x="857224" y="2857496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4" name="مستطيل 33"/>
            <p:cNvSpPr/>
            <p:nvPr/>
          </p:nvSpPr>
          <p:spPr>
            <a:xfrm>
              <a:off x="1714480" y="3357562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مستطيل 34"/>
            <p:cNvSpPr/>
            <p:nvPr/>
          </p:nvSpPr>
          <p:spPr>
            <a:xfrm>
              <a:off x="857224" y="3357562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9" name="مستطيل 48"/>
            <p:cNvSpPr/>
            <p:nvPr/>
          </p:nvSpPr>
          <p:spPr>
            <a:xfrm>
              <a:off x="1714480" y="3857628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0" name="مستطيل 49"/>
            <p:cNvSpPr/>
            <p:nvPr/>
          </p:nvSpPr>
          <p:spPr>
            <a:xfrm>
              <a:off x="857224" y="3857628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1" name="مستطيل 50"/>
            <p:cNvSpPr/>
            <p:nvPr/>
          </p:nvSpPr>
          <p:spPr>
            <a:xfrm>
              <a:off x="1285852" y="5072074"/>
              <a:ext cx="500066" cy="8572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53" name="رابط مستقيم 52"/>
            <p:cNvCxnSpPr/>
            <p:nvPr/>
          </p:nvCxnSpPr>
          <p:spPr>
            <a:xfrm rot="10800000" flipV="1">
              <a:off x="1500166" y="5072074"/>
              <a:ext cx="214314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رابط مستقيم 54"/>
            <p:cNvCxnSpPr/>
            <p:nvPr/>
          </p:nvCxnSpPr>
          <p:spPr>
            <a:xfrm rot="16200000" flipH="1">
              <a:off x="1142974" y="5572138"/>
              <a:ext cx="714382" cy="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رابط مستقيم 59"/>
            <p:cNvCxnSpPr/>
            <p:nvPr/>
          </p:nvCxnSpPr>
          <p:spPr>
            <a:xfrm rot="10800000" flipV="1">
              <a:off x="1571605" y="5502290"/>
              <a:ext cx="71437" cy="698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شكل بيضاوي 62"/>
          <p:cNvSpPr/>
          <p:nvPr/>
        </p:nvSpPr>
        <p:spPr>
          <a:xfrm>
            <a:off x="2500298" y="2428868"/>
            <a:ext cx="285752" cy="28575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مربع نص 63"/>
          <p:cNvSpPr txBox="1"/>
          <p:nvPr/>
        </p:nvSpPr>
        <p:spPr>
          <a:xfrm>
            <a:off x="2973336" y="1928802"/>
            <a:ext cx="5884944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ارسم مخطط توضيحي لجسم يقذف من أعلى مبني</a:t>
            </a:r>
          </a:p>
          <a:p>
            <a:r>
              <a:rPr lang="ar-SA" sz="2800" b="1" dirty="0" smtClean="0">
                <a:solidFill>
                  <a:srgbClr val="C00000"/>
                </a:solidFill>
              </a:rPr>
              <a:t>نحو إلى الأمام ؟.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65" name="شكل بيضاوي 64"/>
          <p:cNvSpPr/>
          <p:nvPr/>
        </p:nvSpPr>
        <p:spPr>
          <a:xfrm>
            <a:off x="2500298" y="2428868"/>
            <a:ext cx="285752" cy="28575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3" name="مجموعة 71"/>
          <p:cNvGrpSpPr/>
          <p:nvPr/>
        </p:nvGrpSpPr>
        <p:grpSpPr>
          <a:xfrm>
            <a:off x="2571736" y="2500306"/>
            <a:ext cx="142876" cy="3714776"/>
            <a:chOff x="2571736" y="2500306"/>
            <a:chExt cx="142876" cy="3714776"/>
          </a:xfrm>
        </p:grpSpPr>
        <p:sp>
          <p:nvSpPr>
            <p:cNvPr id="66" name="شكل بيضاوي 65"/>
            <p:cNvSpPr/>
            <p:nvPr/>
          </p:nvSpPr>
          <p:spPr>
            <a:xfrm>
              <a:off x="2571736" y="250030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7" name="شكل بيضاوي 66"/>
            <p:cNvSpPr/>
            <p:nvPr/>
          </p:nvSpPr>
          <p:spPr>
            <a:xfrm>
              <a:off x="2571736" y="3143248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8" name="شكل بيضاوي 67"/>
            <p:cNvSpPr/>
            <p:nvPr/>
          </p:nvSpPr>
          <p:spPr>
            <a:xfrm>
              <a:off x="2571736" y="392906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9" name="شكل بيضاوي 68"/>
            <p:cNvSpPr/>
            <p:nvPr/>
          </p:nvSpPr>
          <p:spPr>
            <a:xfrm>
              <a:off x="2571736" y="4786322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1" name="شكل بيضاوي 70"/>
            <p:cNvSpPr/>
            <p:nvPr/>
          </p:nvSpPr>
          <p:spPr>
            <a:xfrm>
              <a:off x="2571736" y="607220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4" name="مجموعة 76"/>
          <p:cNvGrpSpPr/>
          <p:nvPr/>
        </p:nvGrpSpPr>
        <p:grpSpPr>
          <a:xfrm>
            <a:off x="2571736" y="2500306"/>
            <a:ext cx="142876" cy="3714776"/>
            <a:chOff x="2571736" y="2500306"/>
            <a:chExt cx="142876" cy="3714776"/>
          </a:xfrm>
        </p:grpSpPr>
        <p:sp>
          <p:nvSpPr>
            <p:cNvPr id="78" name="شكل بيضاوي 77"/>
            <p:cNvSpPr/>
            <p:nvPr/>
          </p:nvSpPr>
          <p:spPr>
            <a:xfrm>
              <a:off x="2571736" y="250030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9" name="شكل بيضاوي 78"/>
            <p:cNvSpPr/>
            <p:nvPr/>
          </p:nvSpPr>
          <p:spPr>
            <a:xfrm>
              <a:off x="2571736" y="3143248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0" name="شكل بيضاوي 79"/>
            <p:cNvSpPr/>
            <p:nvPr/>
          </p:nvSpPr>
          <p:spPr>
            <a:xfrm>
              <a:off x="2571736" y="392906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1" name="شكل بيضاوي 80"/>
            <p:cNvSpPr/>
            <p:nvPr/>
          </p:nvSpPr>
          <p:spPr>
            <a:xfrm>
              <a:off x="2571736" y="4786322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2" name="شكل بيضاوي 81"/>
            <p:cNvSpPr/>
            <p:nvPr/>
          </p:nvSpPr>
          <p:spPr>
            <a:xfrm>
              <a:off x="2571736" y="607220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5" name="مجموعة 82"/>
          <p:cNvGrpSpPr/>
          <p:nvPr/>
        </p:nvGrpSpPr>
        <p:grpSpPr>
          <a:xfrm>
            <a:off x="2571736" y="2500306"/>
            <a:ext cx="4071966" cy="3714776"/>
            <a:chOff x="2571736" y="2500306"/>
            <a:chExt cx="4071966" cy="3714776"/>
          </a:xfrm>
        </p:grpSpPr>
        <p:sp>
          <p:nvSpPr>
            <p:cNvPr id="84" name="شكل بيضاوي 83"/>
            <p:cNvSpPr/>
            <p:nvPr/>
          </p:nvSpPr>
          <p:spPr>
            <a:xfrm>
              <a:off x="2571736" y="250030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5" name="شكل بيضاوي 84"/>
            <p:cNvSpPr/>
            <p:nvPr/>
          </p:nvSpPr>
          <p:spPr>
            <a:xfrm>
              <a:off x="3714744" y="2643182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6" name="شكل بيضاوي 85"/>
            <p:cNvSpPr/>
            <p:nvPr/>
          </p:nvSpPr>
          <p:spPr>
            <a:xfrm>
              <a:off x="5072066" y="3500438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7" name="شكل بيضاوي 86"/>
            <p:cNvSpPr/>
            <p:nvPr/>
          </p:nvSpPr>
          <p:spPr>
            <a:xfrm>
              <a:off x="6072198" y="464344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8" name="شكل بيضاوي 87"/>
            <p:cNvSpPr/>
            <p:nvPr/>
          </p:nvSpPr>
          <p:spPr>
            <a:xfrm>
              <a:off x="6500826" y="607220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0092 L 0.00625 0.5016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09898E-6 C 0.0283 -0.00092 0.05677 -0.00162 0.08438 0.00625 C 0.11198 0.01411 0.13299 0.02405 0.16545 0.04718 C 0.19775 0.07054 0.24757 0.11332 0.27795 0.1457 C 0.30851 0.17831 0.32934 0.213 0.3474 0.24237 C 0.36545 0.27174 0.37483 0.29209 0.38716 0.32262 C 0.39966 0.35338 0.41459 0.39385 0.42188 0.42554 C 0.42882 0.45699 0.42882 0.5 0.43004 0.5118 C 0.43143 0.52359 0.42986 0.49746 0.42847 0.49538 " pathEditMode="relative" rAng="0" ptsTypes="aaaaaaaaA">
                                      <p:cBhvr>
                                        <p:cTn id="5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2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9" grpId="0" animBg="1"/>
      <p:bldP spid="63" grpId="0" animBg="1"/>
      <p:bldP spid="63" grpId="1" animBg="1"/>
      <p:bldP spid="63" grpId="2" animBg="1"/>
      <p:bldP spid="64" grpId="0"/>
      <p:bldP spid="65" grpId="0" animBg="1"/>
      <p:bldP spid="6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رابط مستقيم 11"/>
          <p:cNvCxnSpPr/>
          <p:nvPr/>
        </p:nvCxnSpPr>
        <p:spPr>
          <a:xfrm rot="10800000">
            <a:off x="1525529" y="642919"/>
            <a:ext cx="5643602" cy="15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2429784" y="71414"/>
            <a:ext cx="4142480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6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استقلالية الحركة في بعدين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grpSp>
        <p:nvGrpSpPr>
          <p:cNvPr id="2" name="مجموعة 61"/>
          <p:cNvGrpSpPr/>
          <p:nvPr/>
        </p:nvGrpSpPr>
        <p:grpSpPr>
          <a:xfrm>
            <a:off x="500034" y="2786058"/>
            <a:ext cx="2000264" cy="3429024"/>
            <a:chOff x="500034" y="2500306"/>
            <a:chExt cx="2000264" cy="3429024"/>
          </a:xfrm>
        </p:grpSpPr>
        <p:sp>
          <p:nvSpPr>
            <p:cNvPr id="25" name="مستطيل 24"/>
            <p:cNvSpPr/>
            <p:nvPr/>
          </p:nvSpPr>
          <p:spPr>
            <a:xfrm>
              <a:off x="500034" y="2500306"/>
              <a:ext cx="2000264" cy="3429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ar-SA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مبنى</a:t>
              </a:r>
              <a:endParaRPr lang="ar-S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مستطيل 31"/>
            <p:cNvSpPr/>
            <p:nvPr/>
          </p:nvSpPr>
          <p:spPr>
            <a:xfrm>
              <a:off x="1714480" y="2857496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3" name="مستطيل 32"/>
            <p:cNvSpPr/>
            <p:nvPr/>
          </p:nvSpPr>
          <p:spPr>
            <a:xfrm>
              <a:off x="857224" y="2857496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4" name="مستطيل 33"/>
            <p:cNvSpPr/>
            <p:nvPr/>
          </p:nvSpPr>
          <p:spPr>
            <a:xfrm>
              <a:off x="1714480" y="3357562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5" name="مستطيل 34"/>
            <p:cNvSpPr/>
            <p:nvPr/>
          </p:nvSpPr>
          <p:spPr>
            <a:xfrm>
              <a:off x="857224" y="3357562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49" name="مستطيل 48"/>
            <p:cNvSpPr/>
            <p:nvPr/>
          </p:nvSpPr>
          <p:spPr>
            <a:xfrm>
              <a:off x="1714480" y="3857628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0" name="مستطيل 49"/>
            <p:cNvSpPr/>
            <p:nvPr/>
          </p:nvSpPr>
          <p:spPr>
            <a:xfrm>
              <a:off x="857224" y="3857628"/>
              <a:ext cx="428628" cy="3571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1" name="مستطيل 50"/>
            <p:cNvSpPr/>
            <p:nvPr/>
          </p:nvSpPr>
          <p:spPr>
            <a:xfrm>
              <a:off x="1285852" y="5072074"/>
              <a:ext cx="500066" cy="8572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53" name="رابط مستقيم 52"/>
            <p:cNvCxnSpPr/>
            <p:nvPr/>
          </p:nvCxnSpPr>
          <p:spPr>
            <a:xfrm rot="10800000" flipV="1">
              <a:off x="1500166" y="5072074"/>
              <a:ext cx="214314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رابط مستقيم 54"/>
            <p:cNvCxnSpPr/>
            <p:nvPr/>
          </p:nvCxnSpPr>
          <p:spPr>
            <a:xfrm rot="16200000" flipH="1">
              <a:off x="1142974" y="5572138"/>
              <a:ext cx="714382" cy="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رابط مستقيم 59"/>
            <p:cNvCxnSpPr/>
            <p:nvPr/>
          </p:nvCxnSpPr>
          <p:spPr>
            <a:xfrm rot="10800000" flipV="1">
              <a:off x="1571605" y="5502290"/>
              <a:ext cx="71437" cy="698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مربع نص 63"/>
          <p:cNvSpPr txBox="1"/>
          <p:nvPr/>
        </p:nvSpPr>
        <p:spPr>
          <a:xfrm>
            <a:off x="734706" y="1000108"/>
            <a:ext cx="731161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في الحالة الأولى: 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السرعة </a:t>
            </a:r>
            <a:r>
              <a:rPr lang="ar-SA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التسارع للأسفل ( مركبة واحدة )</a:t>
            </a:r>
            <a:endParaRPr lang="ar-SA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" name="مجموعة 71"/>
          <p:cNvGrpSpPr/>
          <p:nvPr/>
        </p:nvGrpSpPr>
        <p:grpSpPr>
          <a:xfrm>
            <a:off x="2571736" y="2500306"/>
            <a:ext cx="142876" cy="3714776"/>
            <a:chOff x="2571736" y="2500306"/>
            <a:chExt cx="142876" cy="3714776"/>
          </a:xfrm>
        </p:grpSpPr>
        <p:sp>
          <p:nvSpPr>
            <p:cNvPr id="66" name="شكل بيضاوي 65"/>
            <p:cNvSpPr/>
            <p:nvPr/>
          </p:nvSpPr>
          <p:spPr>
            <a:xfrm>
              <a:off x="2571736" y="250030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7" name="شكل بيضاوي 66"/>
            <p:cNvSpPr/>
            <p:nvPr/>
          </p:nvSpPr>
          <p:spPr>
            <a:xfrm>
              <a:off x="2571736" y="3143248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8" name="شكل بيضاوي 67"/>
            <p:cNvSpPr/>
            <p:nvPr/>
          </p:nvSpPr>
          <p:spPr>
            <a:xfrm>
              <a:off x="2571736" y="392906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9" name="شكل بيضاوي 68"/>
            <p:cNvSpPr/>
            <p:nvPr/>
          </p:nvSpPr>
          <p:spPr>
            <a:xfrm>
              <a:off x="2571736" y="4786322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1" name="شكل بيضاوي 70"/>
            <p:cNvSpPr/>
            <p:nvPr/>
          </p:nvSpPr>
          <p:spPr>
            <a:xfrm>
              <a:off x="2571736" y="607220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4" name="مجموعة 76"/>
          <p:cNvGrpSpPr/>
          <p:nvPr/>
        </p:nvGrpSpPr>
        <p:grpSpPr>
          <a:xfrm>
            <a:off x="2571736" y="2500306"/>
            <a:ext cx="142876" cy="3714776"/>
            <a:chOff x="2571736" y="2500306"/>
            <a:chExt cx="142876" cy="3714776"/>
          </a:xfrm>
        </p:grpSpPr>
        <p:sp>
          <p:nvSpPr>
            <p:cNvPr id="78" name="شكل بيضاوي 77"/>
            <p:cNvSpPr/>
            <p:nvPr/>
          </p:nvSpPr>
          <p:spPr>
            <a:xfrm>
              <a:off x="2571736" y="250030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9" name="شكل بيضاوي 78"/>
            <p:cNvSpPr/>
            <p:nvPr/>
          </p:nvSpPr>
          <p:spPr>
            <a:xfrm>
              <a:off x="2571736" y="3143248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0" name="شكل بيضاوي 79"/>
            <p:cNvSpPr/>
            <p:nvPr/>
          </p:nvSpPr>
          <p:spPr>
            <a:xfrm>
              <a:off x="2571736" y="392906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1" name="شكل بيضاوي 80"/>
            <p:cNvSpPr/>
            <p:nvPr/>
          </p:nvSpPr>
          <p:spPr>
            <a:xfrm>
              <a:off x="2571736" y="4786322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2" name="شكل بيضاوي 81"/>
            <p:cNvSpPr/>
            <p:nvPr/>
          </p:nvSpPr>
          <p:spPr>
            <a:xfrm>
              <a:off x="2571736" y="6072206"/>
              <a:ext cx="142876" cy="142876"/>
            </a:xfrm>
            <a:prstGeom prst="ellips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5" name="مجموعة 82"/>
          <p:cNvGrpSpPr/>
          <p:nvPr/>
        </p:nvGrpSpPr>
        <p:grpSpPr>
          <a:xfrm>
            <a:off x="2571736" y="2500306"/>
            <a:ext cx="4071966" cy="3714776"/>
            <a:chOff x="2571736" y="2500306"/>
            <a:chExt cx="4071966" cy="3714776"/>
          </a:xfrm>
        </p:grpSpPr>
        <p:sp>
          <p:nvSpPr>
            <p:cNvPr id="84" name="شكل بيضاوي 83"/>
            <p:cNvSpPr/>
            <p:nvPr/>
          </p:nvSpPr>
          <p:spPr>
            <a:xfrm>
              <a:off x="2571736" y="2500306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5" name="شكل بيضاوي 84"/>
            <p:cNvSpPr/>
            <p:nvPr/>
          </p:nvSpPr>
          <p:spPr>
            <a:xfrm>
              <a:off x="3714744" y="2714620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6" name="شكل بيضاوي 85"/>
            <p:cNvSpPr/>
            <p:nvPr/>
          </p:nvSpPr>
          <p:spPr>
            <a:xfrm>
              <a:off x="4857752" y="3500438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7" name="شكل بيضاوي 86"/>
            <p:cNvSpPr/>
            <p:nvPr/>
          </p:nvSpPr>
          <p:spPr>
            <a:xfrm>
              <a:off x="5786446" y="4643446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8" name="شكل بيضاوي 87"/>
            <p:cNvSpPr/>
            <p:nvPr/>
          </p:nvSpPr>
          <p:spPr>
            <a:xfrm>
              <a:off x="6500826" y="6072206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6" name="مجموعة 38"/>
          <p:cNvGrpSpPr/>
          <p:nvPr/>
        </p:nvGrpSpPr>
        <p:grpSpPr>
          <a:xfrm>
            <a:off x="2928926" y="3929066"/>
            <a:ext cx="316176" cy="1143008"/>
            <a:chOff x="2928926" y="3858422"/>
            <a:chExt cx="316176" cy="1143008"/>
          </a:xfrm>
        </p:grpSpPr>
        <p:cxnSp>
          <p:nvCxnSpPr>
            <p:cNvPr id="40" name="رابط كسهم مستقيم 39"/>
            <p:cNvCxnSpPr/>
            <p:nvPr/>
          </p:nvCxnSpPr>
          <p:spPr>
            <a:xfrm rot="5400000">
              <a:off x="2428860" y="4429132"/>
              <a:ext cx="114300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مربع نص 40"/>
            <p:cNvSpPr txBox="1"/>
            <p:nvPr/>
          </p:nvSpPr>
          <p:spPr>
            <a:xfrm>
              <a:off x="2928926" y="4000504"/>
              <a:ext cx="316176" cy="92333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/>
                <a:t>V</a:t>
              </a:r>
            </a:p>
            <a:p>
              <a:endParaRPr lang="en-US" dirty="0" smtClean="0"/>
            </a:p>
            <a:p>
              <a:r>
                <a:rPr lang="en-US" dirty="0" smtClean="0"/>
                <a:t>a</a:t>
              </a:r>
              <a:endParaRPr lang="ar-SA" dirty="0"/>
            </a:p>
          </p:txBody>
        </p:sp>
      </p:grpSp>
      <p:sp>
        <p:nvSpPr>
          <p:cNvPr id="42" name="مربع نص 41"/>
          <p:cNvSpPr txBox="1"/>
          <p:nvPr/>
        </p:nvSpPr>
        <p:spPr>
          <a:xfrm>
            <a:off x="172055" y="1571612"/>
            <a:ext cx="787427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في الحالة الثانية: السرعة </a:t>
            </a:r>
            <a:r>
              <a:rPr lang="ar-SA" sz="2800" b="1" dirty="0" err="1" smtClean="0">
                <a:solidFill>
                  <a:srgbClr val="C00000"/>
                </a:solidFill>
              </a:rPr>
              <a:t>و</a:t>
            </a:r>
            <a:r>
              <a:rPr lang="ar-SA" sz="2800" b="1" dirty="0" smtClean="0">
                <a:solidFill>
                  <a:srgbClr val="C00000"/>
                </a:solidFill>
              </a:rPr>
              <a:t> التسارع لهما مركبتين على (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</a:t>
            </a:r>
            <a:r>
              <a:rPr lang="en-US" sz="2800" b="1" dirty="0" smtClean="0">
                <a:solidFill>
                  <a:srgbClr val="C00000"/>
                </a:solidFill>
              </a:rPr>
              <a:t> ,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</a:t>
            </a:r>
            <a:r>
              <a:rPr lang="ar-SA" sz="2800" b="1" dirty="0" smtClean="0">
                <a:solidFill>
                  <a:srgbClr val="C00000"/>
                </a:solidFill>
              </a:rPr>
              <a:t> )</a:t>
            </a:r>
            <a:endParaRPr lang="ar-SA" sz="2800" b="1" dirty="0">
              <a:solidFill>
                <a:srgbClr val="C00000"/>
              </a:solidFill>
            </a:endParaRPr>
          </a:p>
        </p:txBody>
      </p:sp>
      <p:cxnSp>
        <p:nvCxnSpPr>
          <p:cNvPr id="44" name="رابط كسهم مستقيم 43"/>
          <p:cNvCxnSpPr>
            <a:stCxn id="84" idx="6"/>
          </p:cNvCxnSpPr>
          <p:nvPr/>
        </p:nvCxnSpPr>
        <p:spPr>
          <a:xfrm>
            <a:off x="2714612" y="2571744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رابط كسهم مستقيم 44"/>
          <p:cNvCxnSpPr/>
          <p:nvPr/>
        </p:nvCxnSpPr>
        <p:spPr>
          <a:xfrm rot="5400000">
            <a:off x="2433622" y="2851940"/>
            <a:ext cx="41910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رابط كسهم مستقيم 46"/>
          <p:cNvCxnSpPr/>
          <p:nvPr/>
        </p:nvCxnSpPr>
        <p:spPr>
          <a:xfrm>
            <a:off x="3858414" y="2795582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رابط كسهم مستقيم 47"/>
          <p:cNvCxnSpPr/>
          <p:nvPr/>
        </p:nvCxnSpPr>
        <p:spPr>
          <a:xfrm rot="5400000">
            <a:off x="3470267" y="3182935"/>
            <a:ext cx="63341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رابط كسهم مستقيم 53"/>
          <p:cNvCxnSpPr/>
          <p:nvPr/>
        </p:nvCxnSpPr>
        <p:spPr>
          <a:xfrm>
            <a:off x="5000628" y="3581400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رابط كسهم مستقيم 55"/>
          <p:cNvCxnSpPr/>
          <p:nvPr/>
        </p:nvCxnSpPr>
        <p:spPr>
          <a:xfrm rot="5400000">
            <a:off x="4505721" y="4076307"/>
            <a:ext cx="847732" cy="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رابط كسهم مستقيم 58"/>
          <p:cNvCxnSpPr/>
          <p:nvPr/>
        </p:nvCxnSpPr>
        <p:spPr>
          <a:xfrm>
            <a:off x="5929322" y="4724408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رابط كسهم مستقيم 60"/>
          <p:cNvCxnSpPr/>
          <p:nvPr/>
        </p:nvCxnSpPr>
        <p:spPr>
          <a:xfrm rot="5400000">
            <a:off x="5362977" y="5290753"/>
            <a:ext cx="990608" cy="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7" name="مجموعة 71"/>
          <p:cNvGrpSpPr/>
          <p:nvPr/>
        </p:nvGrpSpPr>
        <p:grpSpPr>
          <a:xfrm>
            <a:off x="2857488" y="4143380"/>
            <a:ext cx="429422" cy="1157745"/>
            <a:chOff x="2999570" y="3858422"/>
            <a:chExt cx="429422" cy="1157745"/>
          </a:xfrm>
        </p:grpSpPr>
        <p:cxnSp>
          <p:nvCxnSpPr>
            <p:cNvPr id="73" name="رابط كسهم مستقيم 72"/>
            <p:cNvCxnSpPr/>
            <p:nvPr/>
          </p:nvCxnSpPr>
          <p:spPr>
            <a:xfrm rot="5400000">
              <a:off x="2428860" y="4429132"/>
              <a:ext cx="114300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مربع نص 73"/>
            <p:cNvSpPr txBox="1"/>
            <p:nvPr/>
          </p:nvSpPr>
          <p:spPr>
            <a:xfrm>
              <a:off x="3025805" y="4000504"/>
              <a:ext cx="403187" cy="1015663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000" dirty="0" err="1" smtClean="0"/>
                <a:t>V</a:t>
              </a:r>
              <a:r>
                <a:rPr lang="en-US" sz="2000" baseline="-25000" dirty="0" err="1" smtClean="0"/>
                <a:t>y</a:t>
              </a:r>
              <a:endParaRPr lang="en-US" sz="2000" baseline="-25000" dirty="0" smtClean="0"/>
            </a:p>
            <a:p>
              <a:endParaRPr lang="en-US" sz="2000" dirty="0" smtClean="0"/>
            </a:p>
            <a:p>
              <a:r>
                <a:rPr lang="en-US" sz="2000" dirty="0" smtClean="0"/>
                <a:t>a</a:t>
              </a:r>
              <a:r>
                <a:rPr lang="en-US" sz="2000" baseline="-25000" dirty="0" smtClean="0"/>
                <a:t>y</a:t>
              </a:r>
              <a:endParaRPr lang="ar-SA" sz="2000" baseline="-25000" dirty="0"/>
            </a:p>
          </p:txBody>
        </p:sp>
      </p:grpSp>
      <p:grpSp>
        <p:nvGrpSpPr>
          <p:cNvPr id="8" name="مجموعة 90"/>
          <p:cNvGrpSpPr/>
          <p:nvPr/>
        </p:nvGrpSpPr>
        <p:grpSpPr>
          <a:xfrm>
            <a:off x="5143504" y="2643182"/>
            <a:ext cx="1143008" cy="646331"/>
            <a:chOff x="5143504" y="2643182"/>
            <a:chExt cx="1143008" cy="646331"/>
          </a:xfrm>
        </p:grpSpPr>
        <p:cxnSp>
          <p:nvCxnSpPr>
            <p:cNvPr id="76" name="رابط كسهم مستقيم 75"/>
            <p:cNvCxnSpPr/>
            <p:nvPr/>
          </p:nvCxnSpPr>
          <p:spPr>
            <a:xfrm>
              <a:off x="5143504" y="3000372"/>
              <a:ext cx="114300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مربع نص 89"/>
            <p:cNvSpPr txBox="1"/>
            <p:nvPr/>
          </p:nvSpPr>
          <p:spPr>
            <a:xfrm>
              <a:off x="5173987" y="2643182"/>
              <a:ext cx="755335" cy="646331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dirty="0" err="1" smtClean="0"/>
                <a:t>Vx</a:t>
              </a:r>
              <a:endParaRPr lang="en-US" dirty="0" smtClean="0"/>
            </a:p>
            <a:p>
              <a:pPr algn="ctr"/>
              <a:r>
                <a:rPr lang="en-US" dirty="0" smtClean="0"/>
                <a:t>ax = 0</a:t>
              </a:r>
              <a:endParaRPr lang="ar-SA" dirty="0"/>
            </a:p>
          </p:txBody>
        </p:sp>
      </p:grpSp>
      <p:cxnSp>
        <p:nvCxnSpPr>
          <p:cNvPr id="92" name="رابط كسهم مستقيم 91"/>
          <p:cNvCxnSpPr/>
          <p:nvPr/>
        </p:nvCxnSpPr>
        <p:spPr>
          <a:xfrm>
            <a:off x="2571736" y="2571744"/>
            <a:ext cx="1143008" cy="1588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رابط كسهم مستقيم 93"/>
          <p:cNvCxnSpPr/>
          <p:nvPr/>
        </p:nvCxnSpPr>
        <p:spPr>
          <a:xfrm>
            <a:off x="3714744" y="2571744"/>
            <a:ext cx="1143008" cy="1588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رابط كسهم مستقيم 94"/>
          <p:cNvCxnSpPr/>
          <p:nvPr/>
        </p:nvCxnSpPr>
        <p:spPr>
          <a:xfrm>
            <a:off x="4857752" y="2570156"/>
            <a:ext cx="1143008" cy="1588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رابط كسهم مستقيم 95"/>
          <p:cNvCxnSpPr/>
          <p:nvPr/>
        </p:nvCxnSpPr>
        <p:spPr>
          <a:xfrm>
            <a:off x="6000760" y="2571744"/>
            <a:ext cx="1143008" cy="1588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رابط كسهم مستقيم 96"/>
          <p:cNvCxnSpPr/>
          <p:nvPr/>
        </p:nvCxnSpPr>
        <p:spPr>
          <a:xfrm rot="5400000">
            <a:off x="2536414" y="2678504"/>
            <a:ext cx="214314" cy="794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رابط كسهم مستقيم 99"/>
          <p:cNvCxnSpPr/>
          <p:nvPr/>
        </p:nvCxnSpPr>
        <p:spPr>
          <a:xfrm rot="5400000">
            <a:off x="2286381" y="3214289"/>
            <a:ext cx="714380" cy="794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رابط كسهم مستقيم 102"/>
          <p:cNvCxnSpPr/>
          <p:nvPr/>
        </p:nvCxnSpPr>
        <p:spPr>
          <a:xfrm rot="5400000">
            <a:off x="2143505" y="4142983"/>
            <a:ext cx="1000132" cy="794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رابط كسهم مستقيم 106"/>
          <p:cNvCxnSpPr/>
          <p:nvPr/>
        </p:nvCxnSpPr>
        <p:spPr>
          <a:xfrm rot="5400000">
            <a:off x="1964910" y="5393148"/>
            <a:ext cx="1357322" cy="794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مستطيل 61"/>
          <p:cNvSpPr/>
          <p:nvPr/>
        </p:nvSpPr>
        <p:spPr>
          <a:xfrm>
            <a:off x="0" y="6027003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000" b="1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ملاحظة هامة:</a:t>
            </a:r>
          </a:p>
          <a:p>
            <a:pPr algn="ctr"/>
            <a:r>
              <a:rPr lang="ar-SA" sz="20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عند جمع السرعة الأفقية الثابتة والتسارع الرأسي المنتظم ينتجان </a:t>
            </a:r>
            <a:r>
              <a:rPr lang="ar-SA" sz="2000" b="1" cap="none" spc="0" dirty="0" err="1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مسارآ</a:t>
            </a:r>
            <a:r>
              <a:rPr lang="ar-SA" sz="2000" b="1" cap="none" spc="0" dirty="0" smtClean="0">
                <a:ln w="1905"/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منحنى يسمى القطع المكافئ</a:t>
            </a:r>
            <a:endParaRPr lang="ar-SA" sz="2000" b="1" cap="none" spc="0" dirty="0">
              <a:ln w="1905"/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42" grpId="0"/>
      <p:bldP spid="6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000232" y="1142984"/>
            <a:ext cx="600079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نشاط حركي:</a:t>
            </a:r>
            <a:endParaRPr lang="ar-SA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14" descr="smileronde">
            <a:hlinkClick r:id="rId2" action="ppaction://hlinkfil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000372"/>
            <a:ext cx="3741738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رابط مستقيم 11"/>
          <p:cNvCxnSpPr/>
          <p:nvPr/>
        </p:nvCxnSpPr>
        <p:spPr>
          <a:xfrm rot="10800000">
            <a:off x="1525529" y="642919"/>
            <a:ext cx="5643602" cy="15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2214546" y="0"/>
            <a:ext cx="432522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6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المقذوفات التي تطلق بزاوية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64" name="مربع نص 63"/>
          <p:cNvSpPr txBox="1"/>
          <p:nvPr/>
        </p:nvSpPr>
        <p:spPr>
          <a:xfrm>
            <a:off x="4395979" y="1000108"/>
            <a:ext cx="3650358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لاحظ الرسم التوضيحي التالي:</a:t>
            </a:r>
            <a:endParaRPr lang="ar-SA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مجموعة 82"/>
          <p:cNvGrpSpPr/>
          <p:nvPr/>
        </p:nvGrpSpPr>
        <p:grpSpPr>
          <a:xfrm>
            <a:off x="4643438" y="2643182"/>
            <a:ext cx="4071966" cy="3714776"/>
            <a:chOff x="2571736" y="2500306"/>
            <a:chExt cx="4071966" cy="3714776"/>
          </a:xfrm>
        </p:grpSpPr>
        <p:sp>
          <p:nvSpPr>
            <p:cNvPr id="84" name="شكل بيضاوي 83"/>
            <p:cNvSpPr/>
            <p:nvPr/>
          </p:nvSpPr>
          <p:spPr>
            <a:xfrm>
              <a:off x="2571736" y="2500306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5" name="شكل بيضاوي 84"/>
            <p:cNvSpPr/>
            <p:nvPr/>
          </p:nvSpPr>
          <p:spPr>
            <a:xfrm>
              <a:off x="3714744" y="2714620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6" name="شكل بيضاوي 85"/>
            <p:cNvSpPr/>
            <p:nvPr/>
          </p:nvSpPr>
          <p:spPr>
            <a:xfrm>
              <a:off x="4643438" y="3286124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7" name="شكل بيضاوي 86"/>
            <p:cNvSpPr/>
            <p:nvPr/>
          </p:nvSpPr>
          <p:spPr>
            <a:xfrm>
              <a:off x="5715008" y="4429132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8" name="شكل بيضاوي 87"/>
            <p:cNvSpPr/>
            <p:nvPr/>
          </p:nvSpPr>
          <p:spPr>
            <a:xfrm>
              <a:off x="6500826" y="6072206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cxnSp>
        <p:nvCxnSpPr>
          <p:cNvPr id="47" name="رابط كسهم مستقيم 46"/>
          <p:cNvCxnSpPr/>
          <p:nvPr/>
        </p:nvCxnSpPr>
        <p:spPr>
          <a:xfrm>
            <a:off x="5930116" y="2938458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رابط كسهم مستقيم 47"/>
          <p:cNvCxnSpPr/>
          <p:nvPr/>
        </p:nvCxnSpPr>
        <p:spPr>
          <a:xfrm rot="5400000">
            <a:off x="5720564" y="3147216"/>
            <a:ext cx="2762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رابط كسهم مستقيم 53"/>
          <p:cNvCxnSpPr/>
          <p:nvPr/>
        </p:nvCxnSpPr>
        <p:spPr>
          <a:xfrm>
            <a:off x="6858016" y="3500438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رابط كسهم مستقيم 55"/>
          <p:cNvCxnSpPr/>
          <p:nvPr/>
        </p:nvCxnSpPr>
        <p:spPr>
          <a:xfrm rot="5400000">
            <a:off x="6536942" y="3821512"/>
            <a:ext cx="500066" cy="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رابط كسهم مستقيم 58"/>
          <p:cNvCxnSpPr/>
          <p:nvPr/>
        </p:nvCxnSpPr>
        <p:spPr>
          <a:xfrm>
            <a:off x="7929586" y="4643446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رابط كسهم مستقيم 60"/>
          <p:cNvCxnSpPr/>
          <p:nvPr/>
        </p:nvCxnSpPr>
        <p:spPr>
          <a:xfrm rot="5400000">
            <a:off x="7465636" y="5107396"/>
            <a:ext cx="785818" cy="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3" name="مجموعة 82"/>
          <p:cNvGrpSpPr/>
          <p:nvPr/>
        </p:nvGrpSpPr>
        <p:grpSpPr>
          <a:xfrm>
            <a:off x="857224" y="2857496"/>
            <a:ext cx="2714644" cy="3286148"/>
            <a:chOff x="2428860" y="2714620"/>
            <a:chExt cx="2714644" cy="3286148"/>
          </a:xfrm>
        </p:grpSpPr>
        <p:sp>
          <p:nvSpPr>
            <p:cNvPr id="65" name="شكل بيضاوي 64"/>
            <p:cNvSpPr/>
            <p:nvPr/>
          </p:nvSpPr>
          <p:spPr>
            <a:xfrm>
              <a:off x="5000628" y="2714620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0" name="شكل بيضاوي 69"/>
            <p:cNvSpPr/>
            <p:nvPr/>
          </p:nvSpPr>
          <p:spPr>
            <a:xfrm>
              <a:off x="4071934" y="3286124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2" name="شكل بيضاوي 71"/>
            <p:cNvSpPr/>
            <p:nvPr/>
          </p:nvSpPr>
          <p:spPr>
            <a:xfrm>
              <a:off x="3071802" y="4500570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5" name="شكل بيضاوي 74"/>
            <p:cNvSpPr/>
            <p:nvPr/>
          </p:nvSpPr>
          <p:spPr>
            <a:xfrm>
              <a:off x="2428860" y="5857892"/>
              <a:ext cx="142876" cy="142876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cxnSp>
        <p:nvCxnSpPr>
          <p:cNvPr id="77" name="رابط كسهم مستقيم 76"/>
          <p:cNvCxnSpPr/>
          <p:nvPr/>
        </p:nvCxnSpPr>
        <p:spPr>
          <a:xfrm>
            <a:off x="3571868" y="2938458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9" name="رابط كسهم مستقيم 88"/>
          <p:cNvCxnSpPr/>
          <p:nvPr/>
        </p:nvCxnSpPr>
        <p:spPr>
          <a:xfrm>
            <a:off x="2643174" y="3500438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3" name="رابط كسهم مستقيم 92"/>
          <p:cNvCxnSpPr/>
          <p:nvPr/>
        </p:nvCxnSpPr>
        <p:spPr>
          <a:xfrm>
            <a:off x="1643042" y="4714884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4" name="رابط كسهم مستقيم 103"/>
          <p:cNvCxnSpPr/>
          <p:nvPr/>
        </p:nvCxnSpPr>
        <p:spPr>
          <a:xfrm>
            <a:off x="4786314" y="2714620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5" name="رابط كسهم مستقيم 104"/>
          <p:cNvCxnSpPr/>
          <p:nvPr/>
        </p:nvCxnSpPr>
        <p:spPr>
          <a:xfrm rot="5400000">
            <a:off x="3362316" y="2709858"/>
            <a:ext cx="276228" cy="15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6" name="رابط كسهم مستقيم 105"/>
          <p:cNvCxnSpPr/>
          <p:nvPr/>
        </p:nvCxnSpPr>
        <p:spPr>
          <a:xfrm>
            <a:off x="1000100" y="6072206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8" name="رابط كسهم مستقيم 107"/>
          <p:cNvCxnSpPr/>
          <p:nvPr/>
        </p:nvCxnSpPr>
        <p:spPr>
          <a:xfrm rot="5400000">
            <a:off x="2290746" y="3209924"/>
            <a:ext cx="561980" cy="15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9" name="رابط كسهم مستقيم 108"/>
          <p:cNvCxnSpPr/>
          <p:nvPr/>
        </p:nvCxnSpPr>
        <p:spPr>
          <a:xfrm rot="5400000">
            <a:off x="1147738" y="4281494"/>
            <a:ext cx="847732" cy="15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0" name="رابط كسهم مستقيم 109"/>
          <p:cNvCxnSpPr/>
          <p:nvPr/>
        </p:nvCxnSpPr>
        <p:spPr>
          <a:xfrm rot="5400000">
            <a:off x="326201" y="5388783"/>
            <a:ext cx="1204922" cy="1588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9" name="شكل بيضاوي 118"/>
          <p:cNvSpPr/>
          <p:nvPr/>
        </p:nvSpPr>
        <p:spPr>
          <a:xfrm flipH="1">
            <a:off x="847700" y="5929330"/>
            <a:ext cx="152400" cy="20479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4" name="مجموعة 140"/>
          <p:cNvGrpSpPr/>
          <p:nvPr/>
        </p:nvGrpSpPr>
        <p:grpSpPr>
          <a:xfrm>
            <a:off x="928662" y="2643182"/>
            <a:ext cx="7715304" cy="3643338"/>
            <a:chOff x="928662" y="2643182"/>
            <a:chExt cx="7715304" cy="3643338"/>
          </a:xfrm>
        </p:grpSpPr>
        <p:cxnSp>
          <p:nvCxnSpPr>
            <p:cNvPr id="125" name="رابط مستقيم 124"/>
            <p:cNvCxnSpPr/>
            <p:nvPr/>
          </p:nvCxnSpPr>
          <p:spPr>
            <a:xfrm rot="5400000" flipH="1" flipV="1">
              <a:off x="607191" y="5036355"/>
              <a:ext cx="1285884" cy="64294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رابط مستقيم 125"/>
            <p:cNvCxnSpPr>
              <a:endCxn id="70" idx="3"/>
            </p:cNvCxnSpPr>
            <p:nvPr/>
          </p:nvCxnSpPr>
          <p:spPr>
            <a:xfrm rot="5400000" flipH="1" flipV="1">
              <a:off x="1464447" y="3658109"/>
              <a:ext cx="1163932" cy="94961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رابط مستقيم 127"/>
            <p:cNvCxnSpPr/>
            <p:nvPr/>
          </p:nvCxnSpPr>
          <p:spPr>
            <a:xfrm flipV="1">
              <a:off x="2592660" y="2857496"/>
              <a:ext cx="979208" cy="64294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رابط مستقيم 129"/>
            <p:cNvCxnSpPr>
              <a:endCxn id="84" idx="1"/>
            </p:cNvCxnSpPr>
            <p:nvPr/>
          </p:nvCxnSpPr>
          <p:spPr>
            <a:xfrm flipV="1">
              <a:off x="3500430" y="2664106"/>
              <a:ext cx="1163932" cy="26482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رابط مستقيم 131"/>
            <p:cNvCxnSpPr/>
            <p:nvPr/>
          </p:nvCxnSpPr>
          <p:spPr>
            <a:xfrm>
              <a:off x="4714876" y="2643182"/>
              <a:ext cx="1071570" cy="23523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رابط مستقيم 133"/>
            <p:cNvCxnSpPr/>
            <p:nvPr/>
          </p:nvCxnSpPr>
          <p:spPr>
            <a:xfrm>
              <a:off x="5857884" y="2928934"/>
              <a:ext cx="928694" cy="50006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6" name="رابط مستقيم 135"/>
            <p:cNvCxnSpPr/>
            <p:nvPr/>
          </p:nvCxnSpPr>
          <p:spPr>
            <a:xfrm rot="16200000" flipH="1">
              <a:off x="6750859" y="3464720"/>
              <a:ext cx="1092494" cy="102105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رابط مستقيم 138"/>
            <p:cNvCxnSpPr/>
            <p:nvPr/>
          </p:nvCxnSpPr>
          <p:spPr>
            <a:xfrm rot="16200000" flipH="1">
              <a:off x="7429520" y="5072074"/>
              <a:ext cx="1643074" cy="78581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مجموعة 68"/>
          <p:cNvGrpSpPr/>
          <p:nvPr/>
        </p:nvGrpSpPr>
        <p:grpSpPr>
          <a:xfrm>
            <a:off x="928662" y="5671988"/>
            <a:ext cx="682216" cy="548587"/>
            <a:chOff x="1428728" y="3382186"/>
            <a:chExt cx="682216" cy="475442"/>
          </a:xfrm>
        </p:grpSpPr>
        <p:sp>
          <p:nvSpPr>
            <p:cNvPr id="144" name="قوس 143"/>
            <p:cNvSpPr/>
            <p:nvPr/>
          </p:nvSpPr>
          <p:spPr>
            <a:xfrm>
              <a:off x="1428728" y="3500438"/>
              <a:ext cx="214314" cy="357190"/>
            </a:xfrm>
            <a:prstGeom prst="arc">
              <a:avLst>
                <a:gd name="adj1" fmla="val 16200000"/>
                <a:gd name="adj2" fmla="val 1456582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45" name="مستطيل 144"/>
            <p:cNvSpPr/>
            <p:nvPr/>
          </p:nvSpPr>
          <p:spPr>
            <a:xfrm rot="21160238">
              <a:off x="1695446" y="3382186"/>
              <a:ext cx="415498" cy="3200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</a:rPr>
                <a:t>Θ°</a:t>
              </a:r>
              <a:endParaRPr lang="ar-SA" dirty="0"/>
            </a:p>
          </p:txBody>
        </p:sp>
      </p:grpSp>
      <p:grpSp>
        <p:nvGrpSpPr>
          <p:cNvPr id="6" name="مجموعة 152"/>
          <p:cNvGrpSpPr/>
          <p:nvPr/>
        </p:nvGrpSpPr>
        <p:grpSpPr>
          <a:xfrm>
            <a:off x="1000100" y="5864386"/>
            <a:ext cx="7572428" cy="707886"/>
            <a:chOff x="1000100" y="5864386"/>
            <a:chExt cx="7572428" cy="707886"/>
          </a:xfrm>
        </p:grpSpPr>
        <p:sp>
          <p:nvSpPr>
            <p:cNvPr id="146" name="مربع نص 145"/>
            <p:cNvSpPr txBox="1"/>
            <p:nvPr/>
          </p:nvSpPr>
          <p:spPr>
            <a:xfrm>
              <a:off x="4064508" y="5864386"/>
              <a:ext cx="1221873" cy="707886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2000" b="1" dirty="0" smtClean="0"/>
                <a:t>المدى الأفقي</a:t>
              </a:r>
            </a:p>
            <a:p>
              <a:pPr algn="ctr"/>
              <a:r>
                <a:rPr lang="en-US" sz="2000" b="1" dirty="0" smtClean="0"/>
                <a:t>R</a:t>
              </a:r>
              <a:endParaRPr lang="ar-SA" sz="2000" b="1" dirty="0"/>
            </a:p>
          </p:txBody>
        </p:sp>
        <p:cxnSp>
          <p:nvCxnSpPr>
            <p:cNvPr id="148" name="رابط كسهم مستقيم 147"/>
            <p:cNvCxnSpPr/>
            <p:nvPr/>
          </p:nvCxnSpPr>
          <p:spPr>
            <a:xfrm rot="10800000">
              <a:off x="1000100" y="6143644"/>
              <a:ext cx="3071834" cy="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رابط كسهم مستقيم 150"/>
            <p:cNvCxnSpPr/>
            <p:nvPr/>
          </p:nvCxnSpPr>
          <p:spPr>
            <a:xfrm rot="10800000">
              <a:off x="5286380" y="6143644"/>
              <a:ext cx="3286148" cy="1588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" name="مجموعة 164"/>
          <p:cNvGrpSpPr/>
          <p:nvPr/>
        </p:nvGrpSpPr>
        <p:grpSpPr>
          <a:xfrm>
            <a:off x="4071934" y="2786058"/>
            <a:ext cx="1249061" cy="3214710"/>
            <a:chOff x="4071934" y="2786058"/>
            <a:chExt cx="1249061" cy="3214710"/>
          </a:xfrm>
        </p:grpSpPr>
        <p:cxnSp>
          <p:nvCxnSpPr>
            <p:cNvPr id="155" name="رابط كسهم مستقيم 154"/>
            <p:cNvCxnSpPr/>
            <p:nvPr/>
          </p:nvCxnSpPr>
          <p:spPr>
            <a:xfrm rot="5400000" flipH="1" flipV="1">
              <a:off x="4286247" y="3214687"/>
              <a:ext cx="857259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رابط كسهم مستقيم 160"/>
            <p:cNvCxnSpPr>
              <a:endCxn id="163" idx="2"/>
            </p:cNvCxnSpPr>
            <p:nvPr/>
          </p:nvCxnSpPr>
          <p:spPr>
            <a:xfrm rot="16200000" flipV="1">
              <a:off x="3694527" y="4980418"/>
              <a:ext cx="2022288" cy="18411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3" name="مربع نص 162"/>
            <p:cNvSpPr txBox="1"/>
            <p:nvPr/>
          </p:nvSpPr>
          <p:spPr>
            <a:xfrm>
              <a:off x="4071934" y="3578370"/>
              <a:ext cx="1249061" cy="4001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2000" b="1" dirty="0" smtClean="0"/>
                <a:t>أقصى ارتفاع</a:t>
              </a:r>
              <a:endParaRPr lang="ar-SA" sz="2000" b="1" dirty="0"/>
            </a:p>
          </p:txBody>
        </p:sp>
      </p:grpSp>
      <p:grpSp>
        <p:nvGrpSpPr>
          <p:cNvPr id="8" name="مجموعة 201"/>
          <p:cNvGrpSpPr/>
          <p:nvPr/>
        </p:nvGrpSpPr>
        <p:grpSpPr>
          <a:xfrm>
            <a:off x="928662" y="2071678"/>
            <a:ext cx="3643338" cy="1588"/>
            <a:chOff x="928662" y="2071678"/>
            <a:chExt cx="3643338" cy="1588"/>
          </a:xfrm>
        </p:grpSpPr>
        <p:cxnSp>
          <p:nvCxnSpPr>
            <p:cNvPr id="167" name="رابط كسهم مستقيم 166"/>
            <p:cNvCxnSpPr/>
            <p:nvPr/>
          </p:nvCxnSpPr>
          <p:spPr>
            <a:xfrm>
              <a:off x="928662" y="2071678"/>
              <a:ext cx="857256" cy="1588"/>
            </a:xfrm>
            <a:prstGeom prst="straightConnector1">
              <a:avLst/>
            </a:prstGeom>
            <a:ln>
              <a:headEnd type="oval" w="lg" len="lg"/>
              <a:tailEnd type="arrow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0" name="رابط كسهم مستقيم 179"/>
            <p:cNvCxnSpPr/>
            <p:nvPr/>
          </p:nvCxnSpPr>
          <p:spPr>
            <a:xfrm>
              <a:off x="1857356" y="2071678"/>
              <a:ext cx="857256" cy="1588"/>
            </a:xfrm>
            <a:prstGeom prst="straightConnector1">
              <a:avLst/>
            </a:prstGeom>
            <a:ln>
              <a:headEnd type="oval" w="lg" len="lg"/>
              <a:tailEnd type="arrow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1" name="رابط كسهم مستقيم 180"/>
            <p:cNvCxnSpPr/>
            <p:nvPr/>
          </p:nvCxnSpPr>
          <p:spPr>
            <a:xfrm>
              <a:off x="2786050" y="2071678"/>
              <a:ext cx="857256" cy="1588"/>
            </a:xfrm>
            <a:prstGeom prst="straightConnector1">
              <a:avLst/>
            </a:prstGeom>
            <a:ln>
              <a:headEnd type="oval" w="lg" len="lg"/>
              <a:tailEnd type="arrow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2" name="رابط كسهم مستقيم 181"/>
            <p:cNvCxnSpPr/>
            <p:nvPr/>
          </p:nvCxnSpPr>
          <p:spPr>
            <a:xfrm>
              <a:off x="3714744" y="2071678"/>
              <a:ext cx="857256" cy="1588"/>
            </a:xfrm>
            <a:prstGeom prst="straightConnector1">
              <a:avLst/>
            </a:prstGeom>
            <a:ln>
              <a:headEnd type="oval" w="lg" len="lg"/>
              <a:tailEnd type="arrow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مجموعة 202"/>
          <p:cNvGrpSpPr/>
          <p:nvPr/>
        </p:nvGrpSpPr>
        <p:grpSpPr>
          <a:xfrm>
            <a:off x="4643438" y="2071678"/>
            <a:ext cx="3643338" cy="1588"/>
            <a:chOff x="4643438" y="2071678"/>
            <a:chExt cx="3643338" cy="1588"/>
          </a:xfrm>
        </p:grpSpPr>
        <p:cxnSp>
          <p:nvCxnSpPr>
            <p:cNvPr id="183" name="رابط كسهم مستقيم 182"/>
            <p:cNvCxnSpPr/>
            <p:nvPr/>
          </p:nvCxnSpPr>
          <p:spPr>
            <a:xfrm>
              <a:off x="4643438" y="2071678"/>
              <a:ext cx="857256" cy="1588"/>
            </a:xfrm>
            <a:prstGeom prst="straightConnector1">
              <a:avLst/>
            </a:prstGeom>
            <a:ln>
              <a:headEnd type="oval" w="lg" len="lg"/>
              <a:tailEnd type="arrow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رابط كسهم مستقيم 183"/>
            <p:cNvCxnSpPr/>
            <p:nvPr/>
          </p:nvCxnSpPr>
          <p:spPr>
            <a:xfrm>
              <a:off x="5572132" y="2071678"/>
              <a:ext cx="857256" cy="1588"/>
            </a:xfrm>
            <a:prstGeom prst="straightConnector1">
              <a:avLst/>
            </a:prstGeom>
            <a:ln>
              <a:headEnd type="oval" w="lg" len="lg"/>
              <a:tailEnd type="arrow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5" name="رابط كسهم مستقيم 184"/>
            <p:cNvCxnSpPr/>
            <p:nvPr/>
          </p:nvCxnSpPr>
          <p:spPr>
            <a:xfrm>
              <a:off x="6500826" y="2071678"/>
              <a:ext cx="857256" cy="1588"/>
            </a:xfrm>
            <a:prstGeom prst="straightConnector1">
              <a:avLst/>
            </a:prstGeom>
            <a:ln>
              <a:headEnd type="oval" w="lg" len="lg"/>
              <a:tailEnd type="arrow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6" name="رابط كسهم مستقيم 185"/>
            <p:cNvCxnSpPr/>
            <p:nvPr/>
          </p:nvCxnSpPr>
          <p:spPr>
            <a:xfrm>
              <a:off x="7429520" y="2071678"/>
              <a:ext cx="857256" cy="1588"/>
            </a:xfrm>
            <a:prstGeom prst="straightConnector1">
              <a:avLst/>
            </a:prstGeom>
            <a:ln>
              <a:headEnd type="oval" w="lg" len="lg"/>
              <a:tailEnd type="arrow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مجموعة 186"/>
          <p:cNvGrpSpPr/>
          <p:nvPr/>
        </p:nvGrpSpPr>
        <p:grpSpPr>
          <a:xfrm>
            <a:off x="6715140" y="2230931"/>
            <a:ext cx="1143008" cy="769441"/>
            <a:chOff x="5143504" y="2588121"/>
            <a:chExt cx="1143008" cy="769441"/>
          </a:xfrm>
        </p:grpSpPr>
        <p:cxnSp>
          <p:nvCxnSpPr>
            <p:cNvPr id="188" name="رابط كسهم مستقيم 187"/>
            <p:cNvCxnSpPr/>
            <p:nvPr/>
          </p:nvCxnSpPr>
          <p:spPr>
            <a:xfrm>
              <a:off x="5143504" y="3000372"/>
              <a:ext cx="1143008" cy="1588"/>
            </a:xfrm>
            <a:prstGeom prst="straightConnector1">
              <a:avLst/>
            </a:prstGeom>
            <a:ln>
              <a:solidFill>
                <a:srgbClr val="0062A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مربع نص 188"/>
            <p:cNvSpPr txBox="1"/>
            <p:nvPr/>
          </p:nvSpPr>
          <p:spPr>
            <a:xfrm>
              <a:off x="5173987" y="2588121"/>
              <a:ext cx="790602" cy="769441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dirty="0" smtClean="0"/>
                <a:t> </a:t>
              </a:r>
              <a:r>
                <a:rPr lang="en-US" sz="2000" dirty="0" err="1" smtClean="0"/>
                <a:t>V</a:t>
              </a:r>
              <a:r>
                <a:rPr lang="en-US" dirty="0" err="1" smtClean="0"/>
                <a:t>x</a:t>
              </a:r>
              <a:r>
                <a:rPr lang="ar-SA" dirty="0" smtClean="0"/>
                <a:t>ثابتة</a:t>
              </a:r>
              <a:endParaRPr lang="en-US" dirty="0" smtClean="0"/>
            </a:p>
            <a:p>
              <a:pPr algn="ctr"/>
              <a:r>
                <a:rPr lang="en-US" sz="2400" dirty="0" smtClean="0"/>
                <a:t>a</a:t>
              </a:r>
              <a:r>
                <a:rPr lang="en-US" dirty="0" smtClean="0"/>
                <a:t>x = 0</a:t>
              </a:r>
              <a:endParaRPr lang="ar-SA" dirty="0"/>
            </a:p>
          </p:txBody>
        </p:sp>
      </p:grpSp>
      <p:cxnSp>
        <p:nvCxnSpPr>
          <p:cNvPr id="199" name="رابط كسهم مستقيم 198"/>
          <p:cNvCxnSpPr/>
          <p:nvPr/>
        </p:nvCxnSpPr>
        <p:spPr>
          <a:xfrm rot="5400000" flipH="1" flipV="1">
            <a:off x="-284990" y="5429264"/>
            <a:ext cx="1285884" cy="1588"/>
          </a:xfrm>
          <a:prstGeom prst="straightConnector1">
            <a:avLst/>
          </a:prstGeom>
          <a:ln>
            <a:headEnd type="oval" w="lg" len="lg"/>
            <a:tailEnd type="arrow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4" name="رابط كسهم مستقيم 203"/>
          <p:cNvCxnSpPr/>
          <p:nvPr/>
        </p:nvCxnSpPr>
        <p:spPr>
          <a:xfrm rot="5400000" flipH="1" flipV="1">
            <a:off x="-71867" y="4285859"/>
            <a:ext cx="857256" cy="794"/>
          </a:xfrm>
          <a:prstGeom prst="straightConnector1">
            <a:avLst/>
          </a:prstGeom>
          <a:ln>
            <a:headEnd type="oval" w="lg" len="lg"/>
            <a:tailEnd type="arrow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9" name="رابط كسهم مستقيم 208"/>
          <p:cNvCxnSpPr/>
          <p:nvPr/>
        </p:nvCxnSpPr>
        <p:spPr>
          <a:xfrm rot="5400000" flipH="1" flipV="1">
            <a:off x="34893" y="3464719"/>
            <a:ext cx="643736" cy="794"/>
          </a:xfrm>
          <a:prstGeom prst="straightConnector1">
            <a:avLst/>
          </a:prstGeom>
          <a:ln>
            <a:headEnd type="oval" w="lg" len="lg"/>
            <a:tailEnd type="arrow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2" name="رابط كسهم مستقيم 211"/>
          <p:cNvCxnSpPr/>
          <p:nvPr/>
        </p:nvCxnSpPr>
        <p:spPr>
          <a:xfrm rot="5400000" flipH="1" flipV="1">
            <a:off x="141653" y="2857893"/>
            <a:ext cx="430216" cy="794"/>
          </a:xfrm>
          <a:prstGeom prst="straightConnector1">
            <a:avLst/>
          </a:prstGeom>
          <a:ln>
            <a:headEnd type="oval" w="lg" len="lg"/>
            <a:tailEnd type="arrow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5" name="رابط كسهم مستقيم 214"/>
          <p:cNvCxnSpPr/>
          <p:nvPr/>
        </p:nvCxnSpPr>
        <p:spPr>
          <a:xfrm rot="5400000" flipH="1" flipV="1">
            <a:off x="-72264" y="5499908"/>
            <a:ext cx="1285884" cy="1588"/>
          </a:xfrm>
          <a:prstGeom prst="straightConnector1">
            <a:avLst/>
          </a:prstGeom>
          <a:ln>
            <a:headEnd type="arrow" w="med" len="med"/>
            <a:tailEnd type="oval" w="lg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6" name="رابط كسهم مستقيم 215"/>
          <p:cNvCxnSpPr/>
          <p:nvPr/>
        </p:nvCxnSpPr>
        <p:spPr>
          <a:xfrm rot="5400000" flipH="1" flipV="1">
            <a:off x="140859" y="4356503"/>
            <a:ext cx="857256" cy="794"/>
          </a:xfrm>
          <a:prstGeom prst="straightConnector1">
            <a:avLst/>
          </a:prstGeom>
          <a:ln>
            <a:headEnd type="arrow" w="med" len="med"/>
            <a:tailEnd type="oval" w="lg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7" name="رابط كسهم مستقيم 216"/>
          <p:cNvCxnSpPr/>
          <p:nvPr/>
        </p:nvCxnSpPr>
        <p:spPr>
          <a:xfrm rot="5400000" flipH="1" flipV="1">
            <a:off x="247619" y="3535363"/>
            <a:ext cx="643736" cy="794"/>
          </a:xfrm>
          <a:prstGeom prst="straightConnector1">
            <a:avLst/>
          </a:prstGeom>
          <a:ln>
            <a:headEnd type="arrow" w="med" len="med"/>
            <a:tailEnd type="oval" w="lg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8" name="رابط كسهم مستقيم 217"/>
          <p:cNvCxnSpPr/>
          <p:nvPr/>
        </p:nvCxnSpPr>
        <p:spPr>
          <a:xfrm rot="5400000" flipH="1" flipV="1">
            <a:off x="354379" y="2928537"/>
            <a:ext cx="430216" cy="794"/>
          </a:xfrm>
          <a:prstGeom prst="straightConnector1">
            <a:avLst/>
          </a:prstGeom>
          <a:ln>
            <a:headEnd type="arrow" w="med" len="med"/>
            <a:tailEnd type="oval" w="lg" len="lg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3" name="مجموعة 218"/>
          <p:cNvGrpSpPr/>
          <p:nvPr/>
        </p:nvGrpSpPr>
        <p:grpSpPr>
          <a:xfrm>
            <a:off x="785786" y="3285330"/>
            <a:ext cx="642942" cy="1072364"/>
            <a:chOff x="2838948" y="4000504"/>
            <a:chExt cx="642942" cy="1072364"/>
          </a:xfrm>
        </p:grpSpPr>
        <p:cxnSp>
          <p:nvCxnSpPr>
            <p:cNvPr id="220" name="رابط كسهم مستقيم 219"/>
            <p:cNvCxnSpPr/>
            <p:nvPr/>
          </p:nvCxnSpPr>
          <p:spPr>
            <a:xfrm rot="5400000">
              <a:off x="2623840" y="4786322"/>
              <a:ext cx="571504" cy="1588"/>
            </a:xfrm>
            <a:prstGeom prst="straightConnector1">
              <a:avLst/>
            </a:prstGeom>
            <a:ln>
              <a:solidFill>
                <a:srgbClr val="0062A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مربع نص 220"/>
            <p:cNvSpPr txBox="1"/>
            <p:nvPr/>
          </p:nvSpPr>
          <p:spPr>
            <a:xfrm>
              <a:off x="2838948" y="4000504"/>
              <a:ext cx="642942" cy="969496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2400" dirty="0" err="1" smtClean="0"/>
                <a:t>V</a:t>
              </a:r>
              <a:r>
                <a:rPr lang="en-US" sz="2400" baseline="-25000" dirty="0" err="1" smtClean="0"/>
                <a:t>y</a:t>
              </a:r>
              <a:endParaRPr lang="en-US" sz="2400" baseline="-25000" dirty="0" smtClean="0"/>
            </a:p>
            <a:p>
              <a:endParaRPr lang="en-US" sz="900" dirty="0" smtClean="0"/>
            </a:p>
            <a:p>
              <a:pPr algn="l"/>
              <a:r>
                <a:rPr lang="en-US" sz="2400" dirty="0" smtClean="0"/>
                <a:t>a</a:t>
              </a:r>
              <a:r>
                <a:rPr lang="en-US" sz="2400" baseline="-25000" dirty="0" smtClean="0"/>
                <a:t>y</a:t>
              </a:r>
              <a:endParaRPr lang="ar-SA" sz="2400" baseline="-25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64385E-6 C 0.01927 -0.06521 0.03854 -0.13043 0.06858 -0.19264 C 0.09861 -0.25485 0.14531 -0.33001 0.18056 -0.37372 C 0.2158 -0.41743 0.24149 -0.43593 0.28056 -0.45513 C 0.31962 -0.47432 0.39306 -0.48288 0.41476 -0.48889 " pathEditMode="relative" rAng="0" ptsTypes="aaaaA">
                                      <p:cBhvr>
                                        <p:cTn id="16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-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476 -0.48889 C 0.45972 -0.48173 0.50504 -0.47409 0.5434 -0.45444 C 0.58195 -0.43478 0.60868 -0.41373 0.64514 -0.37118 C 0.68143 -0.32863 0.72813 -0.2678 0.76181 -0.19819 C 0.79566 -0.12858 0.83264 0.00509 0.84722 0.04603 " pathEditMode="relative" rAng="0" ptsTypes="aaaaA">
                                      <p:cBhvr>
                                        <p:cTn id="20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P spid="119" grpId="1" animBg="1"/>
      <p:bldP spid="119" grpId="2" animBg="1"/>
      <p:bldP spid="119" grpId="3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3400" y="4429132"/>
            <a:ext cx="7854696" cy="2071702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ar-SA" dirty="0"/>
          </a:p>
        </p:txBody>
      </p:sp>
      <p:pic>
        <p:nvPicPr>
          <p:cNvPr id="1026" name="Picture 2" descr="C:\Documents and Settings\user\My Documents\مجلد Bluetooth Exchange\٢٠١١٠٤١٠٤١٣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0"/>
            <a:ext cx="4786346" cy="4000528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1" y="4071942"/>
            <a:ext cx="885827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أفضل زاوية لإطلاق القذائف المنحنية</a:t>
            </a:r>
          </a:p>
          <a:p>
            <a:pPr algn="ctr"/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بحيث تصل القذيفة لأكبر مدى أفقي </a:t>
            </a:r>
          </a:p>
          <a:p>
            <a:pPr algn="ctr"/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هي الزاوية 45° </a:t>
            </a:r>
            <a:endParaRPr lang="ar-SA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643306" y="2928934"/>
            <a:ext cx="55989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15</a:t>
            </a:r>
            <a:r>
              <a:rPr lang="ar-SA" sz="2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°</a:t>
            </a:r>
            <a:endParaRPr lang="ar-SA" sz="2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929058" y="2428868"/>
            <a:ext cx="54854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/>
              </a:rPr>
              <a:t>°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30</a:t>
            </a:r>
            <a:endParaRPr lang="ar-SA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857620" y="1643050"/>
            <a:ext cx="6020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haroni"/>
              </a:rPr>
              <a:t>°</a:t>
            </a:r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45</a:t>
            </a:r>
            <a:endParaRPr lang="ar-SA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500430" y="1000108"/>
            <a:ext cx="63030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2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Aharoni"/>
              </a:rPr>
              <a:t>°</a:t>
            </a:r>
            <a:r>
              <a:rPr lang="en-US" sz="2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60</a:t>
            </a:r>
            <a:endParaRPr lang="ar-SA" sz="2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071802" y="285728"/>
            <a:ext cx="52219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Aharoni"/>
              </a:rPr>
              <a:t>°</a:t>
            </a:r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75</a:t>
            </a:r>
            <a:endParaRPr lang="ar-SA" sz="2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رابط مستقيم 11"/>
          <p:cNvCxnSpPr/>
          <p:nvPr/>
        </p:nvCxnSpPr>
        <p:spPr>
          <a:xfrm rot="10800000">
            <a:off x="1525529" y="642919"/>
            <a:ext cx="5643602" cy="15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2247053" y="-24"/>
            <a:ext cx="4325223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6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المقذوفات التي تطلق بزاوية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64" name="مربع نص 63"/>
          <p:cNvSpPr txBox="1"/>
          <p:nvPr/>
        </p:nvSpPr>
        <p:spPr>
          <a:xfrm>
            <a:off x="6705911" y="1000108"/>
            <a:ext cx="134043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ملاحظات:</a:t>
            </a:r>
            <a:endParaRPr lang="ar-SA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6" name="مربع نص 75"/>
          <p:cNvSpPr txBox="1"/>
          <p:nvPr/>
        </p:nvSpPr>
        <p:spPr>
          <a:xfrm>
            <a:off x="452092" y="1686815"/>
            <a:ext cx="8048998" cy="249299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FF0000"/>
                </a:solidFill>
              </a:rPr>
              <a:t>سرعة الجسم المقذوف لها مركبتين :</a:t>
            </a:r>
          </a:p>
          <a:p>
            <a:r>
              <a:rPr lang="ar-SA" sz="2800" b="1" dirty="0" smtClean="0"/>
              <a:t>الأولى على محور السينات (</a:t>
            </a:r>
            <a:r>
              <a:rPr lang="en-US" sz="2800" b="1" dirty="0" smtClean="0"/>
              <a:t>X</a:t>
            </a:r>
            <a:r>
              <a:rPr lang="ar-SA" sz="2800" b="1" dirty="0" smtClean="0"/>
              <a:t>) وهي ثابتة ( </a:t>
            </a:r>
            <a:r>
              <a:rPr lang="en-US" sz="3600" b="1" dirty="0" err="1" smtClean="0"/>
              <a:t>v</a:t>
            </a:r>
            <a:r>
              <a:rPr lang="en-US" sz="2000" b="1" dirty="0" err="1" smtClean="0"/>
              <a:t>x</a:t>
            </a:r>
            <a:r>
              <a:rPr lang="en-US" sz="3600" b="1" dirty="0" smtClean="0"/>
              <a:t> = </a:t>
            </a:r>
            <a:r>
              <a:rPr lang="en-US" sz="3600" b="1" dirty="0" smtClean="0">
                <a:solidFill>
                  <a:srgbClr val="FF0000"/>
                </a:solidFill>
              </a:rPr>
              <a:t>v</a:t>
            </a:r>
            <a:r>
              <a:rPr lang="en-US" sz="2000" b="1" dirty="0" smtClean="0">
                <a:solidFill>
                  <a:srgbClr val="FF0000"/>
                </a:solidFill>
              </a:rPr>
              <a:t>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cos</a:t>
            </a:r>
            <a:r>
              <a:rPr lang="el-GR" sz="2800" b="1" dirty="0" smtClean="0"/>
              <a:t>Θ</a:t>
            </a:r>
            <a:r>
              <a:rPr lang="ar-SA" sz="2800" b="1" dirty="0" smtClean="0"/>
              <a:t>) </a:t>
            </a:r>
          </a:p>
          <a:p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</a:rPr>
              <a:t>لعدم وجود قوة تؤثر على الجسم</a:t>
            </a:r>
            <a:r>
              <a:rPr lang="ar-SA" sz="2800" b="1" dirty="0" smtClean="0"/>
              <a:t>.</a:t>
            </a:r>
          </a:p>
          <a:p>
            <a:r>
              <a:rPr lang="ar-SA" sz="2800" b="1" dirty="0" smtClean="0"/>
              <a:t>و الثانية على محور الصادات (</a:t>
            </a:r>
            <a:r>
              <a:rPr lang="en-US" sz="2800" b="1" dirty="0" smtClean="0"/>
              <a:t>y</a:t>
            </a:r>
            <a:r>
              <a:rPr lang="ar-SA" sz="2800" b="1" dirty="0" smtClean="0"/>
              <a:t>) وهي متغيرة ( </a:t>
            </a:r>
            <a:r>
              <a:rPr lang="en-US" sz="3600" b="1" dirty="0" err="1" smtClean="0"/>
              <a:t>v</a:t>
            </a:r>
            <a:r>
              <a:rPr lang="en-US" sz="2000" b="1" dirty="0" err="1" smtClean="0"/>
              <a:t>y</a:t>
            </a:r>
            <a:r>
              <a:rPr lang="en-US" sz="3600" b="1" dirty="0" smtClean="0"/>
              <a:t> = </a:t>
            </a:r>
            <a:r>
              <a:rPr lang="en-US" sz="3600" b="1" dirty="0" smtClean="0">
                <a:solidFill>
                  <a:srgbClr val="FF0000"/>
                </a:solidFill>
              </a:rPr>
              <a:t>v</a:t>
            </a:r>
            <a:r>
              <a:rPr lang="en-US" sz="2000" b="1" dirty="0" smtClean="0">
                <a:solidFill>
                  <a:srgbClr val="FF0000"/>
                </a:solidFill>
              </a:rPr>
              <a:t>i</a:t>
            </a:r>
            <a:r>
              <a:rPr lang="en-US" sz="3600" b="1" dirty="0" smtClean="0"/>
              <a:t> Sin</a:t>
            </a:r>
            <a:r>
              <a:rPr lang="el-GR" sz="2800" b="1" dirty="0" smtClean="0"/>
              <a:t>Θ</a:t>
            </a:r>
            <a:r>
              <a:rPr lang="ar-SA" sz="2800" b="1" dirty="0" smtClean="0"/>
              <a:t>) </a:t>
            </a:r>
          </a:p>
          <a:p>
            <a:r>
              <a:rPr lang="ar-SA" sz="2800" b="1" dirty="0" smtClean="0">
                <a:solidFill>
                  <a:schemeClr val="accent3">
                    <a:lumMod val="50000"/>
                  </a:schemeClr>
                </a:solidFill>
              </a:rPr>
              <a:t>بسبب الجاذبية الأرضية</a:t>
            </a:r>
            <a:r>
              <a:rPr lang="ar-SA" sz="2800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385</Words>
  <Application>Microsoft Office PowerPoint</Application>
  <PresentationFormat>عرض على الشاشة (3:4)‏</PresentationFormat>
  <Paragraphs>106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تدفق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</cp:lastModifiedBy>
  <cp:revision>7</cp:revision>
  <dcterms:created xsi:type="dcterms:W3CDTF">2011-03-25T18:55:15Z</dcterms:created>
  <dcterms:modified xsi:type="dcterms:W3CDTF">2011-03-25T20:03:13Z</dcterms:modified>
</cp:coreProperties>
</file>