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6" r:id="rId19"/>
    <p:sldId id="274" r:id="rId20"/>
    <p:sldId id="265" r:id="rId21"/>
  </p:sldIdLst>
  <p:sldSz cx="9144000" cy="6858000" type="screen4x3"/>
  <p:notesSz cx="6858000" cy="9144000"/>
  <p:custDataLst>
    <p:tags r:id="rId22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نمط ذو سمات 1 - تميي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43F16-43B5-4BCC-A20F-3392C6F1A2C0}" type="datetimeFigureOut">
              <a:rPr lang="ar-SA" smtClean="0"/>
              <a:pPr/>
              <a:t>09/03/32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CD3CE-7F16-4161-A314-3730AF6EA42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pic>
        <p:nvPicPr>
          <p:cNvPr id="7" name="صورة 6" descr="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000372"/>
            <a:ext cx="4286280" cy="4143404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4572000" y="1214422"/>
            <a:ext cx="4286248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4000" b="1" u="sng" dirty="0" smtClean="0">
                <a:solidFill>
                  <a:srgbClr val="FF0000"/>
                </a:solidFill>
                <a:cs typeface="B Arabic Style" pitchFamily="2" charset="-78"/>
              </a:rPr>
              <a:t>فكر</a:t>
            </a:r>
          </a:p>
          <a:p>
            <a:r>
              <a:rPr lang="ar-SA" sz="2000" b="1" dirty="0" smtClean="0">
                <a:cs typeface="PT Bold Broken" pitchFamily="2" charset="-78"/>
              </a:rPr>
              <a:t>يزيد المتسلق من الاحتكاك </a:t>
            </a:r>
            <a:r>
              <a:rPr lang="ar-SA" sz="2000" b="1" dirty="0" err="1" smtClean="0">
                <a:cs typeface="PT Bold Broken" pitchFamily="2" charset="-78"/>
              </a:rPr>
              <a:t>السكوني</a:t>
            </a:r>
            <a:r>
              <a:rPr lang="ar-SA" sz="2000" b="1" dirty="0" smtClean="0">
                <a:cs typeface="PT Bold Broken" pitchFamily="2" charset="-78"/>
              </a:rPr>
              <a:t> بين يديه وقدميه وبين الصخرة باستعمال  مسحوق الطباشير والأحذية الخاصة  وهذا يمكنه من التأثير بقوى في اتجاهات متعددة ليبقي في حالة اتزان</a:t>
            </a:r>
            <a:endParaRPr lang="ar-SA" sz="2000" b="1" dirty="0">
              <a:cs typeface="PT Bold Broken" pitchFamily="2" charset="-78"/>
            </a:endParaRPr>
          </a:p>
        </p:txBody>
      </p:sp>
      <p:pic>
        <p:nvPicPr>
          <p:cNvPr id="10" name="صورة 9" descr="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660" y="571480"/>
            <a:ext cx="5786510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4">
            <a:lum bright="33000" contrast="24000"/>
          </a:blip>
          <a:stretch>
            <a:fillRect/>
          </a:stretch>
        </p:blipFill>
        <p:spPr>
          <a:xfrm>
            <a:off x="-428660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00496" y="3571876"/>
            <a:ext cx="492919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endParaRPr lang="ar-SA" sz="2400" b="1" dirty="0" smtClean="0">
              <a:cs typeface="PT Bold Dusky" pitchFamily="2" charset="-78"/>
            </a:endParaRPr>
          </a:p>
          <a:p>
            <a:r>
              <a:rPr lang="ar-SA" sz="2400" b="1" dirty="0" smtClean="0">
                <a:cs typeface="PT Bold Dusky" pitchFamily="2" charset="-78"/>
              </a:rPr>
              <a:t>كيف يتم جمع المتجهات في أبعاد متعددة؟</a:t>
            </a:r>
          </a:p>
          <a:p>
            <a:r>
              <a:rPr lang="ar-SA" sz="2400" b="1" dirty="0" smtClean="0">
                <a:cs typeface="PT Bold Dusky" pitchFamily="2" charset="-78"/>
              </a:rPr>
              <a:t>هل عملية جمع المتجهات عملية </a:t>
            </a:r>
            <a:r>
              <a:rPr lang="ar-SA" sz="2400" b="1" dirty="0" err="1" smtClean="0">
                <a:cs typeface="PT Bold Dusky" pitchFamily="2" charset="-78"/>
              </a:rPr>
              <a:t>ابدالية</a:t>
            </a:r>
            <a:r>
              <a:rPr lang="ar-SA" sz="2400" b="1" dirty="0" smtClean="0">
                <a:cs typeface="PT Bold Dusky" pitchFamily="2" charset="-78"/>
              </a:rPr>
              <a:t> ؟</a:t>
            </a:r>
          </a:p>
          <a:p>
            <a:endParaRPr lang="ar-SA" sz="2800" b="1" dirty="0">
              <a:cs typeface="Akhbar MT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20" y="1785926"/>
            <a:ext cx="864399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المتجهات  في أبعاد متعددة </a:t>
            </a:r>
            <a:r>
              <a:rPr lang="en-US" sz="2800" dirty="0" smtClean="0">
                <a:solidFill>
                  <a:schemeClr val="bg1"/>
                </a:solidFill>
              </a:rPr>
              <a:t>Vectors in the multi-dimensional</a:t>
            </a:r>
            <a:endParaRPr lang="ar-SA" sz="2800" b="1" dirty="0" smtClean="0">
              <a:solidFill>
                <a:schemeClr val="bg1"/>
              </a:solidFill>
              <a:latin typeface="Sakkal Majalla" pitchFamily="2" charset="-78"/>
              <a:cs typeface="PT Bold Broken" pitchFamily="2" charset="-78"/>
            </a:endParaRPr>
          </a:p>
        </p:txBody>
      </p:sp>
    </p:spTree>
    <p:controls>
      <p:control spid="1026" name="FOfficeDoc1" r:id="rId2" imgW="3924848" imgH="3313409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43174" y="3000372"/>
            <a:ext cx="6286512" cy="24314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  <a:cs typeface="PT Bold Broken" pitchFamily="2" charset="-78"/>
              </a:rPr>
              <a:t>استعمل الشكل </a:t>
            </a:r>
            <a:r>
              <a:rPr lang="en-US" sz="3600" b="1" dirty="0" smtClean="0">
                <a:solidFill>
                  <a:srgbClr val="FF0000"/>
                </a:solidFill>
                <a:cs typeface="PT Bold Broken" pitchFamily="2" charset="-78"/>
              </a:rPr>
              <a:t>5-2</a:t>
            </a:r>
            <a:r>
              <a:rPr lang="ar-SA" sz="3600" b="1" dirty="0" smtClean="0">
                <a:solidFill>
                  <a:srgbClr val="FF0000"/>
                </a:solidFill>
                <a:cs typeface="PT Bold Broken" pitchFamily="2" charset="-78"/>
              </a:rPr>
              <a:t> ص</a:t>
            </a:r>
            <a:r>
              <a:rPr lang="en-US" sz="3600" b="1" dirty="0" smtClean="0">
                <a:solidFill>
                  <a:srgbClr val="FF0000"/>
                </a:solidFill>
                <a:cs typeface="PT Bold Broken" pitchFamily="2" charset="-78"/>
              </a:rPr>
              <a:t>  8</a:t>
            </a:r>
            <a:r>
              <a:rPr lang="ar-SA" sz="3600" b="1" dirty="0" smtClean="0">
                <a:solidFill>
                  <a:srgbClr val="FF0000"/>
                </a:solidFill>
                <a:cs typeface="PT Bold Broken" pitchFamily="2" charset="-78"/>
              </a:rPr>
              <a:t>ثم وضح:</a:t>
            </a:r>
          </a:p>
          <a:p>
            <a:r>
              <a:rPr lang="ar-SA" sz="3200" dirty="0" smtClean="0">
                <a:cs typeface="PT Bold Broken" pitchFamily="2" charset="-78"/>
              </a:rPr>
              <a:t>س /هل يتغير مقدار المحصلة واتجاهها في المخططين </a:t>
            </a:r>
            <a:r>
              <a:rPr lang="en-US" sz="3200" dirty="0" smtClean="0">
                <a:cs typeface="Al Ekbariah Font" pitchFamily="2" charset="-78"/>
              </a:rPr>
              <a:t>a </a:t>
            </a:r>
            <a:r>
              <a:rPr lang="ar-SA" sz="3200" dirty="0" smtClean="0">
                <a:cs typeface="Al Ekbariah Font" pitchFamily="2" charset="-78"/>
              </a:rPr>
              <a:t>-</a:t>
            </a:r>
            <a:r>
              <a:rPr lang="en-US" sz="3200" dirty="0" smtClean="0">
                <a:cs typeface="Al Ekbariah Font" pitchFamily="2" charset="-78"/>
              </a:rPr>
              <a:t>b</a:t>
            </a:r>
            <a:r>
              <a:rPr lang="ar-SA" sz="3200" dirty="0" smtClean="0">
                <a:cs typeface="PT Bold Broken" pitchFamily="2" charset="-78"/>
              </a:rPr>
              <a:t>؟</a:t>
            </a:r>
          </a:p>
          <a:p>
            <a:r>
              <a:rPr lang="ar-SA" sz="3200" dirty="0" smtClean="0">
                <a:cs typeface="PT Bold Broken" pitchFamily="2" charset="-78"/>
              </a:rPr>
              <a:t>س/اوجد :مقدار المحصلة في الشكل </a:t>
            </a:r>
            <a:r>
              <a:rPr lang="en-US" sz="3200" dirty="0" smtClean="0">
                <a:cs typeface="PT Bold Broken" pitchFamily="2" charset="-78"/>
              </a:rPr>
              <a:t>c</a:t>
            </a:r>
            <a:r>
              <a:rPr lang="ar-SA" sz="3200" dirty="0" smtClean="0">
                <a:cs typeface="PT Bold Broken" pitchFamily="2" charset="-78"/>
              </a:rPr>
              <a:t>  ؟</a:t>
            </a:r>
          </a:p>
          <a:p>
            <a:endParaRPr lang="ar-SA" sz="2000" b="1" dirty="0">
              <a:cs typeface="Akhbar MT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85720" y="1785926"/>
            <a:ext cx="864399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المتجهات  في أبعاد متعددة </a:t>
            </a:r>
            <a:r>
              <a:rPr lang="en-US" sz="2800" dirty="0" smtClean="0">
                <a:solidFill>
                  <a:schemeClr val="bg1"/>
                </a:solidFill>
              </a:rPr>
              <a:t>Vectors in the multi-dimensional</a:t>
            </a:r>
            <a:endParaRPr lang="ar-SA" sz="2800" b="1" dirty="0" smtClean="0">
              <a:solidFill>
                <a:schemeClr val="bg1"/>
              </a:solidFill>
              <a:latin typeface="Sakkal Majalla" pitchFamily="2" charset="-78"/>
              <a:cs typeface="PT Bold Broken" pitchFamily="2" charset="-78"/>
            </a:endParaRPr>
          </a:p>
        </p:txBody>
      </p:sp>
      <p:pic>
        <p:nvPicPr>
          <p:cNvPr id="7" name="صورة 6" descr="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428868"/>
            <a:ext cx="2500330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2643174" y="1214422"/>
            <a:ext cx="6286544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عدد طرق 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حساب مقدار محصلة  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متجهين؟</a:t>
            </a:r>
            <a:endParaRPr lang="ar-SA" sz="2800" b="1" dirty="0" smtClean="0">
              <a:solidFill>
                <a:schemeClr val="bg1"/>
              </a:solidFill>
              <a:latin typeface="Sakkal Majalla" pitchFamily="2" charset="-78"/>
              <a:cs typeface="PT Bold Brok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57158" y="2000240"/>
            <a:ext cx="8501122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1- محصلة متجهين بينهما زاوية قائمة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  </a:t>
            </a:r>
          </a:p>
          <a:p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   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بتطبيق نظرية </a:t>
            </a:r>
            <a:r>
              <a:rPr lang="ar-SA" sz="2800" b="1" dirty="0" err="1" smtClean="0">
                <a:solidFill>
                  <a:schemeClr val="bg1"/>
                </a:solidFill>
                <a:cs typeface="PT Bold Broken" pitchFamily="2" charset="-78"/>
              </a:rPr>
              <a:t>فيتاغورس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</a:t>
            </a:r>
          </a:p>
          <a:p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57158" y="3571876"/>
            <a:ext cx="8572528" cy="2749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2- محصلة متجهين بينهما زاوية لا تساوي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90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pPr marL="514350" indent="-514350">
              <a:buAutoNum type="arabic1Minus"/>
            </a:pP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بتطبيق قانون جيب التمام</a:t>
            </a:r>
          </a:p>
          <a:p>
            <a:pPr marL="514350" indent="-514350"/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pPr marL="514350" indent="-514350"/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ب- بتطبيق قانون الجيب</a:t>
            </a:r>
          </a:p>
          <a:p>
            <a:pPr marL="514350" indent="-514350"/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pPr marL="514350" indent="-514350"/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4597" name="Picture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500306"/>
            <a:ext cx="2928958" cy="64294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4599" name="Picture 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143380"/>
            <a:ext cx="2928958" cy="7857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4603" name="Picture 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072074"/>
            <a:ext cx="3643338" cy="85723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214942" y="1214422"/>
            <a:ext cx="371477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مركبات المتجهات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357158" y="2000240"/>
            <a:ext cx="850112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err="1" smtClean="0">
                <a:solidFill>
                  <a:schemeClr val="bg1"/>
                </a:solidFill>
                <a:cs typeface="PT Bold Broken" pitchFamily="2" charset="-78"/>
              </a:rPr>
              <a:t>ازاحتان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الأولى والثانية على الترتيب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 5km , 25km 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احسب مقدار  محصلتهما عندما تكون الزاوية بينهما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90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و  عندما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 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تكون الزاوية بينهما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135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</a:t>
            </a:r>
          </a:p>
          <a:p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3" name="مربع نص 22"/>
          <p:cNvSpPr txBox="1"/>
          <p:nvPr/>
        </p:nvSpPr>
        <p:spPr>
          <a:xfrm>
            <a:off x="6572264" y="4071942"/>
            <a:ext cx="221457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مثال (2)/</a:t>
            </a:r>
          </a:p>
        </p:txBody>
      </p:sp>
      <p:sp>
        <p:nvSpPr>
          <p:cNvPr id="24" name="مربع نص 23"/>
          <p:cNvSpPr txBox="1"/>
          <p:nvPr/>
        </p:nvSpPr>
        <p:spPr>
          <a:xfrm>
            <a:off x="357158" y="4857760"/>
            <a:ext cx="8501122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قطعت سيارة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125km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نحو الغرب ثم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65km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نحو الجنوب ما </a:t>
            </a:r>
            <a:r>
              <a:rPr lang="ar-SA" sz="2800" b="1" dirty="0" err="1" smtClean="0">
                <a:solidFill>
                  <a:schemeClr val="bg1"/>
                </a:solidFill>
                <a:cs typeface="PT Bold Broken" pitchFamily="2" charset="-78"/>
              </a:rPr>
              <a:t>مفدار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محصلة </a:t>
            </a:r>
            <a:r>
              <a:rPr lang="ar-SA" sz="2800" b="1" dirty="0" err="1" smtClean="0">
                <a:solidFill>
                  <a:schemeClr val="bg1"/>
                </a:solidFill>
                <a:cs typeface="PT Bold Broken" pitchFamily="2" charset="-78"/>
              </a:rPr>
              <a:t>ازاحتيها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حل المسألة بطريقة الرسم والحساب </a:t>
            </a:r>
          </a:p>
          <a:p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785842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572132" y="1142984"/>
            <a:ext cx="335758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مركبات المتجهات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500034" y="1785926"/>
            <a:ext cx="8429684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انظر للشكل </a:t>
            </a:r>
            <a:r>
              <a:rPr lang="en-US" sz="2800" b="1" u="sng" dirty="0" smtClean="0">
                <a:solidFill>
                  <a:srgbClr val="FF0000"/>
                </a:solidFill>
                <a:cs typeface="PT Bold Broken" pitchFamily="2" charset="-78"/>
              </a:rPr>
              <a:t>a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</a:t>
            </a:r>
            <a:r>
              <a:rPr lang="en-US" sz="2800" b="1" u="sng" dirty="0" smtClean="0">
                <a:solidFill>
                  <a:srgbClr val="FF0000"/>
                </a:solidFill>
                <a:cs typeface="PT Bold Broken" pitchFamily="2" charset="-78"/>
              </a:rPr>
              <a:t>(5-3)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في كتابك /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س/ صف النظام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ألإحداثي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الذي تراه أمامك ؟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9" name="مستطيل 18"/>
          <p:cNvSpPr/>
          <p:nvPr/>
        </p:nvSpPr>
        <p:spPr>
          <a:xfrm>
            <a:off x="857224" y="3786190"/>
            <a:ext cx="7786710" cy="230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1-- عندما تكون الحركة التي يتم وصفها في سطح الأرض يتم اختيار 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)ليشير نحو الشرق والمحور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(Y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ليشير نحو الشمال</a:t>
            </a:r>
          </a:p>
          <a:p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2- عندما تكون الحركة عبر الهواء يتم اختيار 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)</a:t>
            </a:r>
            <a:r>
              <a:rPr lang="ar-SA" sz="2400" b="1" dirty="0" err="1" smtClean="0">
                <a:solidFill>
                  <a:schemeClr val="bg1"/>
                </a:solidFill>
                <a:cs typeface="PT Bold Broken" pitchFamily="2" charset="-78"/>
              </a:rPr>
              <a:t>افقيا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والمحور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(Y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عموديا على 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) </a:t>
            </a:r>
          </a:p>
          <a:p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3- عندما تكون الحركة على تل يتم اختيار 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) الموجب في اتجاه الحركة والمحور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(Y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عموديا  على المحور (</a:t>
            </a:r>
            <a:r>
              <a:rPr lang="en-US" sz="24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400" b="1" dirty="0" smtClean="0">
                <a:solidFill>
                  <a:schemeClr val="bg1"/>
                </a:solidFill>
                <a:cs typeface="PT Bold Broken" pitchFamily="2" charset="-78"/>
              </a:rPr>
              <a:t> )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3428992" y="3000372"/>
            <a:ext cx="5315879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س/كيف يتم اختيار اتجاه المحور ( 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x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 )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785842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500694" y="1357298"/>
            <a:ext cx="335758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مركبتا المتجه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0" name="مربع نص 19"/>
          <p:cNvSpPr txBox="1"/>
          <p:nvPr/>
        </p:nvSpPr>
        <p:spPr>
          <a:xfrm>
            <a:off x="642910" y="2000240"/>
            <a:ext cx="8215370" cy="24929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انظر للشكل </a:t>
            </a:r>
            <a:r>
              <a:rPr lang="en-US" sz="2800" b="1" u="sng" dirty="0" smtClean="0">
                <a:solidFill>
                  <a:srgbClr val="FF0000"/>
                </a:solidFill>
                <a:cs typeface="PT Bold Broken" pitchFamily="2" charset="-78"/>
              </a:rPr>
              <a:t>b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</a:t>
            </a:r>
            <a:r>
              <a:rPr lang="en-US" sz="2800" b="1" u="sng" dirty="0" smtClean="0">
                <a:solidFill>
                  <a:srgbClr val="FF0000"/>
                </a:solidFill>
                <a:cs typeface="PT Bold Broken" pitchFamily="2" charset="-78"/>
              </a:rPr>
              <a:t>(5-3)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في كتابك /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كيف يمكنك تجزئة المتجه </a:t>
            </a:r>
            <a:r>
              <a:rPr lang="en-US" sz="32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إلى متجهين؟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ما مقدار واتجاه المتجهين  </a:t>
            </a:r>
            <a:r>
              <a:rPr lang="en-US" sz="36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1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و </a:t>
            </a:r>
            <a:r>
              <a:rPr lang="en-US" sz="36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r>
              <a:rPr lang="en-US" sz="2000" b="1" dirty="0" smtClean="0">
                <a:solidFill>
                  <a:schemeClr val="bg1"/>
                </a:solidFill>
                <a:cs typeface="PT Bold Broken" pitchFamily="2" charset="-78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 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الناتجين عن تحليل المتجه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؟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اكتب معادلة  المتجهات ؟ </a:t>
            </a:r>
          </a:p>
        </p:txBody>
      </p:sp>
      <p:sp>
        <p:nvSpPr>
          <p:cNvPr id="19" name="مربع نص 18"/>
          <p:cNvSpPr txBox="1"/>
          <p:nvPr/>
        </p:nvSpPr>
        <p:spPr>
          <a:xfrm>
            <a:off x="642910" y="4714884"/>
            <a:ext cx="821537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باستخدامك للشكل  (</a:t>
            </a:r>
            <a:r>
              <a:rPr lang="en-US" sz="2800" b="1" u="sng" dirty="0" smtClean="0">
                <a:solidFill>
                  <a:srgbClr val="FF0000"/>
                </a:solidFill>
                <a:cs typeface="PT Bold Broken" pitchFamily="2" charset="-78"/>
              </a:rPr>
              <a:t>5-4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 )    </a:t>
            </a:r>
            <a:r>
              <a:rPr lang="ar-SA" sz="2800" b="1" u="sng" dirty="0" err="1" smtClean="0">
                <a:solidFill>
                  <a:srgbClr val="FF0000"/>
                </a:solidFill>
                <a:cs typeface="PT Bold Broken" pitchFamily="2" charset="-78"/>
              </a:rPr>
              <a:t>ص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 11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وضح كيف يتم تحديد إشارة المتجه؟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429124" y="2643182"/>
            <a:ext cx="435771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جمع المتجهات جمعا جبريا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0" name="مربع نص 19"/>
          <p:cNvSpPr txBox="1"/>
          <p:nvPr/>
        </p:nvSpPr>
        <p:spPr>
          <a:xfrm>
            <a:off x="428596" y="1214422"/>
            <a:ext cx="8358246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التفكير الناقد /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ما العمليات المسموح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بإجرائها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بين الكمية المتجهة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والكمية القياسية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؟  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214282" y="3857629"/>
            <a:ext cx="8643998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نشاط/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حلل المتجهات في الشكل المقابل لمركباتها :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احسب مقدار واتجاه المتجه المحصل ؟            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C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لماذا تحلل المتجهات إلى مركباتها ؟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                                                                      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B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                                                                                  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  <p:cxnSp>
        <p:nvCxnSpPr>
          <p:cNvPr id="23" name="رابط كسهم مستقيم 22"/>
          <p:cNvCxnSpPr/>
          <p:nvPr/>
        </p:nvCxnSpPr>
        <p:spPr>
          <a:xfrm>
            <a:off x="714348" y="6357958"/>
            <a:ext cx="307183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5400000" flipH="1" flipV="1">
            <a:off x="-571536" y="5072074"/>
            <a:ext cx="257176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 rot="5400000" flipH="1" flipV="1">
            <a:off x="714348" y="5715016"/>
            <a:ext cx="642942" cy="64294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1357290" y="5143512"/>
            <a:ext cx="1285884" cy="58102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مستقيم 33"/>
          <p:cNvCxnSpPr/>
          <p:nvPr/>
        </p:nvCxnSpPr>
        <p:spPr>
          <a:xfrm rot="5400000" flipH="1" flipV="1">
            <a:off x="2464579" y="4607727"/>
            <a:ext cx="714380" cy="3571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مربع نص 24"/>
          <p:cNvSpPr txBox="1"/>
          <p:nvPr/>
        </p:nvSpPr>
        <p:spPr>
          <a:xfrm>
            <a:off x="500034" y="3214686"/>
            <a:ext cx="8358246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وضح كيف يتم جمع ثلاث متجهات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785842"/>
            <a:ext cx="9787006" cy="8501122"/>
          </a:xfrm>
          <a:prstGeom prst="rect">
            <a:avLst/>
          </a:prstGeo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1" name="صورة 20" descr="uuu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  <p:pic>
        <p:nvPicPr>
          <p:cNvPr id="19" name="صورة 18" descr="0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785842"/>
            <a:ext cx="9787006" cy="8501122"/>
          </a:xfrm>
          <a:prstGeom prst="rect">
            <a:avLst/>
          </a:prstGeo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21" name="صورة 20" descr="uuu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357298"/>
            <a:ext cx="6286512" cy="5500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785842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500694" y="1214422"/>
            <a:ext cx="335758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مثال داخل الفصل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8" name="مربع نص 17"/>
          <p:cNvSpPr txBox="1"/>
          <p:nvPr/>
        </p:nvSpPr>
        <p:spPr>
          <a:xfrm>
            <a:off x="357158" y="1928802"/>
            <a:ext cx="8501122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اجمع المتجهين باستعمال طريقة المركبات:مقدار المتجه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A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يساوي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4m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ويتجه نحو الجنوب ومقدار المتجه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B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يساوي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m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7,3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ويتجه نحو الشمال الغربي؟  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3071802" y="4143380"/>
            <a:ext cx="578647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مثال </a:t>
            </a:r>
            <a:r>
              <a:rPr lang="en-US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2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 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ص  </a:t>
            </a:r>
            <a:r>
              <a:rPr lang="en-US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13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  من الكتاب المدرسي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142844" y="1142984"/>
            <a:ext cx="8643998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عرف قانون نيوتن </a:t>
            </a:r>
            <a:r>
              <a:rPr lang="ar-SA" sz="2800" b="1" dirty="0" smtClean="0">
                <a:cs typeface="PT Bold Broken" pitchFamily="2" charset="-78"/>
              </a:rPr>
              <a:t>الأول واذكر </a:t>
            </a:r>
            <a:r>
              <a:rPr lang="ar-SA" sz="2800" b="1" dirty="0" smtClean="0">
                <a:cs typeface="PT Bold Broken" pitchFamily="2" charset="-78"/>
              </a:rPr>
              <a:t>صيغته الرياضية ؟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عرف قانون نيوتن الثاني </a:t>
            </a:r>
            <a:r>
              <a:rPr lang="ar-SA" sz="2800" b="1" dirty="0" smtClean="0">
                <a:cs typeface="PT Bold Broken" pitchFamily="2" charset="-78"/>
              </a:rPr>
              <a:t>واذكر </a:t>
            </a:r>
            <a:r>
              <a:rPr lang="ar-SA" sz="2800" b="1" dirty="0" smtClean="0">
                <a:cs typeface="PT Bold Broken" pitchFamily="2" charset="-78"/>
              </a:rPr>
              <a:t>صيغته الرياضية ؟ 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عرف قانون نيوتن الثالث </a:t>
            </a:r>
            <a:r>
              <a:rPr lang="ar-SA" sz="2800" b="1" dirty="0" smtClean="0">
                <a:cs typeface="PT Bold Broken" pitchFamily="2" charset="-78"/>
              </a:rPr>
              <a:t>واذكر </a:t>
            </a:r>
            <a:r>
              <a:rPr lang="ar-SA" sz="2800" b="1" dirty="0" smtClean="0">
                <a:cs typeface="PT Bold Broken" pitchFamily="2" charset="-78"/>
              </a:rPr>
              <a:t>صيغته الرياضية 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14282" y="3429000"/>
            <a:ext cx="8643934" cy="304698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ar-SA" sz="2400" b="1" dirty="0" smtClean="0">
                <a:cs typeface="PT Bold Broken" pitchFamily="2" charset="-78"/>
              </a:rPr>
              <a:t>يعتبر هذا الفصل امتدادا لمناقشة قوانين نيوتن التي درستها في الفصل السابق ولكن في بعدين بدلا من بعد واحد</a:t>
            </a:r>
          </a:p>
          <a:p>
            <a:pPr>
              <a:buFont typeface="Arial" charset="0"/>
              <a:buChar char="•"/>
            </a:pPr>
            <a:r>
              <a:rPr lang="ar-SA" sz="2400" b="1" dirty="0" smtClean="0">
                <a:cs typeface="PT Bold Broken" pitchFamily="2" charset="-78"/>
              </a:rPr>
              <a:t> في القسم الأول من هذا الفصل تراجع  عمليات جمع المتجهات  في بعد واحد  ثم تتعرف كيفية جمعها في بعدين </a:t>
            </a:r>
          </a:p>
          <a:p>
            <a:pPr>
              <a:buFont typeface="Arial" charset="0"/>
              <a:buChar char="•"/>
            </a:pPr>
            <a:r>
              <a:rPr lang="ar-SA" sz="2400" b="1" dirty="0" smtClean="0">
                <a:cs typeface="PT Bold Broken" pitchFamily="2" charset="-78"/>
              </a:rPr>
              <a:t>في القسم الثاني منه تتعرف مفهومي الاحتكاك </a:t>
            </a:r>
            <a:r>
              <a:rPr lang="ar-SA" sz="2400" b="1" dirty="0" err="1" smtClean="0">
                <a:cs typeface="PT Bold Broken" pitchFamily="2" charset="-78"/>
              </a:rPr>
              <a:t>السكوني</a:t>
            </a:r>
            <a:r>
              <a:rPr lang="ar-SA" sz="2400" b="1" dirty="0" smtClean="0">
                <a:cs typeface="PT Bold Broken" pitchFamily="2" charset="-78"/>
              </a:rPr>
              <a:t> والحركي ويتم توضيح كيفية إجراء التحليلات </a:t>
            </a:r>
            <a:r>
              <a:rPr lang="ar-SA" sz="2400" b="1" dirty="0" err="1" smtClean="0">
                <a:cs typeface="PT Bold Broken" pitchFamily="2" charset="-78"/>
              </a:rPr>
              <a:t>النيوتونية</a:t>
            </a:r>
            <a:r>
              <a:rPr lang="ar-SA" sz="2400" b="1" dirty="0" smtClean="0">
                <a:cs typeface="PT Bold Broken" pitchFamily="2" charset="-78"/>
              </a:rPr>
              <a:t> في وجود الاحتكاك أخيرا تناقش حالات إضافية للحركة في بعدين تشتمل على المستويات المائلة إضافة </a:t>
            </a:r>
            <a:r>
              <a:rPr lang="ar-SA" sz="2400" b="1" dirty="0" err="1" smtClean="0">
                <a:cs typeface="PT Bold Broken" pitchFamily="2" charset="-78"/>
              </a:rPr>
              <a:t>الى</a:t>
            </a:r>
            <a:r>
              <a:rPr lang="ar-SA" sz="2400" b="1" dirty="0" smtClean="0">
                <a:cs typeface="PT Bold Broken" pitchFamily="2" charset="-78"/>
              </a:rPr>
              <a:t> مفهوم القوة الموازنة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857884" y="2786058"/>
            <a:ext cx="27606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cs typeface="PT Bold Broken" pitchFamily="2" charset="-78"/>
              </a:rPr>
              <a:t>نظرة عامة على الفصل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929322" y="1285860"/>
            <a:ext cx="292895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التقويم 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428596" y="1928802"/>
            <a:ext cx="8501122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صغ مسألة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تتضمن الآتي/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1-جمع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المتجهات في بعد واحد مع توضيح حل المسألة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؟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2-جمع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المتجهات في بعدين  بحيث تكون الزاوية بين المتجهين  =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90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درجة مع توضيح حل المسألة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؟</a:t>
            </a:r>
          </a:p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3-جمع 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المتجهات في بعدين  بحيث لا تكون الزاوية بين المتجهين  = </a:t>
            </a:r>
            <a:r>
              <a:rPr lang="en-US" sz="2800" b="1" dirty="0" smtClean="0">
                <a:solidFill>
                  <a:schemeClr val="bg1"/>
                </a:solidFill>
                <a:cs typeface="PT Bold Broken" pitchFamily="2" charset="-78"/>
              </a:rPr>
              <a:t> 90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درجة مع توضيح حل المسألة ؟</a:t>
            </a:r>
            <a:endParaRPr lang="ar-SA" sz="2800" b="1" dirty="0" smtClean="0">
              <a:solidFill>
                <a:schemeClr val="bg1"/>
              </a:solidFill>
              <a:cs typeface="PT Bold Broken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28596" y="5572140"/>
            <a:ext cx="8501122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وضح متى نطبق نظرية </a:t>
            </a:r>
            <a:r>
              <a:rPr lang="ar-SA" sz="2800" b="1" dirty="0" err="1" smtClean="0">
                <a:solidFill>
                  <a:schemeClr val="bg1"/>
                </a:solidFill>
                <a:cs typeface="PT Bold Broken" pitchFamily="2" charset="-78"/>
              </a:rPr>
              <a:t>فيتاغورس</a:t>
            </a:r>
            <a:r>
              <a:rPr lang="ar-SA" sz="2800" b="1" dirty="0" smtClean="0">
                <a:solidFill>
                  <a:schemeClr val="bg1"/>
                </a:solidFill>
                <a:cs typeface="PT Bold Broken" pitchFamily="2" charset="-78"/>
              </a:rPr>
              <a:t> في حساب المتجه المحصل ومتى لا يتم تطبيقها؟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4857760"/>
            <a:ext cx="292895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r>
              <a:rPr lang="ar-SA" sz="2800" b="1" dirty="0" err="1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اعادة</a:t>
            </a:r>
            <a:r>
              <a:rPr lang="ar-SA" sz="2800" b="1" dirty="0" smtClean="0">
                <a:solidFill>
                  <a:schemeClr val="bg1"/>
                </a:solidFill>
                <a:latin typeface="Sakkal Majalla" pitchFamily="2" charset="-78"/>
                <a:cs typeface="PT Bold Broken" pitchFamily="2" charset="-78"/>
              </a:rPr>
              <a:t>  التدريس 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357158" y="1714488"/>
            <a:ext cx="3786214" cy="42780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</a:t>
            </a:r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لمفردات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المركبات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تحليل المتجه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الاحتكاك الحركي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الاحتكاك </a:t>
            </a:r>
            <a:r>
              <a:rPr lang="ar-SA" sz="2800" b="1" dirty="0" err="1" smtClean="0">
                <a:cs typeface="PT Bold Broken" pitchFamily="2" charset="-78"/>
              </a:rPr>
              <a:t>السكوني</a:t>
            </a: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معامل الاحتكاك الحركي</a:t>
            </a: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معامل الاحتكاك </a:t>
            </a:r>
            <a:r>
              <a:rPr lang="ar-SA" sz="2800" b="1" dirty="0" err="1" smtClean="0">
                <a:cs typeface="PT Bold Broken" pitchFamily="2" charset="-78"/>
              </a:rPr>
              <a:t>السكوني</a:t>
            </a: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القوة </a:t>
            </a:r>
            <a:r>
              <a:rPr lang="ar-SA" sz="2800" b="1" dirty="0" smtClean="0">
                <a:cs typeface="PT Bold Broken" pitchFamily="2" charset="-78"/>
              </a:rPr>
              <a:t>الموازية</a:t>
            </a:r>
          </a:p>
          <a:p>
            <a:pPr>
              <a:buFont typeface="Arial" charset="0"/>
              <a:buChar char="•"/>
            </a:pP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endParaRPr lang="ar-SA" sz="2000" b="1" dirty="0">
              <a:cs typeface="PT Bold Broken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86248" y="1571612"/>
            <a:ext cx="4652962" cy="42780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Simple Bold Jut Out" pitchFamily="2" charset="-78"/>
              </a:rPr>
              <a:t>بعد دراستك هذا الفصل ستكون قادرا على :</a:t>
            </a:r>
            <a:endParaRPr lang="ar-SA" sz="2800" b="1" u="sng" dirty="0" smtClean="0">
              <a:solidFill>
                <a:srgbClr val="FF0000"/>
              </a:solidFill>
              <a:cs typeface="Simple Bold Jut Out" pitchFamily="2" charset="-78"/>
            </a:endParaRP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تمثيل الكميات المتجهة بالرسم التخطيطي والتحليل المتعامد</a:t>
            </a: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استعمال قوانين نيوتن في تحليل الحركة في وجود الاحتكاك</a:t>
            </a: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r>
              <a:rPr lang="ar-SA" sz="2800" b="1" dirty="0" smtClean="0">
                <a:cs typeface="PT Bold Broken" pitchFamily="2" charset="-78"/>
              </a:rPr>
              <a:t>استعمال قوانين نيوتن وما تعلمته عن المتجهات في تحليل الحركة في بعدين</a:t>
            </a:r>
            <a:endParaRPr lang="ar-SA" sz="2800" b="1" dirty="0" smtClean="0">
              <a:cs typeface="PT Bold Broken" pitchFamily="2" charset="-78"/>
            </a:endParaRPr>
          </a:p>
          <a:p>
            <a:pPr>
              <a:buFont typeface="Arial" charset="0"/>
              <a:buChar char="•"/>
            </a:pPr>
            <a:endParaRPr lang="ar-SA" sz="2000" b="1" dirty="0"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28596" y="2285992"/>
            <a:ext cx="792961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هل صحيح أن /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2N=2N+2N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3786190"/>
            <a:ext cx="8072462" cy="16927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سؤال التجربة /</a:t>
            </a:r>
          </a:p>
          <a:p>
            <a:pPr algn="ctr"/>
            <a:r>
              <a:rPr lang="ar-SA" sz="2800" b="1" dirty="0" smtClean="0">
                <a:cs typeface="PT Bold Broken" pitchFamily="2" charset="-78"/>
              </a:rPr>
              <a:t>هل يمكن لمجموعة (محصلة ) قوتين متساويتين تؤثران في جسم أن يساوي إحدى هاتين القوتين ؟</a:t>
            </a:r>
          </a:p>
          <a:p>
            <a:pPr>
              <a:buFont typeface="Arial" charset="0"/>
              <a:buChar char="•"/>
            </a:pPr>
            <a:endParaRPr lang="ar-SA" sz="2000" b="1" dirty="0">
              <a:cs typeface="PT Bold Broken" pitchFamily="2" charset="-78"/>
            </a:endParaRPr>
          </a:p>
        </p:txBody>
      </p:sp>
      <p:pic>
        <p:nvPicPr>
          <p:cNvPr id="7" name="صورة 6" descr="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57166"/>
            <a:ext cx="4714908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pic>
        <p:nvPicPr>
          <p:cNvPr id="8" name="صورة 7" descr="ppp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3571868" cy="5572164"/>
          </a:xfrm>
          <a:prstGeom prst="rect">
            <a:avLst/>
          </a:prstGeom>
        </p:spPr>
      </p:pic>
      <p:pic>
        <p:nvPicPr>
          <p:cNvPr id="7" name="صورة 6" descr="ooooo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2357406"/>
            <a:ext cx="5214974" cy="4286304"/>
          </a:xfrm>
          <a:prstGeom prst="rect">
            <a:avLst/>
          </a:prstGeom>
        </p:spPr>
      </p:pic>
      <p:pic>
        <p:nvPicPr>
          <p:cNvPr id="9" name="صورة 8" descr="kkkk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4752"/>
            <a:ext cx="3929058" cy="2928958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5429256" y="1928802"/>
            <a:ext cx="292895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PT Bold Broken" pitchFamily="2" charset="-78"/>
              </a:rPr>
              <a:t>خطوات العمل /</a:t>
            </a:r>
          </a:p>
        </p:txBody>
      </p:sp>
      <p:pic>
        <p:nvPicPr>
          <p:cNvPr id="12" name="صورة 11" descr="5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214290"/>
            <a:ext cx="4452942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85720" y="1714488"/>
            <a:ext cx="8501090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3200" b="1" u="sng" dirty="0" smtClean="0">
                <a:solidFill>
                  <a:srgbClr val="FF0000"/>
                </a:solidFill>
                <a:cs typeface="B Arabic Style" pitchFamily="2" charset="-78"/>
              </a:rPr>
              <a:t>الأهداف /</a:t>
            </a:r>
          </a:p>
          <a:p>
            <a:r>
              <a:rPr lang="ar-SA" sz="3200" b="1" dirty="0" smtClean="0">
                <a:cs typeface="PT Bold Broken" pitchFamily="2" charset="-78"/>
              </a:rPr>
              <a:t>1- تحسب مجموع متجهين أو أكثر في بعدين بطريقة الرسم </a:t>
            </a:r>
          </a:p>
          <a:p>
            <a:r>
              <a:rPr lang="ar-SA" sz="3200" b="1" dirty="0" smtClean="0">
                <a:cs typeface="PT Bold Broken" pitchFamily="2" charset="-78"/>
              </a:rPr>
              <a:t>2- تحدد المركبات لكل متجه</a:t>
            </a:r>
          </a:p>
          <a:p>
            <a:r>
              <a:rPr lang="ar-SA" sz="3200" b="1" dirty="0" smtClean="0">
                <a:cs typeface="PT Bold Broken" pitchFamily="2" charset="-78"/>
              </a:rPr>
              <a:t>3- تحسب مجموع متجهين أو أكثر جبرية وذلك بجمع مركبات المتجهات</a:t>
            </a:r>
            <a:endParaRPr lang="ar-SA" sz="3200" b="1" dirty="0">
              <a:cs typeface="PT Bold Broken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282" y="5000636"/>
            <a:ext cx="850109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3200" b="1" u="sng" dirty="0" smtClean="0">
                <a:solidFill>
                  <a:srgbClr val="FF0000"/>
                </a:solidFill>
                <a:cs typeface="B Arabic Style" pitchFamily="2" charset="-78"/>
              </a:rPr>
              <a:t>المفردات</a:t>
            </a:r>
          </a:p>
          <a:p>
            <a:r>
              <a:rPr lang="ar-SA" sz="3200" b="1" dirty="0" smtClean="0">
                <a:cs typeface="PT Bold Broken" pitchFamily="2" charset="-78"/>
              </a:rPr>
              <a:t>المركبات   -   تحليل المتجه</a:t>
            </a:r>
            <a:endParaRPr lang="ar-SA" sz="3200" b="1" dirty="0"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57158" y="4071942"/>
            <a:ext cx="8429652" cy="12618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الربط بالمعرفة السابقة :</a:t>
            </a:r>
          </a:p>
          <a:p>
            <a:r>
              <a:rPr lang="ar-SA" sz="2800" b="1" dirty="0" smtClean="0">
                <a:cs typeface="PT Bold Broken" pitchFamily="2" charset="-78"/>
              </a:rPr>
              <a:t>كيف يتم جمع </a:t>
            </a:r>
            <a:r>
              <a:rPr lang="ar-SA" sz="2800" b="1" dirty="0" err="1" smtClean="0">
                <a:cs typeface="PT Bold Broken" pitchFamily="2" charset="-78"/>
              </a:rPr>
              <a:t>و</a:t>
            </a:r>
            <a:r>
              <a:rPr lang="ar-SA" sz="2800" b="1" dirty="0" smtClean="0">
                <a:cs typeface="PT Bold Broken" pitchFamily="2" charset="-78"/>
              </a:rPr>
              <a:t> طرح الكميات المتجهة ؟</a:t>
            </a:r>
          </a:p>
          <a:p>
            <a:endParaRPr lang="ar-SA" sz="2000" b="1" dirty="0" smtClean="0">
              <a:cs typeface="PT Bold Broken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1785926"/>
            <a:ext cx="8429652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00"/>
                </a:solidFill>
                <a:cs typeface="PT Bold Broken" pitchFamily="2" charset="-78"/>
              </a:rPr>
              <a:t>نشاط محفز  :</a:t>
            </a:r>
          </a:p>
          <a:p>
            <a:r>
              <a:rPr lang="ar-SA" sz="2400" b="1" dirty="0" smtClean="0">
                <a:cs typeface="PT Bold Broken" pitchFamily="2" charset="-78"/>
              </a:rPr>
              <a:t>إذا تحرك شخص </a:t>
            </a:r>
            <a:r>
              <a:rPr lang="en-US" sz="2400" b="1" dirty="0" smtClean="0">
                <a:cs typeface="PT Bold Broken" pitchFamily="2" charset="-78"/>
              </a:rPr>
              <a:t>100 m</a:t>
            </a:r>
            <a:r>
              <a:rPr lang="ar-SA" sz="2400" b="1" dirty="0" smtClean="0">
                <a:cs typeface="PT Bold Broken" pitchFamily="2" charset="-78"/>
              </a:rPr>
              <a:t> شمالا ثم لم يعد بمقدوره معرفة  الاتجاه ثم تحرك </a:t>
            </a:r>
            <a:r>
              <a:rPr lang="en-US" sz="2400" b="1" dirty="0" smtClean="0">
                <a:cs typeface="PT Bold Broken" pitchFamily="2" charset="-78"/>
              </a:rPr>
              <a:t>100 m</a:t>
            </a:r>
            <a:r>
              <a:rPr lang="ar-SA" sz="2400" b="1" dirty="0" smtClean="0">
                <a:cs typeface="PT Bold Broken" pitchFamily="2" charset="-78"/>
              </a:rPr>
              <a:t> أخرى دون معرفة </a:t>
            </a:r>
            <a:r>
              <a:rPr lang="ar-SA" sz="2400" b="1" dirty="0" err="1" smtClean="0">
                <a:cs typeface="PT Bold Broken" pitchFamily="2" charset="-78"/>
              </a:rPr>
              <a:t>الإتجاة</a:t>
            </a:r>
            <a:r>
              <a:rPr lang="ar-SA" sz="2400" b="1" dirty="0" smtClean="0">
                <a:cs typeface="PT Bold Broken" pitchFamily="2" charset="-78"/>
              </a:rPr>
              <a:t>  ؟ما مقدار إزاحته بالنسبة إلى نقطة البداية الأولى ؟ أوجد الناتج باستخدامك للرسم ؟</a:t>
            </a:r>
          </a:p>
          <a:p>
            <a:endParaRPr lang="ar-SA" sz="2000" b="1" dirty="0">
              <a:cs typeface="PT Bold Broken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85720" y="5500702"/>
            <a:ext cx="8429652" cy="11387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نشاط لمراجعة مفهوم المتجه:</a:t>
            </a:r>
          </a:p>
          <a:p>
            <a:r>
              <a:rPr lang="ar-SA" sz="2000" b="1" dirty="0" smtClean="0">
                <a:cs typeface="PT Bold Broken" pitchFamily="2" charset="-78"/>
              </a:rPr>
              <a:t>قوتان تؤثران على طاولة مقدار كل منهما </a:t>
            </a:r>
            <a:r>
              <a:rPr lang="en-US" sz="2000" b="1" dirty="0" smtClean="0">
                <a:cs typeface="PT Bold Broken" pitchFamily="2" charset="-78"/>
              </a:rPr>
              <a:t>   40 N</a:t>
            </a:r>
            <a:r>
              <a:rPr lang="ar-SA" sz="2000" b="1" dirty="0" smtClean="0">
                <a:cs typeface="PT Bold Broken" pitchFamily="2" charset="-78"/>
              </a:rPr>
              <a:t>اوجد مقدار محصلة القوة واتجاهها إذا كانت الزاوية بين القوتين 1- </a:t>
            </a:r>
            <a:r>
              <a:rPr lang="ar-SA" sz="2000" b="1" dirty="0" err="1" smtClean="0">
                <a:cs typeface="PT Bold Broken" pitchFamily="2" charset="-78"/>
              </a:rPr>
              <a:t>ه</a:t>
            </a:r>
            <a:r>
              <a:rPr lang="ar-SA" sz="2000" b="1" dirty="0" smtClean="0">
                <a:cs typeface="PT Bold Broken" pitchFamily="2" charset="-78"/>
              </a:rPr>
              <a:t> = </a:t>
            </a:r>
            <a:r>
              <a:rPr lang="en-US" sz="2000" b="1" dirty="0" smtClean="0">
                <a:cs typeface="PT Bold Broken" pitchFamily="2" charset="-78"/>
              </a:rPr>
              <a:t>0</a:t>
            </a:r>
            <a:r>
              <a:rPr lang="ar-SA" sz="2000" b="1" dirty="0" smtClean="0">
                <a:cs typeface="PT Bold Broken" pitchFamily="2" charset="-78"/>
              </a:rPr>
              <a:t>                  2- </a:t>
            </a:r>
            <a:r>
              <a:rPr lang="ar-SA" sz="2000" b="1" dirty="0" err="1" smtClean="0">
                <a:cs typeface="PT Bold Broken" pitchFamily="2" charset="-78"/>
              </a:rPr>
              <a:t>ه</a:t>
            </a:r>
            <a:r>
              <a:rPr lang="ar-SA" sz="2000" b="1" dirty="0" smtClean="0">
                <a:cs typeface="PT Bold Broken" pitchFamily="2" charset="-78"/>
              </a:rPr>
              <a:t>=  </a:t>
            </a:r>
            <a:r>
              <a:rPr lang="en-US" sz="2000" b="1" dirty="0" smtClean="0">
                <a:cs typeface="PT Bold Broken" pitchFamily="2" charset="-78"/>
              </a:rPr>
              <a:t>180</a:t>
            </a:r>
            <a:r>
              <a:rPr lang="ar-SA" sz="2000" b="1" dirty="0" smtClean="0">
                <a:cs typeface="PT Bold Broken" pitchFamily="2" charset="-78"/>
              </a:rPr>
              <a:t>  </a:t>
            </a:r>
            <a:endParaRPr lang="ar-SA" sz="2000" b="1" dirty="0"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1472" y="1928802"/>
            <a:ext cx="814390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نشاط ( خاصية نقل المتجهات ) :</a:t>
            </a:r>
          </a:p>
          <a:p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متجه طوله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2 cm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 ويميل عن </a:t>
            </a:r>
            <a:r>
              <a:rPr lang="ar-SA" sz="28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الأ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فقي بزاوية قدرها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30 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ارسم هذا المتجه ثم انقله محافظا على مقداره واتجاهه؟     </a:t>
            </a:r>
          </a:p>
          <a:p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                                                      </a:t>
            </a:r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                                                 </a:t>
            </a:r>
            <a:r>
              <a:rPr lang="ar-SA" sz="2800" b="1" dirty="0" smtClean="0">
                <a:solidFill>
                  <a:srgbClr val="FF0000"/>
                </a:solidFill>
                <a:latin typeface="Sakkal Majalla" pitchFamily="2" charset="-78"/>
                <a:cs typeface="Sakkal Majalla" pitchFamily="2" charset="-78"/>
              </a:rPr>
              <a:t>          </a:t>
            </a:r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                                                </a:t>
            </a:r>
          </a:p>
        </p:txBody>
      </p:sp>
      <p:cxnSp>
        <p:nvCxnSpPr>
          <p:cNvPr id="18" name="رابط مستقيم 17"/>
          <p:cNvCxnSpPr/>
          <p:nvPr/>
        </p:nvCxnSpPr>
        <p:spPr>
          <a:xfrm rot="10800000">
            <a:off x="6286512" y="5786454"/>
            <a:ext cx="178595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/>
          <p:nvPr/>
        </p:nvCxnSpPr>
        <p:spPr>
          <a:xfrm rot="16200000" flipV="1">
            <a:off x="1214414" y="507207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قوس 30"/>
          <p:cNvSpPr/>
          <p:nvPr/>
        </p:nvSpPr>
        <p:spPr>
          <a:xfrm>
            <a:off x="6500826" y="5286388"/>
            <a:ext cx="500066" cy="642942"/>
          </a:xfrm>
          <a:prstGeom prst="arc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 dirty="0"/>
          </a:p>
        </p:txBody>
      </p:sp>
      <p:sp>
        <p:nvSpPr>
          <p:cNvPr id="33" name="قوس 32"/>
          <p:cNvSpPr/>
          <p:nvPr/>
        </p:nvSpPr>
        <p:spPr>
          <a:xfrm>
            <a:off x="1000100" y="5429264"/>
            <a:ext cx="500066" cy="642942"/>
          </a:xfrm>
          <a:prstGeom prst="arc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714348" y="4143380"/>
            <a:ext cx="814390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نشاط ( ترميز المتجهات ) :</a:t>
            </a:r>
          </a:p>
          <a:p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اكتب رمز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مناسب للكميات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المتجهة  التالية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/</a:t>
            </a:r>
          </a:p>
          <a:p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القوة – الإزاحة – السرعة </a:t>
            </a:r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- التسارع</a:t>
            </a:r>
            <a:endParaRPr lang="ar-SA" sz="2800" b="1" dirty="0" smtClean="0">
              <a:solidFill>
                <a:schemeClr val="accent5">
                  <a:lumMod val="75000"/>
                </a:schemeClr>
              </a:solidFill>
              <a:cs typeface="PT Bold Broken" pitchFamily="2" charset="-78"/>
            </a:endParaRPr>
          </a:p>
          <a:p>
            <a:r>
              <a:rPr lang="ar-SA" sz="28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                                                      </a:t>
            </a:r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                                                 </a:t>
            </a:r>
            <a:r>
              <a:rPr lang="ar-SA" sz="2800" b="1" dirty="0" smtClean="0">
                <a:solidFill>
                  <a:srgbClr val="FF0000"/>
                </a:solidFill>
                <a:latin typeface="Sakkal Majalla" pitchFamily="2" charset="-78"/>
                <a:cs typeface="Sakkal Majalla" pitchFamily="2" charset="-78"/>
              </a:rPr>
              <a:t>          </a:t>
            </a:r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.gif"/>
          <p:cNvPicPr>
            <a:picLocks noChangeAspect="1"/>
          </p:cNvPicPr>
          <p:nvPr/>
        </p:nvPicPr>
        <p:blipFill>
          <a:blip r:embed="rId2">
            <a:lum bright="33000" contrast="24000"/>
          </a:blip>
          <a:stretch>
            <a:fillRect/>
          </a:stretch>
        </p:blipFill>
        <p:spPr>
          <a:xfrm>
            <a:off x="-357222" y="-857280"/>
            <a:ext cx="9787006" cy="850112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072066" y="1142984"/>
            <a:ext cx="378621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5-1 </a:t>
            </a:r>
            <a:r>
              <a:rPr lang="ar-SA" sz="2800" b="1" dirty="0" smtClean="0">
                <a:solidFill>
                  <a:srgbClr val="00B050"/>
                </a:solidFill>
                <a:cs typeface="PT Bold Broken" pitchFamily="2" charset="-78"/>
              </a:rPr>
              <a:t>المتجهات </a:t>
            </a:r>
            <a:r>
              <a:rPr lang="en-US" sz="2800" b="1" dirty="0" smtClean="0">
                <a:solidFill>
                  <a:srgbClr val="00B050"/>
                </a:solidFill>
                <a:cs typeface="PT Bold Broken" pitchFamily="2" charset="-78"/>
              </a:rPr>
              <a:t>vectors</a:t>
            </a:r>
            <a:endParaRPr lang="ar-SA" sz="2800" b="1" dirty="0" smtClean="0">
              <a:solidFill>
                <a:srgbClr val="00B050"/>
              </a:solidFill>
              <a:cs typeface="PT Bold Broken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1472" y="1857364"/>
            <a:ext cx="8215338" cy="8925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سؤال للتفكير :</a:t>
            </a:r>
          </a:p>
          <a:p>
            <a:r>
              <a:rPr lang="ar-SA" sz="24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كيف يمكن  لمتسلقي الصخور تجنب السقوط ؟</a:t>
            </a:r>
            <a:endParaRPr lang="ar-SA" sz="2400" b="1" dirty="0">
              <a:solidFill>
                <a:schemeClr val="accent5">
                  <a:lumMod val="75000"/>
                </a:schemeClr>
              </a:solidFill>
              <a:cs typeface="PT Bold Broken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5214950"/>
            <a:ext cx="8429652" cy="11387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PT Bold Broken" pitchFamily="2" charset="-78"/>
              </a:rPr>
              <a:t>فكر: </a:t>
            </a:r>
          </a:p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كيف يمكنك  وضع نظام إحداثي وإيجاد قوة محصلة عندما تتعامل مع أكثر من بعد؟</a:t>
            </a:r>
          </a:p>
          <a:p>
            <a:endParaRPr lang="ar-SA" sz="2000" b="1" dirty="0">
              <a:cs typeface="PT Bold Broken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28596" y="2857496"/>
            <a:ext cx="835821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لاحظ أن للمتسلق أكثر من نقطة داعمة يرتكز عليها كما أن هناك عدة قوى تؤثر فيه /</a:t>
            </a:r>
          </a:p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قوة تلامس ناتجة عن تمسك المتسلق  بالشقوق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والصدوع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الموجودة على الصخور والتي تؤثر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الى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أعلى بقوة غير عمودية </a:t>
            </a:r>
          </a:p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وقوة تلامس أخرى ناتجة عن تثبت المتسلق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لقدمية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على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نتوءأو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بروز  موجود على الصخور</a:t>
            </a:r>
          </a:p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والتي تؤثر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الى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أعلى بقوة غير عمودية</a:t>
            </a:r>
          </a:p>
          <a:p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بالإضافة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الى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قوة الجاذبية الأرضية والتي تؤثر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الى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 </a:t>
            </a:r>
            <a:r>
              <a:rPr lang="ar-SA" sz="2000" b="1" dirty="0" err="1" smtClean="0">
                <a:solidFill>
                  <a:schemeClr val="accent5">
                    <a:lumMod val="75000"/>
                  </a:schemeClr>
                </a:solidFill>
                <a:cs typeface="PT Bold Broken" pitchFamily="2" charset="-78"/>
              </a:rPr>
              <a:t>اسفل</a:t>
            </a:r>
            <a:endParaRPr lang="ar-SA" sz="2000" b="1" dirty="0" smtClean="0">
              <a:solidFill>
                <a:schemeClr val="accent5">
                  <a:lumMod val="75000"/>
                </a:schemeClr>
              </a:solidFill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GBX_HAS_SWIFFPOINT_SHAPES" val="1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932</Words>
  <Application>Microsoft Office PowerPoint</Application>
  <PresentationFormat>عرض على الشاشة (3:4)‏</PresentationFormat>
  <Paragraphs>112</Paragraphs>
  <Slides>20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Emachines</dc:creator>
  <cp:lastModifiedBy>Emachines</cp:lastModifiedBy>
  <cp:revision>175</cp:revision>
  <dcterms:created xsi:type="dcterms:W3CDTF">2011-01-16T07:12:29Z</dcterms:created>
  <dcterms:modified xsi:type="dcterms:W3CDTF">2011-02-12T14:55:08Z</dcterms:modified>
</cp:coreProperties>
</file>