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9" r:id="rId2"/>
    <p:sldId id="256" r:id="rId3"/>
    <p:sldId id="268" r:id="rId4"/>
    <p:sldId id="257" r:id="rId5"/>
    <p:sldId id="258" r:id="rId6"/>
    <p:sldId id="259" r:id="rId7"/>
    <p:sldId id="261" r:id="rId8"/>
    <p:sldId id="263" r:id="rId9"/>
    <p:sldId id="264" r:id="rId10"/>
    <p:sldId id="265" r:id="rId11"/>
    <p:sldId id="262" r:id="rId12"/>
    <p:sldId id="260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AD733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509" autoAdjust="0"/>
    <p:restoredTop sz="89965" autoAdjust="0"/>
  </p:normalViewPr>
  <p:slideViewPr>
    <p:cSldViewPr>
      <p:cViewPr varScale="1">
        <p:scale>
          <a:sx n="66" d="100"/>
          <a:sy n="66" d="100"/>
        </p:scale>
        <p:origin x="-2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CC78E-4EBD-4666-86D1-8C3D552702AD}" type="datetimeFigureOut">
              <a:rPr lang="ar-SA" smtClean="0"/>
              <a:pPr/>
              <a:t>22/04/32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CA550-4765-41D7-B0B8-28B5D7D9CCB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://www.schoolarabia.net/images/asasia_im/milk/cow9.jpg" TargetMode="External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www.schoolarabia.net/images/asasia_im/almjmo3at_algtha2ia/pdairy.gif" TargetMode="External"/><Relationship Id="rId4" Type="http://schemas.openxmlformats.org/officeDocument/2006/relationships/image" Target="../media/image5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gif"/><Relationship Id="rId7" Type="http://schemas.openxmlformats.org/officeDocument/2006/relationships/image" Target="../media/image5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60.png"/><Relationship Id="rId10" Type="http://schemas.openxmlformats.org/officeDocument/2006/relationships/image" Target="../media/image53.jpeg"/><Relationship Id="rId4" Type="http://schemas.openxmlformats.org/officeDocument/2006/relationships/image" Target="http://www.schoolarabia.net/images/asasia_im/almjmo3at_algtha2ia/pdairy.gif" TargetMode="External"/><Relationship Id="rId9" Type="http://schemas.openxmlformats.org/officeDocument/2006/relationships/image" Target="../media/image6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88640"/>
            <a:ext cx="8640960" cy="64807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t"/>
          <a:lstStyle/>
          <a:p>
            <a:pPr lvl="4"/>
            <a:r>
              <a:rPr lang="ar-SA" sz="4000" dirty="0" smtClean="0">
                <a:solidFill>
                  <a:schemeClr val="bg1"/>
                </a:solidFill>
              </a:rPr>
              <a:t>من الوحدة الرابعة </a:t>
            </a:r>
          </a:p>
          <a:p>
            <a:pPr lvl="4" algn="ctr"/>
            <a:endParaRPr lang="ar-SA" sz="4000" dirty="0" smtClean="0">
              <a:solidFill>
                <a:schemeClr val="bg1"/>
              </a:solidFill>
            </a:endParaRPr>
          </a:p>
          <a:p>
            <a:pPr algn="ctr">
              <a:buFontTx/>
              <a:buChar char="-"/>
            </a:pPr>
            <a:r>
              <a:rPr lang="ar-SA" sz="4000" dirty="0" err="1" smtClean="0">
                <a:solidFill>
                  <a:schemeClr val="bg1"/>
                </a:solidFill>
              </a:rPr>
              <a:t>الى</a:t>
            </a:r>
            <a:r>
              <a:rPr lang="ar-SA" sz="4000" dirty="0" smtClean="0">
                <a:solidFill>
                  <a:schemeClr val="bg1"/>
                </a:solidFill>
              </a:rPr>
              <a:t> أي سوق ذهب عمر ووالده؟؟</a:t>
            </a:r>
          </a:p>
          <a:p>
            <a:pPr algn="ctr">
              <a:buFontTx/>
              <a:buChar char="-"/>
            </a:pPr>
            <a:r>
              <a:rPr lang="ar-SA" sz="4000" dirty="0" smtClean="0">
                <a:solidFill>
                  <a:schemeClr val="bg1"/>
                </a:solidFill>
              </a:rPr>
              <a:t>اذكري </a:t>
            </a:r>
            <a:r>
              <a:rPr lang="ar-SA" sz="4000" dirty="0" err="1" smtClean="0">
                <a:solidFill>
                  <a:schemeClr val="bg1"/>
                </a:solidFill>
              </a:rPr>
              <a:t>انواع</a:t>
            </a:r>
            <a:r>
              <a:rPr lang="ar-SA" sz="4000" dirty="0" smtClean="0">
                <a:solidFill>
                  <a:schemeClr val="bg1"/>
                </a:solidFill>
              </a:rPr>
              <a:t> الخضراوات التي اشتراها؟</a:t>
            </a:r>
          </a:p>
          <a:p>
            <a:pPr algn="ctr">
              <a:buFontTx/>
              <a:buChar char="-"/>
            </a:pPr>
            <a:r>
              <a:rPr lang="ar-SA" sz="4000" dirty="0" smtClean="0">
                <a:solidFill>
                  <a:schemeClr val="bg1"/>
                </a:solidFill>
              </a:rPr>
              <a:t>الفواكه </a:t>
            </a:r>
            <a:r>
              <a:rPr lang="ar-SA" sz="4000" dirty="0" err="1" smtClean="0">
                <a:solidFill>
                  <a:schemeClr val="bg1"/>
                </a:solidFill>
              </a:rPr>
              <a:t>انواع</a:t>
            </a:r>
            <a:r>
              <a:rPr lang="ar-SA" sz="4000" dirty="0" smtClean="0">
                <a:solidFill>
                  <a:schemeClr val="bg1"/>
                </a:solidFill>
              </a:rPr>
              <a:t> كثيرة اذكريها؟</a:t>
            </a:r>
          </a:p>
          <a:p>
            <a:pPr algn="ctr">
              <a:buFontTx/>
              <a:buChar char="-"/>
            </a:pPr>
            <a:r>
              <a:rPr lang="ar-SA" sz="4000" dirty="0" smtClean="0">
                <a:solidFill>
                  <a:schemeClr val="bg1"/>
                </a:solidFill>
              </a:rPr>
              <a:t>ماذا نستفيد من الخضراوات والفواكه؟؟</a:t>
            </a:r>
          </a:p>
          <a:p>
            <a:pPr algn="ctr">
              <a:buFontTx/>
              <a:buChar char="-"/>
            </a:pPr>
            <a:r>
              <a:rPr lang="ar-SA" sz="4000" dirty="0" err="1" smtClean="0">
                <a:solidFill>
                  <a:schemeClr val="bg1"/>
                </a:solidFill>
              </a:rPr>
              <a:t>اذا</a:t>
            </a:r>
            <a:r>
              <a:rPr lang="ar-SA" sz="4000" dirty="0" smtClean="0">
                <a:solidFill>
                  <a:schemeClr val="bg1"/>
                </a:solidFill>
              </a:rPr>
              <a:t> وحدتنا هي.....</a:t>
            </a:r>
          </a:p>
          <a:p>
            <a:pPr algn="ctr">
              <a:buFontTx/>
              <a:buChar char="-"/>
            </a:pPr>
            <a:endParaRPr lang="ar-SA" sz="4000" dirty="0" smtClean="0">
              <a:solidFill>
                <a:schemeClr val="bg1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 rot="21425753">
            <a:off x="519900" y="4300724"/>
            <a:ext cx="3198076" cy="2147820"/>
          </a:xfrm>
          <a:prstGeom prst="roundRect">
            <a:avLst>
              <a:gd name="adj" fmla="val 18872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divo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66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صِحَّتِي</a:t>
            </a:r>
          </a:p>
          <a:p>
            <a:pPr algn="ctr"/>
            <a:r>
              <a:rPr lang="ar-SA" sz="6600" dirty="0" smtClean="0"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وَغِـذَائِـي</a:t>
            </a:r>
            <a:endParaRPr lang="ar-SA" sz="6600" dirty="0"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Rectangle 18"/>
          <p:cNvSpPr txBox="1">
            <a:spLocks noChangeArrowheads="1"/>
          </p:cNvSpPr>
          <p:nvPr/>
        </p:nvSpPr>
        <p:spPr>
          <a:xfrm>
            <a:off x="1475656" y="1484784"/>
            <a:ext cx="5951984" cy="3581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Broken" pitchFamily="2" charset="-78"/>
              </a:rPr>
              <a:t>وردت كلمة اللبن في القرآن الكريم في قوله تعالى</a:t>
            </a:r>
          </a:p>
          <a:p>
            <a:pPr marL="342900" marR="0" lvl="0" indent="-34290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ar-AE" sz="1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Broken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Broken" pitchFamily="2" charset="-78"/>
              </a:rPr>
              <a:t> </a:t>
            </a:r>
            <a:r>
              <a:rPr kumimoji="0" lang="ar-AE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Broken" pitchFamily="2" charset="-78"/>
              </a:rPr>
              <a:t>قال تعالى في وصف الجنة :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AE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Broken" pitchFamily="2" charset="-78"/>
              </a:rPr>
              <a:t>( مثل الجنة التي وعد المتقون فيها أنهار من ماء غير آسن وأنهار من لبن لم يتغير طعمه وأنهار من خمر لذة للشاربين وأنهار من عسل مصفى ... ) ( محمد آية 15 )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Broken" pitchFamily="2" charset="-78"/>
            </a:endParaRPr>
          </a:p>
        </p:txBody>
      </p:sp>
      <p:sp>
        <p:nvSpPr>
          <p:cNvPr id="4" name="Rectangle 21"/>
          <p:cNvSpPr txBox="1">
            <a:spLocks noChangeArrowheads="1"/>
          </p:cNvSpPr>
          <p:nvPr/>
        </p:nvSpPr>
        <p:spPr>
          <a:xfrm>
            <a:off x="1907704" y="692696"/>
            <a:ext cx="5112568" cy="762000"/>
          </a:xfrm>
          <a:prstGeom prst="rect">
            <a:avLst/>
          </a:prstGeom>
          <a:solidFill>
            <a:srgbClr val="000080">
              <a:alpha val="66000"/>
            </a:srgbClr>
          </a:solidFill>
          <a:ln/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Al-Mothnna" pitchFamily="2" charset="-78"/>
              </a:rPr>
              <a:t>اللبن غذاء ذكر في القران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Al-Mothnna" pitchFamily="2" charset="-78"/>
            </a:endParaRPr>
          </a:p>
        </p:txBody>
      </p:sp>
      <p:pic>
        <p:nvPicPr>
          <p:cNvPr id="7170" name="Picture 2" descr="http://t1.gstatic.com/images?q=tbn:ANd9GcTy1ZI6wF6zXBzCZE-OQtbdqM-EytlwFzECNJNCfBs1ZIzqTE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157192"/>
            <a:ext cx="1205257" cy="1167012"/>
          </a:xfrm>
          <a:prstGeom prst="rect">
            <a:avLst/>
          </a:prstGeom>
          <a:noFill/>
        </p:spPr>
      </p:pic>
      <p:pic>
        <p:nvPicPr>
          <p:cNvPr id="6" name="Picture 2" descr="http://t1.gstatic.com/images?q=tbn:ANd9GcTy1ZI6wF6zXBzCZE-OQtbdqM-EytlwFzECNJNCfBs1ZIzqTE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332656"/>
            <a:ext cx="1205257" cy="1167012"/>
          </a:xfrm>
          <a:prstGeom prst="rect">
            <a:avLst/>
          </a:prstGeom>
          <a:noFill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4797152"/>
            <a:ext cx="10763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0763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" name="Picture 12" descr="http://www.schoolarabia.net/images/asasia_im/milk/cow9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11560" y="1844824"/>
            <a:ext cx="2568144" cy="3564632"/>
          </a:xfrm>
          <a:prstGeom prst="rect">
            <a:avLst/>
          </a:prstGeom>
          <a:noFill/>
        </p:spPr>
      </p:pic>
      <p:sp>
        <p:nvSpPr>
          <p:cNvPr id="5" name="Rectangle 10"/>
          <p:cNvSpPr txBox="1">
            <a:spLocks noChangeArrowheads="1"/>
          </p:cNvSpPr>
          <p:nvPr/>
        </p:nvSpPr>
        <p:spPr>
          <a:xfrm>
            <a:off x="2483768" y="692696"/>
            <a:ext cx="5562600" cy="762000"/>
          </a:xfrm>
          <a:prstGeom prst="rect">
            <a:avLst/>
          </a:prstGeom>
          <a:solidFill>
            <a:schemeClr val="accent2">
              <a:alpha val="83000"/>
            </a:schemeClr>
          </a:solidFill>
          <a:ln/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Al-Mothnna" pitchFamily="2" charset="-78"/>
              </a:rPr>
              <a:t>لماذا نشرب الحليب؟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Al-Mothnna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95936" y="2132856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cs typeface="Led Italic Font" pitchFamily="2" charset="-78"/>
              </a:rPr>
              <a:t> </a:t>
            </a:r>
            <a:r>
              <a:rPr lang="ar-SA" sz="2800" b="1" dirty="0" smtClean="0">
                <a:solidFill>
                  <a:schemeClr val="accent2"/>
                </a:solidFill>
                <a:cs typeface="+mj-cs"/>
              </a:rPr>
              <a:t> -</a:t>
            </a:r>
            <a:r>
              <a:rPr lang="ar-SA" sz="2800" b="1" dirty="0">
                <a:solidFill>
                  <a:schemeClr val="accent2"/>
                </a:solidFill>
                <a:cs typeface="+mj-cs"/>
              </a:rPr>
              <a:t>غذاء مهم لبناء العظام والأسنان والحفاظ عليها وعلى الخلايا العصبية </a:t>
            </a:r>
            <a:r>
              <a:rPr lang="ar-SA" sz="2800" b="1" dirty="0" err="1">
                <a:solidFill>
                  <a:schemeClr val="accent2"/>
                </a:solidFill>
                <a:cs typeface="+mj-cs"/>
              </a:rPr>
              <a:t>وا</a:t>
            </a:r>
            <a:r>
              <a:rPr lang="ar-SA" sz="2800" b="1" dirty="0">
                <a:solidFill>
                  <a:schemeClr val="accent2"/>
                </a:solidFill>
                <a:cs typeface="+mj-cs"/>
              </a:rPr>
              <a:t> لتفاعلات الحيوية بالحسم</a:t>
            </a:r>
            <a:r>
              <a:rPr lang="en-US" sz="2800" b="1" dirty="0">
                <a:solidFill>
                  <a:schemeClr val="accent2"/>
                </a:solidFill>
                <a:cs typeface="PT Bold Broken" pitchFamily="2" charset="-78"/>
              </a:rPr>
              <a:t>. </a:t>
            </a:r>
            <a:endParaRPr lang="en-US" sz="2800" b="1" dirty="0" smtClean="0">
              <a:solidFill>
                <a:schemeClr val="accent2"/>
              </a:solidFill>
              <a:cs typeface="PT Bold Broken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75856" y="3717032"/>
            <a:ext cx="5419106" cy="954107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>
              <a:buFontTx/>
              <a:buChar char="-"/>
            </a:pPr>
            <a:r>
              <a:rPr lang="ar-SA" sz="2800" b="1" dirty="0" smtClean="0">
                <a:solidFill>
                  <a:schemeClr val="accent2"/>
                </a:solidFill>
                <a:cs typeface="+mj-cs"/>
              </a:rPr>
              <a:t>يساعد </a:t>
            </a:r>
            <a:r>
              <a:rPr lang="ar-SA" sz="2800" b="1" dirty="0">
                <a:solidFill>
                  <a:schemeClr val="accent2"/>
                </a:solidFill>
                <a:cs typeface="+mj-cs"/>
              </a:rPr>
              <a:t>في الوقاية من مرض هشاشة العظام</a:t>
            </a:r>
            <a:r>
              <a:rPr lang="en-US" sz="2800" b="1" dirty="0" smtClean="0">
                <a:solidFill>
                  <a:schemeClr val="accent2"/>
                </a:solidFill>
                <a:cs typeface="+mj-cs"/>
              </a:rPr>
              <a:t>.</a:t>
            </a:r>
            <a:r>
              <a:rPr lang="ar-SA" sz="2800" b="1" dirty="0" smtClean="0">
                <a:solidFill>
                  <a:schemeClr val="accent2"/>
                </a:solidFill>
                <a:cs typeface="+mj-cs"/>
              </a:rPr>
              <a:t> </a:t>
            </a:r>
            <a:r>
              <a:rPr lang="en-US" sz="2800" b="1" dirty="0" smtClean="0">
                <a:solidFill>
                  <a:schemeClr val="accent2"/>
                </a:solidFill>
                <a:cs typeface="+mj-cs"/>
              </a:rPr>
              <a:t> </a:t>
            </a:r>
          </a:p>
          <a:p>
            <a:pPr>
              <a:buFontTx/>
              <a:buChar char="-"/>
            </a:pPr>
            <a:endParaRPr lang="ar-SA" sz="2800" dirty="0"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3888" y="4725144"/>
            <a:ext cx="52200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cs typeface="PT Bold Broken" pitchFamily="2" charset="-78"/>
              </a:rPr>
              <a:t> </a:t>
            </a:r>
            <a:r>
              <a:rPr lang="ar-SA" sz="2400" b="1" dirty="0" smtClean="0">
                <a:solidFill>
                  <a:schemeClr val="accent2"/>
                </a:solidFill>
                <a:cs typeface="PT Bold Broken" pitchFamily="2" charset="-78"/>
              </a:rPr>
              <a:t> </a:t>
            </a:r>
            <a:r>
              <a:rPr lang="ar-SA" sz="2400" b="1" dirty="0" smtClean="0">
                <a:solidFill>
                  <a:schemeClr val="accent2"/>
                </a:solidFill>
              </a:rPr>
              <a:t>- </a:t>
            </a:r>
            <a:r>
              <a:rPr lang="ar-SA" sz="2400" b="1" dirty="0">
                <a:solidFill>
                  <a:schemeClr val="accent2"/>
                </a:solidFill>
              </a:rPr>
              <a:t>مصدر غذائي جيد للعديد من العناصر الغذائية مما يساعد في عملية النمو </a:t>
            </a:r>
            <a:r>
              <a:rPr lang="ar-SA" sz="2400" b="1" dirty="0" err="1">
                <a:solidFill>
                  <a:schemeClr val="accent2"/>
                </a:solidFill>
              </a:rPr>
              <a:t>و</a:t>
            </a:r>
            <a:r>
              <a:rPr lang="ar-SA" sz="2400" b="1" dirty="0">
                <a:solidFill>
                  <a:schemeClr val="accent2"/>
                </a:solidFill>
              </a:rPr>
              <a:t> البناء وهو سهل الهضم</a:t>
            </a:r>
            <a:r>
              <a:rPr lang="en-US" sz="2400" b="1" dirty="0">
                <a:solidFill>
                  <a:schemeClr val="accent2"/>
                </a:solidFill>
              </a:rPr>
              <a:t>. </a:t>
            </a: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ar-SA" sz="2400" b="1" dirty="0" smtClean="0">
                <a:solidFill>
                  <a:schemeClr val="accent2"/>
                </a:solidFill>
              </a:rPr>
              <a:t>وله </a:t>
            </a:r>
            <a:r>
              <a:rPr lang="ar-SA" sz="2400" b="1" dirty="0">
                <a:solidFill>
                  <a:schemeClr val="accent2"/>
                </a:solidFill>
              </a:rPr>
              <a:t>دور وقائي من تسوس الأسنان</a:t>
            </a:r>
            <a:r>
              <a:rPr lang="en-US" b="1" dirty="0">
                <a:solidFill>
                  <a:schemeClr val="accent2"/>
                </a:solidFill>
              </a:rPr>
              <a:t>.</a:t>
            </a:r>
            <a:r>
              <a:rPr lang="ar-SA" b="1" dirty="0">
                <a:solidFill>
                  <a:schemeClr val="accent2"/>
                </a:solidFill>
                <a:cs typeface="PT Bold Broken" pitchFamily="2" charset="-78"/>
              </a:rPr>
              <a:t>4-  </a:t>
            </a:r>
            <a:r>
              <a:rPr lang="en-US" b="1" dirty="0">
                <a:solidFill>
                  <a:schemeClr val="accent2"/>
                </a:solidFill>
                <a:cs typeface="PT Bold Broken" pitchFamily="2" charset="-78"/>
              </a:rPr>
              <a:t> </a:t>
            </a:r>
            <a:r>
              <a:rPr lang="en-US" sz="1400" b="1" dirty="0">
                <a:solidFill>
                  <a:schemeClr val="accent2"/>
                </a:solidFill>
                <a:cs typeface="PT Bold Broken" pitchFamily="2" charset="-78"/>
              </a:rPr>
              <a:t/>
            </a:r>
            <a:br>
              <a:rPr lang="en-US" sz="1400" b="1" dirty="0">
                <a:solidFill>
                  <a:schemeClr val="accent2"/>
                </a:solidFill>
                <a:cs typeface="PT Bold Broken" pitchFamily="2" charset="-78"/>
              </a:rPr>
            </a:br>
            <a:endParaRPr lang="ar-SA" dirty="0"/>
          </a:p>
        </p:txBody>
      </p:sp>
      <p:pic>
        <p:nvPicPr>
          <p:cNvPr id="10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67544" y="404663"/>
            <a:ext cx="1152128" cy="1325279"/>
          </a:xfrm>
          <a:prstGeom prst="rect">
            <a:avLst/>
          </a:prstGeom>
          <a:noFill/>
        </p:spPr>
      </p:pic>
      <p:pic>
        <p:nvPicPr>
          <p:cNvPr id="11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8028384" y="404664"/>
            <a:ext cx="713928" cy="821223"/>
          </a:xfrm>
          <a:prstGeom prst="rect">
            <a:avLst/>
          </a:prstGeom>
          <a:noFill/>
        </p:spPr>
      </p:pic>
      <p:pic>
        <p:nvPicPr>
          <p:cNvPr id="12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8100392" y="6042932"/>
            <a:ext cx="569912" cy="655563"/>
          </a:xfrm>
          <a:prstGeom prst="rect">
            <a:avLst/>
          </a:prstGeom>
          <a:noFill/>
        </p:spPr>
      </p:pic>
      <p:pic>
        <p:nvPicPr>
          <p:cNvPr id="13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444208" y="6021288"/>
            <a:ext cx="569912" cy="655563"/>
          </a:xfrm>
          <a:prstGeom prst="rect">
            <a:avLst/>
          </a:prstGeom>
          <a:noFill/>
        </p:spPr>
      </p:pic>
      <p:pic>
        <p:nvPicPr>
          <p:cNvPr id="14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4860032" y="5949280"/>
            <a:ext cx="569912" cy="655563"/>
          </a:xfrm>
          <a:prstGeom prst="rect">
            <a:avLst/>
          </a:prstGeom>
          <a:noFill/>
        </p:spPr>
      </p:pic>
      <p:pic>
        <p:nvPicPr>
          <p:cNvPr id="15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707904" y="5949280"/>
            <a:ext cx="569912" cy="655563"/>
          </a:xfrm>
          <a:prstGeom prst="rect">
            <a:avLst/>
          </a:prstGeom>
          <a:noFill/>
        </p:spPr>
      </p:pic>
      <p:pic>
        <p:nvPicPr>
          <p:cNvPr id="16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979712" y="5949280"/>
            <a:ext cx="569912" cy="655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124" name="Picture 4" descr="http://t1.gstatic.com/images?q=tbn:ANd9GcR6f2MKX5gfH36uxfnghK7BHHdGZJZNR6pizmYho_vF54xs5bNhI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476673"/>
            <a:ext cx="1055761" cy="2304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2195736" y="332656"/>
            <a:ext cx="4824536" cy="671736"/>
          </a:xfrm>
          <a:prstGeom prst="rect">
            <a:avLst/>
          </a:prstGeom>
          <a:solidFill>
            <a:schemeClr val="accent2">
              <a:alpha val="89000"/>
            </a:schemeClr>
          </a:solidFill>
          <a:ln/>
        </p:spPr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Al-Mothnna" pitchFamily="2" charset="-78"/>
              </a:rPr>
              <a:t>لنسمع هذا الحوار بين الحليب والبيبسي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Al-Mothnna" pitchFamily="2" charset="-78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04664"/>
            <a:ext cx="1271827" cy="252028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403648" y="1700808"/>
            <a:ext cx="6096000" cy="48006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+mn-lt"/>
                <a:ea typeface="+mn-ea"/>
                <a:cs typeface="Simple Bold Jut Out" pitchFamily="2" charset="-78"/>
              </a:rPr>
              <a:t>في يوم </a:t>
            </a: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+mn-lt"/>
                <a:ea typeface="+mn-ea"/>
                <a:cs typeface="Simple Bold Jut Out" pitchFamily="2" charset="-78"/>
              </a:rPr>
              <a:t>من </a:t>
            </a:r>
            <a:r>
              <a:rPr kumimoji="0" lang="ar-SA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+mn-lt"/>
                <a:ea typeface="+mn-ea"/>
                <a:cs typeface="Simple Bold Jut Out" pitchFamily="2" charset="-78"/>
              </a:rPr>
              <a:t>الايام</a:t>
            </a: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+mn-lt"/>
                <a:ea typeface="+mn-ea"/>
                <a:cs typeface="Simple Bold Jut Out" pitchFamily="2" charset="-78"/>
              </a:rPr>
              <a:t> </a:t>
            </a: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+mn-lt"/>
                <a:ea typeface="+mn-ea"/>
                <a:cs typeface="Simple Bold Jut Out" pitchFamily="2" charset="-78"/>
              </a:rPr>
              <a:t>تلاقى </a:t>
            </a: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+mn-lt"/>
                <a:ea typeface="+mn-ea"/>
                <a:cs typeface="Simple Bold Jut Out" pitchFamily="2" charset="-78"/>
              </a:rPr>
              <a:t>البيبسي والحليب فدار بينهم حوار</a:t>
            </a:r>
            <a:r>
              <a:rPr kumimoji="0" lang="ar-SA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+mn-lt"/>
                <a:ea typeface="+mn-ea"/>
                <a:cs typeface="Hesham AlSharq" pitchFamily="2" charset="-78"/>
              </a:rPr>
              <a:t>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+mn-lt"/>
              <a:ea typeface="+mn-ea"/>
              <a:cs typeface="Hesham AlSharq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PT Bold Heading" pitchFamily="2" charset="-78"/>
              </a:rPr>
              <a:t>البيبسي:من أنت ؟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PT Bold Heading" pitchFamily="2" charset="-78"/>
              </a:rPr>
              <a:t>الحليب</a:t>
            </a: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Heading" pitchFamily="2" charset="-78"/>
              </a:rPr>
              <a:t>:أنا الحليب أنا الشراب السائغ الطبيعي أنا الذي أعطي القوة والنشاط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Heading" pitchFamily="2" charset="-78"/>
              </a:rPr>
              <a:t>لكن شكلك عجيب ولونك مريب ، فمن تكون يا غريب !؟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PT Bold Heading" pitchFamily="2" charset="-78"/>
              </a:rPr>
              <a:t>البيبسي:أ</a:t>
            </a: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Heading" pitchFamily="2" charset="-78"/>
              </a:rPr>
              <a:t>نا المشروب العصري، ذو الطعم الحضاري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Heading" pitchFamily="2" charset="-78"/>
              </a:rPr>
              <a:t>أنا البيبسي وأنا غني عن التعريف.. فهل أخفى عليك ؟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Heading" pitchFamily="2" charset="-78"/>
              </a:rPr>
              <a:t>ألا ترى اسمي في الشوارع الواسعة وعلى الشاشات اللامعة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ar-SA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PT Bold Heading" pitchFamily="2" charset="-78"/>
              </a:rPr>
              <a:t>وفي المطاعم العالمية ، والمقاهي الليليه؟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PT Bold Heading" pitchFamily="2" charset="-78"/>
            </a:endParaRPr>
          </a:p>
        </p:txBody>
      </p:sp>
      <p:pic>
        <p:nvPicPr>
          <p:cNvPr id="5122" name="Picture 2" descr="http://t2.gstatic.com/images?q=tbn:ANd9GcTp6bhv3hyyI_r8YIGv1bv81WsobdmDRFM_nRokT8HXhCPGktCmX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581128"/>
            <a:ext cx="1224136" cy="1656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0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1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1271827" cy="252028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grpSp>
        <p:nvGrpSpPr>
          <p:cNvPr id="7" name="Group 6"/>
          <p:cNvGrpSpPr/>
          <p:nvPr/>
        </p:nvGrpSpPr>
        <p:grpSpPr>
          <a:xfrm>
            <a:off x="2051720" y="476672"/>
            <a:ext cx="5328592" cy="1826334"/>
            <a:chOff x="2051720" y="476672"/>
            <a:chExt cx="5328592" cy="1826334"/>
          </a:xfrm>
        </p:grpSpPr>
        <p:sp>
          <p:nvSpPr>
            <p:cNvPr id="5" name="Rounded Rectangular Callout 4"/>
            <p:cNvSpPr/>
            <p:nvPr/>
          </p:nvSpPr>
          <p:spPr>
            <a:xfrm>
              <a:off x="2051720" y="476672"/>
              <a:ext cx="5328592" cy="1800200"/>
            </a:xfrm>
            <a:prstGeom prst="wedgeRoundRectCallout">
              <a:avLst>
                <a:gd name="adj1" fmla="val -59444"/>
                <a:gd name="adj2" fmla="val -12898"/>
                <a:gd name="adj3" fmla="val 16667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339752" y="548680"/>
              <a:ext cx="4752528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  <a:tabLst>
                  <a:tab pos="5824538" algn="l"/>
                </a:tabLst>
              </a:pPr>
              <a:r>
                <a:rPr lang="ar-SA" sz="2400" dirty="0" smtClean="0">
                  <a:cs typeface="PT Bold Heading" pitchFamily="2" charset="-78"/>
                </a:rPr>
                <a:t>الحليب:نعم </a:t>
              </a:r>
              <a:r>
                <a:rPr lang="ar-SA" sz="2400" dirty="0" smtClean="0">
                  <a:cs typeface="PT Bold Heading" pitchFamily="2" charset="-78"/>
                </a:rPr>
                <a:t>، نعم .. لقد عرفتك الآن أنت الذي خدعت الناس بمظاهرك الكاذبة ؟ </a:t>
              </a:r>
              <a:endParaRPr lang="en-US" sz="2400" dirty="0" smtClean="0">
                <a:cs typeface="PT Bold Heading" pitchFamily="2" charset="-78"/>
              </a:endParaRPr>
            </a:p>
            <a:p>
              <a:pPr algn="ctr">
                <a:lnSpc>
                  <a:spcPct val="90000"/>
                </a:lnSpc>
                <a:tabLst>
                  <a:tab pos="5824538" algn="l"/>
                </a:tabLst>
              </a:pPr>
              <a:r>
                <a:rPr lang="ar-SA" sz="2400" dirty="0" smtClean="0">
                  <a:cs typeface="PT Bold Heading" pitchFamily="2" charset="-78"/>
                </a:rPr>
                <a:t>فأنت منتفخ بغير فائدة ، دخلت الموائد ودخلت معك الأمراض والمصائب فجلبت البطنة وذهبت بالفطنة</a:t>
              </a:r>
              <a:endParaRPr lang="en-US" sz="2400" dirty="0">
                <a:cs typeface="PT Bold Heading" pitchFamily="2" charset="-78"/>
              </a:endParaRPr>
            </a:p>
          </p:txBody>
        </p:sp>
      </p:grpSp>
      <p:pic>
        <p:nvPicPr>
          <p:cNvPr id="8" name="Picture 4" descr="http://t1.gstatic.com/images?q=tbn:ANd9GcR6f2MKX5gfH36uxfnghK7BHHdGZJZNR6pizmYho_vF54xs5bNh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005064"/>
            <a:ext cx="1055761" cy="23042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grpSp>
        <p:nvGrpSpPr>
          <p:cNvPr id="14" name="Group 13"/>
          <p:cNvGrpSpPr/>
          <p:nvPr/>
        </p:nvGrpSpPr>
        <p:grpSpPr>
          <a:xfrm>
            <a:off x="1187624" y="4221088"/>
            <a:ext cx="5328592" cy="1826334"/>
            <a:chOff x="1187624" y="4221088"/>
            <a:chExt cx="5328592" cy="1826334"/>
          </a:xfrm>
        </p:grpSpPr>
        <p:sp>
          <p:nvSpPr>
            <p:cNvPr id="11" name="Rounded Rectangular Callout 10"/>
            <p:cNvSpPr/>
            <p:nvPr/>
          </p:nvSpPr>
          <p:spPr>
            <a:xfrm>
              <a:off x="1187624" y="4221088"/>
              <a:ext cx="5328592" cy="1800200"/>
            </a:xfrm>
            <a:prstGeom prst="wedgeRoundRectCallout">
              <a:avLst>
                <a:gd name="adj1" fmla="val 69258"/>
                <a:gd name="adj2" fmla="val -10517"/>
                <a:gd name="adj3" fmla="val 16667"/>
              </a:avLst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59632" y="4293096"/>
              <a:ext cx="5022304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90000"/>
                </a:lnSpc>
                <a:tabLst>
                  <a:tab pos="5824538" algn="l"/>
                </a:tabLst>
              </a:pPr>
              <a:r>
                <a:rPr lang="ar-SA" sz="2400" dirty="0" smtClean="0">
                  <a:solidFill>
                    <a:srgbClr val="FF0000"/>
                  </a:solidFill>
                  <a:cs typeface="+mj-cs"/>
                </a:rPr>
                <a:t>البيبسي:ماذا ؟ماذا ؟</a:t>
              </a:r>
              <a:endParaRPr lang="en-US" sz="2400" dirty="0" smtClean="0">
                <a:solidFill>
                  <a:srgbClr val="FF0000"/>
                </a:solidFill>
                <a:cs typeface="+mj-cs"/>
              </a:endParaRPr>
            </a:p>
            <a:p>
              <a:pPr algn="ctr">
                <a:lnSpc>
                  <a:spcPct val="90000"/>
                </a:lnSpc>
                <a:tabLst>
                  <a:tab pos="5824538" algn="l"/>
                </a:tabLst>
              </a:pPr>
              <a:r>
                <a:rPr lang="ar-SA" sz="2400" dirty="0" smtClean="0">
                  <a:solidFill>
                    <a:srgbClr val="FF0000"/>
                  </a:solidFill>
                  <a:cs typeface="+mj-cs"/>
                </a:rPr>
                <a:t>ماذا تقول أيها العجوز؟فأنت لم يعد لك عهد ووجود</a:t>
              </a:r>
              <a:endParaRPr lang="en-US" sz="2400" dirty="0" smtClean="0">
                <a:solidFill>
                  <a:srgbClr val="FF0000"/>
                </a:solidFill>
                <a:cs typeface="+mj-cs"/>
              </a:endParaRPr>
            </a:p>
            <a:p>
              <a:pPr algn="ctr">
                <a:lnSpc>
                  <a:spcPct val="90000"/>
                </a:lnSpc>
                <a:tabLst>
                  <a:tab pos="5824538" algn="l"/>
                </a:tabLst>
              </a:pPr>
              <a:r>
                <a:rPr lang="ar-SA" sz="2400" dirty="0" smtClean="0">
                  <a:solidFill>
                    <a:srgbClr val="FF0000"/>
                  </a:solidFill>
                  <a:cs typeface="+mj-cs"/>
                </a:rPr>
                <a:t>فقد استبدلك الناس </a:t>
              </a:r>
              <a:r>
                <a:rPr lang="ar-SA" sz="2400" dirty="0" err="1" smtClean="0">
                  <a:solidFill>
                    <a:srgbClr val="FF0000"/>
                  </a:solidFill>
                  <a:cs typeface="+mj-cs"/>
                </a:rPr>
                <a:t>بي</a:t>
              </a:r>
              <a:r>
                <a:rPr lang="ar-SA" sz="2400" dirty="0" smtClean="0">
                  <a:solidFill>
                    <a:srgbClr val="FF0000"/>
                  </a:solidFill>
                  <a:cs typeface="+mj-cs"/>
                </a:rPr>
                <a:t> وفضلوني عليك والشاهد على ذلك كثرة مبيعاتي وانتشاري في أنحاء العالم وازدهاري</a:t>
              </a:r>
              <a:endParaRPr lang="en-US" sz="2400" dirty="0">
                <a:solidFill>
                  <a:srgbClr val="FF0000"/>
                </a:solidFill>
                <a:cs typeface="+mj-cs"/>
              </a:endParaRPr>
            </a:p>
          </p:txBody>
        </p:sp>
      </p:grpSp>
      <p:pic>
        <p:nvPicPr>
          <p:cNvPr id="12" name="Picture 2" descr="http://t2.gstatic.com/images?q=tbn:ANd9GcTp6bhv3hyyI_r8YIGv1bv81WsobdmDRFM_nRokT8HXhCPGktCmX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620688"/>
            <a:ext cx="1224136" cy="1656184"/>
          </a:xfrm>
          <a:prstGeom prst="rect">
            <a:avLst/>
          </a:prstGeom>
          <a:noFill/>
        </p:spPr>
      </p:pic>
      <p:pic>
        <p:nvPicPr>
          <p:cNvPr id="4098" name="Picture 2" descr="http://t3.gstatic.com/images?q=tbn:ANd9GcQqrsawscKjI1uNpbsG1wh1eEmhqnEYafCqymldca6sdlsBZ_R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2420888"/>
            <a:ext cx="2033017" cy="1667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043608" y="620688"/>
            <a:ext cx="7092280" cy="163121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sz="2000" dirty="0" smtClean="0">
                <a:solidFill>
                  <a:schemeClr val="accent2"/>
                </a:solidFill>
                <a:cs typeface="PT Bold Heading" pitchFamily="2" charset="-78"/>
              </a:rPr>
              <a:t>الحليب:أتعيرني بقدمي؟هذا فخر لي أني موجود من قديم الزمان </a:t>
            </a:r>
            <a:endParaRPr lang="en-US" sz="2000" dirty="0" smtClean="0">
              <a:solidFill>
                <a:schemeClr val="accent2"/>
              </a:solidFill>
              <a:cs typeface="PT Bold Heading" pitchFamily="2" charset="-78"/>
            </a:endParaRPr>
          </a:p>
          <a:p>
            <a:pPr algn="ctr"/>
            <a:r>
              <a:rPr lang="ar-SA" sz="2000" dirty="0" smtClean="0">
                <a:solidFill>
                  <a:schemeClr val="accent2"/>
                </a:solidFill>
                <a:cs typeface="PT Bold Heading" pitchFamily="2" charset="-78"/>
              </a:rPr>
              <a:t>في عصر الصحبة والأعيان وهون عليك .. ما فضلك علي إلا أهل العقول الخاوية  أما أهل العقول الحليمة، </a:t>
            </a:r>
            <a:r>
              <a:rPr lang="ar-SA" sz="2000" dirty="0" err="1" smtClean="0">
                <a:solidFill>
                  <a:schemeClr val="accent2"/>
                </a:solidFill>
                <a:cs typeface="PT Bold Heading" pitchFamily="2" charset="-78"/>
              </a:rPr>
              <a:t>والاجسام</a:t>
            </a:r>
            <a:r>
              <a:rPr lang="ar-SA" sz="2000" dirty="0" smtClean="0">
                <a:solidFill>
                  <a:schemeClr val="accent2"/>
                </a:solidFill>
                <a:cs typeface="PT Bold Heading" pitchFamily="2" charset="-78"/>
              </a:rPr>
              <a:t> السليمة</a:t>
            </a:r>
            <a:endParaRPr lang="en-US" sz="2000" dirty="0" smtClean="0">
              <a:solidFill>
                <a:schemeClr val="accent2"/>
              </a:solidFill>
              <a:cs typeface="PT Bold Heading" pitchFamily="2" charset="-78"/>
            </a:endParaRPr>
          </a:p>
          <a:p>
            <a:pPr algn="ctr"/>
            <a:r>
              <a:rPr lang="ar-SA" sz="2000" dirty="0" smtClean="0">
                <a:solidFill>
                  <a:schemeClr val="accent2"/>
                </a:solidFill>
                <a:cs typeface="PT Bold Heading" pitchFamily="2" charset="-78"/>
              </a:rPr>
              <a:t>ما رضوا بك بديلا عني..فلا يستبدل الذي هو أدنى بالذي هو خير </a:t>
            </a:r>
            <a:endParaRPr lang="en-US" sz="2000" dirty="0" smtClean="0">
              <a:solidFill>
                <a:schemeClr val="accent2"/>
              </a:solidFill>
              <a:cs typeface="PT Bold Heading" pitchFamily="2" charset="-78"/>
            </a:endParaRPr>
          </a:p>
          <a:p>
            <a:pPr algn="ctr"/>
            <a:r>
              <a:rPr lang="ar-SA" sz="2000" dirty="0" smtClean="0">
                <a:solidFill>
                  <a:schemeClr val="accent2"/>
                </a:solidFill>
                <a:cs typeface="PT Bold Heading" pitchFamily="2" charset="-78"/>
              </a:rPr>
              <a:t>في الصحة والقوة والنشاط  </a:t>
            </a:r>
            <a:endParaRPr lang="en-US" sz="2000" dirty="0">
              <a:solidFill>
                <a:schemeClr val="accent2"/>
              </a:solidFill>
              <a:cs typeface="PT Bold Heading" pitchFamily="2" charset="-78"/>
            </a:endParaRPr>
          </a:p>
        </p:txBody>
      </p:sp>
      <p:pic>
        <p:nvPicPr>
          <p:cNvPr id="8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 flipH="1">
            <a:off x="323528" y="764704"/>
            <a:ext cx="497879" cy="1152128"/>
          </a:xfrm>
          <a:prstGeom prst="rect">
            <a:avLst/>
          </a:prstGeom>
          <a:noFill/>
        </p:spPr>
      </p:pic>
      <p:pic>
        <p:nvPicPr>
          <p:cNvPr id="9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8172400" y="404664"/>
            <a:ext cx="625999" cy="1512167"/>
          </a:xfrm>
          <a:prstGeom prst="rect">
            <a:avLst/>
          </a:prstGeom>
          <a:noFill/>
        </p:spPr>
      </p:pic>
      <p:pic>
        <p:nvPicPr>
          <p:cNvPr id="10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8316416" y="3933056"/>
            <a:ext cx="569912" cy="655563"/>
          </a:xfrm>
          <a:prstGeom prst="rect">
            <a:avLst/>
          </a:prstGeom>
          <a:noFill/>
        </p:spPr>
      </p:pic>
      <p:pic>
        <p:nvPicPr>
          <p:cNvPr id="11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95536" y="2420888"/>
            <a:ext cx="569912" cy="655563"/>
          </a:xfrm>
          <a:prstGeom prst="rect">
            <a:avLst/>
          </a:prstGeom>
          <a:noFill/>
        </p:spPr>
      </p:pic>
      <p:pic>
        <p:nvPicPr>
          <p:cNvPr id="12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915816" y="2492896"/>
            <a:ext cx="569912" cy="655563"/>
          </a:xfrm>
          <a:prstGeom prst="rect">
            <a:avLst/>
          </a:prstGeom>
          <a:noFill/>
        </p:spPr>
      </p:pic>
      <p:pic>
        <p:nvPicPr>
          <p:cNvPr id="13" name="Picture 12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827584" y="5733256"/>
            <a:ext cx="425896" cy="799579"/>
          </a:xfrm>
          <a:prstGeom prst="rect">
            <a:avLst/>
          </a:prstGeom>
          <a:noFill/>
        </p:spPr>
      </p:pic>
      <p:pic>
        <p:nvPicPr>
          <p:cNvPr id="14" name="Picture 14" descr="http://www.schoolarabia.net/images/asasia_im/almjmo3at_algtha2ia/pdairy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808002" y="188640"/>
            <a:ext cx="405918" cy="466923"/>
          </a:xfrm>
          <a:prstGeom prst="rect">
            <a:avLst/>
          </a:prstGeom>
          <a:noFill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5301208"/>
            <a:ext cx="609162" cy="1183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 descr="http://t2.gstatic.com/images?q=tbn:ANd9GcTiBKgSBVpG_bhuYT74VZng1lzDfe3ZGVbwCTFHIKYWpedJHBC42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51520" y="3356992"/>
            <a:ext cx="2664296" cy="2348452"/>
          </a:xfrm>
          <a:prstGeom prst="rect">
            <a:avLst/>
          </a:prstGeom>
          <a:noFill/>
        </p:spPr>
      </p:pic>
      <p:grpSp>
        <p:nvGrpSpPr>
          <p:cNvPr id="21" name="Group 20"/>
          <p:cNvGrpSpPr/>
          <p:nvPr/>
        </p:nvGrpSpPr>
        <p:grpSpPr>
          <a:xfrm>
            <a:off x="3419872" y="2708920"/>
            <a:ext cx="4464496" cy="2952328"/>
            <a:chOff x="3419872" y="2708920"/>
            <a:chExt cx="4464496" cy="2952328"/>
          </a:xfrm>
        </p:grpSpPr>
        <p:sp>
          <p:nvSpPr>
            <p:cNvPr id="19" name="Oval Callout 18"/>
            <p:cNvSpPr/>
            <p:nvPr/>
          </p:nvSpPr>
          <p:spPr>
            <a:xfrm>
              <a:off x="3419872" y="2708920"/>
              <a:ext cx="4464496" cy="2952328"/>
            </a:xfrm>
            <a:prstGeom prst="wedgeEllipseCallout">
              <a:avLst>
                <a:gd name="adj1" fmla="val -66662"/>
                <a:gd name="adj2" fmla="val -69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956026" y="3645024"/>
              <a:ext cx="3371437" cy="10772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ar-SA" sz="3200" dirty="0" smtClean="0">
                  <a:solidFill>
                    <a:schemeClr val="bg1"/>
                  </a:solidFill>
                  <a:cs typeface="PT Bold Heading" pitchFamily="2" charset="-78"/>
                </a:rPr>
                <a:t>فهل ستشرب الحليب</a:t>
              </a:r>
            </a:p>
            <a:p>
              <a:pPr algn="ctr"/>
              <a:r>
                <a:rPr lang="ar-SA" sz="3200" dirty="0" smtClean="0">
                  <a:solidFill>
                    <a:schemeClr val="bg1"/>
                  </a:solidFill>
                  <a:cs typeface="PT Bold Heading" pitchFamily="2" charset="-78"/>
                </a:rPr>
                <a:t> أم البيبسي </a:t>
              </a:r>
              <a:r>
                <a:rPr lang="ar-SA" sz="2400" dirty="0" smtClean="0">
                  <a:solidFill>
                    <a:schemeClr val="bg1"/>
                  </a:solidFill>
                  <a:cs typeface="PT Bold Heading" pitchFamily="2" charset="-78"/>
                </a:rPr>
                <a:t>؟ </a:t>
              </a:r>
              <a:endParaRPr lang="en-US" sz="2400" dirty="0">
                <a:solidFill>
                  <a:schemeClr val="bg1"/>
                </a:solidFill>
                <a:cs typeface="PT Bold Heading" pitchFamily="2" charset="-78"/>
              </a:endParaRPr>
            </a:p>
          </p:txBody>
        </p:sp>
      </p:grpSp>
      <p:pic>
        <p:nvPicPr>
          <p:cNvPr id="22" name="Picture 4" descr="http://t1.gstatic.com/images?q=tbn:ANd9GcR6f2MKX5gfH36uxfnghK7BHHdGZJZNR6pizmYho_vF54xs5bNhI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304" y="5301208"/>
            <a:ext cx="623713" cy="11584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24" name="Rounded Rectangle 23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Rectangle 24"/>
          <p:cNvSpPr/>
          <p:nvPr/>
        </p:nvSpPr>
        <p:spPr>
          <a:xfrm>
            <a:off x="2339752" y="3861048"/>
            <a:ext cx="4493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هيا بنا ننشد للحليب</a:t>
            </a:r>
            <a:endParaRPr lang="en-US" sz="54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764704"/>
            <a:ext cx="100811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836712"/>
            <a:ext cx="100811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http://t2.gstatic.com/images?q=tbn:ANd9GcRMEWo2P3eSl2I2Yx2WX-fPvLhxpQmwMOEuoDCs42bMUFK576RI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764704"/>
            <a:ext cx="2952328" cy="2664296"/>
          </a:xfrm>
          <a:prstGeom prst="rect">
            <a:avLst/>
          </a:prstGeom>
          <a:noFill/>
        </p:spPr>
      </p:pic>
      <p:pic>
        <p:nvPicPr>
          <p:cNvPr id="27" name="Picture 2" descr="http://t1.gstatic.com/images?q=tbn:ANd9GcTy1ZI6wF6zXBzCZE-OQtbdqM-EytlwFzECNJNCfBs1ZIzqTEx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3568" y="5085184"/>
            <a:ext cx="1205257" cy="11670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2" descr="http://t1.gstatic.com/images?q=tbn:ANd9GcTy1ZI6wF6zXBzCZE-OQtbdqM-EytlwFzECNJNCfBs1ZIzqTEx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4288" y="5085184"/>
            <a:ext cx="1205257" cy="11670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" name="Picture 2" descr="http://t1.gstatic.com/images?q=tbn:ANd9GcTy1ZI6wF6zXBzCZE-OQtbdqM-EytlwFzECNJNCfBs1ZIzqTEx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1920" y="5229200"/>
            <a:ext cx="1205257" cy="11670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" name="Picture 2" descr="http://t1.gstatic.com/images?q=tbn:ANd9GcTy1ZI6wF6zXBzCZE-OQtbdqM-EytlwFzECNJNCfBs1ZIzqTEx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7544" y="3356992"/>
            <a:ext cx="1205257" cy="11670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Picture 2" descr="http://t1.gstatic.com/images?q=tbn:ANd9GcTy1ZI6wF6zXBzCZE-OQtbdqM-EytlwFzECNJNCfBs1ZIzqTEx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24328" y="3284984"/>
            <a:ext cx="1205257" cy="11670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8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4" grpId="0" animBg="1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32656"/>
            <a:ext cx="196788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9"/>
            <a:ext cx="147163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32656"/>
            <a:ext cx="216063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1196752"/>
            <a:ext cx="6081625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1988840"/>
            <a:ext cx="6120680" cy="69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2636912"/>
            <a:ext cx="2124249" cy="584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672" y="3140968"/>
            <a:ext cx="5688632" cy="652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91880" y="3789040"/>
            <a:ext cx="2304256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63688" y="4365104"/>
            <a:ext cx="613995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79912" y="5013176"/>
            <a:ext cx="203110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05602" y="5661248"/>
            <a:ext cx="209053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t2.gstatic.com/images?q=tbn:ANd9GcSGG3qZWhfVT_RzW9BZdAdnjgOQN8WfbF_sN2EhWrTY-SELOk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2592288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1763688" y="404664"/>
            <a:ext cx="6120586" cy="92333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 </a:t>
            </a:r>
            <a:r>
              <a:rPr lang="ar-SA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اين</a:t>
            </a:r>
            <a:r>
              <a:rPr lang="ar-S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نحصل على الحليب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676" name="Picture 4" descr="http://t0.gstatic.com/images?q=tbn:ANd9GcSZgwHA8PJ1YIOLnHlyXRhkNLiaCDOkkCPWlfXiVOWqKkRSG3t44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628800"/>
            <a:ext cx="1824203" cy="2736304"/>
          </a:xfrm>
          <a:prstGeom prst="rect">
            <a:avLst/>
          </a:prstGeom>
          <a:noFill/>
        </p:spPr>
      </p:pic>
      <p:pic>
        <p:nvPicPr>
          <p:cNvPr id="28678" name="Picture 6" descr="http://t1.gstatic.com/images?q=tbn:ANd9GcTKy6nckt_pQhevNnpo59UhfP_uGF_SUhtNULSGB15hRZJ9llt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491880" y="4869160"/>
            <a:ext cx="2232248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680" name="Picture 8" descr="http://t3.gstatic.com/images?q=tbn:ANd9GcTJKhir3eo6XlzMftKumTkG9CyXj4io1UWFWI7UTjPgCANPJDrGJ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1700808"/>
            <a:ext cx="2520280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32656"/>
            <a:ext cx="2089423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988840"/>
            <a:ext cx="18192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052736"/>
            <a:ext cx="16383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5989173">
            <a:off x="3381838" y="2272462"/>
            <a:ext cx="26193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4797152"/>
            <a:ext cx="990600" cy="1620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96336" y="4941168"/>
            <a:ext cx="116205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3573016"/>
            <a:ext cx="1296144" cy="1210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5923169">
            <a:off x="4418071" y="1175521"/>
            <a:ext cx="20574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8105854">
            <a:off x="5568455" y="3179983"/>
            <a:ext cx="1563129" cy="112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860032" y="4365104"/>
            <a:ext cx="10287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21331777">
            <a:off x="2408316" y="946814"/>
            <a:ext cx="10477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544" y="692696"/>
            <a:ext cx="145732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1560" y="5301208"/>
            <a:ext cx="1231545" cy="97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123728" y="4581128"/>
            <a:ext cx="147637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83568" y="2780928"/>
            <a:ext cx="12140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Left Brace 23"/>
          <p:cNvSpPr/>
          <p:nvPr/>
        </p:nvSpPr>
        <p:spPr>
          <a:xfrm rot="10800000">
            <a:off x="3275856" y="404664"/>
            <a:ext cx="1008112" cy="6120680"/>
          </a:xfrm>
          <a:prstGeom prst="leftBrace">
            <a:avLst>
              <a:gd name="adj1" fmla="val 66440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Rectangle 26"/>
          <p:cNvSpPr/>
          <p:nvPr/>
        </p:nvSpPr>
        <p:spPr>
          <a:xfrm>
            <a:off x="2302793" y="2967335"/>
            <a:ext cx="4538422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ايهما</a:t>
            </a:r>
            <a:r>
              <a:rPr lang="ar-SA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يفيد الجسم؟؟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" name="Picture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3027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1772816"/>
            <a:ext cx="86067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44824"/>
            <a:ext cx="158075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772816"/>
            <a:ext cx="108012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00808"/>
            <a:ext cx="1652761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1700808"/>
            <a:ext cx="9525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772816"/>
            <a:ext cx="1687066" cy="51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1772816"/>
            <a:ext cx="1006599" cy="61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9592" y="1700808"/>
            <a:ext cx="1771650" cy="65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547664" y="2564904"/>
            <a:ext cx="6696744" cy="212365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وقبل الاستماع </a:t>
            </a:r>
            <a:r>
              <a:rPr lang="ar-SA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الى</a:t>
            </a:r>
            <a:r>
              <a:rPr lang="ar-SA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قصة </a:t>
            </a:r>
            <a:r>
              <a:rPr lang="ar-SA" sz="4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البرتفالة</a:t>
            </a:r>
            <a:r>
              <a:rPr lang="ar-SA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علينا </a:t>
            </a:r>
            <a:r>
              <a:rPr lang="ar-SA" sz="4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ان</a:t>
            </a:r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نلتزم بقوانين الاستماع </a:t>
            </a:r>
          </a:p>
          <a:p>
            <a:pPr algn="ctr"/>
            <a:r>
              <a:rPr lang="ar-SA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هيا نتذكرها 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19872" y="4797152"/>
            <a:ext cx="247596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80312" y="4797152"/>
            <a:ext cx="1413123" cy="170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8" y="3140968"/>
            <a:ext cx="115212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67544" y="4941168"/>
            <a:ext cx="1368152" cy="156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 descr="http://t1.gstatic.com/images?q=tbn:ANd9GcTFcaGWwSo0l_fTGoF_Jg4f7X1KCcWusuqbv_K7qsK3VVVYJKHm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79712" y="5013176"/>
            <a:ext cx="1207021" cy="1207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1832" y="0"/>
            <a:ext cx="1512168" cy="50405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4104456" cy="3205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4725144"/>
            <a:ext cx="2028687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332656"/>
            <a:ext cx="3672408" cy="1152128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332656"/>
            <a:ext cx="367240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5436096" y="1556792"/>
            <a:ext cx="3430833" cy="4032448"/>
            <a:chOff x="5436096" y="1556792"/>
            <a:chExt cx="3430833" cy="4032448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436096" y="1556792"/>
              <a:ext cx="3430833" cy="4032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60" name="Picture 1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012160" y="3284984"/>
              <a:ext cx="411858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2160" y="3356992"/>
            <a:ext cx="522734" cy="62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0356" y="4941168"/>
            <a:ext cx="2404689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3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C 0.00659 0.01296 0.01354 0.02662 0.02343 0.03542 C 0.02829 0.04514 0.03385 0.05255 0.04218 0.05625 C 0.04322 0.05833 0.04392 0.06088 0.04531 0.0625 C 0.04809 0.06574 0.05468 0.07083 0.05468 0.07083 C 0.05572 0.07292 0.05642 0.07546 0.05781 0.07708 C 0.05902 0.07847 0.0618 0.08102 0.0625 0.07917 C 0.06336 0.07685 0.06024 0.07523 0.05937 0.07292 C 0.05868 0.07106 0.0585 0.06852 0.05781 0.06667 C 0.05312 0.05394 0.04982 0.03727 0.04062 0.02917 C 0.03854 0.02106 0.0375 0.01736 0.03125 0.01458 C 0.02829 0.01065 0.02447 0.00833 0.02187 0.00417 C 0.01579 -0.00602 0.02586 0.00046 0.01562 -0.00417 C 0.01406 -0.00625 0.01319 -0.01042 0.01093 -0.01042 C 0.00937 -0.01042 0.0092 -0.00625 0.00937 -0.00417 C 0.01006 0.00486 0.01232 0.0081 0.01562 0.01458 C 0.01736 0.02639 0.01753 0.03495 0.025 0.04167 C 0.03333 0.05833 0.02239 0.03819 0.03281 0.05208 C 0.04322 0.06597 0.02812 0.05139 0.04062 0.0625 C 0.04409 0.06921 0.04809 0.07245 0.05156 0.07917 C 0.03628 0.08588 0.02447 0.06505 0.01406 0.05417 C 0.01111 0.05116 0.00782 0.04861 0.00468 0.04583 C 0.00312 0.04444 2.5E-6 0.04167 2.5E-6 0.04167 C -0.00504 0.03171 -0.00261 0.03773 -0.00625 0.02292 C -0.00678 0.02083 -0.00782 0.01667 -0.00782 0.01667 C -0.00053 0.01019 0.00538 0.0125 0.0125 0.01875 C 0.01614 0.02593 0.02083 0.0287 0.025 0.03542 C 0.02621 0.03727 0.02656 0.04028 0.02812 0.04167 C 0.0309 0.04398 0.03472 0.04329 0.0375 0.04583 C 0.05416 0.06065 0.02881 0.0375 0.04687 0.05625 C 0.04687 0.05625 0.05868 0.06667 0.06093 0.06875 C 0.06371 0.0713 0.07031 0.07292 0.07031 0.07292 C 0.07239 0.07106 0.07795 0.06806 0.07656 0.0625 C 0.07343 0.04977 0.06666 0.04884 0.06093 0.03958 C 0.05642 0.03241 0.05972 0.03356 0.05312 0.02917 C 0.0401 0.0206 0.05711 0.03495 0.04375 0.02292 C 0.03541 0.00625 0.04635 0.02639 0.03593 0.0125 C 0.02552 -0.00139 0.04062 0.01319 0.02812 0.00208 C 0.01979 -0.01458 0.03072 0.00556 0.02031 -0.00833 C 0.01579 -0.01435 0.01336 -0.02014 0.00782 -0.025 C 0.02343 -0.03194 0.01006 -0.03218 0.03437 -0.02917 C 0.04218 -0.02222 0.04635 -0.01042 0.05156 2.22222E-6 C 0.0526 0.00208 0.05364 0.00417 0.05468 0.00625 C 0.05572 0.00833 0.05781 0.0125 0.05781 0.0125 C 0.05642 0.02917 0.05434 0.04352 0.05312 0.06042 C 0.04392 0.05231 0.05034 0.05116 0.04531 0.04167 C 0.0427 0.03681 0.03906 0.03333 0.03593 0.02917 C 0.03333 0.02569 0.02656 0.02083 0.02656 0.02083 C 0.02552 0.01875 0.02482 0.0162 0.02343 0.01458 C 0.02065 0.01134 0.01406 0.00625 0.01406 0.00625 C 0.00572 -0.01042 0.01666 0.00972 0.00625 -0.00417 C -0.00087 -0.01366 0.00763 -0.00833 -0.00157 -0.0125 C -0.01389 -0.00162 -0.0066 0.01181 2.5E-6 0.025 C 0.00329 0.03171 0.00677 0.03866 0.00937 0.04583 C 0.01006 0.04769 0.01006 0.05023 0.01093 0.05208 C 0.01631 0.06296 0.03437 0.06667 0.04375 0.06667 " pathEditMode="relative" ptsTypes="fffffffffffffffffffffffffffffffffffffffffffffffffffffffA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59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132856"/>
            <a:ext cx="420983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04664"/>
            <a:ext cx="505108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04664"/>
            <a:ext cx="5198542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404664"/>
            <a:ext cx="6285547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1196752"/>
            <a:ext cx="2681979" cy="509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3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47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852936"/>
            <a:ext cx="360999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9"/>
          <p:cNvGrpSpPr/>
          <p:nvPr/>
        </p:nvGrpSpPr>
        <p:grpSpPr>
          <a:xfrm>
            <a:off x="899592" y="0"/>
            <a:ext cx="3096344" cy="2088232"/>
            <a:chOff x="1619672" y="692696"/>
            <a:chExt cx="3096344" cy="2088232"/>
          </a:xfrm>
        </p:grpSpPr>
        <p:sp>
          <p:nvSpPr>
            <p:cNvPr id="8" name="Rounded Rectangular Callout 7"/>
            <p:cNvSpPr/>
            <p:nvPr/>
          </p:nvSpPr>
          <p:spPr>
            <a:xfrm>
              <a:off x="1619672" y="692696"/>
              <a:ext cx="3096344" cy="2088232"/>
            </a:xfrm>
            <a:prstGeom prst="wedgeRoundRectCallout">
              <a:avLst>
                <a:gd name="adj1" fmla="val 741"/>
                <a:gd name="adj2" fmla="val 83160"/>
                <a:gd name="adj3" fmla="val 16667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91680" y="836712"/>
              <a:ext cx="2952328" cy="18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" name="Group 12"/>
          <p:cNvGrpSpPr/>
          <p:nvPr/>
        </p:nvGrpSpPr>
        <p:grpSpPr>
          <a:xfrm>
            <a:off x="5652120" y="260648"/>
            <a:ext cx="3276872" cy="2592288"/>
            <a:chOff x="4427984" y="3356992"/>
            <a:chExt cx="3744416" cy="2592288"/>
          </a:xfrm>
        </p:grpSpPr>
        <p:sp>
          <p:nvSpPr>
            <p:cNvPr id="11" name="Rounded Rectangular Callout 10"/>
            <p:cNvSpPr/>
            <p:nvPr/>
          </p:nvSpPr>
          <p:spPr>
            <a:xfrm>
              <a:off x="4427984" y="3356992"/>
              <a:ext cx="3744416" cy="2592288"/>
            </a:xfrm>
            <a:prstGeom prst="wedgeRoundRectCallout">
              <a:avLst>
                <a:gd name="adj1" fmla="val 7403"/>
                <a:gd name="adj2" fmla="val 79034"/>
                <a:gd name="adj3" fmla="val 16667"/>
              </a:avLst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0" y="3501008"/>
              <a:ext cx="3413189" cy="2232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196752"/>
            <a:ext cx="1657350" cy="18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4509120"/>
            <a:ext cx="36099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2492896"/>
            <a:ext cx="162877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27784" y="4293096"/>
            <a:ext cx="828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07407E-6 L -0.00399 -0.4418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Rectangle 3"/>
          <p:cNvSpPr/>
          <p:nvPr/>
        </p:nvSpPr>
        <p:spPr>
          <a:xfrm>
            <a:off x="2400347" y="2967335"/>
            <a:ext cx="4343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Your Text Here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520" y="188640"/>
            <a:ext cx="8640960" cy="64807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t"/>
          <a:lstStyle/>
          <a:p>
            <a:pPr lvl="3" algn="ctr"/>
            <a:r>
              <a:rPr lang="ar-SA" sz="4000" dirty="0" smtClean="0">
                <a:solidFill>
                  <a:schemeClr val="bg1"/>
                </a:solidFill>
              </a:rPr>
              <a:t>بعد الاستماع للقصة عليك </a:t>
            </a:r>
            <a:r>
              <a:rPr lang="ar-SA" sz="4000" dirty="0" err="1" smtClean="0">
                <a:solidFill>
                  <a:schemeClr val="bg1"/>
                </a:solidFill>
              </a:rPr>
              <a:t>الاجابة</a:t>
            </a:r>
            <a:r>
              <a:rPr lang="ar-SA" sz="4000" dirty="0" smtClean="0">
                <a:solidFill>
                  <a:schemeClr val="bg1"/>
                </a:solidFill>
              </a:rPr>
              <a:t> على. </a:t>
            </a:r>
            <a:r>
              <a:rPr lang="ar-SA" sz="4000" dirty="0" err="1" smtClean="0">
                <a:solidFill>
                  <a:schemeClr val="bg1"/>
                </a:solidFill>
              </a:rPr>
              <a:t>الاسئلة</a:t>
            </a:r>
            <a:r>
              <a:rPr lang="ar-SA" sz="4000" dirty="0" smtClean="0">
                <a:solidFill>
                  <a:schemeClr val="bg1"/>
                </a:solidFill>
              </a:rPr>
              <a:t>. ........</a:t>
            </a:r>
          </a:p>
          <a:p>
            <a:pPr lvl="3" algn="ctr">
              <a:buFontTx/>
              <a:buChar char="-"/>
            </a:pPr>
            <a:r>
              <a:rPr lang="ar-SA" sz="4000" dirty="0" smtClean="0">
                <a:solidFill>
                  <a:schemeClr val="bg1"/>
                </a:solidFill>
              </a:rPr>
              <a:t>ما عنوان القصة ؟؟</a:t>
            </a:r>
          </a:p>
          <a:p>
            <a:pPr lvl="3" algn="ctr">
              <a:buFontTx/>
              <a:buChar char="-"/>
            </a:pPr>
            <a:r>
              <a:rPr lang="ar-SA" sz="4000" dirty="0" err="1" smtClean="0">
                <a:solidFill>
                  <a:schemeClr val="bg1"/>
                </a:solidFill>
              </a:rPr>
              <a:t>اين</a:t>
            </a:r>
            <a:r>
              <a:rPr lang="ar-SA" sz="4000" dirty="0" smtClean="0">
                <a:solidFill>
                  <a:schemeClr val="bg1"/>
                </a:solidFill>
              </a:rPr>
              <a:t> دخلت </a:t>
            </a:r>
            <a:r>
              <a:rPr lang="ar-SA" sz="4000" dirty="0" err="1" smtClean="0">
                <a:solidFill>
                  <a:schemeClr val="bg1"/>
                </a:solidFill>
              </a:rPr>
              <a:t>الام</a:t>
            </a:r>
            <a:r>
              <a:rPr lang="ar-SA" sz="4000" dirty="0" smtClean="0">
                <a:solidFill>
                  <a:schemeClr val="bg1"/>
                </a:solidFill>
              </a:rPr>
              <a:t> ؟</a:t>
            </a:r>
          </a:p>
          <a:p>
            <a:pPr lvl="3" algn="ctr">
              <a:buFontTx/>
              <a:buChar char="-"/>
            </a:pPr>
            <a:r>
              <a:rPr lang="ar-SA" sz="4000" dirty="0">
                <a:solidFill>
                  <a:schemeClr val="bg1"/>
                </a:solidFill>
              </a:rPr>
              <a:t> </a:t>
            </a:r>
            <a:r>
              <a:rPr lang="ar-SA" sz="4000" dirty="0" smtClean="0">
                <a:solidFill>
                  <a:schemeClr val="bg1"/>
                </a:solidFill>
              </a:rPr>
              <a:t>ماذا رأت </a:t>
            </a:r>
            <a:r>
              <a:rPr lang="ar-SA" sz="4000" dirty="0" err="1" smtClean="0">
                <a:solidFill>
                  <a:schemeClr val="bg1"/>
                </a:solidFill>
              </a:rPr>
              <a:t>الام</a:t>
            </a:r>
            <a:r>
              <a:rPr lang="ar-SA" sz="4000" dirty="0" smtClean="0">
                <a:solidFill>
                  <a:schemeClr val="bg1"/>
                </a:solidFill>
              </a:rPr>
              <a:t> ؟؟</a:t>
            </a:r>
          </a:p>
          <a:p>
            <a:pPr lvl="3" algn="ctr">
              <a:buFontTx/>
              <a:buChar char="-"/>
            </a:pPr>
            <a:r>
              <a:rPr lang="ar-SA" sz="4000" dirty="0" err="1" smtClean="0">
                <a:solidFill>
                  <a:schemeClr val="bg1"/>
                </a:solidFill>
              </a:rPr>
              <a:t>ايمكن</a:t>
            </a:r>
            <a:r>
              <a:rPr lang="ar-SA" sz="4000" dirty="0" smtClean="0">
                <a:solidFill>
                  <a:schemeClr val="bg1"/>
                </a:solidFill>
              </a:rPr>
              <a:t> </a:t>
            </a:r>
            <a:r>
              <a:rPr lang="ar-SA" sz="4000" dirty="0" err="1" smtClean="0">
                <a:solidFill>
                  <a:schemeClr val="bg1"/>
                </a:solidFill>
              </a:rPr>
              <a:t>ان</a:t>
            </a:r>
            <a:r>
              <a:rPr lang="ar-SA" sz="4000" dirty="0" smtClean="0">
                <a:solidFill>
                  <a:schemeClr val="bg1"/>
                </a:solidFill>
              </a:rPr>
              <a:t> يكون تصرف مهند صحيح ؟ ولماذا؟</a:t>
            </a:r>
          </a:p>
          <a:p>
            <a:pPr lvl="3" algn="ctr">
              <a:buFontTx/>
              <a:buChar char="-"/>
            </a:pPr>
            <a:r>
              <a:rPr lang="ar-SA" sz="4000" dirty="0" smtClean="0">
                <a:solidFill>
                  <a:schemeClr val="bg1"/>
                </a:solidFill>
              </a:rPr>
              <a:t>ما هي الفائدة التي نحصل عليها من البرتقال؟</a:t>
            </a:r>
          </a:p>
          <a:p>
            <a:pPr lvl="3" algn="ctr">
              <a:buFontTx/>
              <a:buChar char="-"/>
            </a:pPr>
            <a:r>
              <a:rPr lang="ar-SA" sz="4000" dirty="0" err="1" smtClean="0">
                <a:solidFill>
                  <a:schemeClr val="bg1"/>
                </a:solidFill>
              </a:rPr>
              <a:t>بماذا</a:t>
            </a:r>
            <a:r>
              <a:rPr lang="ar-SA" sz="4000" dirty="0" smtClean="0">
                <a:solidFill>
                  <a:schemeClr val="bg1"/>
                </a:solidFill>
              </a:rPr>
              <a:t> شعر مهند؟</a:t>
            </a:r>
          </a:p>
          <a:p>
            <a:pPr lvl="3" algn="ctr"/>
            <a:endParaRPr lang="ar-SA" sz="4000" dirty="0" smtClean="0">
              <a:solidFill>
                <a:schemeClr val="bg1"/>
              </a:solidFill>
            </a:endParaRPr>
          </a:p>
          <a:p>
            <a:pPr lvl="3" algn="ctr">
              <a:buFontTx/>
              <a:buChar char="-"/>
            </a:pPr>
            <a:endParaRPr lang="ar-SA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620688"/>
            <a:ext cx="3384375" cy="357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645024"/>
            <a:ext cx="2762597" cy="271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332656"/>
            <a:ext cx="8640960" cy="6336704"/>
          </a:xfrm>
          <a:prstGeom prst="rect">
            <a:avLst/>
          </a:prstGeom>
          <a:noFill/>
          <a:ln w="117475" cmpd="tri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416177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404664"/>
            <a:ext cx="1281303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213982"/>
            <a:ext cx="965845" cy="13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5013176"/>
            <a:ext cx="117831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2636912"/>
            <a:ext cx="839779" cy="194421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08920"/>
            <a:ext cx="839779" cy="194421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4664"/>
            <a:ext cx="479739" cy="10801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7" y="548680"/>
            <a:ext cx="576064" cy="93610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3" name="Rectangle 8"/>
          <p:cNvSpPr txBox="1">
            <a:spLocks noChangeArrowheads="1"/>
          </p:cNvSpPr>
          <p:nvPr/>
        </p:nvSpPr>
        <p:spPr>
          <a:xfrm>
            <a:off x="1619672" y="1772816"/>
            <a:ext cx="5976664" cy="3816424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A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abic Typesetting" pitchFamily="66" charset="-78"/>
                <a:ea typeface="+mj-ea"/>
                <a:cs typeface="Arabic Typesetting" pitchFamily="66" charset="-78"/>
              </a:rPr>
              <a:t>من المعروف إن الحليب يتميز بقيمة غذائية شاملة مقارنة بالمواد الغذائية الأخرى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abic Typesetting" pitchFamily="66" charset="-78"/>
                <a:ea typeface="+mj-ea"/>
                <a:cs typeface="Arabic Typesetting" pitchFamily="66" charset="-78"/>
              </a:rPr>
              <a:t>، </a:t>
            </a:r>
            <a:r>
              <a:rPr kumimoji="0" lang="ar-AE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abic Typesetting" pitchFamily="66" charset="-78"/>
                <a:ea typeface="+mj-ea"/>
                <a:cs typeface="Arabic Typesetting" pitchFamily="66" charset="-78"/>
              </a:rPr>
              <a:t>فهو يقدم العناصر الغذائية الضرورية لجسم الإنسان، لذلك يطلق عليه </a:t>
            </a:r>
            <a:r>
              <a:rPr kumimoji="0" lang="ar-AE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abic Typesetting" pitchFamily="66" charset="-78"/>
                <a:ea typeface="+mj-ea"/>
                <a:cs typeface="Arabic Typesetting" pitchFamily="66" charset="-78"/>
              </a:rPr>
              <a:t>اسم "الدم</a:t>
            </a:r>
            <a:r>
              <a:rPr kumimoji="0" 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abic Typesetting" pitchFamily="66" charset="-78"/>
                <a:ea typeface="+mj-ea"/>
                <a:cs typeface="Arabic Typesetting" pitchFamily="66" charset="-78"/>
              </a:rPr>
              <a:t> </a:t>
            </a:r>
            <a:r>
              <a:rPr kumimoji="0" lang="ar-AE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abic Typesetting" pitchFamily="66" charset="-78"/>
                <a:ea typeface="+mj-ea"/>
                <a:cs typeface="Arabic Typesetting" pitchFamily="66" charset="-78"/>
              </a:rPr>
              <a:t>الأبيض". </a:t>
            </a:r>
            <a:endParaRPr kumimoji="0" lang="en-US" sz="5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abic Typesetting" pitchFamily="66" charset="-78"/>
              <a:ea typeface="+mj-ea"/>
              <a:cs typeface="Arabic Typesetting" pitchFamily="66" charset="-78"/>
            </a:endParaRPr>
          </a:p>
        </p:txBody>
      </p:sp>
      <p:pic>
        <p:nvPicPr>
          <p:cNvPr id="7171" name="Picture 3" descr="http://t2.gstatic.com/images?q=tbn:ANd9GcTiBKgSBVpG_bhuYT74VZng1lzDfe3ZGVbwCTFHIKYWpedJHBC42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5517232"/>
            <a:ext cx="2676525" cy="1138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2033</TotalTime>
  <Words>435</Words>
  <Application>Microsoft Office PowerPoint</Application>
  <PresentationFormat>On-screen Show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HIND</dc:creator>
  <cp:lastModifiedBy>HIND</cp:lastModifiedBy>
  <cp:revision>2</cp:revision>
  <dcterms:created xsi:type="dcterms:W3CDTF">2011-03-25T18:30:25Z</dcterms:created>
  <dcterms:modified xsi:type="dcterms:W3CDTF">2011-03-27T17:47:41Z</dcterms:modified>
</cp:coreProperties>
</file>