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tags/tag14.xml" ContentType="application/vnd.openxmlformats-officedocument.presentationml.tag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81" r:id="rId2"/>
    <p:sldId id="280" r:id="rId3"/>
    <p:sldId id="257" r:id="rId4"/>
    <p:sldId id="258" r:id="rId5"/>
    <p:sldId id="260" r:id="rId6"/>
    <p:sldId id="261" r:id="rId7"/>
    <p:sldId id="262" r:id="rId8"/>
    <p:sldId id="263" r:id="rId9"/>
    <p:sldId id="282" r:id="rId10"/>
    <p:sldId id="264" r:id="rId11"/>
    <p:sldId id="266" r:id="rId12"/>
    <p:sldId id="267" r:id="rId13"/>
    <p:sldId id="283" r:id="rId14"/>
    <p:sldId id="268" r:id="rId15"/>
    <p:sldId id="285" r:id="rId16"/>
    <p:sldId id="269" r:id="rId17"/>
    <p:sldId id="271" r:id="rId18"/>
    <p:sldId id="270" r:id="rId19"/>
    <p:sldId id="272" r:id="rId20"/>
    <p:sldId id="286" r:id="rId21"/>
    <p:sldId id="287" r:id="rId22"/>
    <p:sldId id="273" r:id="rId23"/>
    <p:sldId id="275" r:id="rId24"/>
    <p:sldId id="276" r:id="rId25"/>
    <p:sldId id="277" r:id="rId26"/>
    <p:sldId id="288" r:id="rId27"/>
    <p:sldId id="289" r:id="rId28"/>
    <p:sldId id="290" r:id="rId29"/>
    <p:sldId id="279" r:id="rId30"/>
    <p:sldId id="278" r:id="rId31"/>
    <p:sldId id="291" r:id="rId3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537D"/>
    <a:srgbClr val="CC6600"/>
    <a:srgbClr val="339966"/>
    <a:srgbClr val="CC0066"/>
    <a:srgbClr val="0033CC"/>
    <a:srgbClr val="66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59" d="100"/>
          <a:sy n="59" d="100"/>
        </p:scale>
        <p:origin x="-5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765468-F7B0-4B46-BB55-D58299D82DDA}" type="doc">
      <dgm:prSet loTypeId="urn:microsoft.com/office/officeart/2005/8/layout/default" loCatId="list" qsTypeId="urn:microsoft.com/office/officeart/2005/8/quickstyle/simple5" qsCatId="simple" csTypeId="urn:microsoft.com/office/officeart/2005/8/colors/accent5_1" csCatId="accent5" phldr="1"/>
      <dgm:spPr/>
      <dgm:t>
        <a:bodyPr/>
        <a:lstStyle/>
        <a:p>
          <a:pPr rtl="1"/>
          <a:endParaRPr lang="ar-SA"/>
        </a:p>
      </dgm:t>
    </dgm:pt>
    <dgm:pt modelId="{B90BA57E-A7AA-4F8D-80E6-7FDA9B54B9F0}">
      <dgm:prSet phldrT="[نص]" custT="1"/>
      <dgm:spPr/>
      <dgm:t>
        <a:bodyPr/>
        <a:lstStyle/>
        <a:p>
          <a:pPr rtl="1"/>
          <a:r>
            <a:rPr lang="ar-SA" sz="5400" dirty="0" smtClean="0">
              <a:solidFill>
                <a:srgbClr val="7030A0"/>
              </a:solidFill>
            </a:rPr>
            <a:t>تلوث الماء</a:t>
          </a:r>
          <a:endParaRPr lang="ar-SA" sz="5400" dirty="0">
            <a:solidFill>
              <a:srgbClr val="7030A0"/>
            </a:solidFill>
          </a:endParaRPr>
        </a:p>
      </dgm:t>
    </dgm:pt>
    <dgm:pt modelId="{810725F8-161D-46D6-99E0-EECF664385C3}" type="parTrans" cxnId="{6B0F3EA5-CCB3-4FFB-8258-A9DC56289C74}">
      <dgm:prSet/>
      <dgm:spPr/>
      <dgm:t>
        <a:bodyPr/>
        <a:lstStyle/>
        <a:p>
          <a:pPr rtl="1"/>
          <a:endParaRPr lang="ar-SA"/>
        </a:p>
      </dgm:t>
    </dgm:pt>
    <dgm:pt modelId="{135774FB-D109-45EB-A5F7-94D368AD1430}" type="sibTrans" cxnId="{6B0F3EA5-CCB3-4FFB-8258-A9DC56289C74}">
      <dgm:prSet/>
      <dgm:spPr/>
      <dgm:t>
        <a:bodyPr/>
        <a:lstStyle/>
        <a:p>
          <a:pPr rtl="1"/>
          <a:endParaRPr lang="ar-SA"/>
        </a:p>
      </dgm:t>
    </dgm:pt>
    <dgm:pt modelId="{0E2A8618-CB5A-44EE-AE23-209FF60CCBE1}">
      <dgm:prSet phldrT="[نص]" custT="1"/>
      <dgm:spPr/>
      <dgm:t>
        <a:bodyPr/>
        <a:lstStyle/>
        <a:p>
          <a:pPr rtl="1"/>
          <a:r>
            <a:rPr lang="ar-SA" sz="5400" dirty="0" smtClean="0">
              <a:solidFill>
                <a:srgbClr val="7030A0"/>
              </a:solidFill>
            </a:rPr>
            <a:t>تلوث الهواء</a:t>
          </a:r>
          <a:endParaRPr lang="ar-SA" sz="5400" dirty="0">
            <a:solidFill>
              <a:srgbClr val="7030A0"/>
            </a:solidFill>
          </a:endParaRPr>
        </a:p>
      </dgm:t>
    </dgm:pt>
    <dgm:pt modelId="{63058A6A-F9DF-4618-8984-AC2797A8014B}" type="parTrans" cxnId="{928239CE-0B16-421E-B2D8-F989645B8E7D}">
      <dgm:prSet/>
      <dgm:spPr/>
      <dgm:t>
        <a:bodyPr/>
        <a:lstStyle/>
        <a:p>
          <a:pPr rtl="1"/>
          <a:endParaRPr lang="ar-SA"/>
        </a:p>
      </dgm:t>
    </dgm:pt>
    <dgm:pt modelId="{9CB6BABE-4410-4EB8-8585-E45FB5D8A996}" type="sibTrans" cxnId="{928239CE-0B16-421E-B2D8-F989645B8E7D}">
      <dgm:prSet/>
      <dgm:spPr/>
      <dgm:t>
        <a:bodyPr/>
        <a:lstStyle/>
        <a:p>
          <a:pPr rtl="1"/>
          <a:endParaRPr lang="ar-SA"/>
        </a:p>
      </dgm:t>
    </dgm:pt>
    <dgm:pt modelId="{68A373F9-B9A9-4FF4-AB6B-735DEA69C3D8}">
      <dgm:prSet phldrT="[نص]" custT="1"/>
      <dgm:spPr/>
      <dgm:t>
        <a:bodyPr/>
        <a:lstStyle/>
        <a:p>
          <a:pPr rtl="1"/>
          <a:r>
            <a:rPr lang="ar-SA" sz="5400" dirty="0" smtClean="0">
              <a:solidFill>
                <a:srgbClr val="7030A0"/>
              </a:solidFill>
            </a:rPr>
            <a:t>التلوث الضوضائي</a:t>
          </a:r>
          <a:endParaRPr lang="ar-SA" sz="5400" dirty="0">
            <a:solidFill>
              <a:srgbClr val="7030A0"/>
            </a:solidFill>
          </a:endParaRPr>
        </a:p>
      </dgm:t>
    </dgm:pt>
    <dgm:pt modelId="{0F073846-3DB4-4E3F-80F5-B96E7387B6CD}" type="parTrans" cxnId="{9C8C81F5-5BE2-4FCE-B22C-4F9A24180453}">
      <dgm:prSet/>
      <dgm:spPr/>
      <dgm:t>
        <a:bodyPr/>
        <a:lstStyle/>
        <a:p>
          <a:pPr rtl="1"/>
          <a:endParaRPr lang="ar-SA"/>
        </a:p>
      </dgm:t>
    </dgm:pt>
    <dgm:pt modelId="{D23A4719-54B8-4A39-95D3-CFA97A4C7831}" type="sibTrans" cxnId="{9C8C81F5-5BE2-4FCE-B22C-4F9A24180453}">
      <dgm:prSet/>
      <dgm:spPr/>
      <dgm:t>
        <a:bodyPr/>
        <a:lstStyle/>
        <a:p>
          <a:pPr rtl="1"/>
          <a:endParaRPr lang="ar-SA"/>
        </a:p>
      </dgm:t>
    </dgm:pt>
    <dgm:pt modelId="{6DA25CA9-0955-415F-8910-392363390733}">
      <dgm:prSet phldrT="[نص]" custT="1"/>
      <dgm:spPr/>
      <dgm:t>
        <a:bodyPr/>
        <a:lstStyle/>
        <a:p>
          <a:pPr rtl="1"/>
          <a:r>
            <a:rPr lang="ar-SA" sz="5400" dirty="0" smtClean="0">
              <a:solidFill>
                <a:srgbClr val="7030A0"/>
              </a:solidFill>
            </a:rPr>
            <a:t>التلوث بالحشرات</a:t>
          </a:r>
          <a:endParaRPr lang="ar-SA" sz="5400" dirty="0">
            <a:solidFill>
              <a:srgbClr val="7030A0"/>
            </a:solidFill>
          </a:endParaRPr>
        </a:p>
      </dgm:t>
    </dgm:pt>
    <dgm:pt modelId="{BDA1967E-9156-4C7E-8A50-88C69854BEB8}" type="parTrans" cxnId="{17B33B0C-6C37-4499-A1BB-A55F2B0B2819}">
      <dgm:prSet/>
      <dgm:spPr/>
      <dgm:t>
        <a:bodyPr/>
        <a:lstStyle/>
        <a:p>
          <a:pPr rtl="1"/>
          <a:endParaRPr lang="ar-SA"/>
        </a:p>
      </dgm:t>
    </dgm:pt>
    <dgm:pt modelId="{C8DCD2D2-BFD0-4B1C-A0B7-C0C0532503E3}" type="sibTrans" cxnId="{17B33B0C-6C37-4499-A1BB-A55F2B0B2819}">
      <dgm:prSet/>
      <dgm:spPr/>
      <dgm:t>
        <a:bodyPr/>
        <a:lstStyle/>
        <a:p>
          <a:pPr rtl="1"/>
          <a:endParaRPr lang="ar-SA"/>
        </a:p>
      </dgm:t>
    </dgm:pt>
    <dgm:pt modelId="{F222C47F-40E3-4DDB-AA81-CA0285A85AD4}" type="pres">
      <dgm:prSet presAssocID="{F4765468-F7B0-4B46-BB55-D58299D82DD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9E1F73EE-D93C-48E7-94C5-8BF176FD7349}" type="pres">
      <dgm:prSet presAssocID="{B90BA57E-A7AA-4F8D-80E6-7FDA9B54B9F0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F080BB2-CAD1-4745-A0C5-DE9EB0A394F7}" type="pres">
      <dgm:prSet presAssocID="{135774FB-D109-45EB-A5F7-94D368AD1430}" presName="sibTrans" presStyleCnt="0"/>
      <dgm:spPr/>
    </dgm:pt>
    <dgm:pt modelId="{FBA60D81-B346-4F8A-8647-5731F6EE8D44}" type="pres">
      <dgm:prSet presAssocID="{0E2A8618-CB5A-44EE-AE23-209FF60CCBE1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5FF7F24-3657-4E97-AE43-B962A05E89CF}" type="pres">
      <dgm:prSet presAssocID="{9CB6BABE-4410-4EB8-8585-E45FB5D8A996}" presName="sibTrans" presStyleCnt="0"/>
      <dgm:spPr/>
    </dgm:pt>
    <dgm:pt modelId="{AEEEBDED-F6F8-4EA5-8EDC-08A402141F92}" type="pres">
      <dgm:prSet presAssocID="{68A373F9-B9A9-4FF4-AB6B-735DEA69C3D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92797CF-0ED2-4C8B-9FFB-9B065AD90BA8}" type="pres">
      <dgm:prSet presAssocID="{D23A4719-54B8-4A39-95D3-CFA97A4C7831}" presName="sibTrans" presStyleCnt="0"/>
      <dgm:spPr/>
    </dgm:pt>
    <dgm:pt modelId="{4587A266-3128-4424-A7FF-0C51D0400F96}" type="pres">
      <dgm:prSet presAssocID="{6DA25CA9-0955-415F-8910-39236339073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EF32F5D-3B6B-4B50-BFDC-8C0DB8287F58}" type="presOf" srcId="{0E2A8618-CB5A-44EE-AE23-209FF60CCBE1}" destId="{FBA60D81-B346-4F8A-8647-5731F6EE8D44}" srcOrd="0" destOrd="0" presId="urn:microsoft.com/office/officeart/2005/8/layout/default"/>
    <dgm:cxn modelId="{17B33B0C-6C37-4499-A1BB-A55F2B0B2819}" srcId="{F4765468-F7B0-4B46-BB55-D58299D82DDA}" destId="{6DA25CA9-0955-415F-8910-392363390733}" srcOrd="3" destOrd="0" parTransId="{BDA1967E-9156-4C7E-8A50-88C69854BEB8}" sibTransId="{C8DCD2D2-BFD0-4B1C-A0B7-C0C0532503E3}"/>
    <dgm:cxn modelId="{B4B73D20-01EB-4352-A5E2-674A4071CDCF}" type="presOf" srcId="{68A373F9-B9A9-4FF4-AB6B-735DEA69C3D8}" destId="{AEEEBDED-F6F8-4EA5-8EDC-08A402141F92}" srcOrd="0" destOrd="0" presId="urn:microsoft.com/office/officeart/2005/8/layout/default"/>
    <dgm:cxn modelId="{193ECAEF-4792-43D7-A312-3DBB8A691F5A}" type="presOf" srcId="{B90BA57E-A7AA-4F8D-80E6-7FDA9B54B9F0}" destId="{9E1F73EE-D93C-48E7-94C5-8BF176FD7349}" srcOrd="0" destOrd="0" presId="urn:microsoft.com/office/officeart/2005/8/layout/default"/>
    <dgm:cxn modelId="{9C8C81F5-5BE2-4FCE-B22C-4F9A24180453}" srcId="{F4765468-F7B0-4B46-BB55-D58299D82DDA}" destId="{68A373F9-B9A9-4FF4-AB6B-735DEA69C3D8}" srcOrd="2" destOrd="0" parTransId="{0F073846-3DB4-4E3F-80F5-B96E7387B6CD}" sibTransId="{D23A4719-54B8-4A39-95D3-CFA97A4C7831}"/>
    <dgm:cxn modelId="{986400B5-9748-472B-94EC-D95EE8301836}" type="presOf" srcId="{F4765468-F7B0-4B46-BB55-D58299D82DDA}" destId="{F222C47F-40E3-4DDB-AA81-CA0285A85AD4}" srcOrd="0" destOrd="0" presId="urn:microsoft.com/office/officeart/2005/8/layout/default"/>
    <dgm:cxn modelId="{B8878075-0A5F-42E7-8E4C-5284D0ABE1E3}" type="presOf" srcId="{6DA25CA9-0955-415F-8910-392363390733}" destId="{4587A266-3128-4424-A7FF-0C51D0400F96}" srcOrd="0" destOrd="0" presId="urn:microsoft.com/office/officeart/2005/8/layout/default"/>
    <dgm:cxn modelId="{928239CE-0B16-421E-B2D8-F989645B8E7D}" srcId="{F4765468-F7B0-4B46-BB55-D58299D82DDA}" destId="{0E2A8618-CB5A-44EE-AE23-209FF60CCBE1}" srcOrd="1" destOrd="0" parTransId="{63058A6A-F9DF-4618-8984-AC2797A8014B}" sibTransId="{9CB6BABE-4410-4EB8-8585-E45FB5D8A996}"/>
    <dgm:cxn modelId="{6B0F3EA5-CCB3-4FFB-8258-A9DC56289C74}" srcId="{F4765468-F7B0-4B46-BB55-D58299D82DDA}" destId="{B90BA57E-A7AA-4F8D-80E6-7FDA9B54B9F0}" srcOrd="0" destOrd="0" parTransId="{810725F8-161D-46D6-99E0-EECF664385C3}" sibTransId="{135774FB-D109-45EB-A5F7-94D368AD1430}"/>
    <dgm:cxn modelId="{BB2994A2-73D4-44E6-98D9-202507CDA060}" type="presParOf" srcId="{F222C47F-40E3-4DDB-AA81-CA0285A85AD4}" destId="{9E1F73EE-D93C-48E7-94C5-8BF176FD7349}" srcOrd="0" destOrd="0" presId="urn:microsoft.com/office/officeart/2005/8/layout/default"/>
    <dgm:cxn modelId="{CBBF9E0D-083E-475C-855C-66BD4437BE3A}" type="presParOf" srcId="{F222C47F-40E3-4DDB-AA81-CA0285A85AD4}" destId="{1F080BB2-CAD1-4745-A0C5-DE9EB0A394F7}" srcOrd="1" destOrd="0" presId="urn:microsoft.com/office/officeart/2005/8/layout/default"/>
    <dgm:cxn modelId="{26865EBA-7393-4A4F-9786-91A03D092229}" type="presParOf" srcId="{F222C47F-40E3-4DDB-AA81-CA0285A85AD4}" destId="{FBA60D81-B346-4F8A-8647-5731F6EE8D44}" srcOrd="2" destOrd="0" presId="urn:microsoft.com/office/officeart/2005/8/layout/default"/>
    <dgm:cxn modelId="{EDA02296-276D-4E7D-9329-8EFBB19CE2B4}" type="presParOf" srcId="{F222C47F-40E3-4DDB-AA81-CA0285A85AD4}" destId="{F5FF7F24-3657-4E97-AE43-B962A05E89CF}" srcOrd="3" destOrd="0" presId="urn:microsoft.com/office/officeart/2005/8/layout/default"/>
    <dgm:cxn modelId="{1D4496DB-BDE8-4DC5-8AEF-EF2531006AD4}" type="presParOf" srcId="{F222C47F-40E3-4DDB-AA81-CA0285A85AD4}" destId="{AEEEBDED-F6F8-4EA5-8EDC-08A402141F92}" srcOrd="4" destOrd="0" presId="urn:microsoft.com/office/officeart/2005/8/layout/default"/>
    <dgm:cxn modelId="{C0781DA0-621D-457F-93A1-15BCFB8B498F}" type="presParOf" srcId="{F222C47F-40E3-4DDB-AA81-CA0285A85AD4}" destId="{792797CF-0ED2-4C8B-9FFB-9B065AD90BA8}" srcOrd="5" destOrd="0" presId="urn:microsoft.com/office/officeart/2005/8/layout/default"/>
    <dgm:cxn modelId="{6364B174-DA91-443A-96DF-DC541B8B0B2C}" type="presParOf" srcId="{F222C47F-40E3-4DDB-AA81-CA0285A85AD4}" destId="{4587A266-3128-4424-A7FF-0C51D0400F96}" srcOrd="6" destOrd="0" presId="urn:microsoft.com/office/officeart/2005/8/layout/default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653E03B-11EB-4C0B-82F5-77A980EA2B18}" type="doc">
      <dgm:prSet loTypeId="urn:microsoft.com/office/officeart/2005/8/layout/lProcess1" loCatId="process" qsTypeId="urn:microsoft.com/office/officeart/2005/8/quickstyle/simple3" qsCatId="simple" csTypeId="urn:microsoft.com/office/officeart/2005/8/colors/accent0_2" csCatId="mainScheme" phldr="1"/>
      <dgm:spPr/>
      <dgm:t>
        <a:bodyPr/>
        <a:lstStyle/>
        <a:p>
          <a:pPr rtl="1"/>
          <a:endParaRPr lang="ar-SA"/>
        </a:p>
      </dgm:t>
    </dgm:pt>
    <dgm:pt modelId="{8E799265-3CF9-41B0-A5E8-E35E6045809C}">
      <dgm:prSet phldrT="[نص]"/>
      <dgm:spPr/>
      <dgm:t>
        <a:bodyPr/>
        <a:lstStyle/>
        <a:p>
          <a:pPr rtl="1"/>
          <a:r>
            <a:rPr lang="ar-SA" b="0" dirty="0" smtClean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rPr>
            <a:t>تبقع الأسنان</a:t>
          </a:r>
          <a:endParaRPr lang="ar-SA" b="0" dirty="0">
            <a:solidFill>
              <a:schemeClr val="accent3">
                <a:lumMod val="75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46B86265-9E72-4633-ABD8-0439A28A52B0}" type="parTrans" cxnId="{6EE96989-32CC-4785-9C36-5ED473BF7E57}">
      <dgm:prSet/>
      <dgm:spPr/>
      <dgm:t>
        <a:bodyPr/>
        <a:lstStyle/>
        <a:p>
          <a:pPr rtl="1"/>
          <a:endParaRPr lang="ar-SA">
            <a:solidFill>
              <a:schemeClr val="accent3">
                <a:lumMod val="75000"/>
              </a:schemeClr>
            </a:solidFill>
          </a:endParaRPr>
        </a:p>
      </dgm:t>
    </dgm:pt>
    <dgm:pt modelId="{0596978E-CEFA-4EDD-9F3D-325C6ACB8B98}" type="sibTrans" cxnId="{6EE96989-32CC-4785-9C36-5ED473BF7E57}">
      <dgm:prSet/>
      <dgm:spPr/>
      <dgm:t>
        <a:bodyPr/>
        <a:lstStyle/>
        <a:p>
          <a:pPr rtl="1"/>
          <a:endParaRPr lang="ar-SA">
            <a:solidFill>
              <a:schemeClr val="accent3">
                <a:lumMod val="75000"/>
              </a:schemeClr>
            </a:solidFill>
          </a:endParaRPr>
        </a:p>
      </dgm:t>
    </dgm:pt>
    <dgm:pt modelId="{FDDD0AAE-A218-4C38-8878-E52F317AB6C2}">
      <dgm:prSet phldrT="[نص]" custT="1"/>
      <dgm:spPr/>
      <dgm:t>
        <a:bodyPr/>
        <a:lstStyle/>
        <a:p>
          <a:pPr rtl="1"/>
          <a:r>
            <a:rPr lang="ar-SA" sz="3200" dirty="0" smtClean="0">
              <a:solidFill>
                <a:schemeClr val="accent3">
                  <a:lumMod val="75000"/>
                </a:schemeClr>
              </a:solidFill>
            </a:rPr>
            <a:t>إلتهاب الكبد الوبائي وشلل الأطفال والنزلات الشعبية</a:t>
          </a:r>
          <a:endParaRPr lang="ar-SA" sz="3200" dirty="0">
            <a:solidFill>
              <a:schemeClr val="accent3">
                <a:lumMod val="75000"/>
              </a:schemeClr>
            </a:solidFill>
          </a:endParaRPr>
        </a:p>
      </dgm:t>
    </dgm:pt>
    <dgm:pt modelId="{6BFF913E-1220-4443-9D60-9FBFCD97698C}" type="parTrans" cxnId="{D2F2448A-282C-4C67-93E9-2FE26E260C22}">
      <dgm:prSet/>
      <dgm:spPr/>
      <dgm:t>
        <a:bodyPr/>
        <a:lstStyle/>
        <a:p>
          <a:pPr rtl="1"/>
          <a:endParaRPr lang="ar-SA">
            <a:solidFill>
              <a:schemeClr val="accent3">
                <a:lumMod val="75000"/>
              </a:schemeClr>
            </a:solidFill>
          </a:endParaRPr>
        </a:p>
      </dgm:t>
    </dgm:pt>
    <dgm:pt modelId="{FA1633C0-7F0D-4C04-9C53-7ECC55346CFD}" type="sibTrans" cxnId="{D2F2448A-282C-4C67-93E9-2FE26E260C22}">
      <dgm:prSet/>
      <dgm:spPr/>
      <dgm:t>
        <a:bodyPr/>
        <a:lstStyle/>
        <a:p>
          <a:pPr rtl="1"/>
          <a:endParaRPr lang="ar-SA">
            <a:solidFill>
              <a:schemeClr val="accent3">
                <a:lumMod val="75000"/>
              </a:schemeClr>
            </a:solidFill>
          </a:endParaRPr>
        </a:p>
      </dgm:t>
    </dgm:pt>
    <dgm:pt modelId="{3305919B-8E6E-49DD-A74C-4E17840B8362}">
      <dgm:prSet phldrT="[نص]"/>
      <dgm:spPr/>
      <dgm:t>
        <a:bodyPr/>
        <a:lstStyle/>
        <a:p>
          <a:pPr rtl="1"/>
          <a:r>
            <a:rPr lang="ar-SA" b="0" dirty="0" smtClean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rPr>
            <a:t>تسوس الأسنان</a:t>
          </a:r>
          <a:endParaRPr lang="ar-SA" b="0" dirty="0">
            <a:solidFill>
              <a:schemeClr val="accent3">
                <a:lumMod val="75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4C38FA23-27FA-4C65-8DCA-40EF1895A7BC}" type="parTrans" cxnId="{36B4C331-9267-4C42-8588-C7D0B2DFDDC4}">
      <dgm:prSet/>
      <dgm:spPr/>
      <dgm:t>
        <a:bodyPr/>
        <a:lstStyle/>
        <a:p>
          <a:pPr rtl="1"/>
          <a:endParaRPr lang="ar-SA">
            <a:solidFill>
              <a:schemeClr val="accent3">
                <a:lumMod val="75000"/>
              </a:schemeClr>
            </a:solidFill>
          </a:endParaRPr>
        </a:p>
      </dgm:t>
    </dgm:pt>
    <dgm:pt modelId="{1801B9CC-AD4C-4486-AE8E-29FD57CDD1D6}" type="sibTrans" cxnId="{36B4C331-9267-4C42-8588-C7D0B2DFDDC4}">
      <dgm:prSet/>
      <dgm:spPr/>
      <dgm:t>
        <a:bodyPr/>
        <a:lstStyle/>
        <a:p>
          <a:pPr rtl="1"/>
          <a:endParaRPr lang="ar-SA">
            <a:solidFill>
              <a:schemeClr val="accent3">
                <a:lumMod val="75000"/>
              </a:schemeClr>
            </a:solidFill>
          </a:endParaRPr>
        </a:p>
      </dgm:t>
    </dgm:pt>
    <dgm:pt modelId="{908B4F36-379A-4B09-8200-3099932C4D62}">
      <dgm:prSet phldrT="[نص]" custT="1"/>
      <dgm:spPr/>
      <dgm:t>
        <a:bodyPr/>
        <a:lstStyle/>
        <a:p>
          <a:pPr rtl="1"/>
          <a:r>
            <a:rPr lang="ar-SA" sz="3600" dirty="0" smtClean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rPr>
            <a:t>الكوليرا والنزلات المعوية</a:t>
          </a:r>
          <a:endParaRPr lang="ar-SA" sz="4000" dirty="0">
            <a:solidFill>
              <a:schemeClr val="accent3">
                <a:lumMod val="75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739BA905-D414-4092-94B6-A7C0886BC13B}" type="parTrans" cxnId="{898ED50B-877E-40A8-8D6C-7545EF1EA663}">
      <dgm:prSet/>
      <dgm:spPr/>
      <dgm:t>
        <a:bodyPr/>
        <a:lstStyle/>
        <a:p>
          <a:pPr rtl="1"/>
          <a:endParaRPr lang="ar-SA">
            <a:solidFill>
              <a:schemeClr val="accent3">
                <a:lumMod val="75000"/>
              </a:schemeClr>
            </a:solidFill>
          </a:endParaRPr>
        </a:p>
      </dgm:t>
    </dgm:pt>
    <dgm:pt modelId="{DA213EA0-D585-4880-9241-B2E2F6C9C831}" type="sibTrans" cxnId="{898ED50B-877E-40A8-8D6C-7545EF1EA663}">
      <dgm:prSet/>
      <dgm:spPr/>
      <dgm:t>
        <a:bodyPr/>
        <a:lstStyle/>
        <a:p>
          <a:pPr rtl="1"/>
          <a:endParaRPr lang="ar-SA">
            <a:solidFill>
              <a:schemeClr val="accent3">
                <a:lumMod val="75000"/>
              </a:schemeClr>
            </a:solidFill>
          </a:endParaRPr>
        </a:p>
      </dgm:t>
    </dgm:pt>
    <dgm:pt modelId="{BD0496AE-CA10-48D1-B333-AEF071679415}">
      <dgm:prSet phldrT="[نص]" custT="1"/>
      <dgm:spPr/>
      <dgm:t>
        <a:bodyPr/>
        <a:lstStyle/>
        <a:p>
          <a:pPr rtl="1"/>
          <a:r>
            <a:rPr lang="ar-SA" sz="4000" dirty="0" smtClean="0">
              <a:solidFill>
                <a:schemeClr val="accent3">
                  <a:lumMod val="75000"/>
                </a:schemeClr>
              </a:solidFill>
            </a:rPr>
            <a:t>الدوسنتاريا</a:t>
          </a:r>
          <a:endParaRPr lang="ar-SA" sz="4000" dirty="0">
            <a:solidFill>
              <a:schemeClr val="accent3">
                <a:lumMod val="75000"/>
              </a:schemeClr>
            </a:solidFill>
          </a:endParaRPr>
        </a:p>
      </dgm:t>
    </dgm:pt>
    <dgm:pt modelId="{C1FD48F2-8FF7-4FB8-A0AC-950B8346EE75}" type="parTrans" cxnId="{905F6767-98EB-43AE-B03E-A2BC36C5BC58}">
      <dgm:prSet/>
      <dgm:spPr/>
      <dgm:t>
        <a:bodyPr/>
        <a:lstStyle/>
        <a:p>
          <a:pPr rtl="1"/>
          <a:endParaRPr lang="ar-SA">
            <a:solidFill>
              <a:schemeClr val="accent3">
                <a:lumMod val="75000"/>
              </a:schemeClr>
            </a:solidFill>
          </a:endParaRPr>
        </a:p>
      </dgm:t>
    </dgm:pt>
    <dgm:pt modelId="{F2346963-A7CD-4494-81E4-4CBFADA839E8}" type="sibTrans" cxnId="{905F6767-98EB-43AE-B03E-A2BC36C5BC58}">
      <dgm:prSet/>
      <dgm:spPr/>
      <dgm:t>
        <a:bodyPr/>
        <a:lstStyle/>
        <a:p>
          <a:pPr rtl="1"/>
          <a:endParaRPr lang="ar-SA">
            <a:solidFill>
              <a:schemeClr val="accent3">
                <a:lumMod val="75000"/>
              </a:schemeClr>
            </a:solidFill>
          </a:endParaRPr>
        </a:p>
      </dgm:t>
    </dgm:pt>
    <dgm:pt modelId="{3ABD75D1-8FDF-4DCE-ABB3-048E894CA4A6}" type="pres">
      <dgm:prSet presAssocID="{A653E03B-11EB-4C0B-82F5-77A980EA2B1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FC67399-2931-4002-B317-08D4300BECD7}" type="pres">
      <dgm:prSet presAssocID="{8E799265-3CF9-41B0-A5E8-E35E6045809C}" presName="vertFlow" presStyleCnt="0"/>
      <dgm:spPr/>
    </dgm:pt>
    <dgm:pt modelId="{0E324D1B-D8E0-4643-9DE0-7168DF0F5F31}" type="pres">
      <dgm:prSet presAssocID="{8E799265-3CF9-41B0-A5E8-E35E6045809C}" presName="header" presStyleLbl="node1" presStyleIdx="0" presStyleCnt="2" custScaleY="140448" custLinFactNeighborX="-691" custLinFactNeighborY="-8609"/>
      <dgm:spPr/>
      <dgm:t>
        <a:bodyPr/>
        <a:lstStyle/>
        <a:p>
          <a:pPr rtl="1"/>
          <a:endParaRPr lang="ar-SA"/>
        </a:p>
      </dgm:t>
    </dgm:pt>
    <dgm:pt modelId="{4E9D32B6-63BF-4B91-9A59-B0923ADB104F}" type="pres">
      <dgm:prSet presAssocID="{6BFF913E-1220-4443-9D60-9FBFCD97698C}" presName="parTrans" presStyleLbl="sibTrans2D1" presStyleIdx="0" presStyleCnt="3" custLinFactY="-403481" custLinFactNeighborX="-55306" custLinFactNeighborY="-500000"/>
      <dgm:spPr/>
      <dgm:t>
        <a:bodyPr/>
        <a:lstStyle/>
        <a:p>
          <a:pPr rtl="1"/>
          <a:endParaRPr lang="ar-SA"/>
        </a:p>
      </dgm:t>
    </dgm:pt>
    <dgm:pt modelId="{641586CE-18AD-4149-AB0F-7B551BB1B9EE}" type="pres">
      <dgm:prSet presAssocID="{FDDD0AAE-A218-4C38-8878-E52F317AB6C2}" presName="child" presStyleLbl="alignAccFollowNode1" presStyleIdx="0" presStyleCnt="3" custScaleX="132399" custScaleY="272420" custLinFactNeighborX="-913" custLinFactNeighborY="2212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3CF81E2-8366-4CB6-980A-DC8A73C5E3B3}" type="pres">
      <dgm:prSet presAssocID="{8E799265-3CF9-41B0-A5E8-E35E6045809C}" presName="hSp" presStyleCnt="0"/>
      <dgm:spPr/>
    </dgm:pt>
    <dgm:pt modelId="{1B1FFF95-A93E-4C38-BB85-5AA50788615D}" type="pres">
      <dgm:prSet presAssocID="{3305919B-8E6E-49DD-A74C-4E17840B8362}" presName="vertFlow" presStyleCnt="0"/>
      <dgm:spPr/>
    </dgm:pt>
    <dgm:pt modelId="{980E40EE-1CA0-45CB-BEB9-B5E19674A45E}" type="pres">
      <dgm:prSet presAssocID="{3305919B-8E6E-49DD-A74C-4E17840B8362}" presName="header" presStyleLbl="node1" presStyleIdx="1" presStyleCnt="2" custScaleY="157285" custLinFactNeighborX="2598"/>
      <dgm:spPr/>
      <dgm:t>
        <a:bodyPr/>
        <a:lstStyle/>
        <a:p>
          <a:pPr rtl="1"/>
          <a:endParaRPr lang="ar-SA"/>
        </a:p>
      </dgm:t>
    </dgm:pt>
    <dgm:pt modelId="{4EC6A128-E49D-463D-8D83-D3179123977E}" type="pres">
      <dgm:prSet presAssocID="{739BA905-D414-4092-94B6-A7C0886BC13B}" presName="parTrans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B86EC3FB-6ACE-444B-B366-95C2EBE0D391}" type="pres">
      <dgm:prSet presAssocID="{908B4F36-379A-4B09-8200-3099932C4D62}" presName="child" presStyleLbl="alignAccFollowNode1" presStyleIdx="1" presStyleCnt="3" custScaleX="138424" custScaleY="262036" custLinFactNeighborY="-23668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19FF202-1289-44E8-9826-48FA6705D5A7}" type="pres">
      <dgm:prSet presAssocID="{DA213EA0-D585-4880-9241-B2E2F6C9C831}" presName="sibTrans" presStyleLbl="sibTrans2D1" presStyleIdx="2" presStyleCnt="3"/>
      <dgm:spPr/>
      <dgm:t>
        <a:bodyPr/>
        <a:lstStyle/>
        <a:p>
          <a:pPr rtl="1"/>
          <a:endParaRPr lang="ar-SA"/>
        </a:p>
      </dgm:t>
    </dgm:pt>
    <dgm:pt modelId="{8347B21C-1709-4848-9EA4-980A550B8874}" type="pres">
      <dgm:prSet presAssocID="{BD0496AE-CA10-48D1-B333-AEF071679415}" presName="child" presStyleLbl="alignAccFollowNode1" presStyleIdx="2" presStyleCnt="3" custScaleY="172561" custLinFactY="4944" custLinFactNeighborX="-76632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96B87D8-59A7-4105-A5E7-FEFD83DC5FF5}" type="presOf" srcId="{3305919B-8E6E-49DD-A74C-4E17840B8362}" destId="{980E40EE-1CA0-45CB-BEB9-B5E19674A45E}" srcOrd="0" destOrd="0" presId="urn:microsoft.com/office/officeart/2005/8/layout/lProcess1"/>
    <dgm:cxn modelId="{D2F2448A-282C-4C67-93E9-2FE26E260C22}" srcId="{8E799265-3CF9-41B0-A5E8-E35E6045809C}" destId="{FDDD0AAE-A218-4C38-8878-E52F317AB6C2}" srcOrd="0" destOrd="0" parTransId="{6BFF913E-1220-4443-9D60-9FBFCD97698C}" sibTransId="{FA1633C0-7F0D-4C04-9C53-7ECC55346CFD}"/>
    <dgm:cxn modelId="{905F6767-98EB-43AE-B03E-A2BC36C5BC58}" srcId="{3305919B-8E6E-49DD-A74C-4E17840B8362}" destId="{BD0496AE-CA10-48D1-B333-AEF071679415}" srcOrd="1" destOrd="0" parTransId="{C1FD48F2-8FF7-4FB8-A0AC-950B8346EE75}" sibTransId="{F2346963-A7CD-4494-81E4-4CBFADA839E8}"/>
    <dgm:cxn modelId="{CBB0389C-C547-4851-9076-5C331B04C90C}" type="presOf" srcId="{6BFF913E-1220-4443-9D60-9FBFCD97698C}" destId="{4E9D32B6-63BF-4B91-9A59-B0923ADB104F}" srcOrd="0" destOrd="0" presId="urn:microsoft.com/office/officeart/2005/8/layout/lProcess1"/>
    <dgm:cxn modelId="{603BD6AF-C00E-4ED7-A032-22E84E49B683}" type="presOf" srcId="{739BA905-D414-4092-94B6-A7C0886BC13B}" destId="{4EC6A128-E49D-463D-8D83-D3179123977E}" srcOrd="0" destOrd="0" presId="urn:microsoft.com/office/officeart/2005/8/layout/lProcess1"/>
    <dgm:cxn modelId="{306A1204-6E41-47DD-92C1-FF5BB2C6B7C5}" type="presOf" srcId="{8E799265-3CF9-41B0-A5E8-E35E6045809C}" destId="{0E324D1B-D8E0-4643-9DE0-7168DF0F5F31}" srcOrd="0" destOrd="0" presId="urn:microsoft.com/office/officeart/2005/8/layout/lProcess1"/>
    <dgm:cxn modelId="{36B4C331-9267-4C42-8588-C7D0B2DFDDC4}" srcId="{A653E03B-11EB-4C0B-82F5-77A980EA2B18}" destId="{3305919B-8E6E-49DD-A74C-4E17840B8362}" srcOrd="1" destOrd="0" parTransId="{4C38FA23-27FA-4C65-8DCA-40EF1895A7BC}" sibTransId="{1801B9CC-AD4C-4486-AE8E-29FD57CDD1D6}"/>
    <dgm:cxn modelId="{86043D86-D346-4DB1-B180-D7C568022CB0}" type="presOf" srcId="{FDDD0AAE-A218-4C38-8878-E52F317AB6C2}" destId="{641586CE-18AD-4149-AB0F-7B551BB1B9EE}" srcOrd="0" destOrd="0" presId="urn:microsoft.com/office/officeart/2005/8/layout/lProcess1"/>
    <dgm:cxn modelId="{898ED50B-877E-40A8-8D6C-7545EF1EA663}" srcId="{3305919B-8E6E-49DD-A74C-4E17840B8362}" destId="{908B4F36-379A-4B09-8200-3099932C4D62}" srcOrd="0" destOrd="0" parTransId="{739BA905-D414-4092-94B6-A7C0886BC13B}" sibTransId="{DA213EA0-D585-4880-9241-B2E2F6C9C831}"/>
    <dgm:cxn modelId="{EA1C182E-A337-4A9D-85CA-8A29D385D26F}" type="presOf" srcId="{BD0496AE-CA10-48D1-B333-AEF071679415}" destId="{8347B21C-1709-4848-9EA4-980A550B8874}" srcOrd="0" destOrd="0" presId="urn:microsoft.com/office/officeart/2005/8/layout/lProcess1"/>
    <dgm:cxn modelId="{D736B092-4547-401A-879E-247B6EFB8F0F}" type="presOf" srcId="{908B4F36-379A-4B09-8200-3099932C4D62}" destId="{B86EC3FB-6ACE-444B-B366-95C2EBE0D391}" srcOrd="0" destOrd="0" presId="urn:microsoft.com/office/officeart/2005/8/layout/lProcess1"/>
    <dgm:cxn modelId="{2CDA4FDC-E990-4CF0-AE38-8209D368F42F}" type="presOf" srcId="{DA213EA0-D585-4880-9241-B2E2F6C9C831}" destId="{519FF202-1289-44E8-9826-48FA6705D5A7}" srcOrd="0" destOrd="0" presId="urn:microsoft.com/office/officeart/2005/8/layout/lProcess1"/>
    <dgm:cxn modelId="{E7AD1F15-9869-457F-AEFD-0D381AB1EFA8}" type="presOf" srcId="{A653E03B-11EB-4C0B-82F5-77A980EA2B18}" destId="{3ABD75D1-8FDF-4DCE-ABB3-048E894CA4A6}" srcOrd="0" destOrd="0" presId="urn:microsoft.com/office/officeart/2005/8/layout/lProcess1"/>
    <dgm:cxn modelId="{6EE96989-32CC-4785-9C36-5ED473BF7E57}" srcId="{A653E03B-11EB-4C0B-82F5-77A980EA2B18}" destId="{8E799265-3CF9-41B0-A5E8-E35E6045809C}" srcOrd="0" destOrd="0" parTransId="{46B86265-9E72-4633-ABD8-0439A28A52B0}" sibTransId="{0596978E-CEFA-4EDD-9F3D-325C6ACB8B98}"/>
    <dgm:cxn modelId="{3EFAB12E-1AE5-47C6-BE9A-48CC98283E51}" type="presParOf" srcId="{3ABD75D1-8FDF-4DCE-ABB3-048E894CA4A6}" destId="{5FC67399-2931-4002-B317-08D4300BECD7}" srcOrd="0" destOrd="0" presId="urn:microsoft.com/office/officeart/2005/8/layout/lProcess1"/>
    <dgm:cxn modelId="{AC478241-0AF1-47C4-9E89-175E6923EDDC}" type="presParOf" srcId="{5FC67399-2931-4002-B317-08D4300BECD7}" destId="{0E324D1B-D8E0-4643-9DE0-7168DF0F5F31}" srcOrd="0" destOrd="0" presId="urn:microsoft.com/office/officeart/2005/8/layout/lProcess1"/>
    <dgm:cxn modelId="{94777126-2E8F-4DBC-8C53-968266D435E0}" type="presParOf" srcId="{5FC67399-2931-4002-B317-08D4300BECD7}" destId="{4E9D32B6-63BF-4B91-9A59-B0923ADB104F}" srcOrd="1" destOrd="0" presId="urn:microsoft.com/office/officeart/2005/8/layout/lProcess1"/>
    <dgm:cxn modelId="{C03EB25C-EF98-4242-A336-3EBE09464B3A}" type="presParOf" srcId="{5FC67399-2931-4002-B317-08D4300BECD7}" destId="{641586CE-18AD-4149-AB0F-7B551BB1B9EE}" srcOrd="2" destOrd="0" presId="urn:microsoft.com/office/officeart/2005/8/layout/lProcess1"/>
    <dgm:cxn modelId="{B41D5F67-E3B9-49B4-9996-25949B2CF0EB}" type="presParOf" srcId="{3ABD75D1-8FDF-4DCE-ABB3-048E894CA4A6}" destId="{D3CF81E2-8366-4CB6-980A-DC8A73C5E3B3}" srcOrd="1" destOrd="0" presId="urn:microsoft.com/office/officeart/2005/8/layout/lProcess1"/>
    <dgm:cxn modelId="{0987BF42-8716-41D2-8F1D-17A9C6BECF08}" type="presParOf" srcId="{3ABD75D1-8FDF-4DCE-ABB3-048E894CA4A6}" destId="{1B1FFF95-A93E-4C38-BB85-5AA50788615D}" srcOrd="2" destOrd="0" presId="urn:microsoft.com/office/officeart/2005/8/layout/lProcess1"/>
    <dgm:cxn modelId="{12EDDC6F-A363-4488-BE14-10A10191D874}" type="presParOf" srcId="{1B1FFF95-A93E-4C38-BB85-5AA50788615D}" destId="{980E40EE-1CA0-45CB-BEB9-B5E19674A45E}" srcOrd="0" destOrd="0" presId="urn:microsoft.com/office/officeart/2005/8/layout/lProcess1"/>
    <dgm:cxn modelId="{3EBBEDF7-2505-47BF-BAFB-6B3081F1E965}" type="presParOf" srcId="{1B1FFF95-A93E-4C38-BB85-5AA50788615D}" destId="{4EC6A128-E49D-463D-8D83-D3179123977E}" srcOrd="1" destOrd="0" presId="urn:microsoft.com/office/officeart/2005/8/layout/lProcess1"/>
    <dgm:cxn modelId="{AED8137F-CABC-4588-B913-E4D89B4B3982}" type="presParOf" srcId="{1B1FFF95-A93E-4C38-BB85-5AA50788615D}" destId="{B86EC3FB-6ACE-444B-B366-95C2EBE0D391}" srcOrd="2" destOrd="0" presId="urn:microsoft.com/office/officeart/2005/8/layout/lProcess1"/>
    <dgm:cxn modelId="{05788A2B-D89E-4A84-91DB-130E44CA5A00}" type="presParOf" srcId="{1B1FFF95-A93E-4C38-BB85-5AA50788615D}" destId="{519FF202-1289-44E8-9826-48FA6705D5A7}" srcOrd="3" destOrd="0" presId="urn:microsoft.com/office/officeart/2005/8/layout/lProcess1"/>
    <dgm:cxn modelId="{EF11DAD1-58CA-404F-85F2-7994E4D401DB}" type="presParOf" srcId="{1B1FFF95-A93E-4C38-BB85-5AA50788615D}" destId="{8347B21C-1709-4848-9EA4-980A550B8874}" srcOrd="4" destOrd="0" presId="urn:microsoft.com/office/officeart/2005/8/layout/lProcess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222E9-17D4-44A1-8CF3-55C91D0A251B}" type="datetimeFigureOut">
              <a:rPr lang="ar-SA" smtClean="0"/>
              <a:pPr/>
              <a:t>03/03/34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970B2-C33E-4613-9DE3-7231CE3DB0E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222E9-17D4-44A1-8CF3-55C91D0A251B}" type="datetimeFigureOut">
              <a:rPr lang="ar-SA" smtClean="0"/>
              <a:pPr/>
              <a:t>03/03/34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970B2-C33E-4613-9DE3-7231CE3DB0E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222E9-17D4-44A1-8CF3-55C91D0A251B}" type="datetimeFigureOut">
              <a:rPr lang="ar-SA" smtClean="0"/>
              <a:pPr/>
              <a:t>03/03/34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970B2-C33E-4613-9DE3-7231CE3DB0E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222E9-17D4-44A1-8CF3-55C91D0A251B}" type="datetimeFigureOut">
              <a:rPr lang="ar-SA" smtClean="0"/>
              <a:pPr/>
              <a:t>03/03/34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970B2-C33E-4613-9DE3-7231CE3DB0E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222E9-17D4-44A1-8CF3-55C91D0A251B}" type="datetimeFigureOut">
              <a:rPr lang="ar-SA" smtClean="0"/>
              <a:pPr/>
              <a:t>03/03/34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970B2-C33E-4613-9DE3-7231CE3DB0E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222E9-17D4-44A1-8CF3-55C91D0A251B}" type="datetimeFigureOut">
              <a:rPr lang="ar-SA" smtClean="0"/>
              <a:pPr/>
              <a:t>03/03/34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970B2-C33E-4613-9DE3-7231CE3DB0E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222E9-17D4-44A1-8CF3-55C91D0A251B}" type="datetimeFigureOut">
              <a:rPr lang="ar-SA" smtClean="0"/>
              <a:pPr/>
              <a:t>03/03/34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970B2-C33E-4613-9DE3-7231CE3DB0E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222E9-17D4-44A1-8CF3-55C91D0A251B}" type="datetimeFigureOut">
              <a:rPr lang="ar-SA" smtClean="0"/>
              <a:pPr/>
              <a:t>03/03/34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970B2-C33E-4613-9DE3-7231CE3DB0E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222E9-17D4-44A1-8CF3-55C91D0A251B}" type="datetimeFigureOut">
              <a:rPr lang="ar-SA" smtClean="0"/>
              <a:pPr/>
              <a:t>03/03/34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970B2-C33E-4613-9DE3-7231CE3DB0E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222E9-17D4-44A1-8CF3-55C91D0A251B}" type="datetimeFigureOut">
              <a:rPr lang="ar-SA" smtClean="0"/>
              <a:pPr/>
              <a:t>03/03/34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970B2-C33E-4613-9DE3-7231CE3DB0E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222E9-17D4-44A1-8CF3-55C91D0A251B}" type="datetimeFigureOut">
              <a:rPr lang="ar-SA" smtClean="0"/>
              <a:pPr/>
              <a:t>03/03/34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970B2-C33E-4613-9DE3-7231CE3DB0E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222E9-17D4-44A1-8CF3-55C91D0A251B}" type="datetimeFigureOut">
              <a:rPr lang="ar-SA" smtClean="0"/>
              <a:pPr/>
              <a:t>03/03/34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5970B2-C33E-4613-9DE3-7231CE3DB0E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sa/imgres?q=%D8%A7%D9%84%D8%AA%D9%84%D9%88%D8%AB+%D8%A7%D9%84%D9%85%D9%86%D8%B2%D9%84&amp;start=598&amp;hl=ar&amp;safe=active&amp;biw=1134&amp;bih=486&amp;gbv=2&amp;tbm=isch&amp;tbnid=EfdEE-m5HSSgeM:&amp;imgrefurl=http://anawasehati.blogspot.com/2011_11_01_archive.html&amp;docid=-TIYGXelIPi3dM&amp;imgurl=http://3.bp.blogspot.com/-2gtmSKmZzXI/TsUlco-95DI/AAAAAAAAAcQ/jkLAteDG3eA/s1600/%D9%85%D9%8A%D8%A7%D9%87+%D9%85%D8%B9%D8%AF%D9%86%D9%8A%D8%A9.jpg&amp;w=404&amp;h=309&amp;ei=c0CLT66kNeP44QSjq-WACg&amp;zoom=1&amp;iact=hc&amp;vpx=554&amp;vpy=18&amp;dur=722&amp;hovh=196&amp;hovw=257&amp;tx=142&amp;ty=116&amp;sig=110047831859346917411&amp;page=39&amp;tbnh=138&amp;tbnw=179&amp;ndsp=15&amp;ved=1t:429,r:6,s:598,i:18" TargetMode="Externa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com.sa/imgres?q=%D8%A7%D9%84%D8%AA%D9%84%D9%88%D8%AB+%D8%A7%D9%84%D9%85%D9%86%D8%B2%D9%84&amp;start=408&amp;hl=ar&amp;safe=active&amp;biw=1134&amp;bih=486&amp;gbv=2&amp;tbm=isch&amp;tbnid=t282-SGOilgrQM:&amp;imgrefurl=http://behertalmanzala.blogspot.com/2011/03/blog-post_9284.html&amp;docid=J5Dpc9RmUPBLdM&amp;imgurl=http://4.bp.blogspot.com/-76bdmNaKxvI/TX4X9LNjTzI/AAAAAAAABlM/yreBlbxGX4I/s1600/1.jpg&amp;w=400&amp;h=300&amp;ei=NECLT8_qDIj74QTLz826CQ&amp;zoom=1&amp;iact=hc&amp;vpx=537&amp;vpy=148&amp;dur=540&amp;hovh=194&amp;hovw=259&amp;tx=112&amp;ty=114&amp;sig=110047831859346917411&amp;page=27&amp;tbnh=130&amp;tbnw=192&amp;ndsp=17&amp;ved=1t:429,r:1,s:408,i:41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sa/imgres?q=%D8%A7%D9%84%D8%AA%D9%84%D9%88%D8%AB+%D8%A7%D9%84%D9%85%D9%86%D8%B2%D9%84&amp;start=88&amp;hl=ar&amp;safe=active&amp;biw=1134&amp;bih=486&amp;gbv=2&amp;tbm=isch&amp;tbnid=fCiZjZIJhvfwWM:&amp;imgrefurl=http://www.mojtamai.com/env/%D9%85%D9%88%D8%A7%D8%B6%D9%8A%D8%B9-%D9%85%D8%AA%D9%81%D8%B1%D9%82%D8%A9/%D8%A7%D8%AB%D8%B1-%D8%AA%D9%84%D9%88%D8%AB-%D8%A7%D9%84%D9%85%D9%8A%D8%A7%D9%87-%D8%B9%D9%84%D9%89-%D8%B5%D8%AD%D8%A9-%D8%A7%D9%84%D8%A7%D9%86%D8%B3%D8%A7%D9%86&amp;docid=0T8GpAORaYi8gM&amp;imgurl=http://www.mojtamai.com/env/images/stories/A1/73.jpg&amp;w=600&amp;h=300&amp;ei=iT6LT_HVMceg4gTDy7m7CQ&amp;zoom=1&amp;iact=hc&amp;vpx=546&amp;vpy=151&amp;dur=190&amp;hovh=159&amp;hovw=318&amp;tx=185&amp;ty=90&amp;sig=110047831859346917411&amp;page=7&amp;tbnh=87&amp;tbnw=173&amp;ndsp=17&amp;ved=1t:429,r:12,s:88,i:31" TargetMode="Externa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sa/imgres?q=%D8%AD%D8%B4%D8%B1%D8%A7%D8%AA+%D8%AA%D9%84%D9%88%D8%AB&amp;hl=ar&amp;safe=active&amp;biw=1134&amp;bih=486&amp;gbv=2&amp;tbm=isch&amp;tbnid=LtLKQZiU6H2VeM:&amp;imgrefurl=http://www.nineveh.no/?p=14697&amp;docid=USfDcPzX8KefJM&amp;imgurl=http://www.nineveh.no/wp-content/uploads/2011/08/87865.jpg&amp;w=500&amp;h=286&amp;ei=00eMT7qjEYn64QShhODACQ&amp;zoom=1&amp;iact=hc&amp;vpx=350&amp;vpy=159&amp;dur=3012&amp;hovh=170&amp;hovw=297&amp;tx=171&amp;ty=72&amp;sig=110047831859346917411&amp;page=1&amp;tbnh=105&amp;tbnw=184&amp;start=0&amp;ndsp=10&amp;ved=1t:429,r:2,s:0,i:67" TargetMode="Externa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sa/imgres?q=%D8%A7%D9%84%D8%AA%D9%84%D9%88%D8%AB+%D8%A7%D9%84%D9%85%D9%86%D8%B2%D9%84&amp;start=154&amp;hl=ar&amp;safe=active&amp;biw=1134&amp;bih=486&amp;gbv=2&amp;tbm=isch&amp;tbnid=v92KlTH60HjVyM:&amp;imgrefurl=http://www.7belk.com/vb/showthread.php?t=234360&amp;docid=DxVkiC5RVjES_M&amp;imgurl=http://www.nshj.com/up-pic/uploads/79989e5d0d.jpg&amp;w=400&amp;h=300&amp;ei=iT6LT_HVMceg4gTDy7m7CQ&amp;zoom=1&amp;iact=hc&amp;vpx=174&amp;vpy=165&amp;dur=2610&amp;hovh=194&amp;hovw=259&amp;tx=125&amp;ty=137&amp;sig=110047831859346917411&amp;page=11&amp;tbnh=136&amp;tbnw=181&amp;ndsp=15&amp;ved=1t:429,r:13,s:154,i:181" TargetMode="Externa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sa/imgres?q=%D8%AA%D9%84%D9%88%D8%AB+%D8%B6%D9%88%D8%B6%D8%A7%D8%A1&amp;start=355&amp;um=1&amp;hl=ar&amp;safe=active&amp;sa=N&amp;biw=1141&amp;bih=486&amp;tbm=isch&amp;tbnid=ldpsSnDEpOAstM:&amp;imgrefurl=http://www.14october.com/news.aspx?newsno=24080&amp;docid=9HrPAy4uGugOvM&amp;imgurl=http://www.14october.com/files/issues/82f9e0ef-7947-4349-b971-4c436c8efd3c/bnfhj.jpg&amp;w=349&amp;h=336&amp;ei=pYOMT-KxEsPQ4QTmtbG5CQ&amp;zoom=1&amp;iact=hc&amp;vpx=2&amp;vpy=2&amp;dur=7110&amp;hovh=220&amp;hovw=229&amp;tx=95&amp;ty=114&amp;sig=110047831859346917411&amp;page=24&amp;tbnh=139&amp;tbnw=144&amp;ndsp=15&amp;ved=1t:429,r:14,s:355,i:179" TargetMode="Externa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2.xml"/><Relationship Id="rId4" Type="http://schemas.openxmlformats.org/officeDocument/2006/relationships/image" Target="../media/image20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www.google.com.sa/imgres?q=%D8%AA%D9%84%D9%88%D8%AB+%D8%B6%D9%88%D8%B6%D8%A7%D8%A1&amp;start=436&amp;um=1&amp;hl=ar&amp;safe=active&amp;sa=N&amp;biw=1141&amp;bih=486&amp;tbm=isch&amp;tbnid=bcA-xJnsRpGNeM:&amp;imgrefurl=http://3lm-ar.blogspot.com/2011/12/blog-post_3342.html&amp;docid=zrXdF_cjU4y2DM&amp;imgurl=http://4.bp.blogspot.com/-hnOzG3GUxm0/TuNIKGvcPtI/AAAAAAAAKlM/On2GBiYwtcs/s1600/18.jpg&amp;w=500&amp;h=358&amp;ei=tpqMT5S-Nemn4gTcu-HkCQ&amp;zoom=1&amp;iact=hc&amp;vpx=2&amp;vpy=149&amp;dur=280&amp;hovh=190&amp;hovw=265&amp;tx=91&amp;ty=123&amp;sig=110047831859346917411&amp;page=29&amp;tbnh=139&amp;tbnw=169&amp;ndsp=17&amp;ved=1t:429,r:10,s:436,i:134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sa/imgres?q=%D9%85%D9%86%D8%B2%D9%84&amp;hl=ar&amp;safe=active&amp;sa=X&amp;biw=1134&amp;bih=486&amp;tbm=isch&amp;prmd=imvnsfd&amp;tbnid=R4AzrxQT52qGVM:&amp;imgrefurl=http://dianakhayyat.wordpress.com/2011/04/21/&amp;docid=TqdX9TgMBQ8lUM&amp;imgurl=http://dianakhayyat.files.wordpress.com/2011/04/first-home-buyers.jpg&amp;w=300&amp;h=350&amp;ei=yi2LT8-vFNSN4gSVmt3RCQ&amp;zoom=1&amp;iact=hc&amp;vpx=799&amp;vpy=91&amp;dur=1120&amp;hovh=243&amp;hovw=208&amp;tx=118&amp;ty=132&amp;sig=110047831859346917411&amp;page=4&amp;tbnh=139&amp;tbnw=119&amp;start=44&amp;ndsp=15&amp;ved=1t:429,r:10,s:44,i:188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www.google.com.sa/imgres?q=%D8%B3%D9%85%D8%A7%D9%8A%D9%84&amp;um=1&amp;hl=ar&amp;safe=active&amp;sa=N&amp;biw=1141&amp;bih=486&amp;tbm=isch&amp;tbnid=c9MjGbo20-k4FM:&amp;imgrefurl=http://www.macrobusiness.com.au/2011/03/boganomics-apology/&amp;docid=yrpkMRZ0EeCoHM&amp;imgurl=http://macrobusiness.com.au/wp-content/uploads/2011/03/sad-smile.png&amp;w=320&amp;h=320&amp;ei=9ZuMT7fQLqX54QSd-tGOBw&amp;zoom=1&amp;iact=hc&amp;vpx=491&amp;vpy=100&amp;dur=720&amp;hovh=225&amp;hovw=225&amp;tx=136&amp;ty=117&amp;sig=110047831859346917411&amp;page=4&amp;tbnh=138&amp;tbnw=138&amp;start=47&amp;ndsp=18&amp;ved=1t:429,r:8,s:47,i:189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jpeg"/><Relationship Id="rId4" Type="http://schemas.openxmlformats.org/officeDocument/2006/relationships/hyperlink" Target="http://www.google.com.sa/imgres?q=%D8%B3%D9%85%D8%A7%D9%8A%D9%84&amp;start=83&amp;um=1&amp;hl=ar&amp;safe=active&amp;sa=N&amp;biw=1141&amp;bih=486&amp;tbm=isch&amp;tbnid=oQty96Ljk2njdM:&amp;imgrefurl=http://adailysmile.wordpress.com/page/7/&amp;docid=lQ4HjjBDrlsNmM&amp;imgurl=http://adailysmile.files.wordpress.com/2007/08/smile1.gif&amp;w=300&amp;h=300&amp;ei=XZyMT-lciIbiBKKYiZIK&amp;zoom=1&amp;iact=hc&amp;vpx=104&amp;vpy=99&amp;dur=390&amp;hovh=225&amp;hovw=225&amp;tx=149&amp;ty=169&amp;sig=110047831859346917411&amp;page=6&amp;tbnh=139&amp;tbnw=135&amp;ndsp=18&amp;ved=1t:429,r:10,s:83,i:26" TargetMode="Externa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sa/imgres?q=%D9%87%D8%AF%D9%81&amp;um=1&amp;hl=ar&amp;safe=active&amp;biw=1141&amp;bih=486&amp;tbm=isch&amp;tbnid=LP5s_cj2kK8ZWM:&amp;imgrefurl=http://tebasel.com/mag/2011/04/26/7-%D8%AE%D8%B7%D9%88%D8%A7%D8%AA-%D9%84%D8%AA%D8%AD%D9%81%D9%8A%D8%B2-%D9%86%D9%81%D8%B3%D9%83-%D9%88%D8%AA%D8%AD%D9%82%D9%8A%D9%82-%D8%A3%D9%87%D8%AF%D8%A7%D9%81%D9%83/&amp;docid=ZSHNnAMr7uFEdM&amp;imgurl=http://tebasel.com/mag/wp-content/uploads/src1264010625.jpg&amp;w=420&amp;h=308&amp;ei=waCMT4rEJ-Lk4QSm44zXCQ&amp;zoom=1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com.sa/imgres?q=%D8%A7%D9%84%D8%AA%D9%84%D9%88%D8%AB+%D8%A7%D9%84%D9%85%D9%86%D8%B2%D9%84&amp;start=215&amp;hl=ar&amp;safe=active&amp;biw=1134&amp;bih=486&amp;gbv=2&amp;tbm=isch&amp;tbnid=EB_-L8uQ1WTxxM:&amp;imgrefurl=http://www.yuhyi.org/documents/pollution_ar.html&amp;docid=hOnSf62weAOCJM&amp;imgurl=http://www.yuhyi.org/documents/air_pollution_smaller.jpg&amp;w=752&amp;h=500&amp;ei=pj6LT-7kPKTl4QSShO3tAw&amp;zoom=1&amp;iact=hc&amp;vpx=2&amp;vpy=145&amp;dur=6930&amp;hovh=183&amp;hovw=275&amp;tx=121&amp;ty=135&amp;sig=110047831859346917411&amp;page=15&amp;tbnh=139&amp;tbnw=185&amp;ndsp=15&amp;ved=1t:429,r:14,s:215,i:71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m.sa/imgres?q=%D8%AA%D8%AF%D8%AE%D9%8A%D9%86&amp;hl=ar&amp;safe=active&amp;biw=1134&amp;bih=486&amp;gbv=2&amp;tbm=isch&amp;tbnid=dGxjt4faZUX0RM:&amp;imgrefurl=http://topwushu.com/%D8%A7%D9%84%D8%AA%D8%AF%D8%AE%D9%8A%D9%86/&amp;docid=JcXhIgfScGKyVM&amp;imgurl=http://topwushu.com/wp-content/uploads/2011/08/1262011-a252c.jpg&amp;w=350&amp;h=270&amp;ei=jkCLT63QKqyB4ASO2OzECQ&amp;zoom=1&amp;iact=hc&amp;vpx=464&amp;vpy=25&amp;dur=400&amp;hovh=197&amp;hovw=256&amp;tx=151&amp;ty=119&amp;sig=110047831859346917411&amp;page=1&amp;tbnh=134&amp;tbnw=169&amp;start=0&amp;ndsp=13&amp;ved=1t:429,r:2,s:0,i:67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" y="0"/>
            <a:ext cx="90725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1285883"/>
          </a:xfrm>
        </p:spPr>
        <p:txBody>
          <a:bodyPr>
            <a:normAutofit/>
          </a:bodyPr>
          <a:lstStyle/>
          <a:p>
            <a:r>
              <a:rPr lang="ar-SA" sz="5400" dirty="0" smtClean="0">
                <a:solidFill>
                  <a:schemeClr val="accent2">
                    <a:lumMod val="75000"/>
                  </a:schemeClr>
                </a:solidFill>
              </a:rPr>
              <a:t>تلوث الماء</a:t>
            </a:r>
            <a:endParaRPr lang="ar-SA" sz="5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1714488"/>
            <a:ext cx="6400800" cy="3924312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ar-SA" sz="4000" dirty="0" smtClean="0">
                <a:solidFill>
                  <a:schemeClr val="accent4">
                    <a:lumMod val="75000"/>
                  </a:schemeClr>
                </a:solidFill>
              </a:rPr>
              <a:t>الماء أصل الحياة</a:t>
            </a:r>
          </a:p>
          <a:p>
            <a:pPr algn="r"/>
            <a:r>
              <a:rPr lang="ar-SA" sz="4000" dirty="0" smtClean="0">
                <a:solidFill>
                  <a:schemeClr val="accent4">
                    <a:lumMod val="75000"/>
                  </a:schemeClr>
                </a:solidFill>
              </a:rPr>
              <a:t> ولا يمكن أن تستمر </a:t>
            </a:r>
          </a:p>
          <a:p>
            <a:pPr algn="r"/>
            <a:r>
              <a:rPr lang="ar-SA" sz="4000" dirty="0" smtClean="0">
                <a:solidFill>
                  <a:schemeClr val="accent4">
                    <a:lumMod val="75000"/>
                  </a:schemeClr>
                </a:solidFill>
              </a:rPr>
              <a:t>الحياة بدونه لكنه</a:t>
            </a:r>
          </a:p>
          <a:p>
            <a:pPr algn="r"/>
            <a:r>
              <a:rPr lang="ar-SA" sz="4000" dirty="0" smtClean="0">
                <a:solidFill>
                  <a:schemeClr val="accent4">
                    <a:lumMod val="75000"/>
                  </a:schemeClr>
                </a:solidFill>
              </a:rPr>
              <a:t>إذا كان ملوثاً فإنه</a:t>
            </a:r>
          </a:p>
          <a:p>
            <a:pPr algn="r"/>
            <a:r>
              <a:rPr lang="ar-SA" sz="4000" dirty="0" smtClean="0">
                <a:solidFill>
                  <a:schemeClr val="accent4">
                    <a:lumMod val="75000"/>
                  </a:schemeClr>
                </a:solidFill>
              </a:rPr>
              <a:t> يسبب أمراضاً </a:t>
            </a:r>
          </a:p>
          <a:p>
            <a:pPr algn="r"/>
            <a:r>
              <a:rPr lang="ar-SA" sz="4000" dirty="0" smtClean="0">
                <a:solidFill>
                  <a:schemeClr val="accent4">
                    <a:lumMod val="75000"/>
                  </a:schemeClr>
                </a:solidFill>
              </a:rPr>
              <a:t>خطيرة ومميته </a:t>
            </a:r>
            <a:endParaRPr lang="ar-SA" sz="40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rg_hi" descr="http://t0.gstatic.com/images?q=tbn:ANd9GcQf1l5DffWbd7sd9GmwXTWTyWUTcwS4oS67ow4W1X6Y4Y6dcnXCtabO0KgsNg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43042" y="1857364"/>
            <a:ext cx="2857520" cy="3292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زر إجراء: الأمام أو التالي 4">
            <a:hlinkClick r:id="" action="ppaction://hlinkshowjump?jump=previousslide" highlightClick="1"/>
          </p:cNvPr>
          <p:cNvSpPr/>
          <p:nvPr/>
        </p:nvSpPr>
        <p:spPr>
          <a:xfrm>
            <a:off x="2143108" y="5643578"/>
            <a:ext cx="1042416" cy="357190"/>
          </a:xfrm>
          <a:prstGeom prst="actionButtonForwardNex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زر إجراء: الوراء أو السابق 5">
            <a:hlinkClick r:id="" action="ppaction://hlinkshowjump?jump=nextslide" highlightClick="1"/>
          </p:cNvPr>
          <p:cNvSpPr/>
          <p:nvPr/>
        </p:nvSpPr>
        <p:spPr>
          <a:xfrm>
            <a:off x="785786" y="5643578"/>
            <a:ext cx="1042416" cy="357190"/>
          </a:xfrm>
          <a:prstGeom prst="actionButtonBackPreviou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00100" y="2000240"/>
            <a:ext cx="7215238" cy="3638560"/>
          </a:xfrm>
        </p:spPr>
        <p:txBody>
          <a:bodyPr>
            <a:normAutofit/>
          </a:bodyPr>
          <a:lstStyle/>
          <a:p>
            <a:pPr algn="r"/>
            <a:r>
              <a:rPr lang="ar-SA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تلميذتي الصغيرة</a:t>
            </a:r>
          </a:p>
          <a:p>
            <a:pPr algn="r"/>
            <a:r>
              <a:rPr lang="ar-SA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عبري عن الصورة </a:t>
            </a:r>
          </a:p>
          <a:p>
            <a:pPr algn="r"/>
            <a:r>
              <a:rPr lang="ar-SA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بجملة مفيدة</a:t>
            </a:r>
          </a:p>
          <a:p>
            <a:pPr algn="r"/>
            <a:r>
              <a:rPr lang="ar-SA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..........................</a:t>
            </a:r>
          </a:p>
          <a:p>
            <a:pPr algn="r"/>
            <a:endParaRPr lang="ar-SA" sz="3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rg_hi" descr="http://t2.gstatic.com/images?q=tbn:ANd9GcRb08KZ-xY2ZapA1FjWCx82viK-wGAojb-DGLcvx9y9znuL8rwp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2357430"/>
            <a:ext cx="2465705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سهم للأسفل 5"/>
          <p:cNvSpPr/>
          <p:nvPr/>
        </p:nvSpPr>
        <p:spPr>
          <a:xfrm>
            <a:off x="2428860" y="571480"/>
            <a:ext cx="5270978" cy="1357322"/>
          </a:xfrm>
          <a:prstGeom prst="downArrow">
            <a:avLst>
              <a:gd name="adj1" fmla="val 50000"/>
              <a:gd name="adj2" fmla="val 52526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</a:rPr>
              <a:t>نشاط رقم (2)</a:t>
            </a:r>
            <a:endParaRPr lang="ar-SA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زر إجراء: الوراء أو السابق 4">
            <a:hlinkClick r:id="" action="ppaction://hlinkshowjump?jump=nextslide" highlightClick="1"/>
          </p:cNvPr>
          <p:cNvSpPr/>
          <p:nvPr/>
        </p:nvSpPr>
        <p:spPr>
          <a:xfrm>
            <a:off x="785786" y="5715016"/>
            <a:ext cx="1042416" cy="357190"/>
          </a:xfrm>
          <a:prstGeom prst="actionButtonBackPreviou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زر إجراء: الأمام أو التالي 6">
            <a:hlinkClick r:id="" action="ppaction://hlinkshowjump?jump=previousslide" highlightClick="1"/>
          </p:cNvPr>
          <p:cNvSpPr/>
          <p:nvPr/>
        </p:nvSpPr>
        <p:spPr>
          <a:xfrm>
            <a:off x="2214546" y="5715016"/>
            <a:ext cx="1042416" cy="357190"/>
          </a:xfrm>
          <a:prstGeom prst="actionButtonForwardNex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1071569"/>
          </a:xfrm>
        </p:spPr>
        <p:txBody>
          <a:bodyPr/>
          <a:lstStyle/>
          <a:p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أسباب تلوث الماء في المنزل </a:t>
            </a:r>
            <a:endParaRPr lang="ar-SA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142976" y="1785926"/>
            <a:ext cx="6858048" cy="4214842"/>
          </a:xfrm>
        </p:spPr>
        <p:txBody>
          <a:bodyPr>
            <a:normAutofit fontScale="92500" lnSpcReduction="10000"/>
          </a:bodyPr>
          <a:lstStyle/>
          <a:p>
            <a:pPr algn="r">
              <a:buFont typeface="Arial" pitchFamily="34" charset="0"/>
              <a:buChar char="•"/>
            </a:pPr>
            <a:r>
              <a:rPr lang="ar-SA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صدأ الأنابيب</a:t>
            </a:r>
          </a:p>
          <a:p>
            <a:pPr algn="r">
              <a:buFont typeface="Arial" pitchFamily="34" charset="0"/>
              <a:buChar char="•"/>
            </a:pPr>
            <a:r>
              <a:rPr lang="ar-SA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تسرب مياه الصرف</a:t>
            </a:r>
          </a:p>
          <a:p>
            <a:pPr algn="r"/>
            <a:r>
              <a:rPr lang="ar-SA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الصحي على خزان المياه</a:t>
            </a:r>
          </a:p>
          <a:p>
            <a:pPr algn="r">
              <a:buFont typeface="Arial" pitchFamily="34" charset="0"/>
              <a:buChar char="•"/>
            </a:pPr>
            <a:r>
              <a:rPr lang="ar-SA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عدم إحكام غلق الخزان</a:t>
            </a:r>
          </a:p>
          <a:p>
            <a:pPr algn="r">
              <a:buFont typeface="Arial" pitchFamily="34" charset="0"/>
              <a:buChar char="•"/>
            </a:pPr>
            <a:r>
              <a:rPr lang="ar-SA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عدم الإهتمام بنظافة الخزان</a:t>
            </a:r>
          </a:p>
          <a:p>
            <a:pPr algn="r">
              <a:buFont typeface="Arial" pitchFamily="34" charset="0"/>
              <a:buChar char="•"/>
            </a:pPr>
            <a:r>
              <a:rPr lang="ar-SA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انخفاض مستوى الخزان عن مستوى الأرض </a:t>
            </a:r>
          </a:p>
          <a:p>
            <a:pPr algn="r"/>
            <a:endParaRPr lang="ar-SA" sz="4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rg_hi" descr="http://t1.gstatic.com/images?q=tbn:ANd9GcRYnO7ePxWr7ezAHAC8KZ_6FtiOuTPQLy_ZLjc_eMeK7V7Q2adc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2071678"/>
            <a:ext cx="2428892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زر إجراء: الأمام أو التالي 4">
            <a:hlinkClick r:id="" action="ppaction://hlinkshowjump?jump=previousslide" highlightClick="1"/>
          </p:cNvPr>
          <p:cNvSpPr/>
          <p:nvPr/>
        </p:nvSpPr>
        <p:spPr>
          <a:xfrm>
            <a:off x="2714612" y="6000768"/>
            <a:ext cx="1042416" cy="357166"/>
          </a:xfrm>
          <a:prstGeom prst="actionButtonForwardNex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زر إجراء: الوراء أو السابق 5">
            <a:hlinkClick r:id="" action="ppaction://hlinkshowjump?jump=nextslide" highlightClick="1"/>
          </p:cNvPr>
          <p:cNvSpPr/>
          <p:nvPr/>
        </p:nvSpPr>
        <p:spPr>
          <a:xfrm>
            <a:off x="1214414" y="6000768"/>
            <a:ext cx="1042416" cy="357190"/>
          </a:xfrm>
          <a:prstGeom prst="actionButtonBackPreviou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1285883"/>
          </a:xfrm>
        </p:spPr>
        <p:txBody>
          <a:bodyPr>
            <a:normAutofit/>
          </a:bodyPr>
          <a:lstStyle/>
          <a:p>
            <a:r>
              <a:rPr lang="ar-SA" sz="5400" b="1" dirty="0" smtClean="0">
                <a:solidFill>
                  <a:schemeClr val="accent3">
                    <a:lumMod val="50000"/>
                  </a:schemeClr>
                </a:solidFill>
              </a:rPr>
              <a:t>أضرار تلوث الماء </a:t>
            </a:r>
            <a:endParaRPr lang="ar-SA" sz="5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71538" y="1857364"/>
            <a:ext cx="7072362" cy="3781436"/>
          </a:xfrm>
        </p:spPr>
        <p:txBody>
          <a:bodyPr/>
          <a:lstStyle/>
          <a:p>
            <a:pPr algn="r"/>
            <a:r>
              <a:rPr lang="ar-SA" b="1" dirty="0" smtClean="0">
                <a:solidFill>
                  <a:srgbClr val="339966"/>
                </a:solidFill>
              </a:rPr>
              <a:t> </a:t>
            </a:r>
            <a:endParaRPr lang="ar-SA" b="1" dirty="0">
              <a:solidFill>
                <a:srgbClr val="339966"/>
              </a:solidFill>
            </a:endParaRPr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زر إجراء: الأمام أو التالي 4">
            <a:hlinkClick r:id="" action="ppaction://hlinkshowjump?jump=previousslide" highlightClick="1"/>
          </p:cNvPr>
          <p:cNvSpPr/>
          <p:nvPr/>
        </p:nvSpPr>
        <p:spPr>
          <a:xfrm>
            <a:off x="2428860" y="6000768"/>
            <a:ext cx="1042416" cy="357190"/>
          </a:xfrm>
          <a:prstGeom prst="actionButtonForwardNex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زر إجراء: الوراء أو السابق 5">
            <a:hlinkClick r:id="" action="ppaction://hlinkshowjump?jump=nextslide" highlightClick="1"/>
          </p:cNvPr>
          <p:cNvSpPr/>
          <p:nvPr/>
        </p:nvSpPr>
        <p:spPr>
          <a:xfrm>
            <a:off x="1071538" y="6000768"/>
            <a:ext cx="1042416" cy="357190"/>
          </a:xfrm>
          <a:prstGeom prst="actionButtonBackPreviou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71538" y="1643050"/>
            <a:ext cx="7000924" cy="3995750"/>
          </a:xfrm>
        </p:spPr>
        <p:txBody>
          <a:bodyPr>
            <a:normAutofit lnSpcReduction="10000"/>
          </a:bodyPr>
          <a:lstStyle/>
          <a:p>
            <a:pPr algn="r"/>
            <a:r>
              <a:rPr lang="ar-SA" sz="3600" dirty="0" smtClean="0">
                <a:solidFill>
                  <a:srgbClr val="FF0000"/>
                </a:solidFill>
              </a:rPr>
              <a:t>الغذاء ضروري لاستقامة حياة الإنسان على الأرض فهو مصدر الطاقة اللازمة لقيام الإنسان بجميع أنشطته المختلفة,وقد يتعرض هذا الغذاء إلى الفساد والتلف بسبب الجراثيم </a:t>
            </a:r>
          </a:p>
          <a:p>
            <a:pPr algn="r"/>
            <a:r>
              <a:rPr lang="ar-SA" sz="3600" dirty="0" smtClean="0">
                <a:solidFill>
                  <a:srgbClr val="FF0000"/>
                </a:solidFill>
              </a:rPr>
              <a:t>والفيروسات التي تنقلها </a:t>
            </a:r>
          </a:p>
          <a:p>
            <a:pPr algn="r"/>
            <a:r>
              <a:rPr lang="ar-SA" sz="3600" dirty="0" smtClean="0">
                <a:solidFill>
                  <a:srgbClr val="FF0000"/>
                </a:solidFill>
              </a:rPr>
              <a:t>الحشرات إليه فتؤدي إلى </a:t>
            </a:r>
          </a:p>
          <a:p>
            <a:pPr algn="r"/>
            <a:r>
              <a:rPr lang="ar-SA" sz="3600" dirty="0" smtClean="0">
                <a:solidFill>
                  <a:srgbClr val="FF0000"/>
                </a:solidFill>
              </a:rPr>
              <a:t>مرض الإنسان أو موته  </a:t>
            </a:r>
            <a:endParaRPr lang="ar-SA" sz="3600" dirty="0">
              <a:solidFill>
                <a:srgbClr val="FF0000"/>
              </a:solidFill>
            </a:endParaRPr>
          </a:p>
        </p:txBody>
      </p:sp>
      <p:sp>
        <p:nvSpPr>
          <p:cNvPr id="6" name="شكل بيضاوي 5"/>
          <p:cNvSpPr/>
          <p:nvPr/>
        </p:nvSpPr>
        <p:spPr>
          <a:xfrm>
            <a:off x="1928794" y="571480"/>
            <a:ext cx="5429288" cy="100013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4400" dirty="0" smtClean="0">
                <a:solidFill>
                  <a:schemeClr val="accent2">
                    <a:lumMod val="75000"/>
                  </a:schemeClr>
                </a:solidFill>
              </a:rPr>
              <a:t>التلوث بالحشرات</a:t>
            </a:r>
            <a:endParaRPr lang="ar-SA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rg_hi" descr="http://t2.gstatic.com/images?q=tbn:ANd9GcSfrN7ACJ-t8lXVXvQ1V7IrzV5OYfKTSIcj_wL6JRn58F9o4UguZQ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61133" y="3734766"/>
            <a:ext cx="2825115" cy="1623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زر إجراء: الأمام أو التالي 4">
            <a:hlinkClick r:id="" action="ppaction://hlinkshowjump?jump=previousslide" highlightClick="1"/>
          </p:cNvPr>
          <p:cNvSpPr/>
          <p:nvPr/>
        </p:nvSpPr>
        <p:spPr>
          <a:xfrm>
            <a:off x="2214546" y="5786454"/>
            <a:ext cx="1042416" cy="357190"/>
          </a:xfrm>
          <a:prstGeom prst="actionButtonForwardNex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زر إجراء: الوراء أو السابق 7">
            <a:hlinkClick r:id="" action="ppaction://hlinkshowjump?jump=nextslide" highlightClick="1"/>
          </p:cNvPr>
          <p:cNvSpPr/>
          <p:nvPr/>
        </p:nvSpPr>
        <p:spPr>
          <a:xfrm>
            <a:off x="928662" y="5786454"/>
            <a:ext cx="1042416" cy="357190"/>
          </a:xfrm>
          <a:prstGeom prst="actionButtonBackPreviou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00100" y="1857364"/>
            <a:ext cx="6772300" cy="3781436"/>
          </a:xfrm>
        </p:spPr>
        <p:txBody>
          <a:bodyPr>
            <a:normAutofit lnSpcReduction="10000"/>
          </a:bodyPr>
          <a:lstStyle/>
          <a:p>
            <a:pPr algn="r">
              <a:buFont typeface="Arial" pitchFamily="34" charset="0"/>
              <a:buChar char="•"/>
            </a:pPr>
            <a:r>
              <a:rPr lang="ar-SA" dirty="0" smtClean="0">
                <a:solidFill>
                  <a:srgbClr val="7A537D"/>
                </a:solidFill>
              </a:rPr>
              <a:t>ترك الأغذية مكشوفة ومعرضة للحشرات</a:t>
            </a:r>
          </a:p>
          <a:p>
            <a:pPr algn="r">
              <a:buFont typeface="Arial" pitchFamily="34" charset="0"/>
              <a:buChar char="•"/>
            </a:pPr>
            <a:r>
              <a:rPr lang="ar-SA" dirty="0" smtClean="0">
                <a:solidFill>
                  <a:srgbClr val="7A537D"/>
                </a:solidFill>
              </a:rPr>
              <a:t>ترك النفايات وعدم التخلص منها</a:t>
            </a:r>
          </a:p>
          <a:p>
            <a:pPr algn="r">
              <a:buFont typeface="Arial" pitchFamily="34" charset="0"/>
              <a:buChar char="•"/>
            </a:pPr>
            <a:r>
              <a:rPr lang="ar-SA" dirty="0" smtClean="0">
                <a:solidFill>
                  <a:srgbClr val="7A537D"/>
                </a:solidFill>
              </a:rPr>
              <a:t>إهمال نظافة المنزل وخاصة المطبخ ودورات المياه</a:t>
            </a:r>
          </a:p>
          <a:p>
            <a:pPr algn="r">
              <a:buFont typeface="Arial" pitchFamily="34" charset="0"/>
              <a:buChar char="•"/>
            </a:pPr>
            <a:r>
              <a:rPr lang="ar-SA" dirty="0" smtClean="0">
                <a:solidFill>
                  <a:srgbClr val="7A537D"/>
                </a:solidFill>
              </a:rPr>
              <a:t>تربية الحيوانات في المنزل </a:t>
            </a:r>
          </a:p>
          <a:p>
            <a:pPr algn="r"/>
            <a:r>
              <a:rPr lang="ar-SA" dirty="0" smtClean="0">
                <a:solidFill>
                  <a:srgbClr val="7A537D"/>
                </a:solidFill>
              </a:rPr>
              <a:t>وعدم الإهتمام بنظافة أماكنها</a:t>
            </a:r>
          </a:p>
          <a:p>
            <a:pPr algn="r"/>
            <a:r>
              <a:rPr lang="ar-SA" dirty="0" smtClean="0">
                <a:solidFill>
                  <a:srgbClr val="7A537D"/>
                </a:solidFill>
              </a:rPr>
              <a:t> وأوعية طعامها</a:t>
            </a:r>
            <a:endParaRPr lang="ar-SA" dirty="0">
              <a:solidFill>
                <a:srgbClr val="7A537D"/>
              </a:solidFill>
            </a:endParaRPr>
          </a:p>
        </p:txBody>
      </p:sp>
      <p:sp>
        <p:nvSpPr>
          <p:cNvPr id="4" name="مستطيل ذو زوايا قطرية مستديرة 3"/>
          <p:cNvSpPr/>
          <p:nvPr/>
        </p:nvSpPr>
        <p:spPr>
          <a:xfrm>
            <a:off x="1357290" y="785794"/>
            <a:ext cx="6072230" cy="857256"/>
          </a:xfrm>
          <a:prstGeom prst="round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solidFill>
                  <a:schemeClr val="accent1">
                    <a:lumMod val="75000"/>
                  </a:schemeClr>
                </a:solidFill>
              </a:rPr>
              <a:t>أسباب التلوث بالحشرات </a:t>
            </a:r>
            <a:endParaRPr lang="ar-SA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rg_hi" descr="http://t2.gstatic.com/images?q=tbn:ANd9GcQUUqc9LN24Q6dX5t9DCL3Ks1aajNwpvT5WQJNEqotrv3gKUA4P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3571876"/>
            <a:ext cx="2465705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زر إجراء: الوراء أو السابق 5">
            <a:hlinkClick r:id="" action="ppaction://hlinkshowjump?jump=nextslide" highlightClick="1"/>
          </p:cNvPr>
          <p:cNvSpPr/>
          <p:nvPr/>
        </p:nvSpPr>
        <p:spPr>
          <a:xfrm>
            <a:off x="1500166" y="5715016"/>
            <a:ext cx="1042416" cy="285752"/>
          </a:xfrm>
          <a:prstGeom prst="actionButtonBackPreviou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زر إجراء: الأمام أو التالي 6">
            <a:hlinkClick r:id="" action="ppaction://hlinkshowjump?jump=previousslide" highlightClick="1"/>
          </p:cNvPr>
          <p:cNvSpPr/>
          <p:nvPr/>
        </p:nvSpPr>
        <p:spPr>
          <a:xfrm>
            <a:off x="2786050" y="5715016"/>
            <a:ext cx="1042416" cy="285752"/>
          </a:xfrm>
          <a:prstGeom prst="actionButtonForwardNex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285883"/>
          </a:xfrm>
        </p:spPr>
        <p:txBody>
          <a:bodyPr/>
          <a:lstStyle/>
          <a:p>
            <a:r>
              <a:rPr lang="ar-SA" dirty="0" smtClean="0"/>
              <a:t>نشاط رقم (3)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1928802"/>
            <a:ext cx="6400800" cy="3709998"/>
          </a:xfrm>
        </p:spPr>
        <p:txBody>
          <a:bodyPr>
            <a:normAutofit/>
          </a:bodyPr>
          <a:lstStyle/>
          <a:p>
            <a:pPr algn="r"/>
            <a:r>
              <a:rPr lang="ar-SA" sz="3600" dirty="0" smtClean="0">
                <a:solidFill>
                  <a:schemeClr val="accent5">
                    <a:lumMod val="75000"/>
                  </a:schemeClr>
                </a:solidFill>
              </a:rPr>
              <a:t>تلميذتي الذكية أمامك </a:t>
            </a:r>
          </a:p>
          <a:p>
            <a:pPr algn="r"/>
            <a:r>
              <a:rPr lang="ar-SA" sz="3600" dirty="0" smtClean="0">
                <a:solidFill>
                  <a:schemeClr val="accent5">
                    <a:lumMod val="75000"/>
                  </a:schemeClr>
                </a:solidFill>
              </a:rPr>
              <a:t>صورة أكتبي تعليقاً </a:t>
            </a:r>
          </a:p>
          <a:p>
            <a:pPr algn="r"/>
            <a:r>
              <a:rPr lang="ar-SA" sz="3600" dirty="0" smtClean="0">
                <a:solidFill>
                  <a:schemeClr val="accent5">
                    <a:lumMod val="75000"/>
                  </a:schemeClr>
                </a:solidFill>
              </a:rPr>
              <a:t>معبراً عن هذه الصورة</a:t>
            </a:r>
          </a:p>
          <a:p>
            <a:pPr algn="r"/>
            <a:r>
              <a:rPr lang="ar-SA" sz="3600" dirty="0" smtClean="0">
                <a:solidFill>
                  <a:schemeClr val="accent5">
                    <a:lumMod val="75000"/>
                  </a:schemeClr>
                </a:solidFill>
              </a:rPr>
              <a:t>...................</a:t>
            </a:r>
          </a:p>
          <a:p>
            <a:pPr algn="r"/>
            <a:r>
              <a:rPr lang="ar-SA" sz="3600" dirty="0" smtClean="0">
                <a:solidFill>
                  <a:schemeClr val="accent5">
                    <a:lumMod val="75000"/>
                  </a:schemeClr>
                </a:solidFill>
              </a:rPr>
              <a:t>..........................</a:t>
            </a:r>
            <a:endParaRPr lang="ar-SA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il_fi" descr="http://www.myelaph.com/elaphweb/Resources/images/Environment/2011/10/week1/2326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2214554"/>
            <a:ext cx="2714644" cy="2814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زر إجراء: الوراء أو السابق 4">
            <a:hlinkClick r:id="" action="ppaction://hlinkshowjump?jump=nextslide" highlightClick="1"/>
          </p:cNvPr>
          <p:cNvSpPr/>
          <p:nvPr/>
        </p:nvSpPr>
        <p:spPr>
          <a:xfrm>
            <a:off x="1142976" y="5572140"/>
            <a:ext cx="1042416" cy="357190"/>
          </a:xfrm>
          <a:prstGeom prst="actionButtonBackPreviou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زر إجراء: الأمام أو التالي 5">
            <a:hlinkClick r:id="" action="ppaction://hlinkshowjump?jump=previousslide" highlightClick="1"/>
          </p:cNvPr>
          <p:cNvSpPr/>
          <p:nvPr/>
        </p:nvSpPr>
        <p:spPr>
          <a:xfrm>
            <a:off x="2600890" y="5572140"/>
            <a:ext cx="1042416" cy="357190"/>
          </a:xfrm>
          <a:prstGeom prst="actionButtonForwardNex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مستند 3"/>
          <p:cNvSpPr/>
          <p:nvPr/>
        </p:nvSpPr>
        <p:spPr>
          <a:xfrm>
            <a:off x="1500166" y="714356"/>
            <a:ext cx="6286544" cy="857256"/>
          </a:xfrm>
          <a:prstGeom prst="flowChartDocumen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4000" dirty="0" smtClean="0"/>
              <a:t>أضرار التلوث بالحشرات</a:t>
            </a:r>
            <a:endParaRPr lang="ar-SA" sz="4000" dirty="0"/>
          </a:p>
        </p:txBody>
      </p:sp>
      <p:sp>
        <p:nvSpPr>
          <p:cNvPr id="5" name="مخطط انسيابي: معالجة متعاقبة 4"/>
          <p:cNvSpPr/>
          <p:nvPr/>
        </p:nvSpPr>
        <p:spPr>
          <a:xfrm>
            <a:off x="1428728" y="2214554"/>
            <a:ext cx="6629440" cy="3571900"/>
          </a:xfrm>
          <a:prstGeom prst="flowChartAlternateProcess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4000" dirty="0" smtClean="0"/>
              <a:t>تنقل الحشرات بكتيريا الأمراض على شعيرات جسمها وأرجلها إلى طعام الإنسان فتسبب له الكثير من الأمراض </a:t>
            </a:r>
            <a:r>
              <a:rPr lang="ar-SA" sz="4000" dirty="0" smtClean="0"/>
              <a:t>مثل:</a:t>
            </a:r>
            <a:r>
              <a:rPr lang="ar-SA" sz="4000" dirty="0" err="1" smtClean="0"/>
              <a:t>التيفوئيد</a:t>
            </a:r>
            <a:r>
              <a:rPr lang="ar-SA" sz="4000" dirty="0" smtClean="0"/>
              <a:t> </a:t>
            </a:r>
            <a:r>
              <a:rPr lang="ar-SA" sz="4000" dirty="0" smtClean="0"/>
              <a:t>والنزلات المعوية والدوسنتاريا ووالكوليرا وغيرها من الأمراض</a:t>
            </a:r>
            <a:endParaRPr lang="ar-SA" sz="4000" dirty="0"/>
          </a:p>
        </p:txBody>
      </p:sp>
      <p:sp>
        <p:nvSpPr>
          <p:cNvPr id="6" name="زر إجراء: الأمام أو التالي 5">
            <a:hlinkClick r:id="" action="ppaction://hlinkshowjump?jump=previousslide" highlightClick="1"/>
          </p:cNvPr>
          <p:cNvSpPr/>
          <p:nvPr/>
        </p:nvSpPr>
        <p:spPr>
          <a:xfrm>
            <a:off x="2357422" y="5929330"/>
            <a:ext cx="1042416" cy="357190"/>
          </a:xfrm>
          <a:prstGeom prst="actionButtonForwardNex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زر إجراء: الوراء أو السابق 6">
            <a:hlinkClick r:id="" action="ppaction://hlinkshowjump?jump=nextslide" highlightClick="1"/>
          </p:cNvPr>
          <p:cNvSpPr/>
          <p:nvPr/>
        </p:nvSpPr>
        <p:spPr>
          <a:xfrm>
            <a:off x="1100692" y="5929330"/>
            <a:ext cx="1042416" cy="357190"/>
          </a:xfrm>
          <a:prstGeom prst="actionButtonBackPreviou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857232"/>
            <a:ext cx="7772400" cy="4500594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</a:br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بسم الله الرحمن الرحيم</a:t>
            </a:r>
            <a:b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</a:br>
            <a:r>
              <a:rPr lang="ar-SA" sz="9600" b="1" dirty="0" smtClean="0">
                <a:solidFill>
                  <a:schemeClr val="accent1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عنوان الدرس</a:t>
            </a:r>
            <a:r>
              <a:rPr lang="ar-SA" sz="9600" b="1" dirty="0">
                <a:solidFill>
                  <a:schemeClr val="accent4">
                    <a:lumMod val="5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ar-SA" sz="9600" b="1" dirty="0">
                <a:solidFill>
                  <a:schemeClr val="accent4">
                    <a:lumMod val="5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</a:br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التلوث داخل المنزل</a:t>
            </a:r>
            <a:r>
              <a:rPr lang="ar-SA" sz="8000" b="1" dirty="0" smtClean="0">
                <a:solidFill>
                  <a:schemeClr val="accent4">
                    <a:lumMod val="5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ar-SA" sz="8000" b="1" dirty="0" smtClean="0">
                <a:solidFill>
                  <a:schemeClr val="accent4">
                    <a:lumMod val="5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</a:br>
            <a:r>
              <a:rPr lang="ar-SA" sz="6600" b="1" dirty="0">
                <a:solidFill>
                  <a:schemeClr val="accent4">
                    <a:lumMod val="5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ar-SA" sz="6600" b="1" dirty="0">
                <a:solidFill>
                  <a:schemeClr val="accent4">
                    <a:lumMod val="5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</a:br>
            <a:endParaRPr lang="ar-SA" sz="6600" b="1" dirty="0">
              <a:solidFill>
                <a:schemeClr val="accent4">
                  <a:lumMod val="50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4357694"/>
            <a:ext cx="6400800" cy="1281106"/>
          </a:xfrm>
        </p:spPr>
        <p:txBody>
          <a:bodyPr>
            <a:normAutofit/>
          </a:bodyPr>
          <a:lstStyle/>
          <a:p>
            <a:endParaRPr lang="ar-SA" sz="4400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ar-SA" sz="4000" dirty="0" smtClean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8" y="71437"/>
            <a:ext cx="9001156" cy="678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32" y="1"/>
            <a:ext cx="914403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107156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5400" b="1" dirty="0" smtClean="0">
                <a:solidFill>
                  <a:schemeClr val="bg1">
                    <a:lumMod val="5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التلوث الضوضائي</a:t>
            </a:r>
            <a:endParaRPr lang="ar-SA" sz="5400" b="1" dirty="0">
              <a:solidFill>
                <a:schemeClr val="bg1">
                  <a:lumMod val="50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357686" y="2143116"/>
            <a:ext cx="3714776" cy="3714776"/>
          </a:xfrm>
        </p:spPr>
        <p:txBody>
          <a:bodyPr>
            <a:normAutofit/>
          </a:bodyPr>
          <a:lstStyle/>
          <a:p>
            <a:pPr algn="r"/>
            <a:r>
              <a:rPr lang="ar-SA" sz="4400" b="1" dirty="0" smtClean="0">
                <a:solidFill>
                  <a:schemeClr val="accent6">
                    <a:lumMod val="75000"/>
                  </a:schemeClr>
                </a:solidFill>
                <a:latin typeface="Arabic Typesetting" pitchFamily="66" charset="-78"/>
                <a:cs typeface="DecoType Thuluth" pitchFamily="2" charset="-78"/>
              </a:rPr>
              <a:t>هو ارتفاع الصوت </a:t>
            </a:r>
          </a:p>
          <a:p>
            <a:pPr algn="r"/>
            <a:r>
              <a:rPr lang="ar-SA" sz="4400" b="1" dirty="0" smtClean="0">
                <a:solidFill>
                  <a:schemeClr val="accent6">
                    <a:lumMod val="75000"/>
                  </a:schemeClr>
                </a:solidFill>
                <a:latin typeface="Arabic Typesetting" pitchFamily="66" charset="-78"/>
                <a:cs typeface="DecoType Thuluth" pitchFamily="2" charset="-78"/>
              </a:rPr>
              <a:t>وتداخله </a:t>
            </a:r>
          </a:p>
          <a:p>
            <a:pPr algn="r"/>
            <a:r>
              <a:rPr lang="ar-SA" sz="4400" b="1" dirty="0" smtClean="0">
                <a:solidFill>
                  <a:schemeClr val="accent6">
                    <a:lumMod val="75000"/>
                  </a:schemeClr>
                </a:solidFill>
                <a:latin typeface="Arabic Typesetting" pitchFamily="66" charset="-78"/>
                <a:cs typeface="DecoType Thuluth" pitchFamily="2" charset="-78"/>
              </a:rPr>
              <a:t>مع أصوات أخرى</a:t>
            </a:r>
            <a:endParaRPr lang="ar-SA" sz="4800" b="1" dirty="0">
              <a:solidFill>
                <a:schemeClr val="accent6">
                  <a:lumMod val="75000"/>
                </a:schemeClr>
              </a:solidFill>
              <a:latin typeface="Arabic Typesetting" pitchFamily="66" charset="-78"/>
              <a:cs typeface="DecoType Thuluth" pitchFamily="2" charset="-78"/>
            </a:endParaRPr>
          </a:p>
        </p:txBody>
      </p:sp>
      <p:pic>
        <p:nvPicPr>
          <p:cNvPr id="19458" name="Picture 2" descr="http://t0.gstatic.com/images?q=tbn:ANd9GcQuJ79Q9r4QvU4zGwamSI-92hET1uxEuCToFOVIVpkUcAqP8EpRx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2071678"/>
            <a:ext cx="3009904" cy="2786082"/>
          </a:xfrm>
          <a:prstGeom prst="rect">
            <a:avLst/>
          </a:prstGeom>
          <a:noFill/>
        </p:spPr>
      </p:pic>
      <p:sp>
        <p:nvSpPr>
          <p:cNvPr id="5" name="زر إجراء: الأمام أو التالي 4">
            <a:hlinkClick r:id="" action="ppaction://hlinkshowjump?jump=previousslide" highlightClick="1"/>
          </p:cNvPr>
          <p:cNvSpPr/>
          <p:nvPr/>
        </p:nvSpPr>
        <p:spPr>
          <a:xfrm>
            <a:off x="2243700" y="5429264"/>
            <a:ext cx="1042416" cy="357190"/>
          </a:xfrm>
          <a:prstGeom prst="actionButtonForwardNex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زر إجراء: الوراء أو السابق 5">
            <a:hlinkClick r:id="" action="ppaction://hlinkshowjump?jump=nextslide" highlightClick="1"/>
          </p:cNvPr>
          <p:cNvSpPr/>
          <p:nvPr/>
        </p:nvSpPr>
        <p:spPr>
          <a:xfrm>
            <a:off x="928662" y="5429264"/>
            <a:ext cx="1042416" cy="357190"/>
          </a:xfrm>
          <a:prstGeom prst="actionButtonBackPreviou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تتعدد مصادر الضوضاء في حياتنا </a:t>
            </a:r>
            <a:endParaRPr lang="ar-SA" dirty="0"/>
          </a:p>
        </p:txBody>
      </p:sp>
      <p:pic>
        <p:nvPicPr>
          <p:cNvPr id="3" name="rg_hi" descr="http://t0.gstatic.com/images?q=tbn:ANd9GcRDUO9p4MBGcqFbPma9NU0DnYZLNKgcic-pV143CJXdmsDdooxExg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7290" y="1928802"/>
            <a:ext cx="6572296" cy="36198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زر إجراء: الأمام أو التالي 3">
            <a:hlinkClick r:id="" action="ppaction://hlinkshowjump?jump=previousslide" highlightClick="1"/>
          </p:cNvPr>
          <p:cNvSpPr/>
          <p:nvPr/>
        </p:nvSpPr>
        <p:spPr>
          <a:xfrm>
            <a:off x="3529584" y="6072206"/>
            <a:ext cx="1042416" cy="357190"/>
          </a:xfrm>
          <a:prstGeom prst="actionButtonForwardNex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زر إجراء: الوراء أو السابق 4">
            <a:hlinkClick r:id="" action="ppaction://hlinkshowjump?jump=nextslide" highlightClick="1"/>
          </p:cNvPr>
          <p:cNvSpPr/>
          <p:nvPr/>
        </p:nvSpPr>
        <p:spPr>
          <a:xfrm>
            <a:off x="2071670" y="6072206"/>
            <a:ext cx="1042416" cy="357190"/>
          </a:xfrm>
          <a:prstGeom prst="actionButtonBackPreviou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ذو زوايا قطرية مخدوشة 4"/>
          <p:cNvSpPr/>
          <p:nvPr/>
        </p:nvSpPr>
        <p:spPr>
          <a:xfrm>
            <a:off x="1500166" y="2143116"/>
            <a:ext cx="6215106" cy="3643338"/>
          </a:xfrm>
          <a:prstGeom prst="snip2Diag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600" dirty="0" smtClean="0"/>
              <a:t>الإصابة بالقلق والتوتر والارتباك والعجز عن التفكير</a:t>
            </a:r>
          </a:p>
          <a:p>
            <a:pPr algn="ctr"/>
            <a:r>
              <a:rPr lang="ar-SA" sz="3600" dirty="0" smtClean="0"/>
              <a:t>ازدياد نبضات القلب وضيق الأوعية الدموية وارتفاع ضغط الدم </a:t>
            </a:r>
          </a:p>
          <a:p>
            <a:pPr algn="ctr"/>
            <a:r>
              <a:rPr lang="ar-SA" sz="3600" dirty="0" smtClean="0"/>
              <a:t>إثارة القرحة وارتفاع السكر</a:t>
            </a:r>
          </a:p>
          <a:p>
            <a:pPr algn="ctr"/>
            <a:r>
              <a:rPr lang="ar-SA" sz="3600" dirty="0" smtClean="0"/>
              <a:t>فقدان السمع</a:t>
            </a:r>
            <a:endParaRPr lang="ar-SA" sz="3600" dirty="0"/>
          </a:p>
        </p:txBody>
      </p:sp>
      <p:sp>
        <p:nvSpPr>
          <p:cNvPr id="6" name="متوازي أضلاع 5"/>
          <p:cNvSpPr/>
          <p:nvPr/>
        </p:nvSpPr>
        <p:spPr>
          <a:xfrm>
            <a:off x="1428728" y="642918"/>
            <a:ext cx="6715172" cy="1143008"/>
          </a:xfrm>
          <a:prstGeom prst="parallelogram">
            <a:avLst>
              <a:gd name="adj" fmla="val 76892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600" b="1" dirty="0" smtClean="0">
                <a:solidFill>
                  <a:schemeClr val="bg1">
                    <a:lumMod val="50000"/>
                  </a:schemeClr>
                </a:solidFill>
              </a:rPr>
              <a:t>مخاطر التلوث الضوضائي</a:t>
            </a:r>
            <a:endParaRPr lang="ar-SA" sz="3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زر إجراء: الأمام أو التالي 6">
            <a:hlinkClick r:id="" action="ppaction://hlinkshowjump?jump=previousslide" highlightClick="1"/>
          </p:cNvPr>
          <p:cNvSpPr/>
          <p:nvPr/>
        </p:nvSpPr>
        <p:spPr>
          <a:xfrm>
            <a:off x="2600890" y="6143644"/>
            <a:ext cx="1042416" cy="357166"/>
          </a:xfrm>
          <a:prstGeom prst="actionButtonForwardNex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زر إجراء: الوراء أو السابق 7">
            <a:hlinkClick r:id="" action="ppaction://hlinkshowjump?jump=nextslide" highlightClick="1"/>
          </p:cNvPr>
          <p:cNvSpPr/>
          <p:nvPr/>
        </p:nvSpPr>
        <p:spPr>
          <a:xfrm>
            <a:off x="1142976" y="6143644"/>
            <a:ext cx="1042416" cy="357166"/>
          </a:xfrm>
          <a:prstGeom prst="actionButtonBackPreviou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1285883"/>
          </a:xfrm>
        </p:spPr>
        <p:txBody>
          <a:bodyPr>
            <a:normAutofit/>
          </a:bodyPr>
          <a:lstStyle/>
          <a:p>
            <a:r>
              <a:rPr lang="ar-SA" sz="5400" dirty="0" smtClean="0">
                <a:cs typeface="DecoType Thuluth" pitchFamily="2" charset="-78"/>
              </a:rPr>
              <a:t>نشاط رقم  (4)</a:t>
            </a:r>
            <a:endParaRPr lang="ar-SA" sz="5400" dirty="0">
              <a:cs typeface="DecoType Thuluth" pitchFamily="2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2071678"/>
            <a:ext cx="6400800" cy="364333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000" dirty="0" smtClean="0"/>
              <a:t>تلميذتي يوجد في الطبيعة مصادر كثيرة للضوضاء عددي بعضاً منها </a:t>
            </a:r>
          </a:p>
          <a:p>
            <a:r>
              <a:rPr lang="ar-SA" sz="4000" dirty="0" smtClean="0"/>
              <a:t>...............................................................................................................</a:t>
            </a:r>
            <a:endParaRPr lang="ar-SA" sz="4000" dirty="0"/>
          </a:p>
        </p:txBody>
      </p:sp>
      <p:sp>
        <p:nvSpPr>
          <p:cNvPr id="4" name="زر إجراء: الأمام أو التالي 3">
            <a:hlinkClick r:id="" action="ppaction://hlinkshowjump?jump=previousslide" highlightClick="1"/>
          </p:cNvPr>
          <p:cNvSpPr/>
          <p:nvPr/>
        </p:nvSpPr>
        <p:spPr>
          <a:xfrm>
            <a:off x="2500298" y="6072206"/>
            <a:ext cx="1042416" cy="357190"/>
          </a:xfrm>
          <a:prstGeom prst="actionButtonForwardNex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زر إجراء: الوراء أو السابق 4">
            <a:hlinkClick r:id="" action="ppaction://hlinkshowjump?jump=nextslide" highlightClick="1"/>
          </p:cNvPr>
          <p:cNvSpPr/>
          <p:nvPr/>
        </p:nvSpPr>
        <p:spPr>
          <a:xfrm>
            <a:off x="1071538" y="6072206"/>
            <a:ext cx="1042416" cy="357166"/>
          </a:xfrm>
          <a:prstGeom prst="actionButtonBackPreviou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921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32" y="0"/>
            <a:ext cx="907259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g_hi" descr="http://t2.gstatic.com/images?q=tbn:ANd9GcSm1LFwvfDoFMqPr7puuZ4ajBKSqZLJe7BY0l59L6qnMCU96sWCEA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857232"/>
            <a:ext cx="7072362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accent6">
                    <a:lumMod val="75000"/>
                  </a:schemeClr>
                </a:solidFill>
              </a:rPr>
              <a:t>مبررات دراسة الموضوع</a:t>
            </a:r>
            <a:endParaRPr lang="ar-SA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sz="4800" dirty="0" smtClean="0">
                <a:latin typeface="Arabic Typesetting" pitchFamily="66" charset="-78"/>
                <a:cs typeface="Arabic Typesetting" pitchFamily="66" charset="-78"/>
              </a:rPr>
              <a:t>يعتبر المنزل المكان الأمن الذي يقضي فيه الإنسان </a:t>
            </a:r>
          </a:p>
          <a:p>
            <a:pPr>
              <a:buNone/>
            </a:pPr>
            <a:r>
              <a:rPr lang="ar-SA" sz="4800" dirty="0" smtClean="0">
                <a:latin typeface="Arabic Typesetting" pitchFamily="66" charset="-78"/>
                <a:cs typeface="Arabic Typesetting" pitchFamily="66" charset="-78"/>
              </a:rPr>
              <a:t>أغلب وقته فهو مكان راحته حيث ينام ويتناول طعامه </a:t>
            </a:r>
          </a:p>
          <a:p>
            <a:pPr>
              <a:buNone/>
            </a:pPr>
            <a:r>
              <a:rPr lang="ar-SA" sz="4800" dirty="0" smtClean="0">
                <a:latin typeface="Arabic Typesetting" pitchFamily="66" charset="-78"/>
                <a:cs typeface="Arabic Typesetting" pitchFamily="66" charset="-78"/>
              </a:rPr>
              <a:t>ويمارس هواياته بحرية </a:t>
            </a:r>
          </a:p>
          <a:p>
            <a:pPr>
              <a:buNone/>
            </a:pPr>
            <a:r>
              <a:rPr lang="ar-SA" sz="4800" dirty="0" smtClean="0">
                <a:latin typeface="Arabic Typesetting" pitchFamily="66" charset="-78"/>
                <a:cs typeface="Arabic Typesetting" pitchFamily="66" charset="-78"/>
              </a:rPr>
              <a:t>ومع ذلك قد يكون هذا المنزل</a:t>
            </a:r>
          </a:p>
          <a:p>
            <a:pPr>
              <a:buNone/>
            </a:pPr>
            <a:r>
              <a:rPr lang="ar-SA" sz="4800" dirty="0" smtClean="0">
                <a:latin typeface="Arabic Typesetting" pitchFamily="66" charset="-78"/>
                <a:cs typeface="Arabic Typesetting" pitchFamily="66" charset="-78"/>
              </a:rPr>
              <a:t> مليء بالملوثات</a:t>
            </a:r>
          </a:p>
          <a:p>
            <a:pPr>
              <a:buNone/>
            </a:pPr>
            <a:endParaRPr lang="ar-SA" sz="4800" dirty="0" smtClean="0">
              <a:latin typeface="Arabic Typesetting" pitchFamily="66" charset="-78"/>
              <a:cs typeface="Arabic Typesetting" pitchFamily="66" charset="-78"/>
            </a:endParaRPr>
          </a:p>
          <a:p>
            <a:pPr>
              <a:buNone/>
            </a:pPr>
            <a:endParaRPr lang="en-US" sz="4800" dirty="0">
              <a:cs typeface="Akhbar MT" pitchFamily="2" charset="-78"/>
            </a:endParaRPr>
          </a:p>
        </p:txBody>
      </p:sp>
      <p:pic>
        <p:nvPicPr>
          <p:cNvPr id="5" name="rg_hi" descr="http://t3.gstatic.com/images?q=tbn:ANd9GcRHj6RUGHKap5mJdK9Oz4iOCMuvAvkPdXRRW71ndzVQTH-Hdpb5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3286124"/>
            <a:ext cx="357190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زر إجراء: الأمام أو التالي 5">
            <a:hlinkClick r:id="" action="ppaction://hlinkshowjump?jump=previousslide" highlightClick="1"/>
          </p:cNvPr>
          <p:cNvSpPr/>
          <p:nvPr/>
        </p:nvSpPr>
        <p:spPr>
          <a:xfrm>
            <a:off x="3500430" y="6143644"/>
            <a:ext cx="1042416" cy="357190"/>
          </a:xfrm>
          <a:prstGeom prst="actionButtonForwardNex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زر إجراء: الوراء أو السابق 6">
            <a:hlinkClick r:id="" action="ppaction://hlinkshowjump?jump=nextslide" highlightClick="1"/>
          </p:cNvPr>
          <p:cNvSpPr/>
          <p:nvPr/>
        </p:nvSpPr>
        <p:spPr>
          <a:xfrm>
            <a:off x="2143108" y="6143644"/>
            <a:ext cx="1042416" cy="357190"/>
          </a:xfrm>
          <a:prstGeom prst="actionButtonBackPreviou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custDataLst>
      <p:tags r:id="rId1"/>
    </p:custDataLst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سداسي 3"/>
          <p:cNvSpPr/>
          <p:nvPr/>
        </p:nvSpPr>
        <p:spPr>
          <a:xfrm>
            <a:off x="1428728" y="928670"/>
            <a:ext cx="6072230" cy="2143140"/>
          </a:xfrm>
          <a:prstGeom prst="hexag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600" dirty="0" smtClean="0"/>
              <a:t>بنيتي في نهاية العرض رأيك يهمني اختاري الشكل المعبر عن شعورك</a:t>
            </a:r>
            <a:endParaRPr lang="ar-SA" sz="3600" dirty="0"/>
          </a:p>
        </p:txBody>
      </p:sp>
      <p:pic>
        <p:nvPicPr>
          <p:cNvPr id="5" name="rg_hi" descr="http://t3.gstatic.com/images?q=tbn:ANd9GcSd-05whXo-BCLskxIdttjfKkb5NBt2D5EYNLPsBMQU8zA8bZe10g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7702" y="3710322"/>
            <a:ext cx="2147570" cy="2147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rg_hi" descr="http://t2.gstatic.com/images?q=tbn:ANd9GcS7__AkmWNqzjzQhy2EMBMlrmtPfukkWNDM6tsAugIqrKNGdVBV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43042" y="3710322"/>
            <a:ext cx="2147570" cy="2147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285860"/>
            <a:ext cx="8229600" cy="278608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ar-SA" sz="5400" dirty="0" smtClean="0">
                <a:solidFill>
                  <a:schemeClr val="accent2">
                    <a:lumMod val="75000"/>
                  </a:schemeClr>
                </a:solidFill>
                <a:cs typeface="DecoType Naskh" pitchFamily="2" charset="-78"/>
              </a:rPr>
              <a:t>اللهم انفع بهذا العمل نفعاً كبيراً وارزقنا به الإخلاص قولاً وعملاً</a:t>
            </a:r>
            <a:r>
              <a:rPr lang="ar-SA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ar-SA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3000364" y="4857760"/>
            <a:ext cx="3857652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600" dirty="0" smtClean="0">
                <a:solidFill>
                  <a:schemeClr val="accent4">
                    <a:lumMod val="75000"/>
                  </a:schemeClr>
                </a:solidFill>
                <a:cs typeface="DecoType Naskh" pitchFamily="2" charset="-78"/>
              </a:rPr>
              <a:t>تنفيذ المعلمة /فايزة العطاالله</a:t>
            </a:r>
            <a:endParaRPr lang="ar-SA" sz="3600" dirty="0">
              <a:solidFill>
                <a:schemeClr val="accent4">
                  <a:lumMod val="75000"/>
                </a:schemeClr>
              </a:solidFill>
              <a:cs typeface="DecoType Naskh" pitchFamily="2" charset="-7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7200" dirty="0" smtClean="0">
                <a:solidFill>
                  <a:schemeClr val="accent6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أهداف الدرس</a:t>
            </a:r>
            <a:endParaRPr lang="ar-SA" sz="7200" dirty="0">
              <a:solidFill>
                <a:schemeClr val="accent6">
                  <a:lumMod val="75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57224" y="1600200"/>
            <a:ext cx="7500990" cy="4525963"/>
          </a:xfrm>
        </p:spPr>
        <p:txBody>
          <a:bodyPr>
            <a:normAutofit lnSpcReduction="10000"/>
          </a:bodyPr>
          <a:lstStyle/>
          <a:p>
            <a:pPr lvl="0"/>
            <a:r>
              <a:rPr lang="ar-SA" sz="4400" b="1" dirty="0">
                <a:solidFill>
                  <a:srgbClr val="0033CC"/>
                </a:solidFill>
                <a:latin typeface="Arabic Typesetting" pitchFamily="66" charset="-78"/>
                <a:cs typeface="Arabic Typesetting" pitchFamily="66" charset="-78"/>
              </a:rPr>
              <a:t>أن تذكر التلميذة ماتعرفه عن التلوث </a:t>
            </a:r>
            <a:endParaRPr lang="en-US" sz="4400" dirty="0">
              <a:solidFill>
                <a:srgbClr val="0033CC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lvl="0"/>
            <a:r>
              <a:rPr lang="ar-SA" sz="4400" b="1" dirty="0">
                <a:solidFill>
                  <a:srgbClr val="0033CC"/>
                </a:solidFill>
                <a:latin typeface="Arabic Typesetting" pitchFamily="66" charset="-78"/>
                <a:cs typeface="Arabic Typesetting" pitchFamily="66" charset="-78"/>
              </a:rPr>
              <a:t>أن تستنتج التلميذة  ملوثات الهواء في المنزل </a:t>
            </a:r>
            <a:endParaRPr lang="en-US" sz="4400" dirty="0">
              <a:solidFill>
                <a:srgbClr val="0033CC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lvl="0"/>
            <a:r>
              <a:rPr lang="ar-SA" sz="4400" b="1" dirty="0">
                <a:solidFill>
                  <a:srgbClr val="0033CC"/>
                </a:solidFill>
                <a:latin typeface="Arabic Typesetting" pitchFamily="66" charset="-78"/>
                <a:cs typeface="Arabic Typesetting" pitchFamily="66" charset="-78"/>
              </a:rPr>
              <a:t>أن تقترح التلميذة حلولاً لمشكلات تلوث المياه في المنزل </a:t>
            </a:r>
            <a:endParaRPr lang="en-US" sz="4400" dirty="0">
              <a:solidFill>
                <a:srgbClr val="0033CC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lvl="0"/>
            <a:r>
              <a:rPr lang="ar-SA" sz="4400" b="1" dirty="0">
                <a:solidFill>
                  <a:srgbClr val="0033CC"/>
                </a:solidFill>
                <a:latin typeface="Arabic Typesetting" pitchFamily="66" charset="-78"/>
                <a:cs typeface="Arabic Typesetting" pitchFamily="66" charset="-78"/>
              </a:rPr>
              <a:t>أن تناقش التلميذة أخطار النفايات كمسبب للتلوث بالحشرات </a:t>
            </a:r>
            <a:endParaRPr lang="en-US" sz="4400" dirty="0">
              <a:solidFill>
                <a:srgbClr val="0033CC"/>
              </a:solidFill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4400" b="1" dirty="0" smtClean="0">
                <a:solidFill>
                  <a:srgbClr val="0033CC"/>
                </a:solidFill>
                <a:latin typeface="Arabic Typesetting" pitchFamily="66" charset="-78"/>
                <a:cs typeface="Arabic Typesetting" pitchFamily="66" charset="-78"/>
              </a:rPr>
              <a:t>أن </a:t>
            </a:r>
            <a:r>
              <a:rPr lang="ar-SA" sz="4400" b="1" dirty="0">
                <a:solidFill>
                  <a:srgbClr val="0033CC"/>
                </a:solidFill>
                <a:latin typeface="Arabic Typesetting" pitchFamily="66" charset="-78"/>
                <a:cs typeface="Arabic Typesetting" pitchFamily="66" charset="-78"/>
              </a:rPr>
              <a:t>تلخص التلميذة أضرار التلوث بالضوضاء </a:t>
            </a:r>
            <a:endParaRPr lang="ar-SA" sz="4400" dirty="0">
              <a:solidFill>
                <a:srgbClr val="0033CC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4" name="صورة 3" descr="http://t0.gstatic.com/images?q=tbn:ANd9GcS5EQlTzJYRXsjY0XNxRs3KTOMZYQZ03zMN-PqCIMlqDGWqlVNj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642918"/>
            <a:ext cx="171451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زر إجراء: الأمام أو التالي 4">
            <a:hlinkClick r:id="" action="ppaction://hlinkshowjump?jump=previousslide" highlightClick="1"/>
          </p:cNvPr>
          <p:cNvSpPr/>
          <p:nvPr/>
        </p:nvSpPr>
        <p:spPr>
          <a:xfrm>
            <a:off x="2357422" y="6000768"/>
            <a:ext cx="1042416" cy="357190"/>
          </a:xfrm>
          <a:prstGeom prst="actionButtonForwardNex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زر إجراء: الوراء أو السابق 5">
            <a:hlinkClick r:id="" action="ppaction://hlinkshowjump?jump=nextslide" highlightClick="1"/>
          </p:cNvPr>
          <p:cNvSpPr/>
          <p:nvPr/>
        </p:nvSpPr>
        <p:spPr>
          <a:xfrm>
            <a:off x="1071538" y="6000768"/>
            <a:ext cx="1042416" cy="357190"/>
          </a:xfrm>
          <a:prstGeom prst="actionButtonBackPreviou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custDataLst>
      <p:tags r:id="rId1"/>
    </p:custDataLst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6600" b="1" dirty="0" smtClean="0">
                <a:solidFill>
                  <a:srgbClr val="CC0066"/>
                </a:solidFill>
                <a:latin typeface="Arabic Typesetting" pitchFamily="66" charset="-78"/>
                <a:cs typeface="Arabic Typesetting" pitchFamily="66" charset="-78"/>
              </a:rPr>
              <a:t>أنواع التلوث في المنزل</a:t>
            </a:r>
            <a:endParaRPr lang="ar-SA" sz="6600" b="1" dirty="0">
              <a:solidFill>
                <a:srgbClr val="CC0066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graphicFrame>
        <p:nvGraphicFramePr>
          <p:cNvPr id="3" name="رسم تخطيطي 2"/>
          <p:cNvGraphicFramePr/>
          <p:nvPr/>
        </p:nvGraphicFramePr>
        <p:xfrm>
          <a:off x="1000100" y="1571612"/>
          <a:ext cx="7072362" cy="4643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1143007"/>
          </a:xfrm>
        </p:spPr>
        <p:txBody>
          <a:bodyPr>
            <a:normAutofit/>
          </a:bodyPr>
          <a:lstStyle/>
          <a:p>
            <a:r>
              <a:rPr lang="ar-SA" sz="6000" b="1" dirty="0" smtClean="0">
                <a:solidFill>
                  <a:srgbClr val="7030A0"/>
                </a:solidFill>
              </a:rPr>
              <a:t>تلوث الهواء</a:t>
            </a:r>
            <a:endParaRPr lang="ar-SA" sz="6000" b="1" dirty="0">
              <a:solidFill>
                <a:srgbClr val="7030A0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00100" y="1500174"/>
            <a:ext cx="7215238" cy="4572032"/>
          </a:xfrm>
        </p:spPr>
        <p:txBody>
          <a:bodyPr>
            <a:noAutofit/>
          </a:bodyPr>
          <a:lstStyle/>
          <a:p>
            <a:pPr algn="r"/>
            <a:r>
              <a:rPr lang="ar-SA" sz="4800" b="1" dirty="0" smtClean="0">
                <a:solidFill>
                  <a:srgbClr val="0070C0"/>
                </a:solidFill>
              </a:rPr>
              <a:t>يعد الهواء من أهم </a:t>
            </a:r>
            <a:r>
              <a:rPr lang="ar-SA" sz="4800" b="1" dirty="0" smtClean="0">
                <a:solidFill>
                  <a:srgbClr val="0070C0"/>
                </a:solidFill>
              </a:rPr>
              <a:t>العناصر المكونة </a:t>
            </a:r>
            <a:r>
              <a:rPr lang="ar-SA" sz="4800" b="1" dirty="0" smtClean="0">
                <a:solidFill>
                  <a:srgbClr val="0070C0"/>
                </a:solidFill>
              </a:rPr>
              <a:t>للبيئة </a:t>
            </a:r>
          </a:p>
          <a:p>
            <a:pPr algn="r"/>
            <a:r>
              <a:rPr lang="ar-SA" sz="4800" b="1" dirty="0" smtClean="0">
                <a:solidFill>
                  <a:srgbClr val="0070C0"/>
                </a:solidFill>
              </a:rPr>
              <a:t>وعلى الرغم من أنه أوفر هذه العناصر إلا أنه أهمها حيث يمثل دعامة رئيسية من دعائم الحياة لجميع الكائنات الحية </a:t>
            </a:r>
            <a:endParaRPr lang="ar-SA" sz="4800" b="1" dirty="0">
              <a:solidFill>
                <a:srgbClr val="0070C0"/>
              </a:solidFill>
            </a:endParaRPr>
          </a:p>
        </p:txBody>
      </p:sp>
      <p:sp>
        <p:nvSpPr>
          <p:cNvPr id="4" name="زر إجراء: الأمام أو التالي 3">
            <a:hlinkClick r:id="" action="ppaction://hlinkshowjump?jump=previousslide" highlightClick="1"/>
          </p:cNvPr>
          <p:cNvSpPr/>
          <p:nvPr/>
        </p:nvSpPr>
        <p:spPr>
          <a:xfrm>
            <a:off x="2357422" y="5857892"/>
            <a:ext cx="1042416" cy="357190"/>
          </a:xfrm>
          <a:prstGeom prst="actionButtonForwardNex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زر إجراء: الوراء أو السابق 4">
            <a:hlinkClick r:id="" action="ppaction://hlinkshowjump?jump=nextslide" highlightClick="1"/>
          </p:cNvPr>
          <p:cNvSpPr/>
          <p:nvPr/>
        </p:nvSpPr>
        <p:spPr>
          <a:xfrm>
            <a:off x="1000100" y="5857892"/>
            <a:ext cx="1042416" cy="357190"/>
          </a:xfrm>
          <a:prstGeom prst="actionButtonBackPreviou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1142984"/>
            <a:ext cx="6629424" cy="4495816"/>
          </a:xfrm>
        </p:spPr>
        <p:txBody>
          <a:bodyPr>
            <a:normAutofit/>
          </a:bodyPr>
          <a:lstStyle/>
          <a:p>
            <a:pPr algn="r"/>
            <a:r>
              <a:rPr lang="ar-SA" sz="4000" dirty="0" smtClean="0">
                <a:solidFill>
                  <a:srgbClr val="0070C0"/>
                </a:solidFill>
              </a:rPr>
              <a:t>لقد أصبح هذا الهواء </a:t>
            </a:r>
          </a:p>
          <a:p>
            <a:pPr algn="r"/>
            <a:r>
              <a:rPr lang="ar-SA" sz="4000" dirty="0" smtClean="0">
                <a:solidFill>
                  <a:srgbClr val="0070C0"/>
                </a:solidFill>
              </a:rPr>
              <a:t>في بعض الأماكن</a:t>
            </a:r>
          </a:p>
          <a:p>
            <a:pPr algn="r"/>
            <a:r>
              <a:rPr lang="ar-SA" sz="4000" dirty="0" smtClean="0">
                <a:solidFill>
                  <a:srgbClr val="0070C0"/>
                </a:solidFill>
              </a:rPr>
              <a:t> ملوثاً بالدخان </a:t>
            </a:r>
          </a:p>
          <a:p>
            <a:pPr algn="r"/>
            <a:r>
              <a:rPr lang="ar-SA" sz="4000" dirty="0" smtClean="0">
                <a:solidFill>
                  <a:srgbClr val="0070C0"/>
                </a:solidFill>
              </a:rPr>
              <a:t>والغازات والأتربة </a:t>
            </a:r>
          </a:p>
          <a:p>
            <a:pPr algn="r"/>
            <a:r>
              <a:rPr lang="ar-SA" sz="4000" dirty="0" smtClean="0">
                <a:solidFill>
                  <a:srgbClr val="0070C0"/>
                </a:solidFill>
              </a:rPr>
              <a:t>والنفايات ولم يعد </a:t>
            </a:r>
          </a:p>
          <a:p>
            <a:pPr algn="r"/>
            <a:r>
              <a:rPr lang="ar-SA" sz="4000" dirty="0" smtClean="0">
                <a:solidFill>
                  <a:srgbClr val="0070C0"/>
                </a:solidFill>
              </a:rPr>
              <a:t>عليلاً نقياً كما كان</a:t>
            </a:r>
            <a:endParaRPr lang="ar-SA" sz="4000" dirty="0">
              <a:solidFill>
                <a:srgbClr val="0070C0"/>
              </a:solidFill>
            </a:endParaRPr>
          </a:p>
        </p:txBody>
      </p:sp>
      <p:pic>
        <p:nvPicPr>
          <p:cNvPr id="4" name="rg_hi" descr="http://t2.gstatic.com/images?q=tbn:ANd9GcS7iZNiahF7Gw53Y3wDRX9aBYL2nLyThIFFJmrnAiQnV3pjQEvS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214422"/>
            <a:ext cx="3357586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زر إجراء: الأمام أو التالي 4">
            <a:hlinkClick r:id="" action="ppaction://hlinkshowjump?jump=previousslide" highlightClick="1"/>
          </p:cNvPr>
          <p:cNvSpPr/>
          <p:nvPr/>
        </p:nvSpPr>
        <p:spPr>
          <a:xfrm>
            <a:off x="2214546" y="5929330"/>
            <a:ext cx="1042416" cy="357190"/>
          </a:xfrm>
          <a:prstGeom prst="actionButtonForwardNex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زر إجراء: الوراء أو السابق 5">
            <a:hlinkClick r:id="" action="ppaction://hlinkshowjump?jump=nextslide" highlightClick="1"/>
          </p:cNvPr>
          <p:cNvSpPr/>
          <p:nvPr/>
        </p:nvSpPr>
        <p:spPr>
          <a:xfrm>
            <a:off x="886378" y="5929330"/>
            <a:ext cx="1042416" cy="357190"/>
          </a:xfrm>
          <a:prstGeom prst="actionButtonBackPreviou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1357322"/>
          </a:xfrm>
        </p:spPr>
        <p:txBody>
          <a:bodyPr/>
          <a:lstStyle/>
          <a:p>
            <a:r>
              <a:rPr lang="ar-SA" dirty="0" smtClean="0"/>
              <a:t>نشاط رقم (1)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142976" y="1857364"/>
            <a:ext cx="6929486" cy="3781436"/>
          </a:xfrm>
        </p:spPr>
        <p:txBody>
          <a:bodyPr>
            <a:normAutofit/>
          </a:bodyPr>
          <a:lstStyle/>
          <a:p>
            <a:pPr algn="r"/>
            <a:r>
              <a:rPr lang="ar-SA" sz="4000" dirty="0" smtClean="0">
                <a:solidFill>
                  <a:srgbClr val="0070C0"/>
                </a:solidFill>
              </a:rPr>
              <a:t>تلميذتي النجيبة </a:t>
            </a:r>
            <a:endParaRPr lang="ar-SA" sz="4000" dirty="0">
              <a:solidFill>
                <a:srgbClr val="0070C0"/>
              </a:solidFill>
            </a:endParaRPr>
          </a:p>
          <a:p>
            <a:pPr algn="r"/>
            <a:r>
              <a:rPr lang="ar-SA" sz="4000" dirty="0" smtClean="0">
                <a:solidFill>
                  <a:srgbClr val="0070C0"/>
                </a:solidFill>
              </a:rPr>
              <a:t>هل يعتبر التدخين </a:t>
            </a:r>
          </a:p>
          <a:p>
            <a:pPr algn="r"/>
            <a:r>
              <a:rPr lang="ar-SA" sz="4000" dirty="0" smtClean="0">
                <a:solidFill>
                  <a:srgbClr val="0070C0"/>
                </a:solidFill>
              </a:rPr>
              <a:t>من ملوثات </a:t>
            </a:r>
          </a:p>
          <a:p>
            <a:pPr algn="r"/>
            <a:r>
              <a:rPr lang="ar-SA" sz="4000" dirty="0" smtClean="0">
                <a:solidFill>
                  <a:srgbClr val="0070C0"/>
                </a:solidFill>
              </a:rPr>
              <a:t>الهواء؟لماذا؟</a:t>
            </a:r>
            <a:endParaRPr lang="ar-SA" sz="4000" dirty="0">
              <a:solidFill>
                <a:srgbClr val="0070C0"/>
              </a:solidFill>
            </a:endParaRPr>
          </a:p>
        </p:txBody>
      </p:sp>
      <p:pic>
        <p:nvPicPr>
          <p:cNvPr id="4" name="rg_hi" descr="http://t3.gstatic.com/images?q=tbn:ANd9GcTgfU4tkGEVlOAChBduQbIkfFM9H60lKXv4-xD5aBdU2MxxIY3s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2143116"/>
            <a:ext cx="321471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زر إجراء: الأمام أو التالي 4">
            <a:hlinkClick r:id="" action="ppaction://hlinkshowjump?jump=previousslide" highlightClick="1"/>
          </p:cNvPr>
          <p:cNvSpPr/>
          <p:nvPr/>
        </p:nvSpPr>
        <p:spPr>
          <a:xfrm>
            <a:off x="2143108" y="5786454"/>
            <a:ext cx="1042416" cy="357190"/>
          </a:xfrm>
          <a:prstGeom prst="actionButtonForwardNex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زر إجراء: الوراء أو السابق 5">
            <a:hlinkClick r:id="" action="ppaction://hlinkshowjump?jump=nextslide" highlightClick="1"/>
          </p:cNvPr>
          <p:cNvSpPr/>
          <p:nvPr/>
        </p:nvSpPr>
        <p:spPr>
          <a:xfrm>
            <a:off x="672064" y="5786454"/>
            <a:ext cx="1042416" cy="357190"/>
          </a:xfrm>
          <a:prstGeom prst="actionButtonBackPreviou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1414"/>
            <a:ext cx="914400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571744"/>
            <a:ext cx="914400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1" y="4643446"/>
            <a:ext cx="9144032" cy="221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8|0.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1|0.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3|0.4|0.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1.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1.4|1.3|4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|0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2|0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|0.2|0.3|0.3|0.3|0.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2|0.4|0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1"/>
</p:tagLst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1940</TotalTime>
  <Words>421</Words>
  <Application>Microsoft Office PowerPoint</Application>
  <PresentationFormat>عرض على الشاشة (3:4)‏</PresentationFormat>
  <Paragraphs>94</Paragraphs>
  <Slides>31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31</vt:i4>
      </vt:variant>
    </vt:vector>
  </HeadingPairs>
  <TitlesOfParts>
    <vt:vector size="32" baseType="lpstr">
      <vt:lpstr>سمة Office</vt:lpstr>
      <vt:lpstr>الشريحة 1</vt:lpstr>
      <vt:lpstr> بسم الله الرحمن الرحيم عنوان الدرس التلوث داخل المنزل  </vt:lpstr>
      <vt:lpstr>مبررات دراسة الموضوع</vt:lpstr>
      <vt:lpstr>أهداف الدرس</vt:lpstr>
      <vt:lpstr>أنواع التلوث في المنزل</vt:lpstr>
      <vt:lpstr>تلوث الهواء</vt:lpstr>
      <vt:lpstr>الشريحة 7</vt:lpstr>
      <vt:lpstr>نشاط رقم (1)</vt:lpstr>
      <vt:lpstr>الشريحة 9</vt:lpstr>
      <vt:lpstr>تلوث الماء</vt:lpstr>
      <vt:lpstr>الشريحة 11</vt:lpstr>
      <vt:lpstr>أسباب تلوث الماء في المنزل </vt:lpstr>
      <vt:lpstr>الشريحة 13</vt:lpstr>
      <vt:lpstr>أضرار تلوث الماء </vt:lpstr>
      <vt:lpstr>الشريحة 15</vt:lpstr>
      <vt:lpstr>الشريحة 16</vt:lpstr>
      <vt:lpstr>الشريحة 17</vt:lpstr>
      <vt:lpstr>نشاط رقم (3)</vt:lpstr>
      <vt:lpstr>الشريحة 19</vt:lpstr>
      <vt:lpstr>الشريحة 20</vt:lpstr>
      <vt:lpstr>الشريحة 21</vt:lpstr>
      <vt:lpstr>التلوث الضوضائي</vt:lpstr>
      <vt:lpstr>تتعدد مصادر الضوضاء في حياتنا </vt:lpstr>
      <vt:lpstr>الشريحة 24</vt:lpstr>
      <vt:lpstr>نشاط رقم  (4)</vt:lpstr>
      <vt:lpstr>الشريحة 26</vt:lpstr>
      <vt:lpstr>الشريحة 27</vt:lpstr>
      <vt:lpstr>الشريحة 28</vt:lpstr>
      <vt:lpstr>الشريحة 29</vt:lpstr>
      <vt:lpstr>الشريحة 30</vt:lpstr>
      <vt:lpstr>اللهم انفع بهذا العمل نفعاً كبيراً وارزقنا به الإخلاص قولاً وعملاً </vt:lpstr>
    </vt:vector>
  </TitlesOfParts>
  <Company>arwa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ABUMADA</dc:creator>
  <cp:lastModifiedBy>ABUMADA</cp:lastModifiedBy>
  <cp:revision>73</cp:revision>
  <dcterms:created xsi:type="dcterms:W3CDTF">2012-04-15T16:31:48Z</dcterms:created>
  <dcterms:modified xsi:type="dcterms:W3CDTF">2013-01-13T22:23:25Z</dcterms:modified>
</cp:coreProperties>
</file>