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76" r:id="rId2"/>
    <p:sldId id="275" r:id="rId3"/>
    <p:sldId id="258" r:id="rId4"/>
    <p:sldId id="259" r:id="rId5"/>
    <p:sldId id="260" r:id="rId6"/>
    <p:sldId id="261" r:id="rId7"/>
    <p:sldId id="262" r:id="rId8"/>
    <p:sldId id="263" r:id="rId9"/>
    <p:sldId id="264" r:id="rId10"/>
    <p:sldId id="265" r:id="rId11"/>
    <p:sldId id="267" r:id="rId12"/>
    <p:sldId id="268" r:id="rId13"/>
    <p:sldId id="266" r:id="rId14"/>
    <p:sldId id="269" r:id="rId15"/>
    <p:sldId id="277" r:id="rId16"/>
    <p:sldId id="270" r:id="rId17"/>
    <p:sldId id="271" r:id="rId18"/>
    <p:sldId id="272"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427" autoAdjust="0"/>
    <p:restoredTop sz="94565" autoAdjust="0"/>
  </p:normalViewPr>
  <p:slideViewPr>
    <p:cSldViewPr>
      <p:cViewPr varScale="1">
        <p:scale>
          <a:sx n="63" d="100"/>
          <a:sy n="63" d="100"/>
        </p:scale>
        <p:origin x="-426" y="-96"/>
      </p:cViewPr>
      <p:guideLst>
        <p:guide orient="horz" pos="2160"/>
        <p:guide pos="2880"/>
      </p:guideLst>
    </p:cSldViewPr>
  </p:slideViewPr>
  <p:outlineViewPr>
    <p:cViewPr>
      <p:scale>
        <a:sx n="33" d="100"/>
        <a:sy n="33" d="100"/>
      </p:scale>
      <p:origin x="0" y="158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B58395DA-796A-4E87-A8E0-DA5E3702ADD0}" type="datetimeFigureOut">
              <a:rPr lang="ar-SA" smtClean="0"/>
              <a:pPr/>
              <a:t>02/03/34</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1C03C00F-12AA-4ED5-A06C-2341FA765EE1}"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58395DA-796A-4E87-A8E0-DA5E3702ADD0}" type="datetimeFigureOut">
              <a:rPr lang="ar-SA" smtClean="0"/>
              <a:pPr/>
              <a:t>02/03/34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C03C00F-12AA-4ED5-A06C-2341FA765EE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58395DA-796A-4E87-A8E0-DA5E3702ADD0}" type="datetimeFigureOut">
              <a:rPr lang="ar-SA" smtClean="0"/>
              <a:pPr/>
              <a:t>02/03/34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C03C00F-12AA-4ED5-A06C-2341FA765EE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58395DA-796A-4E87-A8E0-DA5E3702ADD0}" type="datetimeFigureOut">
              <a:rPr lang="ar-SA" smtClean="0"/>
              <a:pPr/>
              <a:t>02/03/34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C03C00F-12AA-4ED5-A06C-2341FA765EE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58395DA-796A-4E87-A8E0-DA5E3702ADD0}" type="datetimeFigureOut">
              <a:rPr lang="ar-SA" smtClean="0"/>
              <a:pPr/>
              <a:t>02/03/34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C03C00F-12AA-4ED5-A06C-2341FA765EE1}"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B58395DA-796A-4E87-A8E0-DA5E3702ADD0}" type="datetimeFigureOut">
              <a:rPr lang="ar-SA" smtClean="0"/>
              <a:pPr/>
              <a:t>02/03/34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C03C00F-12AA-4ED5-A06C-2341FA765EE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B58395DA-796A-4E87-A8E0-DA5E3702ADD0}" type="datetimeFigureOut">
              <a:rPr lang="ar-SA" smtClean="0"/>
              <a:pPr/>
              <a:t>02/03/34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C03C00F-12AA-4ED5-A06C-2341FA765EE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B58395DA-796A-4E87-A8E0-DA5E3702ADD0}" type="datetimeFigureOut">
              <a:rPr lang="ar-SA" smtClean="0"/>
              <a:pPr/>
              <a:t>02/03/34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C03C00F-12AA-4ED5-A06C-2341FA765EE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58395DA-796A-4E87-A8E0-DA5E3702ADD0}" type="datetimeFigureOut">
              <a:rPr lang="ar-SA" smtClean="0"/>
              <a:pPr/>
              <a:t>02/03/34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C03C00F-12AA-4ED5-A06C-2341FA765EE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B58395DA-796A-4E87-A8E0-DA5E3702ADD0}" type="datetimeFigureOut">
              <a:rPr lang="ar-SA" smtClean="0"/>
              <a:pPr/>
              <a:t>02/03/34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C03C00F-12AA-4ED5-A06C-2341FA765EE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58395DA-796A-4E87-A8E0-DA5E3702ADD0}" type="datetimeFigureOut">
              <a:rPr lang="ar-SA" smtClean="0"/>
              <a:pPr/>
              <a:t>02/03/34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1C03C00F-12AA-4ED5-A06C-2341FA765EE1}"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58395DA-796A-4E87-A8E0-DA5E3702ADD0}" type="datetimeFigureOut">
              <a:rPr lang="ar-SA" smtClean="0"/>
              <a:pPr/>
              <a:t>02/03/34</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C03C00F-12AA-4ED5-A06C-2341FA765EE1}"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file:///C:\Users\raheeb\Documents\Downloads\Video\&#1575;&#1610;&#1575;&#1578;%20&#1593;&#1606;%20&#1601;&#1590;&#1604;%20&#1575;&#1604;&#1589;&#1583;&#1602;&#1577;%20-%20YouTube.flv" TargetMode="Externa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Downloads/Video/&#1605;&#1593;&#1604;&#1605;&#1578;&#1610;%20-%20YouTube.flv" TargetMode="External"/><Relationship Id="rId2" Type="http://schemas.openxmlformats.org/officeDocument/2006/relationships/slideLayout" Target="../slideLayouts/slideLayout1.xml"/><Relationship Id="rId1" Type="http://schemas.openxmlformats.org/officeDocument/2006/relationships/video" Target="file:///C:\Users\raheeb\Documents\Downloads\Video\&#1605;&#1593;&#1604;&#1605;&#1578;&#1610;%20-%20YouTube.flv" TargetMode="External"/><Relationship Id="rId5" Type="http://schemas.openxmlformats.org/officeDocument/2006/relationships/image" Target="../media/image5.pn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1.xml"/><Relationship Id="rId1" Type="http://schemas.openxmlformats.org/officeDocument/2006/relationships/video" Target="file:///C:\Users\raheeb\Documents\Downloads\Video\&#1606;&#1588;&#1610;&#1583;%20&#1575;&#1604;&#1589;&#1583;&#1610;&#1602;%20&#1580;&#1605;&#1610;&#1604;%20&#1580;&#1583;&#1575;%20-%20YouTube.fl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357298"/>
            <a:ext cx="8305800" cy="4357718"/>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ar-SA" sz="8000" dirty="0" smtClean="0">
                <a:ln w="50800"/>
                <a:solidFill>
                  <a:schemeClr val="accent3">
                    <a:lumMod val="75000"/>
                  </a:schemeClr>
                </a:solidFill>
                <a:cs typeface="Diwani Bent" pitchFamily="2" charset="-78"/>
              </a:rPr>
              <a:t>الدرس الأول</a:t>
            </a:r>
            <a:r>
              <a:rPr lang="ar-SA" sz="7200" dirty="0" smtClean="0">
                <a:ln w="50800"/>
                <a:solidFill>
                  <a:schemeClr val="accent3">
                    <a:lumMod val="75000"/>
                  </a:schemeClr>
                </a:solidFill>
                <a:cs typeface="Diwani Bent" pitchFamily="2" charset="-78"/>
              </a:rPr>
              <a:t/>
            </a:r>
            <a:br>
              <a:rPr lang="ar-SA" sz="7200" dirty="0" smtClean="0">
                <a:ln w="50800"/>
                <a:solidFill>
                  <a:schemeClr val="accent3">
                    <a:lumMod val="75000"/>
                  </a:schemeClr>
                </a:solidFill>
                <a:cs typeface="Diwani Bent" pitchFamily="2" charset="-78"/>
              </a:rPr>
            </a:br>
            <a:r>
              <a:rPr lang="ar-SA" sz="7200" dirty="0" smtClean="0">
                <a:ln w="50800"/>
                <a:solidFill>
                  <a:schemeClr val="accent3">
                    <a:lumMod val="75000"/>
                  </a:schemeClr>
                </a:solidFill>
                <a:cs typeface="Diwani Bent" pitchFamily="2" charset="-78"/>
              </a:rPr>
              <a:t/>
            </a:r>
            <a:br>
              <a:rPr lang="ar-SA" sz="7200" dirty="0" smtClean="0">
                <a:ln w="50800"/>
                <a:solidFill>
                  <a:schemeClr val="accent3">
                    <a:lumMod val="75000"/>
                  </a:schemeClr>
                </a:solidFill>
                <a:cs typeface="Diwani Bent" pitchFamily="2" charset="-78"/>
              </a:rPr>
            </a:br>
            <a:r>
              <a:rPr lang="ar-SA" sz="8000" dirty="0" smtClean="0">
                <a:ln w="50800"/>
                <a:solidFill>
                  <a:schemeClr val="accent3">
                    <a:lumMod val="75000"/>
                  </a:schemeClr>
                </a:solidFill>
                <a:cs typeface="Diwani Bent" pitchFamily="2" charset="-78"/>
              </a:rPr>
              <a:t>آداب التعامل خارج المنزل</a:t>
            </a:r>
            <a:r>
              <a:rPr lang="en-US" sz="7200" dirty="0" smtClean="0">
                <a:ln w="50800"/>
                <a:solidFill>
                  <a:schemeClr val="accent3">
                    <a:lumMod val="75000"/>
                  </a:schemeClr>
                </a:solidFill>
                <a:cs typeface="Diwani Bent" pitchFamily="2" charset="-78"/>
              </a:rPr>
              <a:t/>
            </a:r>
            <a:br>
              <a:rPr lang="en-US" sz="7200" dirty="0" smtClean="0">
                <a:ln w="50800"/>
                <a:solidFill>
                  <a:schemeClr val="accent3">
                    <a:lumMod val="75000"/>
                  </a:schemeClr>
                </a:solidFill>
                <a:cs typeface="Diwani Bent" pitchFamily="2" charset="-78"/>
              </a:rPr>
            </a:br>
            <a:endParaRPr lang="ar-SA" sz="6600" dirty="0">
              <a:cs typeface="Diwani Bent"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785794"/>
            <a:ext cx="7851648" cy="928694"/>
          </a:xfrm>
        </p:spPr>
        <p:txBody>
          <a:bodyPr/>
          <a:lstStyle/>
          <a:p>
            <a:pPr algn="ctr"/>
            <a:r>
              <a:rPr lang="ar-SA" dirty="0" smtClean="0">
                <a:cs typeface="DecoType Naskh Swashes" pitchFamily="2" charset="-78"/>
              </a:rPr>
              <a:t>آداب التعامل مع المسنين</a:t>
            </a:r>
            <a:endParaRPr lang="ar-SA" dirty="0">
              <a:cs typeface="DecoType Naskh Swashes" pitchFamily="2" charset="-78"/>
            </a:endParaRPr>
          </a:p>
        </p:txBody>
      </p:sp>
      <p:sp>
        <p:nvSpPr>
          <p:cNvPr id="3" name="عنوان فرعي 2"/>
          <p:cNvSpPr>
            <a:spLocks noGrp="1"/>
          </p:cNvSpPr>
          <p:nvPr>
            <p:ph type="subTitle" idx="1"/>
          </p:nvPr>
        </p:nvSpPr>
        <p:spPr>
          <a:xfrm>
            <a:off x="3143240" y="1857364"/>
            <a:ext cx="5244856" cy="4429156"/>
          </a:xfrm>
        </p:spPr>
        <p:txBody>
          <a:bodyPr>
            <a:normAutofit/>
          </a:bodyPr>
          <a:lstStyle/>
          <a:p>
            <a:r>
              <a:rPr lang="ar-SA" sz="3200" dirty="0" smtClean="0"/>
              <a:t>كنت أسير مع صديقتي في الحديقة,وفجأة سقطت أمامنا امرأة مسنة متعثرة في مشيها,فطلبت مني صديقتي متابعة سيرنا وعدم التوقف لمساعدتها ....</a:t>
            </a:r>
          </a:p>
          <a:p>
            <a:r>
              <a:rPr lang="ar-SA" sz="3200" dirty="0" smtClean="0"/>
              <a:t>هل تصرف صديقتي صحيح؟</a:t>
            </a:r>
          </a:p>
          <a:p>
            <a:r>
              <a:rPr lang="ar-SA" sz="3200" dirty="0" smtClean="0"/>
              <a:t>هل أطيعها وأترك المرأة بدون مساعدة؟</a:t>
            </a:r>
            <a:endParaRPr lang="ar-SA" sz="3200" dirty="0"/>
          </a:p>
        </p:txBody>
      </p:sp>
      <p:pic>
        <p:nvPicPr>
          <p:cNvPr id="21506" name="Picture 2" descr="http://t0.gstatic.com/images?q=tbn:ANd9GcRlQ6gPHnvHSh9a-Ng8LHAbKc0uf8W-SY7KYelsUJ-d8VOIFsO-"/>
          <p:cNvPicPr>
            <a:picLocks noChangeAspect="1" noChangeArrowheads="1"/>
          </p:cNvPicPr>
          <p:nvPr/>
        </p:nvPicPr>
        <p:blipFill>
          <a:blip r:embed="rId2"/>
          <a:srcRect/>
          <a:stretch>
            <a:fillRect/>
          </a:stretch>
        </p:blipFill>
        <p:spPr bwMode="auto">
          <a:xfrm>
            <a:off x="785786" y="1828795"/>
            <a:ext cx="2228856" cy="3814783"/>
          </a:xfrm>
          <a:prstGeom prst="rect">
            <a:avLst/>
          </a:prstGeom>
          <a:noFill/>
        </p:spPr>
      </p:pic>
      <p:sp>
        <p:nvSpPr>
          <p:cNvPr id="5" name="زر إجراء: الأمام أو التالي 4">
            <a:hlinkClick r:id="" action="ppaction://hlinkshowjump?jump=previousslide" highlightClick="1"/>
          </p:cNvPr>
          <p:cNvSpPr/>
          <p:nvPr/>
        </p:nvSpPr>
        <p:spPr>
          <a:xfrm>
            <a:off x="7601550" y="5786454"/>
            <a:ext cx="1042416" cy="42862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زر إجراء: الوراء أو السابق 5">
            <a:hlinkClick r:id="" action="ppaction://hlinkshowjump?jump=nextslide" highlightClick="1"/>
          </p:cNvPr>
          <p:cNvSpPr/>
          <p:nvPr/>
        </p:nvSpPr>
        <p:spPr>
          <a:xfrm>
            <a:off x="6357950" y="5786454"/>
            <a:ext cx="1042416"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142984"/>
            <a:ext cx="7851648" cy="1143008"/>
          </a:xfrm>
        </p:spPr>
        <p:txBody>
          <a:bodyPr/>
          <a:lstStyle/>
          <a:p>
            <a:pPr algn="ctr"/>
            <a:r>
              <a:rPr lang="ar-SA" dirty="0" smtClean="0"/>
              <a:t>حقوق المسن </a:t>
            </a:r>
            <a:endParaRPr lang="ar-SA" dirty="0"/>
          </a:p>
        </p:txBody>
      </p:sp>
      <p:sp>
        <p:nvSpPr>
          <p:cNvPr id="3" name="عنوان فرعي 2"/>
          <p:cNvSpPr>
            <a:spLocks noGrp="1"/>
          </p:cNvSpPr>
          <p:nvPr>
            <p:ph type="subTitle" idx="1"/>
          </p:nvPr>
        </p:nvSpPr>
        <p:spPr>
          <a:xfrm>
            <a:off x="533400" y="2285992"/>
            <a:ext cx="7854696" cy="3786214"/>
          </a:xfrm>
        </p:spPr>
        <p:txBody>
          <a:bodyPr>
            <a:normAutofit lnSpcReduction="10000"/>
          </a:bodyPr>
          <a:lstStyle/>
          <a:p>
            <a:pPr>
              <a:buFont typeface="Arial" pitchFamily="34" charset="0"/>
              <a:buChar char="•"/>
            </a:pPr>
            <a:r>
              <a:rPr lang="ar-SA" sz="3200" dirty="0" smtClean="0"/>
              <a:t>إنزاله منزلته اللائقة به :</a:t>
            </a:r>
          </a:p>
          <a:p>
            <a:pPr>
              <a:buFont typeface="Arial" pitchFamily="34" charset="0"/>
              <a:buChar char="•"/>
            </a:pPr>
            <a:r>
              <a:rPr lang="ar-SA" sz="3200" dirty="0" smtClean="0"/>
              <a:t>حيث يستشار في الأمور ,ويقدم في المجلس, ويبدأ به بالضيافة وفي التحدث إلى الناس وفي الأخذ والعطاء وعند التعامل </a:t>
            </a:r>
          </a:p>
          <a:p>
            <a:pPr>
              <a:buFont typeface="Arial" pitchFamily="34" charset="0"/>
              <a:buChar char="•"/>
            </a:pPr>
            <a:r>
              <a:rPr lang="ar-SA" sz="3200" dirty="0" smtClean="0"/>
              <a:t>عدم الإستخفاف به :</a:t>
            </a:r>
          </a:p>
          <a:p>
            <a:pPr>
              <a:buFont typeface="Arial" pitchFamily="34" charset="0"/>
              <a:buChar char="•"/>
            </a:pPr>
            <a:r>
              <a:rPr lang="ar-SA" sz="3200" dirty="0" smtClean="0"/>
              <a:t>فلا يهزأ به ولا يسخر منه ولا يوجه إليه كلام سيئ ولايتأدب في حضرته وينهر في وجهه</a:t>
            </a:r>
            <a:endParaRPr lang="ar-SA" sz="3200" dirty="0"/>
          </a:p>
        </p:txBody>
      </p:sp>
      <p:sp>
        <p:nvSpPr>
          <p:cNvPr id="4" name="زر إجراء: الأمام أو التالي 3">
            <a:hlinkClick r:id="" action="ppaction://hlinkshowjump?jump=previousslide" highlightClick="1"/>
          </p:cNvPr>
          <p:cNvSpPr/>
          <p:nvPr/>
        </p:nvSpPr>
        <p:spPr>
          <a:xfrm>
            <a:off x="7000892" y="6143644"/>
            <a:ext cx="1042416" cy="3571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زر إجراء: الوراء أو السابق 4">
            <a:hlinkClick r:id="" action="ppaction://hlinkshowjump?jump=nextslide" highlightClick="1"/>
          </p:cNvPr>
          <p:cNvSpPr/>
          <p:nvPr/>
        </p:nvSpPr>
        <p:spPr>
          <a:xfrm>
            <a:off x="5572132" y="6143644"/>
            <a:ext cx="1042416" cy="35716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857232"/>
            <a:ext cx="7851648" cy="928694"/>
          </a:xfrm>
        </p:spPr>
        <p:txBody>
          <a:bodyPr>
            <a:normAutofit fontScale="90000"/>
          </a:bodyPr>
          <a:lstStyle/>
          <a:p>
            <a:pPr algn="ctr"/>
            <a:r>
              <a:rPr lang="ar-SA" dirty="0" smtClean="0"/>
              <a:t>آداب التعامل مع ذوي </a:t>
            </a:r>
            <a:r>
              <a:rPr lang="ar-SA" dirty="0" err="1" smtClean="0"/>
              <a:t>الإحتياجات</a:t>
            </a:r>
            <a:r>
              <a:rPr lang="ar-SA" dirty="0" smtClean="0"/>
              <a:t> الخاصة</a:t>
            </a:r>
            <a:endParaRPr lang="ar-SA" dirty="0"/>
          </a:p>
        </p:txBody>
      </p:sp>
      <p:sp>
        <p:nvSpPr>
          <p:cNvPr id="3" name="عنوان فرعي 2"/>
          <p:cNvSpPr>
            <a:spLocks noGrp="1"/>
          </p:cNvSpPr>
          <p:nvPr>
            <p:ph type="subTitle" idx="1"/>
          </p:nvPr>
        </p:nvSpPr>
        <p:spPr>
          <a:xfrm>
            <a:off x="3143240" y="1857364"/>
            <a:ext cx="5643602" cy="4143404"/>
          </a:xfrm>
        </p:spPr>
        <p:txBody>
          <a:bodyPr>
            <a:normAutofit/>
          </a:bodyPr>
          <a:lstStyle/>
          <a:p>
            <a:r>
              <a:rPr lang="ar-SA" sz="2800" b="1" dirty="0" smtClean="0">
                <a:solidFill>
                  <a:schemeClr val="accent3">
                    <a:lumMod val="50000"/>
                  </a:schemeClr>
                </a:solidFill>
              </a:rPr>
              <a:t>أنا حنان , عمري اثنتا عشرة سنة, أصبت في طفولتي بالعمى, فأصبحت أتحسس طريقي باللمس أو باستخدام العصا, وأستطيع تمييز من حولي ومعرفتهم من أصواتهم وقد لاحظت أن الناس يرفعون أصواتهم عالياً عندما يتحدثون معي وهذا ماأعاني منه ويزعجني </a:t>
            </a:r>
          </a:p>
          <a:p>
            <a:r>
              <a:rPr lang="ar-SA" sz="2800" b="1" dirty="0" smtClean="0">
                <a:solidFill>
                  <a:schemeClr val="accent3">
                    <a:lumMod val="50000"/>
                  </a:schemeClr>
                </a:solidFill>
              </a:rPr>
              <a:t> </a:t>
            </a:r>
            <a:r>
              <a:rPr lang="ar-SA" sz="2800" b="1" dirty="0" smtClean="0">
                <a:solidFill>
                  <a:schemeClr val="bg2">
                    <a:lumMod val="25000"/>
                  </a:schemeClr>
                </a:solidFill>
              </a:rPr>
              <a:t>هل عرفت مشكلة حنان ؟</a:t>
            </a:r>
          </a:p>
          <a:p>
            <a:r>
              <a:rPr lang="ar-SA" sz="2800" b="1" dirty="0" smtClean="0">
                <a:solidFill>
                  <a:schemeClr val="bg2">
                    <a:lumMod val="25000"/>
                  </a:schemeClr>
                </a:solidFill>
              </a:rPr>
              <a:t>مالحل لمشكلتها ؟ماواجبنا تجاه حنان وأمثالها؟</a:t>
            </a:r>
            <a:endParaRPr lang="ar-SA" sz="2800" b="1" dirty="0">
              <a:solidFill>
                <a:schemeClr val="accent3">
                  <a:lumMod val="50000"/>
                </a:schemeClr>
              </a:solidFill>
            </a:endParaRPr>
          </a:p>
        </p:txBody>
      </p:sp>
      <p:pic>
        <p:nvPicPr>
          <p:cNvPr id="1028" name="Picture 4" descr="http://t0.gstatic.com/images?q=tbn:ANd9GcT-pvuT2LKVdAaMNdBIoLBpzXtylyoNprRgz_fIf3imhqoalGMxuA"/>
          <p:cNvPicPr>
            <a:picLocks noChangeAspect="1" noChangeArrowheads="1"/>
          </p:cNvPicPr>
          <p:nvPr/>
        </p:nvPicPr>
        <p:blipFill>
          <a:blip r:embed="rId2"/>
          <a:srcRect/>
          <a:stretch>
            <a:fillRect/>
          </a:stretch>
        </p:blipFill>
        <p:spPr bwMode="auto">
          <a:xfrm>
            <a:off x="428596" y="2043114"/>
            <a:ext cx="2619375" cy="2886084"/>
          </a:xfrm>
          <a:prstGeom prst="rect">
            <a:avLst/>
          </a:prstGeom>
          <a:noFill/>
        </p:spPr>
      </p:pic>
      <p:sp>
        <p:nvSpPr>
          <p:cNvPr id="5" name="زر إجراء: الأمام أو التالي 4">
            <a:hlinkClick r:id="" action="ppaction://hlinkshowjump?jump=previousslide" highlightClick="1"/>
          </p:cNvPr>
          <p:cNvSpPr/>
          <p:nvPr/>
        </p:nvSpPr>
        <p:spPr>
          <a:xfrm>
            <a:off x="7500958" y="6143644"/>
            <a:ext cx="1042416" cy="35719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زر إجراء: الوراء أو السابق 6">
            <a:hlinkClick r:id="" action="ppaction://hlinkshowjump?jump=nextslide" highlightClick="1"/>
          </p:cNvPr>
          <p:cNvSpPr/>
          <p:nvPr/>
        </p:nvSpPr>
        <p:spPr>
          <a:xfrm>
            <a:off x="5857884" y="6143644"/>
            <a:ext cx="1042416" cy="35716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785794"/>
            <a:ext cx="7851648" cy="1143008"/>
          </a:xfrm>
        </p:spPr>
        <p:txBody>
          <a:bodyPr/>
          <a:lstStyle/>
          <a:p>
            <a:pPr algn="ctr"/>
            <a:r>
              <a:rPr lang="ar-SA" dirty="0" smtClean="0"/>
              <a:t>نشاط (3)</a:t>
            </a:r>
            <a:endParaRPr lang="ar-SA" dirty="0"/>
          </a:p>
        </p:txBody>
      </p:sp>
      <p:sp>
        <p:nvSpPr>
          <p:cNvPr id="3" name="عنوان فرعي 2"/>
          <p:cNvSpPr>
            <a:spLocks noGrp="1"/>
          </p:cNvSpPr>
          <p:nvPr>
            <p:ph type="subTitle" idx="1"/>
          </p:nvPr>
        </p:nvSpPr>
        <p:spPr>
          <a:xfrm>
            <a:off x="2857488" y="1785926"/>
            <a:ext cx="5530608" cy="4286280"/>
          </a:xfrm>
        </p:spPr>
        <p:txBody>
          <a:bodyPr>
            <a:normAutofit/>
          </a:bodyPr>
          <a:lstStyle/>
          <a:p>
            <a:r>
              <a:rPr lang="ar-SA" sz="2800" b="1" dirty="0" smtClean="0"/>
              <a:t>ماذا تفعلين إذا.......</a:t>
            </a:r>
          </a:p>
          <a:p>
            <a:r>
              <a:rPr lang="ar-SA" sz="2800" b="1" dirty="0" smtClean="0"/>
              <a:t>رأيت زميلة مقعدة تحتاج إلى مساعدة للشراء من المقصف؟</a:t>
            </a:r>
          </a:p>
          <a:p>
            <a:pPr>
              <a:buFont typeface="Arial" pitchFamily="34" charset="0"/>
              <a:buChar char="•"/>
            </a:pPr>
            <a:r>
              <a:rPr lang="ar-SA" sz="2800" b="1" dirty="0" smtClean="0">
                <a:solidFill>
                  <a:schemeClr val="accent3">
                    <a:lumMod val="75000"/>
                  </a:schemeClr>
                </a:solidFill>
              </a:rPr>
              <a:t>تعرضين عليها المساعدة </a:t>
            </a:r>
            <a:r>
              <a:rPr lang="ar-SA" sz="2800" b="1" dirty="0" err="1" smtClean="0">
                <a:solidFill>
                  <a:schemeClr val="accent3">
                    <a:lumMod val="75000"/>
                  </a:schemeClr>
                </a:solidFill>
              </a:rPr>
              <a:t>وتشترين</a:t>
            </a:r>
            <a:r>
              <a:rPr lang="ar-SA" sz="2800" b="1" dirty="0" smtClean="0">
                <a:solidFill>
                  <a:schemeClr val="accent3">
                    <a:lumMod val="75000"/>
                  </a:schemeClr>
                </a:solidFill>
              </a:rPr>
              <a:t> لها </a:t>
            </a:r>
          </a:p>
          <a:p>
            <a:pPr>
              <a:buFont typeface="Arial" pitchFamily="34" charset="0"/>
              <a:buChar char="•"/>
            </a:pPr>
            <a:r>
              <a:rPr lang="ar-SA" sz="2800" b="1" dirty="0" smtClean="0">
                <a:solidFill>
                  <a:schemeClr val="accent5">
                    <a:lumMod val="50000"/>
                  </a:schemeClr>
                </a:solidFill>
              </a:rPr>
              <a:t>تطلبين من إحدى زميلاتك أن تساعدها في الشراء </a:t>
            </a:r>
          </a:p>
          <a:p>
            <a:pPr>
              <a:buFont typeface="Arial" pitchFamily="34" charset="0"/>
              <a:buChar char="•"/>
            </a:pPr>
            <a:r>
              <a:rPr lang="ar-SA" sz="2800" b="1" dirty="0" smtClean="0">
                <a:solidFill>
                  <a:schemeClr val="accent4">
                    <a:lumMod val="50000"/>
                  </a:schemeClr>
                </a:solidFill>
              </a:rPr>
              <a:t>تتركينها لعل أحداً غيرك يساعدها </a:t>
            </a:r>
          </a:p>
          <a:p>
            <a:pPr algn="ctr"/>
            <a:r>
              <a:rPr lang="ar-SA" sz="3200" b="1" dirty="0" smtClean="0">
                <a:solidFill>
                  <a:schemeClr val="accent5">
                    <a:lumMod val="50000"/>
                  </a:schemeClr>
                </a:solidFill>
              </a:rPr>
              <a:t>عللي السبب </a:t>
            </a:r>
            <a:r>
              <a:rPr lang="ar-SA" sz="3200" b="1" smtClean="0">
                <a:solidFill>
                  <a:schemeClr val="accent5">
                    <a:lumMod val="50000"/>
                  </a:schemeClr>
                </a:solidFill>
              </a:rPr>
              <a:t>في اختيارك </a:t>
            </a:r>
            <a:endParaRPr lang="ar-SA" sz="3200" b="1" dirty="0">
              <a:solidFill>
                <a:schemeClr val="accent5">
                  <a:lumMod val="50000"/>
                </a:schemeClr>
              </a:solidFill>
            </a:endParaRPr>
          </a:p>
        </p:txBody>
      </p:sp>
      <p:pic>
        <p:nvPicPr>
          <p:cNvPr id="3074" name="Picture 2" descr="http://t2.gstatic.com/images?q=tbn:ANd9GcRjq9QDYcrgrdRzVIou15yYbHNGu4ZLF2JR3l32qBPZvLlYE1xo"/>
          <p:cNvPicPr>
            <a:picLocks noChangeAspect="1" noChangeArrowheads="1"/>
          </p:cNvPicPr>
          <p:nvPr/>
        </p:nvPicPr>
        <p:blipFill>
          <a:blip r:embed="rId2"/>
          <a:srcRect/>
          <a:stretch>
            <a:fillRect/>
          </a:stretch>
        </p:blipFill>
        <p:spPr bwMode="auto">
          <a:xfrm>
            <a:off x="214282" y="2152653"/>
            <a:ext cx="2466975" cy="3133735"/>
          </a:xfrm>
          <a:prstGeom prst="rect">
            <a:avLst/>
          </a:prstGeom>
          <a:noFill/>
        </p:spPr>
      </p:pic>
      <p:sp>
        <p:nvSpPr>
          <p:cNvPr id="5" name="زر إجراء: الأمام أو التالي 4">
            <a:hlinkClick r:id="" action="ppaction://hlinkshowjump?jump=previousslide" highlightClick="1"/>
          </p:cNvPr>
          <p:cNvSpPr/>
          <p:nvPr/>
        </p:nvSpPr>
        <p:spPr>
          <a:xfrm>
            <a:off x="7572396" y="6143644"/>
            <a:ext cx="1042416" cy="35719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زر إجراء: الوراء أو السابق 5">
            <a:hlinkClick r:id="" action="ppaction://hlinkshowjump?jump=nextslide" highlightClick="1"/>
          </p:cNvPr>
          <p:cNvSpPr/>
          <p:nvPr/>
        </p:nvSpPr>
        <p:spPr>
          <a:xfrm>
            <a:off x="6072198" y="6143644"/>
            <a:ext cx="1042416" cy="35719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081838"/>
          </a:xfrm>
        </p:spPr>
        <p:txBody>
          <a:bodyPr>
            <a:normAutofit/>
          </a:bodyPr>
          <a:lstStyle/>
          <a:p>
            <a:pPr algn="ctr"/>
            <a:r>
              <a:rPr lang="ar-SA" sz="5400" dirty="0" smtClean="0">
                <a:solidFill>
                  <a:schemeClr val="accent3">
                    <a:lumMod val="75000"/>
                  </a:schemeClr>
                </a:solidFill>
                <a:cs typeface="DecoType Naskh Special" pitchFamily="2" charset="-78"/>
              </a:rPr>
              <a:t>أداب التعامل مع الفقراء والمساكين</a:t>
            </a:r>
            <a:endParaRPr lang="ar-SA" sz="5400" dirty="0">
              <a:solidFill>
                <a:schemeClr val="accent3">
                  <a:lumMod val="75000"/>
                </a:schemeClr>
              </a:solidFill>
              <a:cs typeface="DecoType Naskh Special" pitchFamily="2" charset="-78"/>
            </a:endParaRPr>
          </a:p>
        </p:txBody>
      </p:sp>
      <p:sp>
        <p:nvSpPr>
          <p:cNvPr id="3" name="عنصر نائب للمحتوى 2"/>
          <p:cNvSpPr>
            <a:spLocks noGrp="1"/>
          </p:cNvSpPr>
          <p:nvPr>
            <p:ph idx="1"/>
          </p:nvPr>
        </p:nvSpPr>
        <p:spPr>
          <a:xfrm>
            <a:off x="3643306" y="1785926"/>
            <a:ext cx="5043494" cy="4357718"/>
          </a:xfrm>
        </p:spPr>
        <p:txBody>
          <a:bodyPr>
            <a:normAutofit lnSpcReduction="10000"/>
          </a:bodyPr>
          <a:lstStyle/>
          <a:p>
            <a:r>
              <a:rPr lang="ar-SA" sz="4000" dirty="0" smtClean="0">
                <a:solidFill>
                  <a:schemeClr val="tx2">
                    <a:lumMod val="50000"/>
                  </a:schemeClr>
                </a:solidFill>
                <a:cs typeface="DecoType Naskh Special" pitchFamily="2" charset="-78"/>
              </a:rPr>
              <a:t>قال تعالى : (والذين في أموالهم حق معلوم للسائل والمحروم)</a:t>
            </a:r>
          </a:p>
          <a:p>
            <a:r>
              <a:rPr lang="ar-SA" sz="4000" dirty="0" smtClean="0">
                <a:solidFill>
                  <a:schemeClr val="tx2">
                    <a:lumMod val="50000"/>
                  </a:schemeClr>
                </a:solidFill>
                <a:cs typeface="DecoType Naskh Special" pitchFamily="2" charset="-78"/>
              </a:rPr>
              <a:t>قالت خديجة رضي الله عنها للرسول صلى الله عليه وسلم:(والله لايخزيك الله </a:t>
            </a:r>
            <a:r>
              <a:rPr lang="ar-SA" sz="4000" dirty="0" smtClean="0">
                <a:solidFill>
                  <a:schemeClr val="tx2">
                    <a:lumMod val="50000"/>
                  </a:schemeClr>
                </a:solidFill>
                <a:cs typeface="DecoType Naskh Special" pitchFamily="2" charset="-78"/>
              </a:rPr>
              <a:t>أبداً إنك </a:t>
            </a:r>
            <a:r>
              <a:rPr lang="ar-SA" sz="4000" dirty="0" smtClean="0">
                <a:solidFill>
                  <a:schemeClr val="tx2">
                    <a:lumMod val="50000"/>
                  </a:schemeClr>
                </a:solidFill>
                <a:cs typeface="DecoType Naskh Special" pitchFamily="2" charset="-78"/>
              </a:rPr>
              <a:t>لتصل الرحم وتحمل الكل وتكسب المعدوم وتقري الضيف وتعين على نوائب الحق</a:t>
            </a:r>
            <a:r>
              <a:rPr lang="ar-SA" sz="4000" dirty="0" smtClean="0">
                <a:solidFill>
                  <a:schemeClr val="tx2">
                    <a:lumMod val="50000"/>
                  </a:schemeClr>
                </a:solidFill>
                <a:cs typeface="DecoType Naskh Special" pitchFamily="2" charset="-78"/>
              </a:rPr>
              <a:t>)                                                                     </a:t>
            </a:r>
          </a:p>
          <a:p>
            <a:pPr>
              <a:buNone/>
            </a:pPr>
            <a:endParaRPr lang="ar-SA" sz="4000" dirty="0">
              <a:solidFill>
                <a:schemeClr val="tx2">
                  <a:lumMod val="50000"/>
                </a:schemeClr>
              </a:solidFill>
              <a:cs typeface="DecoType Naskh Special" pitchFamily="2" charset="-78"/>
            </a:endParaRPr>
          </a:p>
        </p:txBody>
      </p:sp>
      <p:pic>
        <p:nvPicPr>
          <p:cNvPr id="1026" name="Picture 2" descr="http://t1.gstatic.com/images?q=tbn:ANd9GcQim4e_391iwF_ZlSmiOpUUKe3B17BokIsEwRrmH9eLCG9LH9b2"/>
          <p:cNvPicPr>
            <a:picLocks noChangeAspect="1" noChangeArrowheads="1"/>
          </p:cNvPicPr>
          <p:nvPr/>
        </p:nvPicPr>
        <p:blipFill>
          <a:blip r:embed="rId3"/>
          <a:srcRect/>
          <a:stretch>
            <a:fillRect/>
          </a:stretch>
        </p:blipFill>
        <p:spPr bwMode="auto">
          <a:xfrm>
            <a:off x="857224" y="2233614"/>
            <a:ext cx="2571768" cy="2409832"/>
          </a:xfrm>
          <a:prstGeom prst="rect">
            <a:avLst/>
          </a:prstGeom>
          <a:noFill/>
        </p:spPr>
      </p:pic>
      <p:pic>
        <p:nvPicPr>
          <p:cNvPr id="5" name="ايات عن فضل الصدقة - YouTube.flv">
            <a:hlinkClick r:id="" action="ppaction://media"/>
          </p:cNvPr>
          <p:cNvPicPr>
            <a:picLocks noRot="1" noChangeAspect="1"/>
          </p:cNvPicPr>
          <p:nvPr>
            <a:videoFile r:link="rId1"/>
          </p:nvPr>
        </p:nvPicPr>
        <p:blipFill>
          <a:blip r:embed="rId4"/>
          <a:stretch>
            <a:fillRect/>
          </a:stretch>
        </p:blipFill>
        <p:spPr>
          <a:xfrm>
            <a:off x="1857356" y="5429264"/>
            <a:ext cx="862930" cy="785818"/>
          </a:xfrm>
          <a:prstGeom prst="rect">
            <a:avLst/>
          </a:prstGeom>
        </p:spPr>
      </p:pic>
      <p:sp>
        <p:nvSpPr>
          <p:cNvPr id="6" name="زر إجراء: الأمام أو التالي 5">
            <a:hlinkClick r:id="" action="ppaction://hlinkshowjump?jump=previousslide" highlightClick="1"/>
          </p:cNvPr>
          <p:cNvSpPr/>
          <p:nvPr/>
        </p:nvSpPr>
        <p:spPr>
          <a:xfrm>
            <a:off x="7286644" y="6000792"/>
            <a:ext cx="1042416" cy="35716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زر إجراء: الوراء أو السابق 6">
            <a:hlinkClick r:id="" action="ppaction://hlinkshowjump?jump=nextslide" highlightClick="1"/>
          </p:cNvPr>
          <p:cNvSpPr/>
          <p:nvPr/>
        </p:nvSpPr>
        <p:spPr>
          <a:xfrm>
            <a:off x="5929322" y="6000768"/>
            <a:ext cx="1042416" cy="35719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سهم إلى اليمين 7"/>
          <p:cNvSpPr/>
          <p:nvPr/>
        </p:nvSpPr>
        <p:spPr>
          <a:xfrm>
            <a:off x="1285852" y="5500702"/>
            <a:ext cx="478342" cy="785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مربع نص 9"/>
          <p:cNvSpPr txBox="1"/>
          <p:nvPr/>
        </p:nvSpPr>
        <p:spPr>
          <a:xfrm rot="10800000" flipV="1">
            <a:off x="428596" y="5643578"/>
            <a:ext cx="785850" cy="369332"/>
          </a:xfrm>
          <a:prstGeom prst="rect">
            <a:avLst/>
          </a:prstGeom>
          <a:noFill/>
        </p:spPr>
        <p:txBody>
          <a:bodyPr wrap="square" rtlCol="1">
            <a:spAutoFit/>
          </a:bodyPr>
          <a:lstStyle/>
          <a:p>
            <a:r>
              <a:rPr lang="ar-SA" dirty="0" smtClean="0"/>
              <a:t>استمعي</a:t>
            </a:r>
            <a:endParaRPr lang="ar-SA"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026" name="Picture 2" descr="http://t1.gstatic.com/images?q=tbn:ANd9GcSiJDM8Q_ccZlcGNQfWoZpK7MKkeiOr1vSu6uTg9-FH11vt4a_sAA"/>
          <p:cNvPicPr>
            <a:picLocks noChangeAspect="1" noChangeArrowheads="1"/>
          </p:cNvPicPr>
          <p:nvPr/>
        </p:nvPicPr>
        <p:blipFill>
          <a:blip r:embed="rId2"/>
          <a:srcRect/>
          <a:stretch>
            <a:fillRect/>
          </a:stretch>
        </p:blipFill>
        <p:spPr bwMode="auto">
          <a:xfrm>
            <a:off x="0" y="-25"/>
            <a:ext cx="9201167" cy="685802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28604"/>
            <a:ext cx="8229600" cy="1000132"/>
          </a:xfrm>
        </p:spPr>
        <p:txBody>
          <a:bodyPr>
            <a:normAutofit fontScale="90000"/>
          </a:bodyPr>
          <a:lstStyle/>
          <a:p>
            <a:pPr algn="ctr"/>
            <a:r>
              <a:rPr lang="ar-SA" sz="6600" dirty="0" smtClean="0">
                <a:solidFill>
                  <a:schemeClr val="accent3">
                    <a:lumMod val="75000"/>
                  </a:schemeClr>
                </a:solidFill>
                <a:cs typeface="Akhbar MT" pitchFamily="2" charset="-78"/>
              </a:rPr>
              <a:t>نشاط رقم  (4)</a:t>
            </a:r>
            <a:endParaRPr lang="ar-SA" sz="6600" dirty="0">
              <a:solidFill>
                <a:schemeClr val="accent3">
                  <a:lumMod val="75000"/>
                </a:schemeClr>
              </a:solidFill>
              <a:cs typeface="Akhbar MT" pitchFamily="2" charset="-78"/>
            </a:endParaRPr>
          </a:p>
        </p:txBody>
      </p:sp>
      <p:pic>
        <p:nvPicPr>
          <p:cNvPr id="1027" name="Picture 3"/>
          <p:cNvPicPr>
            <a:picLocks noGrp="1" noChangeAspect="1" noChangeArrowheads="1"/>
          </p:cNvPicPr>
          <p:nvPr>
            <p:ph idx="1"/>
          </p:nvPr>
        </p:nvPicPr>
        <p:blipFill>
          <a:blip r:embed="rId2"/>
          <a:srcRect/>
          <a:stretch>
            <a:fillRect/>
          </a:stretch>
        </p:blipFill>
        <p:spPr bwMode="auto">
          <a:xfrm>
            <a:off x="142876" y="1571612"/>
            <a:ext cx="8786842" cy="52149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85728"/>
            <a:ext cx="8229600" cy="1285884"/>
          </a:xfrm>
        </p:spPr>
        <p:txBody>
          <a:bodyPr>
            <a:normAutofit fontScale="90000"/>
          </a:bodyPr>
          <a:lstStyle/>
          <a:p>
            <a:pPr algn="r"/>
            <a:r>
              <a:rPr lang="ar-SA" dirty="0" smtClean="0">
                <a:solidFill>
                  <a:schemeClr val="accent3"/>
                </a:solidFill>
              </a:rPr>
              <a:t> </a:t>
            </a:r>
            <a:r>
              <a:rPr lang="ar-SA" sz="5300" b="1" dirty="0" smtClean="0">
                <a:solidFill>
                  <a:schemeClr val="accent3"/>
                </a:solidFill>
              </a:rPr>
              <a:t>تطبيقات .....</a:t>
            </a:r>
            <a:r>
              <a:rPr lang="ar-SA" dirty="0" smtClean="0">
                <a:solidFill>
                  <a:schemeClr val="accent3"/>
                </a:solidFill>
              </a:rPr>
              <a:t/>
            </a:r>
            <a:br>
              <a:rPr lang="ar-SA" dirty="0" smtClean="0">
                <a:solidFill>
                  <a:schemeClr val="accent3"/>
                </a:solidFill>
              </a:rPr>
            </a:br>
            <a:r>
              <a:rPr lang="ar-SA" dirty="0" smtClean="0">
                <a:solidFill>
                  <a:schemeClr val="accent3"/>
                </a:solidFill>
              </a:rPr>
              <a:t> </a:t>
            </a:r>
            <a:r>
              <a:rPr lang="ar-SA" sz="5300" b="1" dirty="0" smtClean="0">
                <a:solidFill>
                  <a:schemeClr val="tx1">
                    <a:lumMod val="95000"/>
                    <a:lumOff val="5000"/>
                  </a:schemeClr>
                </a:solidFill>
              </a:rPr>
              <a:t>رتبي الحروف مكونة كلمات ثم اكتبيها في الفراغ</a:t>
            </a:r>
            <a:endParaRPr lang="ar-SA" sz="5300" b="1" dirty="0">
              <a:solidFill>
                <a:schemeClr val="tx1">
                  <a:lumMod val="95000"/>
                  <a:lumOff val="5000"/>
                </a:schemeClr>
              </a:solidFill>
            </a:endParaRPr>
          </a:p>
        </p:txBody>
      </p:sp>
      <p:pic>
        <p:nvPicPr>
          <p:cNvPr id="1026" name="Picture 2"/>
          <p:cNvPicPr>
            <a:picLocks noGrp="1" noChangeAspect="1" noChangeArrowheads="1"/>
          </p:cNvPicPr>
          <p:nvPr>
            <p:ph idx="1"/>
          </p:nvPr>
        </p:nvPicPr>
        <p:blipFill>
          <a:blip r:embed="rId2"/>
          <a:srcRect/>
          <a:stretch>
            <a:fillRect/>
          </a:stretch>
        </p:blipFill>
        <p:spPr bwMode="auto">
          <a:xfrm>
            <a:off x="142876" y="1643051"/>
            <a:ext cx="8858280" cy="500065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57166"/>
            <a:ext cx="8229600" cy="928694"/>
          </a:xfrm>
        </p:spPr>
        <p:txBody>
          <a:bodyPr>
            <a:normAutofit fontScale="90000"/>
          </a:bodyPr>
          <a:lstStyle/>
          <a:p>
            <a:pPr algn="r"/>
            <a:r>
              <a:rPr lang="ar-SA" b="1" dirty="0" smtClean="0">
                <a:solidFill>
                  <a:schemeClr val="accent3">
                    <a:lumMod val="75000"/>
                  </a:schemeClr>
                </a:solidFill>
              </a:rPr>
              <a:t> </a:t>
            </a:r>
            <a:r>
              <a:rPr lang="ar-SA" sz="6700" b="1" dirty="0" smtClean="0">
                <a:solidFill>
                  <a:schemeClr val="accent3">
                    <a:lumMod val="75000"/>
                  </a:schemeClr>
                </a:solidFill>
              </a:rPr>
              <a:t>تابع التطبيقات ......</a:t>
            </a:r>
            <a:endParaRPr lang="ar-SA" b="1" dirty="0">
              <a:solidFill>
                <a:schemeClr val="accent3">
                  <a:lumMod val="75000"/>
                </a:schemeClr>
              </a:solidFill>
            </a:endParaRPr>
          </a:p>
        </p:txBody>
      </p:sp>
      <p:pic>
        <p:nvPicPr>
          <p:cNvPr id="2050" name="Picture 2"/>
          <p:cNvPicPr>
            <a:picLocks noGrp="1" noChangeAspect="1" noChangeArrowheads="1"/>
          </p:cNvPicPr>
          <p:nvPr>
            <p:ph idx="1"/>
          </p:nvPr>
        </p:nvPicPr>
        <p:blipFill>
          <a:blip r:embed="rId2"/>
          <a:srcRect/>
          <a:stretch>
            <a:fillRect/>
          </a:stretch>
        </p:blipFill>
        <p:spPr bwMode="auto">
          <a:xfrm>
            <a:off x="71438" y="1500174"/>
            <a:ext cx="9072594" cy="52864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3074" name="Picture 2"/>
          <p:cNvPicPr>
            <a:picLocks noGrp="1" noChangeAspect="1" noChangeArrowheads="1"/>
          </p:cNvPicPr>
          <p:nvPr>
            <p:ph idx="1"/>
          </p:nvPr>
        </p:nvPicPr>
        <p:blipFill>
          <a:blip r:embed="rId2"/>
          <a:srcRect/>
          <a:stretch>
            <a:fillRect/>
          </a:stretch>
        </p:blipFill>
        <p:spPr bwMode="auto">
          <a:xfrm>
            <a:off x="-32" y="0"/>
            <a:ext cx="9072594" cy="67865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371600"/>
            <a:ext cx="7851648" cy="914392"/>
          </a:xfrm>
        </p:spPr>
        <p:txBody>
          <a:bodyPr/>
          <a:lstStyle/>
          <a:p>
            <a:pPr algn="ctr"/>
            <a:r>
              <a:rPr lang="ar-SA" dirty="0" smtClean="0">
                <a:solidFill>
                  <a:schemeClr val="accent3">
                    <a:lumMod val="75000"/>
                  </a:schemeClr>
                </a:solidFill>
              </a:rPr>
              <a:t>مبررات دراسة الموضوع</a:t>
            </a:r>
            <a:endParaRPr lang="ar-SA" dirty="0">
              <a:solidFill>
                <a:schemeClr val="accent3">
                  <a:lumMod val="75000"/>
                </a:schemeClr>
              </a:solidFill>
            </a:endParaRPr>
          </a:p>
        </p:txBody>
      </p:sp>
      <p:sp>
        <p:nvSpPr>
          <p:cNvPr id="3" name="عنوان فرعي 2"/>
          <p:cNvSpPr>
            <a:spLocks noGrp="1"/>
          </p:cNvSpPr>
          <p:nvPr>
            <p:ph type="subTitle" idx="1"/>
          </p:nvPr>
        </p:nvSpPr>
        <p:spPr>
          <a:xfrm>
            <a:off x="533400" y="3143248"/>
            <a:ext cx="7854696" cy="2214578"/>
          </a:xfrm>
        </p:spPr>
        <p:txBody>
          <a:bodyPr>
            <a:normAutofit/>
          </a:bodyPr>
          <a:lstStyle/>
          <a:p>
            <a:pPr algn="ctr"/>
            <a:r>
              <a:rPr lang="ar-SA" sz="3200" dirty="0" smtClean="0"/>
              <a:t>تتعامل الفتاة مع الكثير من الناس في حياتها سواء في المدرسة أو الحي أو الأماكن العامة  لذلك لابد من أن تكون العلاقة مبنية على الاحترام وحسن الخلق</a:t>
            </a:r>
          </a:p>
        </p:txBody>
      </p:sp>
      <p:sp>
        <p:nvSpPr>
          <p:cNvPr id="5" name="زر إجراء: النهاية 4">
            <a:hlinkClick r:id="" action="ppaction://hlinkshowjump?jump=previousslide" highlightClick="1"/>
          </p:cNvPr>
          <p:cNvSpPr/>
          <p:nvPr/>
        </p:nvSpPr>
        <p:spPr>
          <a:xfrm>
            <a:off x="6858016" y="5715016"/>
            <a:ext cx="1285884" cy="428628"/>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زر إجراء: البداية 5">
            <a:hlinkClick r:id="" action="ppaction://hlinkshowjump?jump=lastslideviewed" highlightClick="1"/>
          </p:cNvPr>
          <p:cNvSpPr/>
          <p:nvPr/>
        </p:nvSpPr>
        <p:spPr>
          <a:xfrm>
            <a:off x="5143504" y="5715016"/>
            <a:ext cx="1357322" cy="428628"/>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786050" y="714356"/>
            <a:ext cx="5598998" cy="1285884"/>
          </a:xfrm>
        </p:spPr>
        <p:txBody>
          <a:bodyPr>
            <a:normAutofit/>
          </a:bodyPr>
          <a:lstStyle/>
          <a:p>
            <a:pPr algn="ctr"/>
            <a:r>
              <a:rPr lang="ar-SA" dirty="0" smtClean="0">
                <a:solidFill>
                  <a:schemeClr val="accent1">
                    <a:lumMod val="50000"/>
                  </a:schemeClr>
                </a:solidFill>
                <a:cs typeface="DecoType Thuluth" pitchFamily="2" charset="-78"/>
              </a:rPr>
              <a:t>أهداف الدرس</a:t>
            </a:r>
            <a:endParaRPr lang="ar-SA" dirty="0">
              <a:solidFill>
                <a:schemeClr val="accent1">
                  <a:lumMod val="50000"/>
                </a:schemeClr>
              </a:solidFill>
              <a:cs typeface="DecoType Thuluth" pitchFamily="2" charset="-78"/>
            </a:endParaRPr>
          </a:p>
        </p:txBody>
      </p:sp>
      <p:sp>
        <p:nvSpPr>
          <p:cNvPr id="3" name="عنوان فرعي 2"/>
          <p:cNvSpPr>
            <a:spLocks noGrp="1"/>
          </p:cNvSpPr>
          <p:nvPr>
            <p:ph type="subTitle" idx="1"/>
          </p:nvPr>
        </p:nvSpPr>
        <p:spPr>
          <a:xfrm>
            <a:off x="533400" y="2071678"/>
            <a:ext cx="7854696" cy="4000528"/>
          </a:xfrm>
        </p:spPr>
        <p:txBody>
          <a:bodyPr>
            <a:normAutofit/>
          </a:bodyPr>
          <a:lstStyle/>
          <a:p>
            <a:pPr>
              <a:buFont typeface="Arial" pitchFamily="34" charset="0"/>
              <a:buChar char="•"/>
            </a:pPr>
            <a:r>
              <a:rPr lang="ar-SA" sz="2800" dirty="0" smtClean="0">
                <a:cs typeface="DecoType Naskh" pitchFamily="2" charset="-78"/>
              </a:rPr>
              <a:t>أن تحرص التلميذة على تطبيق الأداب الإسلامية في علاقتها بأفراد مجتمعها</a:t>
            </a:r>
          </a:p>
          <a:p>
            <a:pPr>
              <a:buFont typeface="Arial" pitchFamily="34" charset="0"/>
              <a:buChar char="•"/>
            </a:pPr>
            <a:r>
              <a:rPr lang="ar-SA" sz="2800" dirty="0" smtClean="0">
                <a:cs typeface="DecoType Naskh" pitchFamily="2" charset="-78"/>
              </a:rPr>
              <a:t>أن تبدي التلميذة رأيها في بعض المواقف التي تسلكها بعض الزميلات مع معلماتهن</a:t>
            </a:r>
          </a:p>
          <a:p>
            <a:pPr>
              <a:buFont typeface="Arial" pitchFamily="34" charset="0"/>
              <a:buChar char="•"/>
            </a:pPr>
            <a:r>
              <a:rPr lang="ar-SA" sz="2800" dirty="0" smtClean="0">
                <a:cs typeface="DecoType Naskh" pitchFamily="2" charset="-78"/>
              </a:rPr>
              <a:t>أن تقترح التلميذة حلولاً مناسبة للمشكلات المعروضة في التعامل مع الزميلات </a:t>
            </a:r>
          </a:p>
          <a:p>
            <a:pPr>
              <a:buFont typeface="Arial" pitchFamily="34" charset="0"/>
              <a:buChar char="•"/>
            </a:pPr>
            <a:r>
              <a:rPr lang="ar-SA" sz="2800" dirty="0" smtClean="0">
                <a:cs typeface="DecoType Naskh" pitchFamily="2" charset="-78"/>
              </a:rPr>
              <a:t>أن تحكم التلميذة على سلوك الآخرين مع ذوي الاحتياجات الخاصة من خلال المواقف المدونة </a:t>
            </a:r>
          </a:p>
          <a:p>
            <a:pPr>
              <a:buFont typeface="Arial" pitchFamily="34" charset="0"/>
              <a:buChar char="•"/>
            </a:pPr>
            <a:r>
              <a:rPr lang="ar-SA" sz="2800" dirty="0" smtClean="0">
                <a:cs typeface="DecoType Naskh" pitchFamily="2" charset="-78"/>
              </a:rPr>
              <a:t>أن تقترح التلميذة بعض الطرق والوسائل لمساعدة الفقراء والمساكين </a:t>
            </a:r>
          </a:p>
          <a:p>
            <a:pPr>
              <a:buFont typeface="Arial" pitchFamily="34" charset="0"/>
              <a:buChar char="•"/>
            </a:pPr>
            <a:r>
              <a:rPr lang="ar-SA" sz="2800" dirty="0" smtClean="0">
                <a:cs typeface="DecoType Naskh" pitchFamily="2" charset="-78"/>
              </a:rPr>
              <a:t>أن تبحث التلميذة عن معلومة تطلبها المعلمة بطرق البحث المناسبة </a:t>
            </a:r>
            <a:endParaRPr lang="ar-SA" sz="2800" dirty="0">
              <a:cs typeface="DecoType Naskh" pitchFamily="2" charset="-78"/>
            </a:endParaRPr>
          </a:p>
        </p:txBody>
      </p:sp>
      <p:pic>
        <p:nvPicPr>
          <p:cNvPr id="6146" name="Picture 2" descr="http://t0.gstatic.com/images?q=tbn:ANd9GcRnCtsT4tsrdaLrdbcyLIDkasPeXhDyJRrf-Ex3WiMgacSpfeqPgA"/>
          <p:cNvPicPr>
            <a:picLocks noChangeAspect="1" noChangeArrowheads="1"/>
          </p:cNvPicPr>
          <p:nvPr/>
        </p:nvPicPr>
        <p:blipFill>
          <a:blip r:embed="rId2"/>
          <a:srcRect/>
          <a:stretch>
            <a:fillRect/>
          </a:stretch>
        </p:blipFill>
        <p:spPr bwMode="auto">
          <a:xfrm>
            <a:off x="571472" y="785794"/>
            <a:ext cx="2714644" cy="1285884"/>
          </a:xfrm>
          <a:prstGeom prst="rect">
            <a:avLst/>
          </a:prstGeom>
          <a:noFill/>
        </p:spPr>
      </p:pic>
      <p:sp>
        <p:nvSpPr>
          <p:cNvPr id="5" name="زر إجراء: الأمام أو التالي 4">
            <a:hlinkClick r:id="" action="ppaction://hlinkshowjump?jump=previousslide" highlightClick="1"/>
          </p:cNvPr>
          <p:cNvSpPr/>
          <p:nvPr/>
        </p:nvSpPr>
        <p:spPr>
          <a:xfrm>
            <a:off x="7215206" y="5715016"/>
            <a:ext cx="1042416" cy="42862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زر إجراء: الوراء أو السابق 5">
            <a:hlinkClick r:id="" action="ppaction://hlinkshowjump?jump=nextslide" highlightClick="1"/>
          </p:cNvPr>
          <p:cNvSpPr/>
          <p:nvPr/>
        </p:nvSpPr>
        <p:spPr>
          <a:xfrm>
            <a:off x="5815600" y="5715016"/>
            <a:ext cx="1042416"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785794"/>
            <a:ext cx="7851648" cy="1000132"/>
          </a:xfrm>
        </p:spPr>
        <p:txBody>
          <a:bodyPr/>
          <a:lstStyle/>
          <a:p>
            <a:pPr algn="ctr"/>
            <a:r>
              <a:rPr lang="ar-SA" dirty="0" smtClean="0"/>
              <a:t>أولاً:آداب التعامل مع المعلمة </a:t>
            </a:r>
            <a:endParaRPr lang="ar-SA" dirty="0"/>
          </a:p>
        </p:txBody>
      </p:sp>
      <p:sp>
        <p:nvSpPr>
          <p:cNvPr id="3" name="عنوان فرعي 2"/>
          <p:cNvSpPr>
            <a:spLocks noGrp="1"/>
          </p:cNvSpPr>
          <p:nvPr>
            <p:ph type="subTitle" idx="1"/>
          </p:nvPr>
        </p:nvSpPr>
        <p:spPr>
          <a:xfrm>
            <a:off x="2928926" y="2071678"/>
            <a:ext cx="5500726" cy="4214842"/>
          </a:xfrm>
        </p:spPr>
        <p:txBody>
          <a:bodyPr/>
          <a:lstStyle/>
          <a:p>
            <a:r>
              <a:rPr lang="ar-SA" dirty="0" smtClean="0">
                <a:cs typeface="DecoType Naskh" pitchFamily="2" charset="-78"/>
              </a:rPr>
              <a:t>إن معلمنا الأول هو رسولنا الكريم عليه الصلاة والسلام </a:t>
            </a:r>
          </a:p>
          <a:p>
            <a:r>
              <a:rPr lang="ar-SA" dirty="0" smtClean="0">
                <a:cs typeface="DecoType Naskh" pitchFamily="2" charset="-78"/>
              </a:rPr>
              <a:t>لذا تعتبر مهنة التعليم من أعظم المهن في الحياة فالمعلمة هي التي </a:t>
            </a:r>
          </a:p>
          <a:p>
            <a:r>
              <a:rPr lang="ar-SA" dirty="0" smtClean="0">
                <a:cs typeface="DecoType Naskh" pitchFamily="2" charset="-78"/>
              </a:rPr>
              <a:t>تخرج الطبيبة والباحثة ,وهي التي تستطيع أن توجه شخصية </a:t>
            </a:r>
          </a:p>
          <a:p>
            <a:r>
              <a:rPr lang="ar-SA" dirty="0" smtClean="0">
                <a:cs typeface="DecoType Naskh" pitchFamily="2" charset="-78"/>
              </a:rPr>
              <a:t>التلميذة نحو الأفضل لذا يجب احترامها والتأدب أثناء التعامل معها </a:t>
            </a:r>
          </a:p>
          <a:p>
            <a:r>
              <a:rPr lang="ar-SA" dirty="0" smtClean="0">
                <a:solidFill>
                  <a:srgbClr val="FF0000"/>
                </a:solidFill>
                <a:cs typeface="DecoType Naskh" pitchFamily="2" charset="-78"/>
              </a:rPr>
              <a:t>أكملي مايلي:</a:t>
            </a:r>
          </a:p>
          <a:p>
            <a:r>
              <a:rPr lang="ar-SA" dirty="0" smtClean="0">
                <a:solidFill>
                  <a:srgbClr val="FF0000"/>
                </a:solidFill>
                <a:cs typeface="DecoType Naskh" pitchFamily="2" charset="-78"/>
              </a:rPr>
              <a:t>يقول الشاعر أحمد شوقي</a:t>
            </a:r>
          </a:p>
          <a:p>
            <a:r>
              <a:rPr lang="ar-SA" dirty="0" smtClean="0">
                <a:cs typeface="DecoType Naskh" pitchFamily="2" charset="-78"/>
              </a:rPr>
              <a:t>قم للمعلم وفه ........كاد .........أن يكون رسولا</a:t>
            </a:r>
          </a:p>
          <a:p>
            <a:endParaRPr lang="ar-SA" dirty="0">
              <a:cs typeface="DecoType Naskh" pitchFamily="2" charset="-78"/>
            </a:endParaRPr>
          </a:p>
        </p:txBody>
      </p:sp>
      <p:pic>
        <p:nvPicPr>
          <p:cNvPr id="1026" name="Picture 2" descr="http://t2.gstatic.com/images?q=tbn:ANd9GcQFIldoGpfAbHz4wnUGd1A7EPYDZioiusaxu2b1f3t-zrxd3x3W">
            <a:hlinkClick r:id="rId3" action="ppaction://hlinkfile"/>
          </p:cNvPr>
          <p:cNvPicPr>
            <a:picLocks noChangeAspect="1" noChangeArrowheads="1"/>
          </p:cNvPicPr>
          <p:nvPr/>
        </p:nvPicPr>
        <p:blipFill>
          <a:blip r:embed="rId4"/>
          <a:srcRect/>
          <a:stretch>
            <a:fillRect/>
          </a:stretch>
        </p:blipFill>
        <p:spPr bwMode="auto">
          <a:xfrm>
            <a:off x="785786" y="1785926"/>
            <a:ext cx="2071702" cy="2643206"/>
          </a:xfrm>
          <a:prstGeom prst="rect">
            <a:avLst/>
          </a:prstGeom>
          <a:noFill/>
        </p:spPr>
      </p:pic>
      <p:pic>
        <p:nvPicPr>
          <p:cNvPr id="5" name="معلمتي - YouTube.flv">
            <a:hlinkClick r:id="" action="ppaction://media"/>
          </p:cNvPr>
          <p:cNvPicPr>
            <a:picLocks noRot="1" noChangeAspect="1"/>
          </p:cNvPicPr>
          <p:nvPr>
            <a:videoFile r:link="rId1"/>
          </p:nvPr>
        </p:nvPicPr>
        <p:blipFill>
          <a:blip r:embed="rId5" cstate="print"/>
          <a:stretch>
            <a:fillRect/>
          </a:stretch>
        </p:blipFill>
        <p:spPr>
          <a:xfrm>
            <a:off x="1500521" y="5143512"/>
            <a:ext cx="713669" cy="571504"/>
          </a:xfrm>
          <a:prstGeom prst="rect">
            <a:avLst/>
          </a:prstGeom>
        </p:spPr>
      </p:pic>
      <p:sp>
        <p:nvSpPr>
          <p:cNvPr id="6" name="سهم إلى اليمين 5"/>
          <p:cNvSpPr/>
          <p:nvPr/>
        </p:nvSpPr>
        <p:spPr>
          <a:xfrm>
            <a:off x="857224" y="5143512"/>
            <a:ext cx="428628"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زر إجراء: الأمام أو التالي 6">
            <a:hlinkClick r:id="" action="ppaction://hlinkshowjump?jump=previousslide" highlightClick="1"/>
          </p:cNvPr>
          <p:cNvSpPr/>
          <p:nvPr/>
        </p:nvSpPr>
        <p:spPr>
          <a:xfrm>
            <a:off x="7358082" y="5500702"/>
            <a:ext cx="1042416" cy="42862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زر إجراء: الوراء أو السابق 7">
            <a:hlinkClick r:id="" action="ppaction://hlinkshowjump?jump=nextslide" highlightClick="1"/>
          </p:cNvPr>
          <p:cNvSpPr/>
          <p:nvPr/>
        </p:nvSpPr>
        <p:spPr>
          <a:xfrm>
            <a:off x="6143636" y="5500702"/>
            <a:ext cx="1071570"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571480"/>
            <a:ext cx="7851648" cy="1143008"/>
          </a:xfrm>
        </p:spPr>
        <p:txBody>
          <a:bodyPr/>
          <a:lstStyle/>
          <a:p>
            <a:pPr algn="ctr"/>
            <a:r>
              <a:rPr lang="ar-SA" dirty="0" smtClean="0"/>
              <a:t>نشاط (1)</a:t>
            </a:r>
            <a:endParaRPr lang="ar-SA" dirty="0"/>
          </a:p>
        </p:txBody>
      </p:sp>
      <p:sp>
        <p:nvSpPr>
          <p:cNvPr id="3" name="عنوان فرعي 2"/>
          <p:cNvSpPr>
            <a:spLocks noGrp="1"/>
          </p:cNvSpPr>
          <p:nvPr>
            <p:ph type="subTitle" idx="1"/>
          </p:nvPr>
        </p:nvSpPr>
        <p:spPr>
          <a:xfrm>
            <a:off x="3500430" y="1643050"/>
            <a:ext cx="4887666" cy="4357718"/>
          </a:xfrm>
        </p:spPr>
        <p:txBody>
          <a:bodyPr>
            <a:normAutofit/>
          </a:bodyPr>
          <a:lstStyle/>
          <a:p>
            <a:pPr algn="ctr"/>
            <a:r>
              <a:rPr lang="ar-SA" dirty="0" smtClean="0">
                <a:cs typeface="DecoType Naskh" pitchFamily="2" charset="-78"/>
              </a:rPr>
              <a:t>مارأيك بالمواقف التالية :</a:t>
            </a:r>
          </a:p>
          <a:p>
            <a:r>
              <a:rPr lang="ar-SA" dirty="0" smtClean="0">
                <a:cs typeface="DecoType Naskh" pitchFamily="2" charset="-78"/>
              </a:rPr>
              <a:t>تلميذة دخلت الفصل والمعلمة تشرح الدرس وجلست بدون استئذان </a:t>
            </a:r>
          </a:p>
          <a:p>
            <a:r>
              <a:rPr lang="ar-SA" dirty="0" smtClean="0">
                <a:cs typeface="DecoType Naskh" pitchFamily="2" charset="-78"/>
              </a:rPr>
              <a:t>............................................</a:t>
            </a:r>
          </a:p>
          <a:p>
            <a:r>
              <a:rPr lang="ar-SA" dirty="0" smtClean="0">
                <a:cs typeface="DecoType Naskh" pitchFamily="2" charset="-78"/>
              </a:rPr>
              <a:t>تلميذة تتحدث مع زميلتها أثناء شرح الدرس </a:t>
            </a:r>
          </a:p>
          <a:p>
            <a:r>
              <a:rPr lang="ar-SA" dirty="0" smtClean="0">
                <a:cs typeface="DecoType Naskh" pitchFamily="2" charset="-78"/>
              </a:rPr>
              <a:t>............................................</a:t>
            </a:r>
          </a:p>
          <a:p>
            <a:endParaRPr lang="ar-SA" dirty="0">
              <a:cs typeface="DecoType Naskh" pitchFamily="2" charset="-78"/>
            </a:endParaRPr>
          </a:p>
        </p:txBody>
      </p:sp>
      <p:pic>
        <p:nvPicPr>
          <p:cNvPr id="17410" name="Picture 2" descr="http://t1.gstatic.com/images?q=tbn:ANd9GcT_I8DFEJLxamh5j6qImzToPnFqR-PyyEQaRBr1C0jCR1mzm2u3"/>
          <p:cNvPicPr>
            <a:picLocks noChangeAspect="1" noChangeArrowheads="1"/>
          </p:cNvPicPr>
          <p:nvPr/>
        </p:nvPicPr>
        <p:blipFill>
          <a:blip r:embed="rId2"/>
          <a:srcRect/>
          <a:stretch>
            <a:fillRect/>
          </a:stretch>
        </p:blipFill>
        <p:spPr bwMode="auto">
          <a:xfrm>
            <a:off x="500034" y="1643050"/>
            <a:ext cx="2786082" cy="4357718"/>
          </a:xfrm>
          <a:prstGeom prst="rect">
            <a:avLst/>
          </a:prstGeom>
          <a:noFill/>
        </p:spPr>
      </p:pic>
      <p:sp>
        <p:nvSpPr>
          <p:cNvPr id="5" name="زر إجراء: الأمام أو التالي 4">
            <a:hlinkClick r:id="" action="ppaction://hlinkshowjump?jump=previousslide" highlightClick="1"/>
          </p:cNvPr>
          <p:cNvSpPr/>
          <p:nvPr/>
        </p:nvSpPr>
        <p:spPr>
          <a:xfrm>
            <a:off x="7500958" y="5572140"/>
            <a:ext cx="1042416" cy="42862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زر إجراء: الوراء أو السابق 5">
            <a:hlinkClick r:id="" action="ppaction://hlinkshowjump?jump=nextslide" highlightClick="1"/>
          </p:cNvPr>
          <p:cNvSpPr/>
          <p:nvPr/>
        </p:nvSpPr>
        <p:spPr>
          <a:xfrm>
            <a:off x="6286512" y="5572140"/>
            <a:ext cx="1042416"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928670"/>
            <a:ext cx="7851648" cy="1143008"/>
          </a:xfrm>
        </p:spPr>
        <p:txBody>
          <a:bodyPr/>
          <a:lstStyle/>
          <a:p>
            <a:pPr algn="ctr"/>
            <a:r>
              <a:rPr lang="ar-SA" dirty="0" smtClean="0">
                <a:cs typeface="DecoType Thuluth" pitchFamily="2" charset="-78"/>
              </a:rPr>
              <a:t>تلميذتي ...ابحثي عن المعلومة </a:t>
            </a:r>
            <a:endParaRPr lang="ar-SA" dirty="0">
              <a:cs typeface="DecoType Thuluth" pitchFamily="2" charset="-78"/>
            </a:endParaRPr>
          </a:p>
        </p:txBody>
      </p:sp>
      <p:sp>
        <p:nvSpPr>
          <p:cNvPr id="3" name="عنوان فرعي 2"/>
          <p:cNvSpPr>
            <a:spLocks noGrp="1"/>
          </p:cNvSpPr>
          <p:nvPr>
            <p:ph type="subTitle" idx="1"/>
          </p:nvPr>
        </p:nvSpPr>
        <p:spPr>
          <a:xfrm>
            <a:off x="3143240" y="2214554"/>
            <a:ext cx="5244856" cy="3714776"/>
          </a:xfrm>
        </p:spPr>
        <p:txBody>
          <a:bodyPr/>
          <a:lstStyle/>
          <a:p>
            <a:pPr algn="ctr"/>
            <a:r>
              <a:rPr lang="ar-SA" dirty="0" smtClean="0">
                <a:cs typeface="DecoType Naskh" pitchFamily="2" charset="-78"/>
              </a:rPr>
              <a:t> </a:t>
            </a:r>
          </a:p>
          <a:p>
            <a:pPr algn="ctr"/>
            <a:endParaRPr lang="ar-SA" sz="3600" dirty="0" smtClean="0">
              <a:cs typeface="DecoType Naskh" pitchFamily="2" charset="-78"/>
            </a:endParaRPr>
          </a:p>
          <a:p>
            <a:pPr algn="ctr"/>
            <a:r>
              <a:rPr lang="ar-SA" sz="3600" dirty="0" smtClean="0">
                <a:cs typeface="DecoType Naskh" pitchFamily="2" charset="-78"/>
              </a:rPr>
              <a:t>ابحثي عن أيات وأحاديث تحث على طلب العلم وتبين فضل العلماء </a:t>
            </a:r>
            <a:endParaRPr lang="ar-SA" sz="3600" dirty="0">
              <a:cs typeface="DecoType Naskh" pitchFamily="2" charset="-78"/>
            </a:endParaRPr>
          </a:p>
        </p:txBody>
      </p:sp>
      <p:pic>
        <p:nvPicPr>
          <p:cNvPr id="18434" name="Picture 2" descr="http://t2.gstatic.com/images?q=tbn:ANd9GcSzVWeJpnXTkjMerhWq8ZDCeiNYUpWlJuY55v_qkHbPaQxM-50nR9XUOEVPiA"/>
          <p:cNvPicPr>
            <a:picLocks noChangeAspect="1" noChangeArrowheads="1"/>
          </p:cNvPicPr>
          <p:nvPr/>
        </p:nvPicPr>
        <p:blipFill>
          <a:blip r:embed="rId2"/>
          <a:srcRect/>
          <a:stretch>
            <a:fillRect/>
          </a:stretch>
        </p:blipFill>
        <p:spPr bwMode="auto">
          <a:xfrm>
            <a:off x="714348" y="2357430"/>
            <a:ext cx="2286016" cy="3500461"/>
          </a:xfrm>
          <a:prstGeom prst="rect">
            <a:avLst/>
          </a:prstGeom>
          <a:noFill/>
        </p:spPr>
      </p:pic>
      <p:sp>
        <p:nvSpPr>
          <p:cNvPr id="5" name="زر إجراء: الأمام أو التالي 4">
            <a:hlinkClick r:id="" action="ppaction://hlinkshowjump?jump=previousslide" highlightClick="1"/>
          </p:cNvPr>
          <p:cNvSpPr/>
          <p:nvPr/>
        </p:nvSpPr>
        <p:spPr>
          <a:xfrm>
            <a:off x="7286644" y="5357826"/>
            <a:ext cx="1042416" cy="42862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زر إجراء: الوراء أو السابق 5">
            <a:hlinkClick r:id="" action="ppaction://hlinkshowjump?jump=nextslide" highlightClick="1"/>
          </p:cNvPr>
          <p:cNvSpPr/>
          <p:nvPr/>
        </p:nvSpPr>
        <p:spPr>
          <a:xfrm>
            <a:off x="5929322" y="5357826"/>
            <a:ext cx="1042416"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371600"/>
            <a:ext cx="7851648" cy="700078"/>
          </a:xfrm>
        </p:spPr>
        <p:txBody>
          <a:bodyPr>
            <a:normAutofit fontScale="90000"/>
          </a:bodyPr>
          <a:lstStyle/>
          <a:p>
            <a:r>
              <a:rPr lang="ar-SA" dirty="0" smtClean="0"/>
              <a:t>ثانياً:آداب التعامل مع الزميلات </a:t>
            </a:r>
            <a:endParaRPr lang="ar-SA" dirty="0"/>
          </a:p>
        </p:txBody>
      </p:sp>
      <p:sp>
        <p:nvSpPr>
          <p:cNvPr id="3" name="عنوان فرعي 2"/>
          <p:cNvSpPr>
            <a:spLocks noGrp="1"/>
          </p:cNvSpPr>
          <p:nvPr>
            <p:ph type="subTitle" idx="1"/>
          </p:nvPr>
        </p:nvSpPr>
        <p:spPr>
          <a:xfrm>
            <a:off x="4000496" y="2428868"/>
            <a:ext cx="4387600" cy="3571900"/>
          </a:xfrm>
        </p:spPr>
        <p:txBody>
          <a:bodyPr/>
          <a:lstStyle/>
          <a:p>
            <a:r>
              <a:rPr lang="ar-SA" dirty="0" smtClean="0">
                <a:latin typeface="Arial" pitchFamily="34" charset="0"/>
                <a:cs typeface="Arial" pitchFamily="34" charset="0"/>
              </a:rPr>
              <a:t>قال الرسول صلى الله عليه وسلم :</a:t>
            </a:r>
          </a:p>
          <a:p>
            <a:r>
              <a:rPr lang="ar-SA" dirty="0" smtClean="0">
                <a:latin typeface="Arial" pitchFamily="34" charset="0"/>
                <a:cs typeface="Arial" pitchFamily="34" charset="0"/>
              </a:rPr>
              <a:t>”خير الأصحاب عند الله خيرهم لصاحبه“</a:t>
            </a:r>
          </a:p>
          <a:p>
            <a:endParaRPr lang="ar-SA" dirty="0" smtClean="0">
              <a:latin typeface="Arial" pitchFamily="34" charset="0"/>
              <a:cs typeface="Arial" pitchFamily="34" charset="0"/>
            </a:endParaRPr>
          </a:p>
          <a:p>
            <a:r>
              <a:rPr lang="ar-SA" sz="2800" dirty="0" smtClean="0">
                <a:solidFill>
                  <a:srgbClr val="FF0000"/>
                </a:solidFill>
                <a:latin typeface="Arial" pitchFamily="34" charset="0"/>
                <a:cs typeface="Arial" pitchFamily="34" charset="0"/>
              </a:rPr>
              <a:t>تلميذتي :</a:t>
            </a:r>
          </a:p>
          <a:p>
            <a:r>
              <a:rPr lang="ar-SA" sz="2800" dirty="0" smtClean="0">
                <a:solidFill>
                  <a:srgbClr val="FF0000"/>
                </a:solidFill>
                <a:latin typeface="Arial" pitchFamily="34" charset="0"/>
                <a:cs typeface="Arial" pitchFamily="34" charset="0"/>
              </a:rPr>
              <a:t>ماذا فهمت من الحديث؟؟</a:t>
            </a:r>
          </a:p>
        </p:txBody>
      </p:sp>
      <p:pic>
        <p:nvPicPr>
          <p:cNvPr id="1026" name="Picture 2" descr="http://t3.gstatic.com/images?q=tbn:ANd9GcTuPJGnXLlMnEhuXoUm5FChz-Yld_fLpIuXz-swoEkPEZK3AVspQxdh-iQE"/>
          <p:cNvPicPr>
            <a:picLocks noChangeAspect="1" noChangeArrowheads="1"/>
          </p:cNvPicPr>
          <p:nvPr/>
        </p:nvPicPr>
        <p:blipFill>
          <a:blip r:embed="rId2"/>
          <a:srcRect/>
          <a:stretch>
            <a:fillRect/>
          </a:stretch>
        </p:blipFill>
        <p:spPr bwMode="auto">
          <a:xfrm>
            <a:off x="1050108" y="2428868"/>
            <a:ext cx="2883702" cy="3429024"/>
          </a:xfrm>
          <a:prstGeom prst="rect">
            <a:avLst/>
          </a:prstGeom>
          <a:noFill/>
        </p:spPr>
      </p:pic>
      <p:sp>
        <p:nvSpPr>
          <p:cNvPr id="5" name="زر إجراء: الأمام أو التالي 4">
            <a:hlinkClick r:id="" action="ppaction://hlinkshowjump?jump=previousslide" highlightClick="1"/>
          </p:cNvPr>
          <p:cNvSpPr/>
          <p:nvPr/>
        </p:nvSpPr>
        <p:spPr>
          <a:xfrm>
            <a:off x="7715272" y="5715016"/>
            <a:ext cx="1042416" cy="42862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زر إجراء: الوراء أو السابق 5">
            <a:hlinkClick r:id="" action="ppaction://hlinkshowjump?jump=nextslide" highlightClick="1"/>
          </p:cNvPr>
          <p:cNvSpPr/>
          <p:nvPr/>
        </p:nvSpPr>
        <p:spPr>
          <a:xfrm>
            <a:off x="6315666" y="5715016"/>
            <a:ext cx="1042416"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00430" y="1000108"/>
            <a:ext cx="4884618" cy="1143008"/>
          </a:xfrm>
        </p:spPr>
        <p:txBody>
          <a:bodyPr/>
          <a:lstStyle/>
          <a:p>
            <a:pPr algn="ctr"/>
            <a:r>
              <a:rPr lang="ar-SA" dirty="0" smtClean="0"/>
              <a:t>نشاط (2)</a:t>
            </a:r>
            <a:endParaRPr lang="ar-SA" dirty="0"/>
          </a:p>
        </p:txBody>
      </p:sp>
      <p:sp>
        <p:nvSpPr>
          <p:cNvPr id="3" name="عنوان فرعي 2"/>
          <p:cNvSpPr>
            <a:spLocks noGrp="1"/>
          </p:cNvSpPr>
          <p:nvPr>
            <p:ph type="subTitle" idx="1"/>
          </p:nvPr>
        </p:nvSpPr>
        <p:spPr>
          <a:xfrm>
            <a:off x="533400" y="2074460"/>
            <a:ext cx="7854696" cy="3640556"/>
          </a:xfrm>
        </p:spPr>
        <p:txBody>
          <a:bodyPr/>
          <a:lstStyle/>
          <a:p>
            <a:r>
              <a:rPr lang="ar-SA" dirty="0" smtClean="0">
                <a:solidFill>
                  <a:schemeClr val="tx1">
                    <a:lumMod val="95000"/>
                    <a:lumOff val="5000"/>
                  </a:schemeClr>
                </a:solidFill>
              </a:rPr>
              <a:t>ماذا تفعلين إذا :</a:t>
            </a:r>
          </a:p>
          <a:p>
            <a:pPr algn="ctr"/>
            <a:r>
              <a:rPr lang="ar-SA" dirty="0" smtClean="0">
                <a:solidFill>
                  <a:schemeClr val="tx1">
                    <a:lumMod val="95000"/>
                    <a:lumOff val="5000"/>
                  </a:schemeClr>
                </a:solidFill>
              </a:rPr>
              <a:t>تشاجرت مع إحدى زميلاتك وشتمتك؟</a:t>
            </a:r>
          </a:p>
          <a:p>
            <a:endParaRPr lang="ar-SA" dirty="0" smtClean="0">
              <a:solidFill>
                <a:schemeClr val="tx1">
                  <a:lumMod val="95000"/>
                  <a:lumOff val="5000"/>
                </a:schemeClr>
              </a:solidFill>
            </a:endParaRPr>
          </a:p>
          <a:p>
            <a:pPr>
              <a:buFont typeface="Arial" pitchFamily="34" charset="0"/>
              <a:buChar char="•"/>
            </a:pPr>
            <a:r>
              <a:rPr lang="ar-SA" dirty="0" smtClean="0">
                <a:solidFill>
                  <a:schemeClr val="tx1">
                    <a:lumMod val="95000"/>
                    <a:lumOff val="5000"/>
                  </a:schemeClr>
                </a:solidFill>
              </a:rPr>
              <a:t>تشتميها كما شتمتك وتردين لها الإساءة</a:t>
            </a:r>
          </a:p>
          <a:p>
            <a:pPr>
              <a:buFont typeface="Arial" pitchFamily="34" charset="0"/>
              <a:buChar char="•"/>
            </a:pPr>
            <a:r>
              <a:rPr lang="ar-SA" dirty="0" smtClean="0">
                <a:solidFill>
                  <a:schemeClr val="tx1">
                    <a:lumMod val="95000"/>
                    <a:lumOff val="5000"/>
                  </a:schemeClr>
                </a:solidFill>
              </a:rPr>
              <a:t>تدعين لها </a:t>
            </a:r>
            <a:r>
              <a:rPr lang="ar-SA" dirty="0" smtClean="0">
                <a:solidFill>
                  <a:schemeClr val="tx1">
                    <a:lumMod val="95000"/>
                    <a:lumOff val="5000"/>
                  </a:schemeClr>
                </a:solidFill>
              </a:rPr>
              <a:t>با لهداية ولا تردين </a:t>
            </a:r>
            <a:r>
              <a:rPr lang="ar-SA" dirty="0" smtClean="0">
                <a:solidFill>
                  <a:schemeClr val="tx1">
                    <a:lumMod val="95000"/>
                    <a:lumOff val="5000"/>
                  </a:schemeClr>
                </a:solidFill>
              </a:rPr>
              <a:t>عليها </a:t>
            </a:r>
            <a:r>
              <a:rPr lang="ar-SA" dirty="0" smtClean="0">
                <a:solidFill>
                  <a:schemeClr val="tx1">
                    <a:lumMod val="95000"/>
                    <a:lumOff val="5000"/>
                  </a:schemeClr>
                </a:solidFill>
              </a:rPr>
              <a:t>                           </a:t>
            </a:r>
            <a:r>
              <a:rPr lang="ar-SA" sz="2000" dirty="0" smtClean="0">
                <a:solidFill>
                  <a:schemeClr val="tx1">
                    <a:lumMod val="95000"/>
                    <a:lumOff val="5000"/>
                  </a:schemeClr>
                </a:solidFill>
              </a:rPr>
              <a:t>استمعي </a:t>
            </a:r>
            <a:endParaRPr lang="ar-SA" dirty="0" smtClean="0">
              <a:solidFill>
                <a:schemeClr val="tx1">
                  <a:lumMod val="95000"/>
                  <a:lumOff val="5000"/>
                </a:schemeClr>
              </a:solidFill>
            </a:endParaRPr>
          </a:p>
          <a:p>
            <a:pPr>
              <a:buFont typeface="Arial" pitchFamily="34" charset="0"/>
              <a:buChar char="•"/>
            </a:pPr>
            <a:r>
              <a:rPr lang="ar-SA" dirty="0" smtClean="0">
                <a:solidFill>
                  <a:schemeClr val="tx1">
                    <a:lumMod val="95000"/>
                    <a:lumOff val="5000"/>
                  </a:schemeClr>
                </a:solidFill>
              </a:rPr>
              <a:t>تعتدين عليها بالضرب ولكنك </a:t>
            </a:r>
            <a:r>
              <a:rPr lang="ar-SA" dirty="0" smtClean="0">
                <a:solidFill>
                  <a:schemeClr val="tx1">
                    <a:lumMod val="95000"/>
                    <a:lumOff val="5000"/>
                  </a:schemeClr>
                </a:solidFill>
              </a:rPr>
              <a:t>لا تشتميها                      </a:t>
            </a:r>
            <a:endParaRPr lang="ar-SA" dirty="0">
              <a:solidFill>
                <a:schemeClr val="tx1">
                  <a:lumMod val="95000"/>
                  <a:lumOff val="5000"/>
                </a:schemeClr>
              </a:solidFill>
            </a:endParaRPr>
          </a:p>
        </p:txBody>
      </p:sp>
      <p:sp>
        <p:nvSpPr>
          <p:cNvPr id="5" name="زر إجراء: الوراء أو السابق 4">
            <a:hlinkClick r:id="" action="ppaction://hlinkshowjump?jump=nextslide" highlightClick="1"/>
          </p:cNvPr>
          <p:cNvSpPr/>
          <p:nvPr/>
        </p:nvSpPr>
        <p:spPr>
          <a:xfrm>
            <a:off x="6101352" y="5672732"/>
            <a:ext cx="1042416" cy="39947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زر إجراء: الأمام أو التالي 5">
            <a:hlinkClick r:id="" action="ppaction://hlinkshowjump?jump=previousslide" highlightClick="1"/>
          </p:cNvPr>
          <p:cNvSpPr/>
          <p:nvPr/>
        </p:nvSpPr>
        <p:spPr>
          <a:xfrm>
            <a:off x="7358082" y="5672732"/>
            <a:ext cx="1042416" cy="39947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8" name="نشيد الصديق جميل جدا - YouTube.flv">
            <a:hlinkClick r:id="" action="ppaction://media"/>
          </p:cNvPr>
          <p:cNvPicPr>
            <a:picLocks noRot="1" noChangeAspect="1"/>
          </p:cNvPicPr>
          <p:nvPr>
            <a:videoFile r:link="rId1"/>
          </p:nvPr>
        </p:nvPicPr>
        <p:blipFill>
          <a:blip r:embed="rId3" cstate="print"/>
          <a:stretch>
            <a:fillRect/>
          </a:stretch>
        </p:blipFill>
        <p:spPr>
          <a:xfrm>
            <a:off x="785786" y="4829189"/>
            <a:ext cx="1785950" cy="914406"/>
          </a:xfrm>
          <a:prstGeom prst="rect">
            <a:avLst/>
          </a:prstGeom>
        </p:spPr>
      </p:pic>
      <p:sp>
        <p:nvSpPr>
          <p:cNvPr id="9" name="سهم للأسفل 8"/>
          <p:cNvSpPr/>
          <p:nvPr/>
        </p:nvSpPr>
        <p:spPr>
          <a:xfrm>
            <a:off x="1000100" y="4429132"/>
            <a:ext cx="1484764"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2677</TotalTime>
  <Words>513</Words>
  <Application>Microsoft Office PowerPoint</Application>
  <PresentationFormat>عرض على الشاشة (3:4)‏</PresentationFormat>
  <Paragraphs>68</Paragraphs>
  <Slides>18</Slides>
  <Notes>0</Notes>
  <HiddenSlides>0</HiddenSlides>
  <MMClips>3</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تدفق</vt:lpstr>
      <vt:lpstr>الدرس الأول  آداب التعامل خارج المنزل </vt:lpstr>
      <vt:lpstr>الشريحة 2</vt:lpstr>
      <vt:lpstr>مبررات دراسة الموضوع</vt:lpstr>
      <vt:lpstr>أهداف الدرس</vt:lpstr>
      <vt:lpstr>أولاً:آداب التعامل مع المعلمة </vt:lpstr>
      <vt:lpstr>نشاط (1)</vt:lpstr>
      <vt:lpstr>تلميذتي ...ابحثي عن المعلومة </vt:lpstr>
      <vt:lpstr>ثانياً:آداب التعامل مع الزميلات </vt:lpstr>
      <vt:lpstr>نشاط (2)</vt:lpstr>
      <vt:lpstr>آداب التعامل مع المسنين</vt:lpstr>
      <vt:lpstr>حقوق المسن </vt:lpstr>
      <vt:lpstr>آداب التعامل مع ذوي الإحتياجات الخاصة</vt:lpstr>
      <vt:lpstr>نشاط (3)</vt:lpstr>
      <vt:lpstr>أداب التعامل مع الفقراء والمساكين</vt:lpstr>
      <vt:lpstr>الشريحة 15</vt:lpstr>
      <vt:lpstr>نشاط رقم  (4)</vt:lpstr>
      <vt:lpstr> تطبيقات .....  رتبي الحروف مكونة كلمات ثم اكتبيها في الفراغ</vt:lpstr>
      <vt:lpstr> تابع التطبيقات ......</vt:lpstr>
    </vt:vector>
  </TitlesOfParts>
  <Company>arwa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آداب التعامل خارج المنزل</dc:title>
  <dc:creator>ABUMADA</dc:creator>
  <cp:lastModifiedBy>ABUMADA</cp:lastModifiedBy>
  <cp:revision>123</cp:revision>
  <dcterms:created xsi:type="dcterms:W3CDTF">2012-11-19T17:43:05Z</dcterms:created>
  <dcterms:modified xsi:type="dcterms:W3CDTF">2013-01-13T19:46:52Z</dcterms:modified>
</cp:coreProperties>
</file>