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slides/slide8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85" r:id="rId3"/>
    <p:sldId id="284" r:id="rId4"/>
    <p:sldId id="283" r:id="rId5"/>
    <p:sldId id="282" r:id="rId6"/>
    <p:sldId id="281" r:id="rId7"/>
    <p:sldId id="280" r:id="rId8"/>
    <p:sldId id="279" r:id="rId9"/>
    <p:sldId id="278" r:id="rId10"/>
    <p:sldId id="277" r:id="rId11"/>
    <p:sldId id="276" r:id="rId12"/>
    <p:sldId id="275" r:id="rId13"/>
    <p:sldId id="274" r:id="rId14"/>
    <p:sldId id="273" r:id="rId15"/>
    <p:sldId id="272" r:id="rId16"/>
    <p:sldId id="271" r:id="rId17"/>
    <p:sldId id="269" r:id="rId18"/>
    <p:sldId id="268" r:id="rId19"/>
    <p:sldId id="266" r:id="rId20"/>
    <p:sldId id="265" r:id="rId21"/>
    <p:sldId id="348" r:id="rId22"/>
    <p:sldId id="349" r:id="rId23"/>
    <p:sldId id="350" r:id="rId24"/>
    <p:sldId id="351" r:id="rId25"/>
    <p:sldId id="352" r:id="rId26"/>
    <p:sldId id="353" r:id="rId27"/>
    <p:sldId id="354" r:id="rId28"/>
    <p:sldId id="264" r:id="rId29"/>
    <p:sldId id="263" r:id="rId30"/>
    <p:sldId id="262" r:id="rId31"/>
    <p:sldId id="261" r:id="rId32"/>
    <p:sldId id="260" r:id="rId33"/>
    <p:sldId id="259" r:id="rId34"/>
    <p:sldId id="258" r:id="rId35"/>
    <p:sldId id="257" r:id="rId36"/>
    <p:sldId id="286" r:id="rId37"/>
    <p:sldId id="287" r:id="rId38"/>
    <p:sldId id="288" r:id="rId39"/>
    <p:sldId id="372" r:id="rId40"/>
    <p:sldId id="373" r:id="rId41"/>
    <p:sldId id="374" r:id="rId42"/>
    <p:sldId id="375" r:id="rId43"/>
    <p:sldId id="376" r:id="rId44"/>
    <p:sldId id="377" r:id="rId45"/>
    <p:sldId id="378" r:id="rId46"/>
    <p:sldId id="379" r:id="rId47"/>
    <p:sldId id="380" r:id="rId48"/>
    <p:sldId id="381" r:id="rId49"/>
    <p:sldId id="289" r:id="rId50"/>
    <p:sldId id="290" r:id="rId51"/>
    <p:sldId id="291" r:id="rId52"/>
    <p:sldId id="292" r:id="rId53"/>
    <p:sldId id="293" r:id="rId54"/>
    <p:sldId id="294" r:id="rId55"/>
    <p:sldId id="295" r:id="rId56"/>
    <p:sldId id="296" r:id="rId57"/>
    <p:sldId id="297" r:id="rId58"/>
    <p:sldId id="298" r:id="rId59"/>
    <p:sldId id="299" r:id="rId60"/>
    <p:sldId id="300" r:id="rId61"/>
    <p:sldId id="305" r:id="rId62"/>
    <p:sldId id="304" r:id="rId63"/>
    <p:sldId id="303" r:id="rId64"/>
    <p:sldId id="302" r:id="rId65"/>
    <p:sldId id="301" r:id="rId66"/>
    <p:sldId id="307" r:id="rId67"/>
    <p:sldId id="308" r:id="rId68"/>
    <p:sldId id="309" r:id="rId69"/>
    <p:sldId id="310" r:id="rId70"/>
    <p:sldId id="382" r:id="rId71"/>
    <p:sldId id="383" r:id="rId72"/>
    <p:sldId id="384" r:id="rId73"/>
    <p:sldId id="385" r:id="rId74"/>
    <p:sldId id="386" r:id="rId75"/>
    <p:sldId id="387" r:id="rId76"/>
    <p:sldId id="306" r:id="rId77"/>
    <p:sldId id="311" r:id="rId78"/>
    <p:sldId id="312" r:id="rId79"/>
    <p:sldId id="313" r:id="rId80"/>
    <p:sldId id="344" r:id="rId81"/>
    <p:sldId id="345" r:id="rId82"/>
    <p:sldId id="346" r:id="rId83"/>
    <p:sldId id="347" r:id="rId84"/>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CC"/>
    <a:srgbClr val="00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1" autoAdjust="0"/>
    <p:restoredTop sz="94709" autoAdjust="0"/>
  </p:normalViewPr>
  <p:slideViewPr>
    <p:cSldViewPr>
      <p:cViewPr varScale="1">
        <p:scale>
          <a:sx n="69" d="100"/>
          <a:sy n="69" d="100"/>
        </p:scale>
        <p:origin x="-858" y="-102"/>
      </p:cViewPr>
      <p:guideLst>
        <p:guide orient="horz" pos="2160"/>
        <p:guide pos="2880"/>
      </p:guideLst>
    </p:cSldViewPr>
  </p:slideViewPr>
  <p:outlineViewPr>
    <p:cViewPr>
      <p:scale>
        <a:sx n="33" d="100"/>
        <a:sy n="33" d="100"/>
      </p:scale>
      <p:origin x="0" y="3792"/>
    </p:cViewPr>
  </p:outlineViewPr>
  <p:notesTextViewPr>
    <p:cViewPr>
      <p:scale>
        <a:sx n="100" d="100"/>
        <a:sy n="100" d="100"/>
      </p:scale>
      <p:origin x="0" y="0"/>
    </p:cViewPr>
  </p:notesTextViewPr>
  <p:sorterViewPr>
    <p:cViewPr>
      <p:scale>
        <a:sx n="66" d="100"/>
        <a:sy n="66" d="100"/>
      </p:scale>
      <p:origin x="0" y="882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7BD754FC-F429-462F-9F81-CA1A001987E7}" type="datetimeFigureOut">
              <a:rPr lang="ar-SA"/>
              <a:pPr>
                <a:defRPr/>
              </a:pPr>
              <a:t>11/12/1432</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424A982D-429C-477D-8A56-B71DC0EDD066}"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0DA0F0A2-9297-40F8-BC01-B7CEDF423DC1}" type="datetimeFigureOut">
              <a:rPr lang="ar-SA"/>
              <a:pPr>
                <a:defRPr/>
              </a:pPr>
              <a:t>11/12/1432</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7AF04284-7D96-4BCF-ACC0-89EEAADA04BF}"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2A87C10A-E2FE-4ED7-A987-05D879D6EC92}" type="datetimeFigureOut">
              <a:rPr lang="ar-SA"/>
              <a:pPr>
                <a:defRPr/>
              </a:pPr>
              <a:t>11/12/1432</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24D2BFA4-ECC3-4C49-9A7D-17E07D0D15E4}"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5C8E1375-2CFC-48A0-9C0E-8E0018882F3C}" type="datetimeFigureOut">
              <a:rPr lang="ar-SA"/>
              <a:pPr>
                <a:defRPr/>
              </a:pPr>
              <a:t>11/12/1432</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125670C7-53CE-4B63-ABAD-8C01329D9E80}"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65511C1B-2D4D-4144-B7EE-66CB295ABEE2}" type="datetimeFigureOut">
              <a:rPr lang="ar-SA"/>
              <a:pPr>
                <a:defRPr/>
              </a:pPr>
              <a:t>11/12/1432</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90DC7353-8A34-44BF-AC60-42C240E4BFAE}" type="slidenum">
              <a:rPr lang="ar-SA"/>
              <a:pPr>
                <a:defRPr/>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E87277A8-3A84-4A71-A99E-84F7798C9926}" type="datetimeFigureOut">
              <a:rPr lang="ar-SA"/>
              <a:pPr>
                <a:defRPr/>
              </a:pPr>
              <a:t>11/12/1432</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AC73CEB3-E57F-44CA-AB71-4F5E9F7EDA5F}"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781C0995-31E8-4E9B-8F5B-06B8A688F625}" type="datetimeFigureOut">
              <a:rPr lang="ar-SA"/>
              <a:pPr>
                <a:defRPr/>
              </a:pPr>
              <a:t>11/12/1432</a:t>
            </a:fld>
            <a:endParaRPr lang="ar-SA"/>
          </a:p>
        </p:txBody>
      </p:sp>
      <p:sp>
        <p:nvSpPr>
          <p:cNvPr id="8" name="عنصر نائب للتذييل 4"/>
          <p:cNvSpPr>
            <a:spLocks noGrp="1"/>
          </p:cNvSpPr>
          <p:nvPr>
            <p:ph type="ftr" sz="quarter" idx="11"/>
          </p:nvPr>
        </p:nvSpPr>
        <p:spPr/>
        <p:txBody>
          <a:bodyPr/>
          <a:lstStyle>
            <a:lvl1pPr>
              <a:defRPr/>
            </a:lvl1pPr>
          </a:lstStyle>
          <a:p>
            <a:pPr>
              <a:defRPr/>
            </a:pPr>
            <a:endParaRPr lang="ar-SA"/>
          </a:p>
        </p:txBody>
      </p:sp>
      <p:sp>
        <p:nvSpPr>
          <p:cNvPr id="9" name="عنصر نائب لرقم الشريحة 5"/>
          <p:cNvSpPr>
            <a:spLocks noGrp="1"/>
          </p:cNvSpPr>
          <p:nvPr>
            <p:ph type="sldNum" sz="quarter" idx="12"/>
          </p:nvPr>
        </p:nvSpPr>
        <p:spPr/>
        <p:txBody>
          <a:bodyPr/>
          <a:lstStyle>
            <a:lvl1pPr>
              <a:defRPr/>
            </a:lvl1pPr>
          </a:lstStyle>
          <a:p>
            <a:pPr>
              <a:defRPr/>
            </a:pPr>
            <a:fld id="{101DB298-3742-4684-8C32-2FEBA50BFF72}"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DBF9705E-86E8-4CAB-8B05-143175BF2A41}" type="datetimeFigureOut">
              <a:rPr lang="ar-SA"/>
              <a:pPr>
                <a:defRPr/>
              </a:pPr>
              <a:t>11/12/1432</a:t>
            </a:fld>
            <a:endParaRPr lang="ar-SA"/>
          </a:p>
        </p:txBody>
      </p:sp>
      <p:sp>
        <p:nvSpPr>
          <p:cNvPr id="4" name="عنصر نائب للتذييل 4"/>
          <p:cNvSpPr>
            <a:spLocks noGrp="1"/>
          </p:cNvSpPr>
          <p:nvPr>
            <p:ph type="ftr" sz="quarter" idx="11"/>
          </p:nvPr>
        </p:nvSpPr>
        <p:spPr/>
        <p:txBody>
          <a:bodyPr/>
          <a:lstStyle>
            <a:lvl1pPr>
              <a:defRPr/>
            </a:lvl1pPr>
          </a:lstStyle>
          <a:p>
            <a:pPr>
              <a:defRPr/>
            </a:pPr>
            <a:endParaRPr lang="ar-SA"/>
          </a:p>
        </p:txBody>
      </p:sp>
      <p:sp>
        <p:nvSpPr>
          <p:cNvPr id="5" name="عنصر نائب لرقم الشريحة 5"/>
          <p:cNvSpPr>
            <a:spLocks noGrp="1"/>
          </p:cNvSpPr>
          <p:nvPr>
            <p:ph type="sldNum" sz="quarter" idx="12"/>
          </p:nvPr>
        </p:nvSpPr>
        <p:spPr/>
        <p:txBody>
          <a:bodyPr/>
          <a:lstStyle>
            <a:lvl1pPr>
              <a:defRPr/>
            </a:lvl1pPr>
          </a:lstStyle>
          <a:p>
            <a:pPr>
              <a:defRPr/>
            </a:pPr>
            <a:fld id="{B94C1036-7D38-440E-B1F3-AF4D2193035E}"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B36B1314-6394-42AA-A157-32541DBEB811}" type="datetimeFigureOut">
              <a:rPr lang="ar-SA"/>
              <a:pPr>
                <a:defRPr/>
              </a:pPr>
              <a:t>11/12/1432</a:t>
            </a:fld>
            <a:endParaRPr lang="ar-SA"/>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pPr>
              <a:defRPr/>
            </a:pPr>
            <a:fld id="{DFBC21E8-7069-4EB2-A7EA-49B80FEB97C6}"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8A7AFBA8-45E7-4358-B1FD-1DB14480FDA6}" type="datetimeFigureOut">
              <a:rPr lang="ar-SA"/>
              <a:pPr>
                <a:defRPr/>
              </a:pPr>
              <a:t>11/12/1432</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FBB11306-C33B-4AC8-B5AC-DA1EDF51F80A}"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373ABB1F-4986-414F-B083-2E4600A194C5}" type="datetimeFigureOut">
              <a:rPr lang="ar-SA"/>
              <a:pPr>
                <a:defRPr/>
              </a:pPr>
              <a:t>11/12/1432</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D7040D6B-CB7D-4CB8-9C48-8F12FE29E5E4}"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1AEA693B-8CED-4F6D-ABE0-3196AAE0769A}" type="datetimeFigureOut">
              <a:rPr lang="ar-SA"/>
              <a:pPr>
                <a:defRPr/>
              </a:pPr>
              <a:t>11/12/1432</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257CF470-5CC4-4882-B416-C91C0A3F99BE}"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cs typeface="Times New Roman" pitchFamily="18" charset="0"/>
        </a:defRPr>
      </a:lvl2pPr>
      <a:lvl3pPr algn="ctr" rtl="1" fontAlgn="base">
        <a:spcBef>
          <a:spcPct val="0"/>
        </a:spcBef>
        <a:spcAft>
          <a:spcPct val="0"/>
        </a:spcAft>
        <a:defRPr sz="4400">
          <a:solidFill>
            <a:schemeClr val="tx1"/>
          </a:solidFill>
          <a:latin typeface="Calibri" pitchFamily="34" charset="0"/>
          <a:cs typeface="Times New Roman" pitchFamily="18" charset="0"/>
        </a:defRPr>
      </a:lvl3pPr>
      <a:lvl4pPr algn="ctr" rtl="1" fontAlgn="base">
        <a:spcBef>
          <a:spcPct val="0"/>
        </a:spcBef>
        <a:spcAft>
          <a:spcPct val="0"/>
        </a:spcAft>
        <a:defRPr sz="4400">
          <a:solidFill>
            <a:schemeClr val="tx1"/>
          </a:solidFill>
          <a:latin typeface="Calibri" pitchFamily="34" charset="0"/>
          <a:cs typeface="Times New Roman" pitchFamily="18" charset="0"/>
        </a:defRPr>
      </a:lvl4pPr>
      <a:lvl5pPr algn="ctr" rtl="1" fontAlgn="base">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slide" Target="slide76.xml"/><Relationship Id="rId3" Type="http://schemas.openxmlformats.org/officeDocument/2006/relationships/audio" Target="../media/audio2.wav"/><Relationship Id="rId7" Type="http://schemas.openxmlformats.org/officeDocument/2006/relationships/image" Target="../media/image3.jpeg"/><Relationship Id="rId12" Type="http://schemas.openxmlformats.org/officeDocument/2006/relationships/slide" Target="slide61.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slide" Target="slide49.xml"/><Relationship Id="rId5" Type="http://schemas.openxmlformats.org/officeDocument/2006/relationships/audio" Target="../media/audio3.wav"/><Relationship Id="rId15" Type="http://schemas.openxmlformats.org/officeDocument/2006/relationships/image" Target="../media/image5.png"/><Relationship Id="rId10" Type="http://schemas.openxmlformats.org/officeDocument/2006/relationships/slide" Target="slide28.xml"/><Relationship Id="rId4" Type="http://schemas.openxmlformats.org/officeDocument/2006/relationships/image" Target="../media/image2.png"/><Relationship Id="rId9" Type="http://schemas.openxmlformats.org/officeDocument/2006/relationships/slide" Target="slide4.xml"/><Relationship Id="rId14" Type="http://schemas.openxmlformats.org/officeDocument/2006/relationships/audio" Target="../media/audio5.wav"/></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9.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10.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11.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1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12.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13.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1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14.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1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7.jpe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16.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15.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 Id="rId14" Type="http://schemas.openxmlformats.org/officeDocument/2006/relationships/image" Target="../media/image18.jpeg"/></Relationships>
</file>

<file path=ppt/slides/_rels/slide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20.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19.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2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21.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22.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25.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2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24.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23.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26.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28.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27.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26.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29.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34.xml"/><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slide" Target="slide32.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slide" Target="slide29.xml"/><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 Id="rId14" Type="http://schemas.openxmlformats.org/officeDocument/2006/relationships/slide" Target="slide37.xml"/></Relationships>
</file>

<file path=ppt/slides/_rels/slide2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30.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31.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32.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3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34.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33.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4.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38.jpe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37.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36.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39.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38.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40.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42.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41.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42.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3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43.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18.xml"/><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slide" Target="slide12.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slide" Target="slide5.xml"/><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44.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46.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45.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48.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47.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49.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50.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51.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53.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52.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55.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54.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57.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56.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49.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slide" Target="slide59.xml"/><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slide" Target="slide56.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slide" Target="slide50.xml"/><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 Id="rId14" Type="http://schemas.openxmlformats.org/officeDocument/2006/relationships/slide" Target="slide60.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58.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59.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37.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0.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1.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15.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2.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5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3.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7.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4.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slide" Target="slide68.xm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slide" Target="slide62.xml"/><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5.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6.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7.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8.jpe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69.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38.jpe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59.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69.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 Id="rId14" Type="http://schemas.openxmlformats.org/officeDocument/2006/relationships/image" Target="../media/image18.jpeg"/></Relationships>
</file>

<file path=ppt/slides/_rels/slide7.xml.rels><?xml version="1.0" encoding="UTF-8" standalone="yes"?>
<Relationships xmlns="http://schemas.openxmlformats.org/package/2006/relationships"><Relationship Id="rId8" Type="http://schemas.openxmlformats.org/officeDocument/2006/relationships/audio" Target="../media/audio5.wav"/><Relationship Id="rId3" Type="http://schemas.openxmlformats.org/officeDocument/2006/relationships/audio" Target="../media/audio2.wav"/><Relationship Id="rId7" Type="http://schemas.openxmlformats.org/officeDocument/2006/relationships/audio" Target="../media/audio6.wav"/><Relationship Id="rId12"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4.jpeg"/><Relationship Id="rId5" Type="http://schemas.openxmlformats.org/officeDocument/2006/relationships/audio" Target="../media/audio3.wav"/><Relationship Id="rId10" Type="http://schemas.openxmlformats.org/officeDocument/2006/relationships/image" Target="../media/image3.jpeg"/><Relationship Id="rId4" Type="http://schemas.openxmlformats.org/officeDocument/2006/relationships/image" Target="../media/image2.png"/><Relationship Id="rId9" Type="http://schemas.openxmlformats.org/officeDocument/2006/relationships/image" Target="../media/image5.png"/></Relationships>
</file>

<file path=ppt/slides/_rels/slide7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70.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7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72.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71.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7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73.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7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75.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74.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7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77.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76.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75.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80.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79.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78.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7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slide" Target="slide77.xml"/><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7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7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82.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81.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7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8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84.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83.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8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86.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85.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8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88.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87.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8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91.png"/><Relationship Id="rId3" Type="http://schemas.openxmlformats.org/officeDocument/2006/relationships/audio" Target="../media/audio2.wav"/><Relationship Id="rId7" Type="http://schemas.openxmlformats.org/officeDocument/2006/relationships/audio" Target="../media/audio5.wav"/><Relationship Id="rId12" Type="http://schemas.openxmlformats.org/officeDocument/2006/relationships/image" Target="../media/image90.pn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11" Type="http://schemas.openxmlformats.org/officeDocument/2006/relationships/image" Target="../media/image89.png"/><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_rels/slide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audio2.wav"/><Relationship Id="rId7" Type="http://schemas.openxmlformats.org/officeDocument/2006/relationships/audio" Target="../media/audio5.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audio" Target="../media/audio4.wav"/><Relationship Id="rId5" Type="http://schemas.openxmlformats.org/officeDocument/2006/relationships/audio" Target="../media/audio3.wav"/><Relationship Id="rId10" Type="http://schemas.openxmlformats.org/officeDocument/2006/relationships/image" Target="../media/image4.jpeg"/><Relationship Id="rId4" Type="http://schemas.openxmlformats.org/officeDocument/2006/relationships/image" Target="../media/image2.png"/><Relationship Id="rId9"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مجموعة 8"/>
          <p:cNvGrpSpPr>
            <a:grpSpLocks/>
          </p:cNvGrpSpPr>
          <p:nvPr/>
        </p:nvGrpSpPr>
        <p:grpSpPr bwMode="auto">
          <a:xfrm>
            <a:off x="0" y="1590657"/>
            <a:ext cx="937170" cy="4392525"/>
            <a:chOff x="-108541" y="1590745"/>
            <a:chExt cx="1046237" cy="4392448"/>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000" b="1" dirty="0" smtClean="0">
                <a:solidFill>
                  <a:srgbClr val="C00000"/>
                </a:solidFill>
                <a:effectLst>
                  <a:outerShdw blurRad="38100" dist="38100" dir="2700000" algn="tl">
                    <a:srgbClr val="000000">
                      <a:alpha val="43137"/>
                    </a:srgbClr>
                  </a:outerShdw>
                </a:effectLst>
                <a:latin typeface="Bauhaus 93" pitchFamily="82" charset="0"/>
                <a:cs typeface="ae_AlBattar" pitchFamily="18" charset="-78"/>
              </a:rPr>
              <a:t>الباب الثالث (إنتشار الإسلام)</a:t>
            </a:r>
            <a:endParaRPr lang="ar-SA" sz="4000" b="1" dirty="0">
              <a:solidFill>
                <a:srgbClr val="C00000"/>
              </a:solidFill>
              <a:effectLst>
                <a:outerShdw blurRad="38100" dist="38100" dir="2700000" algn="tl">
                  <a:srgbClr val="000000">
                    <a:alpha val="43137"/>
                  </a:srgbClr>
                </a:outerShdw>
              </a:effectLst>
              <a:latin typeface="Bauhaus 93" pitchFamily="82" charset="0"/>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7"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8"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6" name="Oval 15"/>
          <p:cNvSpPr/>
          <p:nvPr/>
        </p:nvSpPr>
        <p:spPr>
          <a:xfrm>
            <a:off x="1296144" y="980728"/>
            <a:ext cx="7740352" cy="864096"/>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r>
              <a:rPr lang="ar-EG" sz="2400" b="1" dirty="0" smtClean="0">
                <a:effectLst>
                  <a:outerShdw blurRad="38100" dist="38100" dir="2700000" algn="tl">
                    <a:srgbClr val="000000">
                      <a:alpha val="43137"/>
                    </a:srgbClr>
                  </a:outerShdw>
                </a:effectLst>
                <a:hlinkClick r:id="rId9" action="ppaction://hlinksldjump"/>
              </a:rPr>
              <a:t>الفصل الأول :</a:t>
            </a:r>
          </a:p>
          <a:p>
            <a:r>
              <a:rPr lang="ar-EG" sz="2400" b="1" dirty="0" smtClean="0">
                <a:hlinkClick r:id="rId9" action="ppaction://hlinksldjump"/>
              </a:rPr>
              <a:t>الفتوحات الإسلامية في عهد الخلفاء الراشدين .</a:t>
            </a:r>
            <a:endParaRPr lang="en-US" sz="2400" b="1" dirty="0"/>
          </a:p>
        </p:txBody>
      </p:sp>
      <p:sp>
        <p:nvSpPr>
          <p:cNvPr id="17" name="Oval 16"/>
          <p:cNvSpPr/>
          <p:nvPr/>
        </p:nvSpPr>
        <p:spPr>
          <a:xfrm>
            <a:off x="1115616" y="2060848"/>
            <a:ext cx="7848872" cy="93610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r>
              <a:rPr lang="ar-EG" sz="2400" b="1" dirty="0" smtClean="0">
                <a:effectLst>
                  <a:outerShdw blurRad="38100" dist="38100" dir="2700000" algn="tl">
                    <a:srgbClr val="000000">
                      <a:alpha val="43137"/>
                    </a:srgbClr>
                  </a:outerShdw>
                </a:effectLst>
                <a:hlinkClick r:id="rId10" action="ppaction://hlinksldjump"/>
              </a:rPr>
              <a:t>الفصل الثاني :</a:t>
            </a:r>
          </a:p>
          <a:p>
            <a:r>
              <a:rPr lang="ar-EG" sz="2400" b="1" dirty="0" smtClean="0">
                <a:hlinkClick r:id="rId10" action="ppaction://hlinksldjump"/>
              </a:rPr>
              <a:t>الفتوحات الإسلامية في عهد الأمويين.</a:t>
            </a:r>
            <a:endParaRPr lang="en-US" sz="2400" dirty="0"/>
          </a:p>
        </p:txBody>
      </p:sp>
      <p:sp>
        <p:nvSpPr>
          <p:cNvPr id="18" name="Oval 17"/>
          <p:cNvSpPr/>
          <p:nvPr/>
        </p:nvSpPr>
        <p:spPr>
          <a:xfrm>
            <a:off x="1115616" y="3212976"/>
            <a:ext cx="7848872" cy="86409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r>
              <a:rPr lang="ar-EG" sz="2400" b="1" dirty="0" smtClean="0">
                <a:effectLst>
                  <a:outerShdw blurRad="38100" dist="38100" dir="2700000" algn="tl">
                    <a:srgbClr val="000000">
                      <a:alpha val="43137"/>
                    </a:srgbClr>
                  </a:outerShdw>
                </a:effectLst>
                <a:hlinkClick r:id="rId11" action="ppaction://hlinksldjump"/>
              </a:rPr>
              <a:t>الفصل الثالث :</a:t>
            </a:r>
          </a:p>
          <a:p>
            <a:r>
              <a:rPr lang="ar-EG" sz="2400" b="1" dirty="0" smtClean="0">
                <a:hlinkClick r:id="rId11" action="ppaction://hlinksldjump"/>
              </a:rPr>
              <a:t>الفتوحات الإسلامية في عهد العباسيين.</a:t>
            </a:r>
            <a:endParaRPr lang="en-US" sz="2400" b="1" dirty="0"/>
          </a:p>
        </p:txBody>
      </p:sp>
      <p:sp>
        <p:nvSpPr>
          <p:cNvPr id="19" name="Oval 18"/>
          <p:cNvSpPr/>
          <p:nvPr/>
        </p:nvSpPr>
        <p:spPr>
          <a:xfrm>
            <a:off x="1043608" y="4293096"/>
            <a:ext cx="7848872" cy="936104"/>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r>
              <a:rPr lang="ar-EG" sz="2400" b="1" dirty="0" smtClean="0">
                <a:effectLst>
                  <a:outerShdw blurRad="38100" dist="38100" dir="2700000" algn="tl">
                    <a:srgbClr val="000000">
                      <a:alpha val="43137"/>
                    </a:srgbClr>
                  </a:outerShdw>
                </a:effectLst>
                <a:hlinkClick r:id="rId12" action="ppaction://hlinksldjump"/>
              </a:rPr>
              <a:t>الفصل الرابع :</a:t>
            </a:r>
          </a:p>
          <a:p>
            <a:r>
              <a:rPr lang="ar-EG" sz="2400" b="1" dirty="0" smtClean="0">
                <a:hlinkClick r:id="rId12" action="ppaction://hlinksldjump"/>
              </a:rPr>
              <a:t>الفتوحات الإسلامية في عهد العثمانيين.</a:t>
            </a:r>
            <a:endParaRPr lang="en-US" sz="2400" b="1" dirty="0"/>
          </a:p>
        </p:txBody>
      </p:sp>
      <p:sp>
        <p:nvSpPr>
          <p:cNvPr id="20" name="Oval 19"/>
          <p:cNvSpPr/>
          <p:nvPr/>
        </p:nvSpPr>
        <p:spPr>
          <a:xfrm>
            <a:off x="1115616" y="5373216"/>
            <a:ext cx="7848872" cy="129614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r>
              <a:rPr lang="ar-EG" sz="2400" b="1" dirty="0" smtClean="0">
                <a:effectLst>
                  <a:outerShdw blurRad="38100" dist="38100" dir="2700000" algn="tl">
                    <a:srgbClr val="000000">
                      <a:alpha val="43137"/>
                    </a:srgbClr>
                  </a:outerShdw>
                </a:effectLst>
                <a:hlinkClick r:id="rId13" action="ppaction://hlinksldjump"/>
              </a:rPr>
              <a:t>الفصل الخامس :</a:t>
            </a:r>
          </a:p>
          <a:p>
            <a:pPr algn="ctr"/>
            <a:r>
              <a:rPr lang="ar-EG" sz="2400" b="1" dirty="0" smtClean="0">
                <a:hlinkClick r:id="rId13" action="ppaction://hlinksldjump"/>
              </a:rPr>
              <a:t>بعض البلدان التي انتشر فيها الإسلام عن طريق الدعاة    و التجار.</a:t>
            </a:r>
            <a:endParaRPr lang="en-US" sz="2400" b="1" dirty="0"/>
          </a:p>
        </p:txBody>
      </p:sp>
      <p:pic>
        <p:nvPicPr>
          <p:cNvPr id="15" name="Picture 6" descr="C:\Documents and Settings\نور المعلم\My Documents\My Pictures\exit[1].png">
            <a:hlinkClick r:id="" action="ppaction://hlinkshowjump?jump=endshow" highlightClick="1"/>
            <a:hlinkHover r:id="" action="ppaction://noaction" highlightClick="1">
              <a:snd r:embed="rId14" name="الترجمة من Google#en-ar-ط§ظ„طھظ„_4.wav"/>
            </a:hlinkHover>
          </p:cNvPr>
          <p:cNvPicPr>
            <a:picLocks noChangeAspect="1" noChangeArrowheads="1"/>
          </p:cNvPicPr>
          <p:nvPr/>
        </p:nvPicPr>
        <p:blipFill>
          <a:blip r:embed="rId15" cstate="print"/>
          <a:srcRect/>
          <a:stretch>
            <a:fillRect/>
          </a:stretch>
        </p:blipFill>
        <p:spPr bwMode="auto">
          <a:xfrm>
            <a:off x="179512" y="5805246"/>
            <a:ext cx="691547" cy="1052754"/>
          </a:xfrm>
          <a:prstGeom prst="rect">
            <a:avLst/>
          </a:prstGeom>
          <a:noFill/>
          <a:ln w="9525">
            <a:noFill/>
            <a:miter lim="800000"/>
            <a:headEnd/>
            <a:tailEnd/>
          </a:ln>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2"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style.rotation</p:attrName>
                                        </p:attrNameLst>
                                      </p:cBhvr>
                                      <p:tavLst>
                                        <p:tav tm="0">
                                          <p:val>
                                            <p:fltVal val="720"/>
                                          </p:val>
                                        </p:tav>
                                        <p:tav tm="100000">
                                          <p:val>
                                            <p:fltVal val="0"/>
                                          </p:val>
                                        </p:tav>
                                      </p:tavLst>
                                    </p:anim>
                                    <p:anim calcmode="lin" valueType="num">
                                      <p:cBhvr>
                                        <p:cTn id="9" dur="2000" fill="hold"/>
                                        <p:tgtEl>
                                          <p:spTgt spid="10"/>
                                        </p:tgtEl>
                                        <p:attrNameLst>
                                          <p:attrName>ppt_h</p:attrName>
                                        </p:attrNameLst>
                                      </p:cBhvr>
                                      <p:tavLst>
                                        <p:tav tm="0">
                                          <p:val>
                                            <p:fltVal val="0"/>
                                          </p:val>
                                        </p:tav>
                                        <p:tav tm="100000">
                                          <p:val>
                                            <p:strVal val="#ppt_h"/>
                                          </p:val>
                                        </p:tav>
                                      </p:tavLst>
                                    </p:anim>
                                    <p:anim calcmode="lin" valueType="num">
                                      <p:cBhvr>
                                        <p:cTn id="10"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3" presetClass="entr" presetSubtype="1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plus(in)">
                                      <p:cBhvr>
                                        <p:cTn id="15" dur="20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randombar(horizontal)">
                                      <p:cBhvr>
                                        <p:cTn id="20" dur="20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2000" fill="hold"/>
                                        <p:tgtEl>
                                          <p:spTgt spid="18"/>
                                        </p:tgtEl>
                                        <p:attrNameLst>
                                          <p:attrName>ppt_w</p:attrName>
                                        </p:attrNameLst>
                                      </p:cBhvr>
                                      <p:tavLst>
                                        <p:tav tm="0">
                                          <p:val>
                                            <p:fltVal val="0"/>
                                          </p:val>
                                        </p:tav>
                                        <p:tav tm="100000">
                                          <p:val>
                                            <p:strVal val="#ppt_w"/>
                                          </p:val>
                                        </p:tav>
                                      </p:tavLst>
                                    </p:anim>
                                    <p:anim calcmode="lin" valueType="num">
                                      <p:cBhvr>
                                        <p:cTn id="26" dur="2000" fill="hold"/>
                                        <p:tgtEl>
                                          <p:spTgt spid="18"/>
                                        </p:tgtEl>
                                        <p:attrNameLst>
                                          <p:attrName>ppt_h</p:attrName>
                                        </p:attrNameLst>
                                      </p:cBhvr>
                                      <p:tavLst>
                                        <p:tav tm="0">
                                          <p:val>
                                            <p:fltVal val="0"/>
                                          </p:val>
                                        </p:tav>
                                        <p:tav tm="100000">
                                          <p:val>
                                            <p:strVal val="#ppt_h"/>
                                          </p:val>
                                        </p:tav>
                                      </p:tavLst>
                                    </p:anim>
                                    <p:anim calcmode="lin" valueType="num">
                                      <p:cBhvr>
                                        <p:cTn id="27" dur="2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8" dur="2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19" presetClass="entr" presetSubtype="1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2000" fill="hold"/>
                                        <p:tgtEl>
                                          <p:spTgt spid="19"/>
                                        </p:tgtEl>
                                        <p:attrNameLst>
                                          <p:attrName>ppt_w</p:attrName>
                                        </p:attrNameLst>
                                      </p:cBhvr>
                                      <p:tavLst>
                                        <p:tav tm="0" fmla="#ppt_w*sin(2.5*pi*$)">
                                          <p:val>
                                            <p:fltVal val="0"/>
                                          </p:val>
                                        </p:tav>
                                        <p:tav tm="100000">
                                          <p:val>
                                            <p:fltVal val="1"/>
                                          </p:val>
                                        </p:tav>
                                      </p:tavLst>
                                    </p:anim>
                                    <p:anim calcmode="lin" valueType="num">
                                      <p:cBhvr>
                                        <p:cTn id="34" dur="20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580">
                                          <p:stCondLst>
                                            <p:cond delay="0"/>
                                          </p:stCondLst>
                                        </p:cTn>
                                        <p:tgtEl>
                                          <p:spTgt spid="20"/>
                                        </p:tgtEl>
                                      </p:cBhvr>
                                    </p:animEffect>
                                    <p:anim calcmode="lin" valueType="num">
                                      <p:cBhvr>
                                        <p:cTn id="40"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45" dur="26">
                                          <p:stCondLst>
                                            <p:cond delay="650"/>
                                          </p:stCondLst>
                                        </p:cTn>
                                        <p:tgtEl>
                                          <p:spTgt spid="20"/>
                                        </p:tgtEl>
                                      </p:cBhvr>
                                      <p:to x="100000" y="60000"/>
                                    </p:animScale>
                                    <p:animScale>
                                      <p:cBhvr>
                                        <p:cTn id="46" dur="166" decel="50000">
                                          <p:stCondLst>
                                            <p:cond delay="676"/>
                                          </p:stCondLst>
                                        </p:cTn>
                                        <p:tgtEl>
                                          <p:spTgt spid="20"/>
                                        </p:tgtEl>
                                      </p:cBhvr>
                                      <p:to x="100000" y="100000"/>
                                    </p:animScale>
                                    <p:animScale>
                                      <p:cBhvr>
                                        <p:cTn id="47" dur="26">
                                          <p:stCondLst>
                                            <p:cond delay="1312"/>
                                          </p:stCondLst>
                                        </p:cTn>
                                        <p:tgtEl>
                                          <p:spTgt spid="20"/>
                                        </p:tgtEl>
                                      </p:cBhvr>
                                      <p:to x="100000" y="80000"/>
                                    </p:animScale>
                                    <p:animScale>
                                      <p:cBhvr>
                                        <p:cTn id="48" dur="166" decel="50000">
                                          <p:stCondLst>
                                            <p:cond delay="1338"/>
                                          </p:stCondLst>
                                        </p:cTn>
                                        <p:tgtEl>
                                          <p:spTgt spid="20"/>
                                        </p:tgtEl>
                                      </p:cBhvr>
                                      <p:to x="100000" y="100000"/>
                                    </p:animScale>
                                    <p:animScale>
                                      <p:cBhvr>
                                        <p:cTn id="49" dur="26">
                                          <p:stCondLst>
                                            <p:cond delay="1642"/>
                                          </p:stCondLst>
                                        </p:cTn>
                                        <p:tgtEl>
                                          <p:spTgt spid="20"/>
                                        </p:tgtEl>
                                      </p:cBhvr>
                                      <p:to x="100000" y="90000"/>
                                    </p:animScale>
                                    <p:animScale>
                                      <p:cBhvr>
                                        <p:cTn id="50" dur="166" decel="50000">
                                          <p:stCondLst>
                                            <p:cond delay="1668"/>
                                          </p:stCondLst>
                                        </p:cTn>
                                        <p:tgtEl>
                                          <p:spTgt spid="20"/>
                                        </p:tgtEl>
                                      </p:cBhvr>
                                      <p:to x="100000" y="100000"/>
                                    </p:animScale>
                                    <p:animScale>
                                      <p:cBhvr>
                                        <p:cTn id="51" dur="26">
                                          <p:stCondLst>
                                            <p:cond delay="1808"/>
                                          </p:stCondLst>
                                        </p:cTn>
                                        <p:tgtEl>
                                          <p:spTgt spid="20"/>
                                        </p:tgtEl>
                                      </p:cBhvr>
                                      <p:to x="100000" y="95000"/>
                                    </p:animScale>
                                    <p:animScale>
                                      <p:cBhvr>
                                        <p:cTn id="52" dur="166" decel="50000">
                                          <p:stCondLst>
                                            <p:cond delay="1834"/>
                                          </p:stCondLst>
                                        </p:cTn>
                                        <p:tgtEl>
                                          <p:spTgt spid="2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2" animBg="1"/>
      <p:bldP spid="16" grpId="0" animBg="1"/>
      <p:bldP spid="17" grpId="0" animBg="1"/>
      <p:bldP spid="18" grpId="0" animBg="1"/>
      <p:bldP spid="19" grpId="0" animBg="1"/>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2800" b="1" dirty="0" smtClean="0">
                <a:solidFill>
                  <a:srgbClr val="C00000"/>
                </a:solidFill>
              </a:rPr>
              <a:t>أولا: ميادين القتال مع الفرس في العراق </a:t>
            </a:r>
            <a:endParaRPr lang="en-US" sz="2800" b="1" dirty="0">
              <a:solidFill>
                <a:srgbClr val="C0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2" name="Cloud Callout 11"/>
          <p:cNvSpPr/>
          <p:nvPr/>
        </p:nvSpPr>
        <p:spPr>
          <a:xfrm>
            <a:off x="1331640" y="908720"/>
            <a:ext cx="7632848" cy="1944216"/>
          </a:xfrm>
          <a:prstGeom prst="cloudCallou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ar-SA" sz="3200" b="1" dirty="0" smtClean="0">
                <a:solidFill>
                  <a:schemeClr val="tx1"/>
                </a:solidFill>
                <a:latin typeface="Arial Unicode MS" pitchFamily="34" charset="-128"/>
                <a:ea typeface="Arial Unicode MS" pitchFamily="34" charset="-128"/>
                <a:cs typeface="Arial Unicode MS" pitchFamily="34" charset="-128"/>
              </a:rPr>
              <a:t>في إقليم خراسان </a:t>
            </a:r>
            <a:r>
              <a:rPr lang="ar-SA" sz="3200" b="1" dirty="0" err="1" smtClean="0">
                <a:solidFill>
                  <a:schemeClr val="tx1"/>
                </a:solidFill>
                <a:latin typeface="Arial Unicode MS" pitchFamily="34" charset="-128"/>
                <a:ea typeface="Arial Unicode MS" pitchFamily="34" charset="-128"/>
                <a:cs typeface="Arial Unicode MS" pitchFamily="34" charset="-128"/>
              </a:rPr>
              <a:t>والقفقاس</a:t>
            </a:r>
            <a:r>
              <a:rPr lang="ar-SA" sz="3200" b="1" dirty="0" smtClean="0">
                <a:solidFill>
                  <a:schemeClr val="tx1"/>
                </a:solidFill>
                <a:latin typeface="Arial Unicode MS" pitchFamily="34" charset="-128"/>
                <a:ea typeface="Arial Unicode MS" pitchFamily="34" charset="-128"/>
                <a:cs typeface="Arial Unicode MS" pitchFamily="34" charset="-128"/>
              </a:rPr>
              <a:t> وما وراء النهر</a:t>
            </a:r>
            <a:endParaRPr lang="en-US" sz="3200" b="1" dirty="0">
              <a:solidFill>
                <a:schemeClr val="tx1"/>
              </a:solidFill>
              <a:latin typeface="Arial Unicode MS" pitchFamily="34" charset="-128"/>
              <a:ea typeface="Arial Unicode MS" pitchFamily="34" charset="-128"/>
              <a:cs typeface="Arial Unicode MS" pitchFamily="34" charset="-128"/>
            </a:endParaRPr>
          </a:p>
        </p:txBody>
      </p:sp>
      <p:sp>
        <p:nvSpPr>
          <p:cNvPr id="13" name="Flowchart: Manual Input 12"/>
          <p:cNvSpPr/>
          <p:nvPr/>
        </p:nvSpPr>
        <p:spPr>
          <a:xfrm>
            <a:off x="1259632" y="2708920"/>
            <a:ext cx="7632848" cy="4005064"/>
          </a:xfrm>
          <a:prstGeom prst="flowChartManualInput">
            <a:avLst/>
          </a:prstGeom>
          <a:ln>
            <a:noFill/>
          </a:ln>
          <a:effectLst>
            <a:glow rad="228600">
              <a:schemeClr val="accent6">
                <a:satMod val="175000"/>
                <a:alpha val="40000"/>
              </a:schemeClr>
            </a:glow>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2">
            <a:schemeClr val="accent4"/>
          </a:fillRef>
          <a:effectRef idx="1">
            <a:schemeClr val="accent4"/>
          </a:effectRef>
          <a:fontRef idx="minor">
            <a:schemeClr val="dk1"/>
          </a:fontRef>
        </p:style>
        <p:txBody>
          <a:bodyPr rtlCol="0" anchor="ctr"/>
          <a:lstStyle/>
          <a:p>
            <a:pPr algn="justLow"/>
            <a:r>
              <a:rPr lang="ar-EG" sz="2400" b="1" dirty="0" smtClean="0">
                <a:solidFill>
                  <a:schemeClr val="tx1"/>
                </a:solidFill>
              </a:rPr>
              <a:t>استمراراً لعملية الفتح قسم الخليفة عمر بن الخطاب (رضي الله عنه) جيش المسلمين إلى عدة «ألوية »، ووجه كل لواء بقائده إلى كل إقليم من أقاليم الدولة الفارسية، وقد استطاع قادة تلك الألوية فتح الجبهة الشمالية الواقعة </a:t>
            </a:r>
          </a:p>
          <a:p>
            <a:pPr algn="justLow"/>
            <a:r>
              <a:rPr lang="ar-EG" sz="2400" b="1" dirty="0" smtClean="0">
                <a:solidFill>
                  <a:schemeClr val="tx1"/>
                </a:solidFill>
              </a:rPr>
              <a:t>غرب بحر قزوين حتى نهاية جبال القفقاس، وكذلك الجبهة الوسطى والشرقية التي تشمل الإقليم الجبلي، وإقليم فارس، وإقليم خراسان وسجستان وكرمان ومكران وبذلك أصبحت جميع أجزاء الدولة الفارسية تنعم بحكم الإسلام وعدله.</a:t>
            </a:r>
            <a:endParaRPr lang="en-US" sz="2400" b="1" dirty="0" smtClean="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770" decel="100000"/>
                                        <p:tgtEl>
                                          <p:spTgt spid="12"/>
                                        </p:tgtEl>
                                      </p:cBhvr>
                                    </p:animEffect>
                                    <p:animScale>
                                      <p:cBhvr>
                                        <p:cTn id="15" dur="770" decel="100000"/>
                                        <p:tgtEl>
                                          <p:spTgt spid="12"/>
                                        </p:tgtEl>
                                      </p:cBhvr>
                                      <p:from x="10000" y="10000"/>
                                      <p:to x="200000" y="450000"/>
                                    </p:animScale>
                                    <p:animScale>
                                      <p:cBhvr>
                                        <p:cTn id="16" dur="1230" accel="100000" fill="hold">
                                          <p:stCondLst>
                                            <p:cond delay="770"/>
                                          </p:stCondLst>
                                        </p:cTn>
                                        <p:tgtEl>
                                          <p:spTgt spid="12"/>
                                        </p:tgtEl>
                                      </p:cBhvr>
                                      <p:from x="200000" y="450000"/>
                                      <p:to x="100000" y="100000"/>
                                    </p:animScale>
                                    <p:set>
                                      <p:cBhvr>
                                        <p:cTn id="17" dur="770" fill="hold"/>
                                        <p:tgtEl>
                                          <p:spTgt spid="12"/>
                                        </p:tgtEl>
                                        <p:attrNameLst>
                                          <p:attrName>ppt_x</p:attrName>
                                        </p:attrNameLst>
                                      </p:cBhvr>
                                      <p:to>
                                        <p:strVal val="(0.5)"/>
                                      </p:to>
                                    </p:set>
                                    <p:anim from="(0.5)" to="(#ppt_x)" calcmode="lin" valueType="num">
                                      <p:cBhvr>
                                        <p:cTn id="18" dur="1230" accel="100000" fill="hold">
                                          <p:stCondLst>
                                            <p:cond delay="770"/>
                                          </p:stCondLst>
                                        </p:cTn>
                                        <p:tgtEl>
                                          <p:spTgt spid="12"/>
                                        </p:tgtEl>
                                        <p:attrNameLst>
                                          <p:attrName>ppt_x</p:attrName>
                                        </p:attrNameLst>
                                      </p:cBhvr>
                                    </p:anim>
                                    <p:set>
                                      <p:cBhvr>
                                        <p:cTn id="19" dur="770" fill="hold"/>
                                        <p:tgtEl>
                                          <p:spTgt spid="12"/>
                                        </p:tgtEl>
                                        <p:attrNameLst>
                                          <p:attrName>ppt_y</p:attrName>
                                        </p:attrNameLst>
                                      </p:cBhvr>
                                      <p:to>
                                        <p:strVal val="(#ppt_y+0.4)"/>
                                      </p:to>
                                    </p:set>
                                    <p:anim from="(#ppt_y+0.4)" to="(#ppt_y)" calcmode="lin" valueType="num">
                                      <p:cBhvr>
                                        <p:cTn id="20" dur="1230" accel="100000" fill="hold">
                                          <p:stCondLst>
                                            <p:cond delay="770"/>
                                          </p:stCondLst>
                                        </p:cTn>
                                        <p:tgtEl>
                                          <p:spTgt spid="12"/>
                                        </p:tgtEl>
                                        <p:attrNameLst>
                                          <p:attrName>ppt_y</p:attrName>
                                        </p:attrNameLst>
                                      </p:cBhvr>
                                    </p:anim>
                                  </p:childTnLst>
                                </p:cTn>
                              </p:par>
                            </p:childTnLst>
                          </p:cTn>
                        </p:par>
                      </p:childTnLst>
                    </p:cTn>
                  </p:par>
                  <p:par>
                    <p:cTn id="21" fill="hold">
                      <p:stCondLst>
                        <p:cond delay="indefinite"/>
                      </p:stCondLst>
                      <p:childTnLst>
                        <p:par>
                          <p:cTn id="22" fill="hold">
                            <p:stCondLst>
                              <p:cond delay="0"/>
                            </p:stCondLst>
                            <p:childTnLst>
                              <p:par>
                                <p:cTn id="23" presetID="39" presetClass="entr" presetSubtype="0" accel="10000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13"/>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13"/>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400" b="1" dirty="0" smtClean="0">
                <a:solidFill>
                  <a:srgbClr val="C00000"/>
                </a:solidFill>
              </a:rPr>
              <a:t>خط سير الفتوحات الإسلامية في بلاد فارس</a:t>
            </a:r>
            <a:endParaRPr lang="ar-SA" sz="24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Process 10"/>
          <p:cNvSpPr/>
          <p:nvPr/>
        </p:nvSpPr>
        <p:spPr>
          <a:xfrm>
            <a:off x="1403648" y="980728"/>
            <a:ext cx="7488832" cy="1296144"/>
          </a:xfrm>
          <a:prstGeom prst="flowChartProcess">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5"/>
          </a:lnRef>
          <a:fillRef idx="3">
            <a:schemeClr val="accent5"/>
          </a:fillRef>
          <a:effectRef idx="2">
            <a:schemeClr val="accent5"/>
          </a:effectRef>
          <a:fontRef idx="minor">
            <a:schemeClr val="lt1"/>
          </a:fontRef>
        </p:style>
        <p:txBody>
          <a:bodyPr rtlCol="0" anchor="ctr"/>
          <a:lstStyle/>
          <a:p>
            <a:r>
              <a:rPr lang="ar-EG" sz="2400" dirty="0" smtClean="0">
                <a:solidFill>
                  <a:schemeClr val="tx1"/>
                </a:solidFill>
              </a:rPr>
              <a:t>بعد أن سقط الفرس في الميدان العسكري، أخذت جماعات منهم تصارع الإسلام فكرياً فترات طويله ، كما أنهم شنوا على المسلمين حروباً شعواء بأسماء مختلفة؛ يمكن القول : إنها أسهمت مؤخراً في ضعف العالم الإسلامي.</a:t>
            </a:r>
            <a:endParaRPr lang="en-US" sz="2400" dirty="0" smtClean="0">
              <a:solidFill>
                <a:schemeClr val="tx1"/>
              </a:solidFill>
            </a:endParaRPr>
          </a:p>
        </p:txBody>
      </p:sp>
      <p:pic>
        <p:nvPicPr>
          <p:cNvPr id="11265" name="Picture 1"/>
          <p:cNvPicPr>
            <a:picLocks noChangeAspect="1" noChangeArrowheads="1"/>
          </p:cNvPicPr>
          <p:nvPr/>
        </p:nvPicPr>
        <p:blipFill>
          <a:blip r:embed="rId11" cstate="print">
            <a:lum contrast="10000"/>
          </a:blip>
          <a:srcRect/>
          <a:stretch>
            <a:fillRect/>
          </a:stretch>
        </p:blipFill>
        <p:spPr bwMode="auto">
          <a:xfrm>
            <a:off x="1043608" y="2348880"/>
            <a:ext cx="8028384" cy="4392488"/>
          </a:xfrm>
          <a:prstGeom prst="roundRect">
            <a:avLst>
              <a:gd name="adj" fmla="val 16667"/>
            </a:avLst>
          </a:prstGeom>
          <a:ln>
            <a:solidFill>
              <a:srgbClr val="00B05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9" presetClass="entr" presetSubtype="1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0" fill="hold"/>
                                        <p:tgtEl>
                                          <p:spTgt spid="11"/>
                                        </p:tgtEl>
                                        <p:attrNameLst>
                                          <p:attrName>ppt_w</p:attrName>
                                        </p:attrNameLst>
                                      </p:cBhvr>
                                      <p:tavLst>
                                        <p:tav tm="0" fmla="#ppt_w*sin(2.5*pi*$)">
                                          <p:val>
                                            <p:fltVal val="0"/>
                                          </p:val>
                                        </p:tav>
                                        <p:tav tm="100000">
                                          <p:val>
                                            <p:fltVal val="1"/>
                                          </p:val>
                                        </p:tav>
                                      </p:tavLst>
                                    </p:anim>
                                    <p:anim calcmode="lin" valueType="num">
                                      <p:cBhvr>
                                        <p:cTn id="17" dur="5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35" presetClass="entr" presetSubtype="0" fill="hold" nodeType="clickEffect">
                                  <p:stCondLst>
                                    <p:cond delay="0"/>
                                  </p:stCondLst>
                                  <p:childTnLst>
                                    <p:set>
                                      <p:cBhvr>
                                        <p:cTn id="21" dur="1" fill="hold">
                                          <p:stCondLst>
                                            <p:cond delay="0"/>
                                          </p:stCondLst>
                                        </p:cTn>
                                        <p:tgtEl>
                                          <p:spTgt spid="11265"/>
                                        </p:tgtEl>
                                        <p:attrNameLst>
                                          <p:attrName>style.visibility</p:attrName>
                                        </p:attrNameLst>
                                      </p:cBhvr>
                                      <p:to>
                                        <p:strVal val="visible"/>
                                      </p:to>
                                    </p:set>
                                    <p:animEffect transition="in" filter="fade">
                                      <p:cBhvr>
                                        <p:cTn id="22" dur="2000"/>
                                        <p:tgtEl>
                                          <p:spTgt spid="11265"/>
                                        </p:tgtEl>
                                      </p:cBhvr>
                                    </p:animEffect>
                                    <p:anim calcmode="lin" valueType="num">
                                      <p:cBhvr>
                                        <p:cTn id="23" dur="2000" fill="hold"/>
                                        <p:tgtEl>
                                          <p:spTgt spid="11265"/>
                                        </p:tgtEl>
                                        <p:attrNameLst>
                                          <p:attrName>style.rotation</p:attrName>
                                        </p:attrNameLst>
                                      </p:cBhvr>
                                      <p:tavLst>
                                        <p:tav tm="0">
                                          <p:val>
                                            <p:fltVal val="720"/>
                                          </p:val>
                                        </p:tav>
                                        <p:tav tm="100000">
                                          <p:val>
                                            <p:fltVal val="0"/>
                                          </p:val>
                                        </p:tav>
                                      </p:tavLst>
                                    </p:anim>
                                    <p:anim calcmode="lin" valueType="num">
                                      <p:cBhvr>
                                        <p:cTn id="24" dur="2000" fill="hold"/>
                                        <p:tgtEl>
                                          <p:spTgt spid="11265"/>
                                        </p:tgtEl>
                                        <p:attrNameLst>
                                          <p:attrName>ppt_h</p:attrName>
                                        </p:attrNameLst>
                                      </p:cBhvr>
                                      <p:tavLst>
                                        <p:tav tm="0">
                                          <p:val>
                                            <p:fltVal val="0"/>
                                          </p:val>
                                        </p:tav>
                                        <p:tav tm="100000">
                                          <p:val>
                                            <p:strVal val="#ppt_h"/>
                                          </p:val>
                                        </p:tav>
                                      </p:tavLst>
                                    </p:anim>
                                    <p:anim calcmode="lin" valueType="num">
                                      <p:cBhvr>
                                        <p:cTn id="25" dur="2000" fill="hold"/>
                                        <p:tgtEl>
                                          <p:spTgt spid="1126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C00000"/>
                </a:solidFill>
              </a:rPr>
              <a:t>ثانياً: ميادين القتال مع الروم في بلاد الشام</a:t>
            </a:r>
            <a:endParaRPr lang="ar-SA" sz="2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Punched Tape 10"/>
          <p:cNvSpPr/>
          <p:nvPr/>
        </p:nvSpPr>
        <p:spPr>
          <a:xfrm>
            <a:off x="1619672" y="1052736"/>
            <a:ext cx="7056784" cy="1224136"/>
          </a:xfrm>
          <a:prstGeom prst="flowChartPunchedTape">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ar-EG" sz="5400" b="1" dirty="0" smtClean="0">
                <a:solidFill>
                  <a:schemeClr val="tx1"/>
                </a:solidFill>
              </a:rPr>
              <a:t>فتح بلاد الشام</a:t>
            </a:r>
            <a:endParaRPr lang="en-US" sz="5400" b="1" dirty="0">
              <a:solidFill>
                <a:schemeClr val="tx1"/>
              </a:solidFill>
            </a:endParaRPr>
          </a:p>
        </p:txBody>
      </p:sp>
      <p:sp>
        <p:nvSpPr>
          <p:cNvPr id="14" name="Flowchart: Predefined Process 13"/>
          <p:cNvSpPr/>
          <p:nvPr/>
        </p:nvSpPr>
        <p:spPr>
          <a:xfrm>
            <a:off x="1187624" y="2420888"/>
            <a:ext cx="7848872" cy="4320480"/>
          </a:xfrm>
          <a:prstGeom prst="flowChartPredefinedProcess">
            <a:avLst/>
          </a:prstGeom>
          <a:ln>
            <a:solidFill>
              <a:srgbClr val="00B0F0"/>
            </a:solidFill>
          </a:ln>
        </p:spPr>
        <p:style>
          <a:lnRef idx="1">
            <a:schemeClr val="dk1"/>
          </a:lnRef>
          <a:fillRef idx="2">
            <a:schemeClr val="dk1"/>
          </a:fillRef>
          <a:effectRef idx="1">
            <a:schemeClr val="dk1"/>
          </a:effectRef>
          <a:fontRef idx="minor">
            <a:schemeClr val="dk1"/>
          </a:fontRef>
        </p:style>
        <p:txBody>
          <a:bodyPr rtlCol="0" anchor="ctr"/>
          <a:lstStyle/>
          <a:p>
            <a:pPr algn="just"/>
            <a:r>
              <a:rPr lang="ar-EG" sz="2400" b="1" dirty="0" smtClean="0">
                <a:solidFill>
                  <a:schemeClr val="tx1"/>
                </a:solidFill>
              </a:rPr>
              <a:t>جهَّز الخليفة أبوبكر الصديق (رضي الله عنه) أربعة جيوش وجعل على رأس كل منها قائداً ووجهه إلى جزء معين في بلاد الشام. انظر الشكل 15 . وهذه الجيوش هي :</a:t>
            </a:r>
          </a:p>
          <a:p>
            <a:pPr algn="just"/>
            <a:r>
              <a:rPr lang="ar-EG" sz="2400" b="1" dirty="0" smtClean="0">
                <a:solidFill>
                  <a:schemeClr val="tx1"/>
                </a:solidFill>
              </a:rPr>
              <a:t>١- جيش يزيد بن أبي سفيان (رضي الله عنه)لفتح دمشق.</a:t>
            </a:r>
          </a:p>
          <a:p>
            <a:pPr algn="just"/>
            <a:r>
              <a:rPr lang="ar-EG" sz="2100" b="1" dirty="0" smtClean="0">
                <a:solidFill>
                  <a:schemeClr val="tx1"/>
                </a:solidFill>
              </a:rPr>
              <a:t>٢- جيش أبي عبيدة عامر بن الجراح (رضي الله عنه) لفتح حمص.</a:t>
            </a:r>
          </a:p>
          <a:p>
            <a:pPr algn="just"/>
            <a:r>
              <a:rPr lang="ar-EG" sz="2100" b="1" dirty="0" smtClean="0">
                <a:solidFill>
                  <a:schemeClr val="tx1"/>
                </a:solidFill>
              </a:rPr>
              <a:t>٣- جيش حُرشْبيل بن حسنة (رضي الله عنه) لفتح وادي الأردن.</a:t>
            </a:r>
          </a:p>
          <a:p>
            <a:pPr algn="just"/>
            <a:r>
              <a:rPr lang="ar-EG" sz="2400" b="1" dirty="0" smtClean="0">
                <a:solidFill>
                  <a:schemeClr val="tx1"/>
                </a:solidFill>
              </a:rPr>
              <a:t>٤- جيش عمرو بن العاص (رضي الله عنه) لفتح فلسطين.</a:t>
            </a:r>
          </a:p>
          <a:p>
            <a:pPr algn="just"/>
            <a:r>
              <a:rPr lang="ar-EG" sz="2400" b="1" dirty="0" smtClean="0">
                <a:solidFill>
                  <a:schemeClr val="tx1"/>
                </a:solidFill>
              </a:rPr>
              <a:t>وقد خاضت هذه الجيوش معارك أولية مع القوات البيزنطية، ثم توجه كل جيش إلى الجهة التي خصصت له، </a:t>
            </a:r>
            <a:r>
              <a:rPr lang="ar-EG" sz="2400" b="1" dirty="0" smtClean="0">
                <a:solidFill>
                  <a:schemeClr val="tx1"/>
                </a:solidFill>
              </a:rPr>
              <a:t> </a:t>
            </a:r>
            <a:r>
              <a:rPr lang="ar-EG" sz="2400" b="1" dirty="0" smtClean="0">
                <a:solidFill>
                  <a:schemeClr val="tx1"/>
                </a:solidFill>
              </a:rPr>
              <a:t>وفيما يلي أبرز تلك المعارك :</a:t>
            </a:r>
            <a:endParaRPr lang="en-US" sz="2400" b="1" dirty="0" smtClean="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1" fill="hold"/>
                                        <p:tgtEl>
                                          <p:spTgt spid="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9"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0" fill="hold"/>
                                        <p:tgtEl>
                                          <p:spTgt spid="11"/>
                                        </p:tgtEl>
                                        <p:attrNameLst>
                                          <p:attrName>ppt_w</p:attrName>
                                        </p:attrNameLst>
                                      </p:cBhvr>
                                      <p:tavLst>
                                        <p:tav tm="0" fmla="#ppt_w*sin(2.5*pi*$)">
                                          <p:val>
                                            <p:fltVal val="0"/>
                                          </p:val>
                                        </p:tav>
                                        <p:tav tm="100000">
                                          <p:val>
                                            <p:fltVal val="1"/>
                                          </p:val>
                                        </p:tav>
                                      </p:tavLst>
                                    </p:anim>
                                    <p:anim calcmode="lin" valueType="num">
                                      <p:cBhvr>
                                        <p:cTn id="13" dur="5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1000" fill="hold"/>
                                        <p:tgtEl>
                                          <p:spTgt spid="14"/>
                                        </p:tgtEl>
                                        <p:attrNameLst>
                                          <p:attrName>ppt_x</p:attrName>
                                        </p:attrNameLst>
                                      </p:cBhvr>
                                      <p:tavLst>
                                        <p:tav tm="0">
                                          <p:val>
                                            <p:strVal val="#ppt_x-.2"/>
                                          </p:val>
                                        </p:tav>
                                        <p:tav tm="100000">
                                          <p:val>
                                            <p:strVal val="#ppt_x"/>
                                          </p:val>
                                        </p:tav>
                                      </p:tavLst>
                                    </p:anim>
                                    <p:anim calcmode="lin" valueType="num">
                                      <p:cBhvr>
                                        <p:cTn id="19"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20"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C00000"/>
                </a:solidFill>
              </a:rPr>
              <a:t>ثانياً: ميادين القتال مع الروم في بلاد الشام</a:t>
            </a:r>
            <a:endParaRPr lang="ar-SA" sz="2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2" name="Flowchart: Terminator 11"/>
          <p:cNvSpPr/>
          <p:nvPr/>
        </p:nvSpPr>
        <p:spPr>
          <a:xfrm>
            <a:off x="2339752" y="980728"/>
            <a:ext cx="4608512" cy="648072"/>
          </a:xfrm>
          <a:prstGeom prst="flowChartTerminator">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EG" sz="2400" b="1" dirty="0" smtClean="0">
                <a:solidFill>
                  <a:schemeClr val="tx1"/>
                </a:solidFill>
              </a:rPr>
              <a:t>1- معركة أجنادين جمادى الأولى 13 هـ</a:t>
            </a:r>
            <a:endParaRPr lang="en-US" sz="2400" b="1" dirty="0">
              <a:solidFill>
                <a:schemeClr val="tx1"/>
              </a:solidFill>
            </a:endParaRPr>
          </a:p>
        </p:txBody>
      </p:sp>
      <p:sp>
        <p:nvSpPr>
          <p:cNvPr id="13" name="Round Diagonal Corner Rectangle 12"/>
          <p:cNvSpPr/>
          <p:nvPr/>
        </p:nvSpPr>
        <p:spPr>
          <a:xfrm>
            <a:off x="4572000" y="1700808"/>
            <a:ext cx="4392488" cy="5085184"/>
          </a:xfrm>
          <a:prstGeom prst="round2Diag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Low"/>
            <a:r>
              <a:rPr lang="ar-EG" sz="2300" b="1" dirty="0" smtClean="0">
                <a:solidFill>
                  <a:schemeClr val="tx1"/>
                </a:solidFill>
              </a:rPr>
              <a:t>عندما بدأ زحف الروم جنوباً للقاء عمرو بن العاص (رضي الله عنه) ،أدرك خالد بن الوليد (رضي الله عنه</a:t>
            </a:r>
            <a:r>
              <a:rPr lang="ar-EG" sz="2300" b="1" dirty="0" smtClean="0">
                <a:solidFill>
                  <a:schemeClr val="tx1"/>
                </a:solidFill>
              </a:rPr>
              <a:t>)</a:t>
            </a:r>
            <a:r>
              <a:rPr lang="ar-SA" sz="2300" b="1" dirty="0" smtClean="0">
                <a:solidFill>
                  <a:schemeClr val="tx1"/>
                </a:solidFill>
              </a:rPr>
              <a:t> </a:t>
            </a:r>
            <a:r>
              <a:rPr lang="ar-EG" sz="2300" b="1" dirty="0" smtClean="0">
                <a:solidFill>
                  <a:schemeClr val="tx1"/>
                </a:solidFill>
              </a:rPr>
              <a:t>الذي </a:t>
            </a:r>
            <a:r>
              <a:rPr lang="ar-EG" sz="2300" b="1" dirty="0" smtClean="0">
                <a:solidFill>
                  <a:schemeClr val="tx1"/>
                </a:solidFill>
              </a:rPr>
              <a:t>كان يقود الجيش </a:t>
            </a:r>
            <a:r>
              <a:rPr lang="ar-EG" sz="2300" b="1" dirty="0" smtClean="0">
                <a:solidFill>
                  <a:schemeClr val="tx1"/>
                </a:solidFill>
              </a:rPr>
              <a:t>الإسلامي</a:t>
            </a:r>
            <a:r>
              <a:rPr lang="ar-SA" sz="2300" b="1" dirty="0" smtClean="0">
                <a:solidFill>
                  <a:schemeClr val="tx1"/>
                </a:solidFill>
              </a:rPr>
              <a:t> </a:t>
            </a:r>
            <a:r>
              <a:rPr lang="ar-EG" sz="2300" b="1" dirty="0" smtClean="0">
                <a:solidFill>
                  <a:schemeClr val="tx1"/>
                </a:solidFill>
              </a:rPr>
              <a:t>، </a:t>
            </a:r>
            <a:r>
              <a:rPr lang="ar-EG" sz="2300" b="1" dirty="0" smtClean="0">
                <a:solidFill>
                  <a:schemeClr val="tx1"/>
                </a:solidFill>
              </a:rPr>
              <a:t>وزحف بقواته </a:t>
            </a:r>
            <a:r>
              <a:rPr lang="ar-EG" sz="2300" b="1" dirty="0" smtClean="0">
                <a:solidFill>
                  <a:schemeClr val="tx1"/>
                </a:solidFill>
              </a:rPr>
              <a:t>نحو</a:t>
            </a:r>
            <a:r>
              <a:rPr lang="ar-SA" sz="2300" b="1" dirty="0" smtClean="0">
                <a:solidFill>
                  <a:schemeClr val="tx1"/>
                </a:solidFill>
              </a:rPr>
              <a:t> </a:t>
            </a:r>
            <a:r>
              <a:rPr lang="ar-EG" sz="2300" b="1" dirty="0" err="1" smtClean="0">
                <a:solidFill>
                  <a:schemeClr val="tx1"/>
                </a:solidFill>
              </a:rPr>
              <a:t>أجنادين</a:t>
            </a:r>
            <a:r>
              <a:rPr lang="ar-EG" sz="2300" b="1" dirty="0" smtClean="0">
                <a:solidFill>
                  <a:schemeClr val="tx1"/>
                </a:solidFill>
              </a:rPr>
              <a:t> ،</a:t>
            </a:r>
            <a:r>
              <a:rPr lang="ar-SA" sz="2300" b="1" dirty="0" smtClean="0">
                <a:solidFill>
                  <a:schemeClr val="tx1"/>
                </a:solidFill>
              </a:rPr>
              <a:t> </a:t>
            </a:r>
            <a:r>
              <a:rPr lang="ar-EG" sz="2300" b="1" dirty="0" smtClean="0">
                <a:solidFill>
                  <a:schemeClr val="tx1"/>
                </a:solidFill>
              </a:rPr>
              <a:t>تاركاً </a:t>
            </a:r>
            <a:r>
              <a:rPr lang="ar-EG" sz="2300" b="1" dirty="0" smtClean="0">
                <a:solidFill>
                  <a:schemeClr val="tx1"/>
                </a:solidFill>
              </a:rPr>
              <a:t>أعداداً من المقاتلين تكفي لمناوشة الروم في الجبهة الداخليه حتى تنتهي معركة أجنادين، ولما دارت رحى المعركة تمزق جيش الروم، فانهارت روحهم المعنوية وانهزموا من أرض المعركة تاركين قتلاهم في ساحتها. وبعد معركة أجنادين بشهرٍ واحد توفي الخليفة </a:t>
            </a:r>
            <a:r>
              <a:rPr lang="ar-EG" sz="2300" b="1" dirty="0" err="1" smtClean="0">
                <a:solidFill>
                  <a:schemeClr val="tx1"/>
                </a:solidFill>
              </a:rPr>
              <a:t>أبوبكر</a:t>
            </a:r>
            <a:r>
              <a:rPr lang="ar-EG" sz="2300" b="1" dirty="0" smtClean="0">
                <a:solidFill>
                  <a:schemeClr val="tx1"/>
                </a:solidFill>
              </a:rPr>
              <a:t> </a:t>
            </a:r>
            <a:r>
              <a:rPr lang="ar-EG" sz="2300" b="1" dirty="0" smtClean="0">
                <a:solidFill>
                  <a:schemeClr val="tx1"/>
                </a:solidFill>
              </a:rPr>
              <a:t>الصديق</a:t>
            </a:r>
            <a:r>
              <a:rPr lang="ar-SA" sz="2300" b="1" dirty="0" smtClean="0">
                <a:solidFill>
                  <a:schemeClr val="tx1"/>
                </a:solidFill>
              </a:rPr>
              <a:t> </a:t>
            </a:r>
            <a:r>
              <a:rPr lang="ar-EG" sz="2300" b="1" dirty="0" smtClean="0">
                <a:solidFill>
                  <a:schemeClr val="tx1"/>
                </a:solidFill>
              </a:rPr>
              <a:t>(رضي </a:t>
            </a:r>
            <a:r>
              <a:rPr lang="ar-EG" sz="2300" b="1" dirty="0" smtClean="0">
                <a:solidFill>
                  <a:schemeClr val="tx1"/>
                </a:solidFill>
              </a:rPr>
              <a:t>الله عنه) ورحمه الله.</a:t>
            </a:r>
            <a:endParaRPr lang="en-US" sz="2300" b="1" dirty="0" smtClean="0">
              <a:solidFill>
                <a:schemeClr val="tx1"/>
              </a:solidFill>
            </a:endParaRPr>
          </a:p>
        </p:txBody>
      </p:sp>
      <p:pic>
        <p:nvPicPr>
          <p:cNvPr id="14" name="Picture 1"/>
          <p:cNvPicPr>
            <a:picLocks noChangeAspect="1" noChangeArrowheads="1"/>
          </p:cNvPicPr>
          <p:nvPr/>
        </p:nvPicPr>
        <p:blipFill>
          <a:blip r:embed="rId11" cstate="print">
            <a:lum contrast="20000"/>
          </a:blip>
          <a:srcRect/>
          <a:stretch>
            <a:fillRect/>
          </a:stretch>
        </p:blipFill>
        <p:spPr bwMode="auto">
          <a:xfrm>
            <a:off x="1115616" y="1700808"/>
            <a:ext cx="3312368" cy="5040560"/>
          </a:xfrm>
          <a:prstGeom prst="roundRect">
            <a:avLst>
              <a:gd name="adj" fmla="val 16667"/>
            </a:avLst>
          </a:prstGeom>
          <a:ln>
            <a:solidFill>
              <a:srgbClr val="7030A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90"/>
                                          </p:val>
                                        </p:tav>
                                        <p:tav tm="100000">
                                          <p:val>
                                            <p:fltVal val="0"/>
                                          </p:val>
                                        </p:tav>
                                      </p:tavLst>
                                    </p:anim>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3" presetClass="entr" presetSubtype="16"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plus(in)">
                                      <p:cBhvr>
                                        <p:cTn id="23" dur="20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80">
                                          <p:stCondLst>
                                            <p:cond delay="0"/>
                                          </p:stCondLst>
                                        </p:cTn>
                                        <p:tgtEl>
                                          <p:spTgt spid="14"/>
                                        </p:tgtEl>
                                      </p:cBhvr>
                                    </p:animEffect>
                                    <p:anim calcmode="lin" valueType="num">
                                      <p:cBhvr>
                                        <p:cTn id="29"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34" dur="26">
                                          <p:stCondLst>
                                            <p:cond delay="650"/>
                                          </p:stCondLst>
                                        </p:cTn>
                                        <p:tgtEl>
                                          <p:spTgt spid="14"/>
                                        </p:tgtEl>
                                      </p:cBhvr>
                                      <p:to x="100000" y="60000"/>
                                    </p:animScale>
                                    <p:animScale>
                                      <p:cBhvr>
                                        <p:cTn id="35" dur="166" decel="50000">
                                          <p:stCondLst>
                                            <p:cond delay="676"/>
                                          </p:stCondLst>
                                        </p:cTn>
                                        <p:tgtEl>
                                          <p:spTgt spid="14"/>
                                        </p:tgtEl>
                                      </p:cBhvr>
                                      <p:to x="100000" y="100000"/>
                                    </p:animScale>
                                    <p:animScale>
                                      <p:cBhvr>
                                        <p:cTn id="36" dur="26">
                                          <p:stCondLst>
                                            <p:cond delay="1312"/>
                                          </p:stCondLst>
                                        </p:cTn>
                                        <p:tgtEl>
                                          <p:spTgt spid="14"/>
                                        </p:tgtEl>
                                      </p:cBhvr>
                                      <p:to x="100000" y="80000"/>
                                    </p:animScale>
                                    <p:animScale>
                                      <p:cBhvr>
                                        <p:cTn id="37" dur="166" decel="50000">
                                          <p:stCondLst>
                                            <p:cond delay="1338"/>
                                          </p:stCondLst>
                                        </p:cTn>
                                        <p:tgtEl>
                                          <p:spTgt spid="14"/>
                                        </p:tgtEl>
                                      </p:cBhvr>
                                      <p:to x="100000" y="100000"/>
                                    </p:animScale>
                                    <p:animScale>
                                      <p:cBhvr>
                                        <p:cTn id="38" dur="26">
                                          <p:stCondLst>
                                            <p:cond delay="1642"/>
                                          </p:stCondLst>
                                        </p:cTn>
                                        <p:tgtEl>
                                          <p:spTgt spid="14"/>
                                        </p:tgtEl>
                                      </p:cBhvr>
                                      <p:to x="100000" y="90000"/>
                                    </p:animScale>
                                    <p:animScale>
                                      <p:cBhvr>
                                        <p:cTn id="39" dur="166" decel="50000">
                                          <p:stCondLst>
                                            <p:cond delay="1668"/>
                                          </p:stCondLst>
                                        </p:cTn>
                                        <p:tgtEl>
                                          <p:spTgt spid="14"/>
                                        </p:tgtEl>
                                      </p:cBhvr>
                                      <p:to x="100000" y="100000"/>
                                    </p:animScale>
                                    <p:animScale>
                                      <p:cBhvr>
                                        <p:cTn id="40" dur="26">
                                          <p:stCondLst>
                                            <p:cond delay="1808"/>
                                          </p:stCondLst>
                                        </p:cTn>
                                        <p:tgtEl>
                                          <p:spTgt spid="14"/>
                                        </p:tgtEl>
                                      </p:cBhvr>
                                      <p:to x="100000" y="95000"/>
                                    </p:animScale>
                                    <p:animScale>
                                      <p:cBhvr>
                                        <p:cTn id="41"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C00000"/>
                </a:solidFill>
              </a:rPr>
              <a:t>ثانياً: ميادين القتال مع الروم في بلاد الشام</a:t>
            </a:r>
            <a:endParaRPr lang="ar-SA" sz="2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Bevel 10"/>
          <p:cNvSpPr/>
          <p:nvPr/>
        </p:nvSpPr>
        <p:spPr>
          <a:xfrm>
            <a:off x="5292080" y="1052736"/>
            <a:ext cx="3672408" cy="1008112"/>
          </a:xfrm>
          <a:prstGeom prst="bevel">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EG" sz="2800" b="1" dirty="0" smtClean="0">
                <a:solidFill>
                  <a:schemeClr val="tx1"/>
                </a:solidFill>
              </a:rPr>
              <a:t>2 - فتح دمشق ( 14 هـ)</a:t>
            </a:r>
            <a:endParaRPr lang="en-US" sz="2800" b="1" dirty="0">
              <a:solidFill>
                <a:schemeClr val="tx1"/>
              </a:solidFill>
            </a:endParaRPr>
          </a:p>
        </p:txBody>
      </p:sp>
      <p:sp>
        <p:nvSpPr>
          <p:cNvPr id="12" name="Flowchart: Predefined Process 11"/>
          <p:cNvSpPr/>
          <p:nvPr/>
        </p:nvSpPr>
        <p:spPr>
          <a:xfrm>
            <a:off x="1115616" y="2276872"/>
            <a:ext cx="7848872" cy="4392488"/>
          </a:xfrm>
          <a:prstGeom prst="flowChartPredefinedProcess">
            <a:avLst/>
          </a:prstGeom>
          <a:ln w="38100">
            <a:solidFill>
              <a:srgbClr val="7030A0"/>
            </a:solidFill>
          </a:ln>
        </p:spPr>
        <p:style>
          <a:lnRef idx="0">
            <a:schemeClr val="accent2"/>
          </a:lnRef>
          <a:fillRef idx="3">
            <a:schemeClr val="accent2"/>
          </a:fillRef>
          <a:effectRef idx="3">
            <a:schemeClr val="accent2"/>
          </a:effectRef>
          <a:fontRef idx="minor">
            <a:schemeClr val="lt1"/>
          </a:fontRef>
        </p:style>
        <p:txBody>
          <a:bodyPr rtlCol="0" anchor="ctr"/>
          <a:lstStyle/>
          <a:p>
            <a:pPr algn="justLow"/>
            <a:r>
              <a:rPr lang="ar-EG" sz="2400" b="1" dirty="0" smtClean="0">
                <a:solidFill>
                  <a:schemeClr val="bg1"/>
                </a:solidFill>
              </a:rPr>
              <a:t>بعد معركة </a:t>
            </a:r>
            <a:r>
              <a:rPr lang="ar-EG" sz="2400" b="1" dirty="0" err="1" smtClean="0">
                <a:solidFill>
                  <a:schemeClr val="bg1"/>
                </a:solidFill>
              </a:rPr>
              <a:t>أجنادين</a:t>
            </a:r>
            <a:r>
              <a:rPr lang="ar-EG" sz="2400" b="1" dirty="0" smtClean="0">
                <a:solidFill>
                  <a:schemeClr val="bg1"/>
                </a:solidFill>
              </a:rPr>
              <a:t> </a:t>
            </a:r>
            <a:r>
              <a:rPr lang="ar-SA" sz="2400" b="1" dirty="0" smtClean="0">
                <a:solidFill>
                  <a:schemeClr val="bg1"/>
                </a:solidFill>
              </a:rPr>
              <a:t>إ</a:t>
            </a:r>
            <a:r>
              <a:rPr lang="ar-EG" sz="2400" b="1" dirty="0" err="1" smtClean="0">
                <a:solidFill>
                  <a:schemeClr val="bg1"/>
                </a:solidFill>
              </a:rPr>
              <a:t>تجه</a:t>
            </a:r>
            <a:r>
              <a:rPr lang="ar-EG" sz="2400" b="1" dirty="0" smtClean="0">
                <a:solidFill>
                  <a:schemeClr val="bg1"/>
                </a:solidFill>
              </a:rPr>
              <a:t> </a:t>
            </a:r>
            <a:r>
              <a:rPr lang="ar-EG" sz="2400" b="1" dirty="0" smtClean="0">
                <a:solidFill>
                  <a:schemeClr val="bg1"/>
                </a:solidFill>
              </a:rPr>
              <a:t>جيش المسلمين إلى </a:t>
            </a:r>
            <a:r>
              <a:rPr lang="ar-EG" sz="2400" b="1" dirty="0" smtClean="0">
                <a:solidFill>
                  <a:schemeClr val="bg1"/>
                </a:solidFill>
              </a:rPr>
              <a:t>دمشق</a:t>
            </a:r>
            <a:r>
              <a:rPr lang="ar-SA" sz="2400" b="1" dirty="0" smtClean="0">
                <a:solidFill>
                  <a:schemeClr val="bg1"/>
                </a:solidFill>
              </a:rPr>
              <a:t> </a:t>
            </a:r>
            <a:r>
              <a:rPr lang="ar-EG" sz="2400" b="1" dirty="0" smtClean="0">
                <a:solidFill>
                  <a:schemeClr val="bg1"/>
                </a:solidFill>
              </a:rPr>
              <a:t>، </a:t>
            </a:r>
            <a:r>
              <a:rPr lang="ar-SA" sz="2400" b="1" dirty="0" smtClean="0">
                <a:solidFill>
                  <a:schemeClr val="bg1"/>
                </a:solidFill>
              </a:rPr>
              <a:t>  </a:t>
            </a:r>
            <a:r>
              <a:rPr lang="ar-EG" sz="2400" b="1" dirty="0" smtClean="0">
                <a:solidFill>
                  <a:schemeClr val="bg1"/>
                </a:solidFill>
              </a:rPr>
              <a:t>وفي </a:t>
            </a:r>
            <a:r>
              <a:rPr lang="ar-EG" sz="2400" b="1" dirty="0" smtClean="0">
                <a:solidFill>
                  <a:schemeClr val="bg1"/>
                </a:solidFill>
              </a:rPr>
              <a:t>النهاية تمكنت الفرقة التي كان يقودها خالد </a:t>
            </a:r>
            <a:r>
              <a:rPr lang="ar-SA" sz="2400" b="1" dirty="0" smtClean="0">
                <a:solidFill>
                  <a:schemeClr val="bg1"/>
                </a:solidFill>
              </a:rPr>
              <a:t>     </a:t>
            </a:r>
            <a:r>
              <a:rPr lang="ar-EG" sz="2400" b="1" dirty="0" smtClean="0">
                <a:solidFill>
                  <a:schemeClr val="bg1"/>
                </a:solidFill>
              </a:rPr>
              <a:t>(</a:t>
            </a:r>
            <a:r>
              <a:rPr lang="ar-EG" sz="2400" b="1" dirty="0" smtClean="0">
                <a:solidFill>
                  <a:schemeClr val="bg1"/>
                </a:solidFill>
              </a:rPr>
              <a:t>رضي الله عنه</a:t>
            </a:r>
            <a:r>
              <a:rPr lang="ar-EG" sz="2400" b="1" dirty="0" smtClean="0">
                <a:solidFill>
                  <a:schemeClr val="bg1"/>
                </a:solidFill>
              </a:rPr>
              <a:t>)</a:t>
            </a:r>
            <a:r>
              <a:rPr lang="ar-SA" sz="2400" b="1" dirty="0" smtClean="0">
                <a:solidFill>
                  <a:schemeClr val="bg1"/>
                </a:solidFill>
              </a:rPr>
              <a:t> </a:t>
            </a:r>
            <a:r>
              <a:rPr lang="ar-EG" sz="2400" b="1" dirty="0" smtClean="0">
                <a:solidFill>
                  <a:schemeClr val="bg1"/>
                </a:solidFill>
              </a:rPr>
              <a:t>من </a:t>
            </a:r>
            <a:r>
              <a:rPr lang="ar-EG" sz="2400" b="1" dirty="0" smtClean="0">
                <a:solidFill>
                  <a:schemeClr val="bg1"/>
                </a:solidFill>
              </a:rPr>
              <a:t>تسلق </a:t>
            </a:r>
            <a:r>
              <a:rPr lang="ar-EG" sz="2400" b="1" dirty="0" smtClean="0">
                <a:solidFill>
                  <a:schemeClr val="bg1"/>
                </a:solidFill>
              </a:rPr>
              <a:t>الأسوار</a:t>
            </a:r>
            <a:r>
              <a:rPr lang="ar-SA" sz="2400" b="1" dirty="0" smtClean="0">
                <a:solidFill>
                  <a:schemeClr val="bg1"/>
                </a:solidFill>
              </a:rPr>
              <a:t> </a:t>
            </a:r>
            <a:r>
              <a:rPr lang="ar-EG" sz="2400" b="1" dirty="0" smtClean="0">
                <a:solidFill>
                  <a:schemeClr val="bg1"/>
                </a:solidFill>
              </a:rPr>
              <a:t>، </a:t>
            </a:r>
            <a:r>
              <a:rPr lang="ar-EG" sz="2400" b="1" dirty="0" smtClean="0">
                <a:solidFill>
                  <a:schemeClr val="bg1"/>
                </a:solidFill>
              </a:rPr>
              <a:t>وفتح أحد أبواب دمشق فكبروا، واندفع على أثرهم بقية الجند. أمام هذا الموقف طلب حاكم المدينة الأمان والصلح من المسلمين، وعقد أبوعبيدة (رضي الله عنه) هذا الصلح بموافقة الخليفة عمر بن الخطاب (رضي الله عنه) الذي سر لهذا الفتح وقد ساعد فتح دمشق المسلمين، ففتح أبوعبيدة </a:t>
            </a:r>
          </a:p>
          <a:p>
            <a:pPr algn="justLow"/>
            <a:r>
              <a:rPr lang="ar-EG" sz="2400" b="1" dirty="0" smtClean="0">
                <a:solidFill>
                  <a:schemeClr val="bg1"/>
                </a:solidFill>
              </a:rPr>
              <a:t>(رضي الله عنه)</a:t>
            </a:r>
            <a:r>
              <a:rPr lang="en-US" sz="2400" b="1" dirty="0" smtClean="0">
                <a:solidFill>
                  <a:schemeClr val="bg1"/>
                </a:solidFill>
              </a:rPr>
              <a:t> </a:t>
            </a:r>
            <a:r>
              <a:rPr lang="ar-EG" sz="2400" b="1" dirty="0" smtClean="0">
                <a:solidFill>
                  <a:schemeClr val="bg1"/>
                </a:solidFill>
              </a:rPr>
              <a:t>مدينة بعلبك، كما فتح خالد بن الوليد </a:t>
            </a:r>
            <a:endParaRPr lang="en-US" sz="2400" b="1" dirty="0" smtClean="0">
              <a:solidFill>
                <a:schemeClr val="bg1"/>
              </a:solidFill>
            </a:endParaRPr>
          </a:p>
          <a:p>
            <a:pPr algn="justLow"/>
            <a:r>
              <a:rPr lang="ar-EG" sz="2400" b="1" dirty="0" smtClean="0">
                <a:solidFill>
                  <a:schemeClr val="bg1"/>
                </a:solidFill>
              </a:rPr>
              <a:t>(رضي الله عنه)</a:t>
            </a:r>
            <a:r>
              <a:rPr lang="en-US" sz="2400" b="1" dirty="0" smtClean="0">
                <a:solidFill>
                  <a:schemeClr val="bg1"/>
                </a:solidFill>
              </a:rPr>
              <a:t> </a:t>
            </a:r>
            <a:r>
              <a:rPr lang="ar-EG" sz="2400" b="1" dirty="0" smtClean="0">
                <a:solidFill>
                  <a:schemeClr val="bg1"/>
                </a:solidFill>
              </a:rPr>
              <a:t>مدينة حمص.</a:t>
            </a:r>
          </a:p>
        </p:txBody>
      </p:sp>
      <p:pic>
        <p:nvPicPr>
          <p:cNvPr id="14" name="Picture 1" descr="D:\صور\pictures\25325_362928269739_773209739_4877228_4294305_n.jpg"/>
          <p:cNvPicPr>
            <a:picLocks noChangeAspect="1" noChangeArrowheads="1"/>
          </p:cNvPicPr>
          <p:nvPr/>
        </p:nvPicPr>
        <p:blipFill>
          <a:blip r:embed="rId11" cstate="print"/>
          <a:srcRect/>
          <a:stretch>
            <a:fillRect/>
          </a:stretch>
        </p:blipFill>
        <p:spPr bwMode="auto">
          <a:xfrm>
            <a:off x="1331640" y="908720"/>
            <a:ext cx="3384376" cy="1296144"/>
          </a:xfrm>
          <a:prstGeom prst="roundRect">
            <a:avLst>
              <a:gd name="adj" fmla="val 16667"/>
            </a:avLst>
          </a:prstGeom>
          <a:ln w="57150">
            <a:solidFill>
              <a:srgbClr val="7030A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1" fill="hold"/>
                                        <p:tgtEl>
                                          <p:spTgt spid="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9"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3000" fill="hold"/>
                                        <p:tgtEl>
                                          <p:spTgt spid="11"/>
                                        </p:tgtEl>
                                        <p:attrNameLst>
                                          <p:attrName>ppt_w</p:attrName>
                                        </p:attrNameLst>
                                      </p:cBhvr>
                                      <p:tavLst>
                                        <p:tav tm="0" fmla="#ppt_w*sin(2.5*pi*$)">
                                          <p:val>
                                            <p:fltVal val="0"/>
                                          </p:val>
                                        </p:tav>
                                        <p:tav tm="100000">
                                          <p:val>
                                            <p:fltVal val="1"/>
                                          </p:val>
                                        </p:tav>
                                      </p:tavLst>
                                    </p:anim>
                                    <p:anim calcmode="lin" valueType="num">
                                      <p:cBhvr>
                                        <p:cTn id="13" dur="3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80">
                                          <p:stCondLst>
                                            <p:cond delay="0"/>
                                          </p:stCondLst>
                                        </p:cTn>
                                        <p:tgtEl>
                                          <p:spTgt spid="12"/>
                                        </p:tgtEl>
                                      </p:cBhvr>
                                    </p:animEffect>
                                    <p:anim calcmode="lin" valueType="num">
                                      <p:cBhvr>
                                        <p:cTn id="1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24" dur="26">
                                          <p:stCondLst>
                                            <p:cond delay="650"/>
                                          </p:stCondLst>
                                        </p:cTn>
                                        <p:tgtEl>
                                          <p:spTgt spid="12"/>
                                        </p:tgtEl>
                                      </p:cBhvr>
                                      <p:to x="100000" y="60000"/>
                                    </p:animScale>
                                    <p:animScale>
                                      <p:cBhvr>
                                        <p:cTn id="25" dur="166" decel="50000">
                                          <p:stCondLst>
                                            <p:cond delay="676"/>
                                          </p:stCondLst>
                                        </p:cTn>
                                        <p:tgtEl>
                                          <p:spTgt spid="12"/>
                                        </p:tgtEl>
                                      </p:cBhvr>
                                      <p:to x="100000" y="100000"/>
                                    </p:animScale>
                                    <p:animScale>
                                      <p:cBhvr>
                                        <p:cTn id="26" dur="26">
                                          <p:stCondLst>
                                            <p:cond delay="1312"/>
                                          </p:stCondLst>
                                        </p:cTn>
                                        <p:tgtEl>
                                          <p:spTgt spid="12"/>
                                        </p:tgtEl>
                                      </p:cBhvr>
                                      <p:to x="100000" y="80000"/>
                                    </p:animScale>
                                    <p:animScale>
                                      <p:cBhvr>
                                        <p:cTn id="27" dur="166" decel="50000">
                                          <p:stCondLst>
                                            <p:cond delay="1338"/>
                                          </p:stCondLst>
                                        </p:cTn>
                                        <p:tgtEl>
                                          <p:spTgt spid="12"/>
                                        </p:tgtEl>
                                      </p:cBhvr>
                                      <p:to x="100000" y="100000"/>
                                    </p:animScale>
                                    <p:animScale>
                                      <p:cBhvr>
                                        <p:cTn id="28" dur="26">
                                          <p:stCondLst>
                                            <p:cond delay="1642"/>
                                          </p:stCondLst>
                                        </p:cTn>
                                        <p:tgtEl>
                                          <p:spTgt spid="12"/>
                                        </p:tgtEl>
                                      </p:cBhvr>
                                      <p:to x="100000" y="90000"/>
                                    </p:animScale>
                                    <p:animScale>
                                      <p:cBhvr>
                                        <p:cTn id="29" dur="166" decel="50000">
                                          <p:stCondLst>
                                            <p:cond delay="1668"/>
                                          </p:stCondLst>
                                        </p:cTn>
                                        <p:tgtEl>
                                          <p:spTgt spid="12"/>
                                        </p:tgtEl>
                                      </p:cBhvr>
                                      <p:to x="100000" y="100000"/>
                                    </p:animScale>
                                    <p:animScale>
                                      <p:cBhvr>
                                        <p:cTn id="30" dur="26">
                                          <p:stCondLst>
                                            <p:cond delay="1808"/>
                                          </p:stCondLst>
                                        </p:cTn>
                                        <p:tgtEl>
                                          <p:spTgt spid="12"/>
                                        </p:tgtEl>
                                      </p:cBhvr>
                                      <p:to x="100000" y="95000"/>
                                    </p:animScale>
                                    <p:animScale>
                                      <p:cBhvr>
                                        <p:cTn id="31" dur="166" decel="50000">
                                          <p:stCondLst>
                                            <p:cond delay="1834"/>
                                          </p:stCondLst>
                                        </p:cTn>
                                        <p:tgtEl>
                                          <p:spTgt spid="12"/>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 to="" calcmode="lin" valueType="num">
                                      <p:cBhvr>
                                        <p:cTn id="36"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C00000"/>
                </a:solidFill>
              </a:rPr>
              <a:t>ثانياً: ميادين القتال مع الروم في بلاد الشام</a:t>
            </a:r>
            <a:endParaRPr lang="ar-SA" sz="2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2" name="Down Arrow 11"/>
          <p:cNvSpPr/>
          <p:nvPr/>
        </p:nvSpPr>
        <p:spPr>
          <a:xfrm>
            <a:off x="1259632" y="980728"/>
            <a:ext cx="7812360" cy="936104"/>
          </a:xfrm>
          <a:prstGeom prst="downArrow">
            <a:avLst>
              <a:gd name="adj1" fmla="val 50000"/>
              <a:gd name="adj2" fmla="val 50000"/>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ar-EG" sz="2100" b="1" dirty="0" smtClean="0">
                <a:solidFill>
                  <a:schemeClr val="tx1"/>
                </a:solidFill>
              </a:rPr>
              <a:t>3 -  معركة اليرموك رجب 15 هـ/ 636 م</a:t>
            </a:r>
            <a:endParaRPr lang="en-US" sz="2100" b="1" dirty="0">
              <a:solidFill>
                <a:schemeClr val="tx1"/>
              </a:solidFill>
            </a:endParaRPr>
          </a:p>
        </p:txBody>
      </p:sp>
      <p:sp>
        <p:nvSpPr>
          <p:cNvPr id="14" name="Flowchart: Alternate Process 13"/>
          <p:cNvSpPr/>
          <p:nvPr/>
        </p:nvSpPr>
        <p:spPr>
          <a:xfrm>
            <a:off x="1187624" y="2060848"/>
            <a:ext cx="7776864" cy="4680520"/>
          </a:xfrm>
          <a:prstGeom prst="flowChartAlternateProcess">
            <a:avLst/>
          </a:prstGeom>
          <a:ln>
            <a:solidFill>
              <a:srgbClr val="7030A0"/>
            </a:solidFill>
          </a:ln>
        </p:spPr>
        <p:style>
          <a:lnRef idx="1">
            <a:schemeClr val="accent3"/>
          </a:lnRef>
          <a:fillRef idx="2">
            <a:schemeClr val="accent3"/>
          </a:fillRef>
          <a:effectRef idx="1">
            <a:schemeClr val="accent3"/>
          </a:effectRef>
          <a:fontRef idx="minor">
            <a:schemeClr val="dk1"/>
          </a:fontRef>
        </p:style>
        <p:txBody>
          <a:bodyPr rtlCol="0" anchor="ctr"/>
          <a:lstStyle/>
          <a:p>
            <a:pPr algn="just"/>
            <a:r>
              <a:rPr lang="ar-EG" sz="2700" b="1" dirty="0" smtClean="0"/>
              <a:t>عندما علم الإمبراطور هرقل بتصفية جيشه في أجنادين قرر مجابهة المسلمين في معركة حاسمة، ووقع اختيار قادته على موقع اليرموك؛ وكانت قوات الروم حوالي 200 ألف مقاتل أو تزيد، مقابل الجيش الإسلامي الذي يبلغ عدده حوالي 36 ألف مجاهد بعد انضمام جيش عمرو بن العاص (رضي الله عنه)إلى بقية المسلمين، والذي انتصر على الروم في فلسطين. </a:t>
            </a:r>
            <a:endParaRPr lang="en-US" sz="2700" b="1" dirty="0" smtClean="0"/>
          </a:p>
          <a:p>
            <a:pPr algn="just"/>
            <a:r>
              <a:rPr lang="ar-EG" sz="2700" b="1" dirty="0" smtClean="0"/>
              <a:t>وكانت الروح المعنوية عند الروم متدهورة؛ مما اضطر قادتهم إلى تقييد جندهم بالسلاسل؛ خوفاً من الهرب؛ مما جعل الجندي الرومي ثقيل الحركة وانتهت هذه المعركة الفاصلة بانتصار ساحق للمسلمين وقد تقرر بعدها مصير بلاد الشام لصالح المسلمين.</a:t>
            </a:r>
            <a:endParaRPr lang="en-US" sz="2700" b="1" dirty="0" smtClean="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3000"/>
                                        <p:tgtEl>
                                          <p:spTgt spid="12"/>
                                        </p:tgtEl>
                                      </p:cBhvr>
                                    </p:animEffect>
                                    <p:anim calcmode="lin" valueType="num">
                                      <p:cBhvr>
                                        <p:cTn id="16" dur="3000" fill="hold"/>
                                        <p:tgtEl>
                                          <p:spTgt spid="12"/>
                                        </p:tgtEl>
                                        <p:attrNameLst>
                                          <p:attrName>style.rotation</p:attrName>
                                        </p:attrNameLst>
                                      </p:cBhvr>
                                      <p:tavLst>
                                        <p:tav tm="0">
                                          <p:val>
                                            <p:fltVal val="720"/>
                                          </p:val>
                                        </p:tav>
                                        <p:tav tm="100000">
                                          <p:val>
                                            <p:fltVal val="0"/>
                                          </p:val>
                                        </p:tav>
                                      </p:tavLst>
                                    </p:anim>
                                    <p:anim calcmode="lin" valueType="num">
                                      <p:cBhvr>
                                        <p:cTn id="17" dur="3000" fill="hold"/>
                                        <p:tgtEl>
                                          <p:spTgt spid="12"/>
                                        </p:tgtEl>
                                        <p:attrNameLst>
                                          <p:attrName>ppt_h</p:attrName>
                                        </p:attrNameLst>
                                      </p:cBhvr>
                                      <p:tavLst>
                                        <p:tav tm="0">
                                          <p:val>
                                            <p:fltVal val="0"/>
                                          </p:val>
                                        </p:tav>
                                        <p:tav tm="100000">
                                          <p:val>
                                            <p:strVal val="#ppt_h"/>
                                          </p:val>
                                        </p:tav>
                                      </p:tavLst>
                                    </p:anim>
                                    <p:anim calcmode="lin" valueType="num">
                                      <p:cBhvr>
                                        <p:cTn id="18" dur="3000" fill="hold"/>
                                        <p:tgtEl>
                                          <p:spTgt spid="12"/>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3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C00000"/>
                </a:solidFill>
              </a:rPr>
              <a:t>ثانياً: ميادين القتال مع الروم في بلاد الشام</a:t>
            </a:r>
            <a:endParaRPr lang="ar-SA" sz="2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Off-page Connector 10"/>
          <p:cNvSpPr/>
          <p:nvPr/>
        </p:nvSpPr>
        <p:spPr>
          <a:xfrm>
            <a:off x="4067944" y="980728"/>
            <a:ext cx="4752528" cy="1008112"/>
          </a:xfrm>
          <a:prstGeom prst="flowChartOffpageConnecto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EG" sz="2800" b="1" dirty="0" smtClean="0">
                <a:solidFill>
                  <a:schemeClr val="tx1"/>
                </a:solidFill>
              </a:rPr>
              <a:t>4 - فتح بيت المقدس (16 هـ/ 637 م)</a:t>
            </a:r>
            <a:endParaRPr lang="en-US" sz="2800" b="1" dirty="0">
              <a:solidFill>
                <a:schemeClr val="tx1"/>
              </a:solidFill>
            </a:endParaRPr>
          </a:p>
        </p:txBody>
      </p:sp>
      <p:sp>
        <p:nvSpPr>
          <p:cNvPr id="12" name="Flowchart: Punched Tape 11"/>
          <p:cNvSpPr/>
          <p:nvPr/>
        </p:nvSpPr>
        <p:spPr>
          <a:xfrm>
            <a:off x="1187624" y="2060848"/>
            <a:ext cx="7776864" cy="4725144"/>
          </a:xfrm>
          <a:prstGeom prst="flowChartPunchedTape">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ar-EG" sz="2300" b="1" dirty="0" smtClean="0">
              <a:solidFill>
                <a:schemeClr val="tx1"/>
              </a:solidFill>
            </a:endParaRPr>
          </a:p>
          <a:p>
            <a:pPr algn="just"/>
            <a:r>
              <a:rPr lang="ar-EG" sz="2300" b="1" dirty="0" smtClean="0">
                <a:solidFill>
                  <a:schemeClr val="tx1"/>
                </a:solidFill>
              </a:rPr>
              <a:t>انفتح الطريق بعد اليرموك إلى فلسطين، فاتجه عمرو بن العاص (رضي الله عنه) إليها، فقام بفتح مدنها الواحدة تلو الأخرى، ولم يبق سوى بيت المقدس. أما بيت المقدس فتوجه إليه عمرو (رضي الله عنه) وحاصرها أربعة أشهر ولم ينقطع خلالها القتال بين المسلمين والروم، ولما وصل أبوعبيدة (رضي الله عنه)تولى الحصار بنفسه، فلم يلبث أهل بيت المقدس بعدها إلا قليلاً حتى طلبوا الصلح على مثل ما صالحت عليه مدن بلاد الشام، غير أنهم اشترطوا أن يتولى عقد الصلح الخليفة عمر بن الخطاب (رضي الله عنه). فقدم عمر (رضي الله عنه)، وكتب لأهل بيت المقدس الصلح وتم فتحها في ربيع الآخر سنة 16 هـ.</a:t>
            </a:r>
          </a:p>
          <a:p>
            <a:endParaRPr lang="en-US" sz="2300" b="1" dirty="0">
              <a:solidFill>
                <a:schemeClr val="tx1"/>
              </a:solidFill>
            </a:endParaRPr>
          </a:p>
        </p:txBody>
      </p:sp>
      <p:pic>
        <p:nvPicPr>
          <p:cNvPr id="16385" name="Picture 1" descr="D:\صور\pictures\163151_132247626834837_100001488012715_193481_1355786_n.jpg"/>
          <p:cNvPicPr>
            <a:picLocks noChangeAspect="1" noChangeArrowheads="1"/>
          </p:cNvPicPr>
          <p:nvPr/>
        </p:nvPicPr>
        <p:blipFill>
          <a:blip r:embed="rId11" cstate="print"/>
          <a:srcRect/>
          <a:stretch>
            <a:fillRect/>
          </a:stretch>
        </p:blipFill>
        <p:spPr bwMode="auto">
          <a:xfrm>
            <a:off x="1331640" y="544215"/>
            <a:ext cx="2592288" cy="238072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90"/>
                                          </p:val>
                                        </p:tav>
                                        <p:tav tm="100000">
                                          <p:val>
                                            <p:fltVal val="0"/>
                                          </p:val>
                                        </p:tav>
                                      </p:tavLst>
                                    </p:anim>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1000" fill="hold"/>
                                        <p:tgtEl>
                                          <p:spTgt spid="11"/>
                                        </p:tgtEl>
                                        <p:attrNameLst>
                                          <p:attrName>ppt_x</p:attrName>
                                        </p:attrNameLst>
                                      </p:cBhvr>
                                      <p:tavLst>
                                        <p:tav tm="0">
                                          <p:val>
                                            <p:strVal val="#ppt_x-.2"/>
                                          </p:val>
                                        </p:tav>
                                        <p:tav tm="100000">
                                          <p:val>
                                            <p:strVal val="#ppt_x"/>
                                          </p:val>
                                        </p:tav>
                                      </p:tavLst>
                                    </p:anim>
                                    <p:anim calcmode="lin" valueType="num">
                                      <p:cBhvr>
                                        <p:cTn id="16"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17" dur="1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9" presetClass="entr" presetSubtype="0" accel="100000" fill="hold" nodeType="clickEffect">
                                  <p:stCondLst>
                                    <p:cond delay="0"/>
                                  </p:stCondLst>
                                  <p:childTnLst>
                                    <p:set>
                                      <p:cBhvr>
                                        <p:cTn id="21" dur="1" fill="hold">
                                          <p:stCondLst>
                                            <p:cond delay="0"/>
                                          </p:stCondLst>
                                        </p:cTn>
                                        <p:tgtEl>
                                          <p:spTgt spid="16385"/>
                                        </p:tgtEl>
                                        <p:attrNameLst>
                                          <p:attrName>style.visibility</p:attrName>
                                        </p:attrNameLst>
                                      </p:cBhvr>
                                      <p:to>
                                        <p:strVal val="visible"/>
                                      </p:to>
                                    </p:set>
                                    <p:anim calcmode="lin" valueType="num">
                                      <p:cBhvr>
                                        <p:cTn id="22" dur="500" fill="hold"/>
                                        <p:tgtEl>
                                          <p:spTgt spid="16385"/>
                                        </p:tgtEl>
                                        <p:attrNameLst>
                                          <p:attrName>ppt_h</p:attrName>
                                        </p:attrNameLst>
                                      </p:cBhvr>
                                      <p:tavLst>
                                        <p:tav tm="0">
                                          <p:val>
                                            <p:strVal val="#ppt_h/20"/>
                                          </p:val>
                                        </p:tav>
                                        <p:tav tm="50000">
                                          <p:val>
                                            <p:strVal val="#ppt_h/20"/>
                                          </p:val>
                                        </p:tav>
                                        <p:tav tm="100000">
                                          <p:val>
                                            <p:strVal val="#ppt_h"/>
                                          </p:val>
                                        </p:tav>
                                      </p:tavLst>
                                    </p:anim>
                                    <p:anim calcmode="lin" valueType="num">
                                      <p:cBhvr>
                                        <p:cTn id="23" dur="500" fill="hold"/>
                                        <p:tgtEl>
                                          <p:spTgt spid="16385"/>
                                        </p:tgtEl>
                                        <p:attrNameLst>
                                          <p:attrName>ppt_w</p:attrName>
                                        </p:attrNameLst>
                                      </p:cBhvr>
                                      <p:tavLst>
                                        <p:tav tm="0">
                                          <p:val>
                                            <p:strVal val="#ppt_w+.3"/>
                                          </p:val>
                                        </p:tav>
                                        <p:tav tm="50000">
                                          <p:val>
                                            <p:strVal val="#ppt_w+.3"/>
                                          </p:val>
                                        </p:tav>
                                        <p:tav tm="100000">
                                          <p:val>
                                            <p:strVal val="#ppt_w"/>
                                          </p:val>
                                        </p:tav>
                                      </p:tavLst>
                                    </p:anim>
                                    <p:anim calcmode="lin" valueType="num">
                                      <p:cBhvr>
                                        <p:cTn id="24" dur="500" fill="hold"/>
                                        <p:tgtEl>
                                          <p:spTgt spid="16385"/>
                                        </p:tgtEl>
                                        <p:attrNameLst>
                                          <p:attrName>ppt_x</p:attrName>
                                        </p:attrNameLst>
                                      </p:cBhvr>
                                      <p:tavLst>
                                        <p:tav tm="0">
                                          <p:val>
                                            <p:strVal val="#ppt_x-.3"/>
                                          </p:val>
                                        </p:tav>
                                        <p:tav tm="50000">
                                          <p:val>
                                            <p:strVal val="#ppt_x"/>
                                          </p:val>
                                        </p:tav>
                                        <p:tav tm="100000">
                                          <p:val>
                                            <p:strVal val="#ppt_x"/>
                                          </p:val>
                                        </p:tav>
                                      </p:tavLst>
                                    </p:anim>
                                    <p:anim calcmode="lin" valueType="num">
                                      <p:cBhvr>
                                        <p:cTn id="25" dur="500" fill="hold"/>
                                        <p:tgtEl>
                                          <p:spTgt spid="1638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9"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1000" fill="hold"/>
                                        <p:tgtEl>
                                          <p:spTgt spid="12"/>
                                        </p:tgtEl>
                                        <p:attrNameLst>
                                          <p:attrName>ppt_x</p:attrName>
                                        </p:attrNameLst>
                                      </p:cBhvr>
                                      <p:tavLst>
                                        <p:tav tm="0">
                                          <p:val>
                                            <p:strVal val="#ppt_x-.2"/>
                                          </p:val>
                                        </p:tav>
                                        <p:tav tm="100000">
                                          <p:val>
                                            <p:strVal val="#ppt_x"/>
                                          </p:val>
                                        </p:tav>
                                      </p:tavLst>
                                    </p:anim>
                                    <p:anim calcmode="lin" valueType="num">
                                      <p:cBhvr>
                                        <p:cTn id="31"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C00000"/>
                </a:solidFill>
              </a:rPr>
              <a:t>ثانياً: ميادين القتال مع الروم في بلاد الشام</a:t>
            </a:r>
            <a:endParaRPr lang="ar-SA" sz="2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2" name="Double Brace 11"/>
          <p:cNvSpPr/>
          <p:nvPr/>
        </p:nvSpPr>
        <p:spPr>
          <a:xfrm>
            <a:off x="4895528" y="980728"/>
            <a:ext cx="4248472" cy="720080"/>
          </a:xfrm>
          <a:prstGeom prst="bracePair">
            <a:avLst/>
          </a:prstGeom>
        </p:spPr>
        <p:style>
          <a:lnRef idx="1">
            <a:schemeClr val="accent1"/>
          </a:lnRef>
          <a:fillRef idx="1002">
            <a:schemeClr val="lt1"/>
          </a:fillRef>
          <a:effectRef idx="0">
            <a:schemeClr val="accent1"/>
          </a:effectRef>
          <a:fontRef idx="minor">
            <a:schemeClr val="tx1"/>
          </a:fontRef>
        </p:style>
        <p:txBody>
          <a:bodyPr rtlCol="0" anchor="ctr"/>
          <a:lstStyle/>
          <a:p>
            <a:r>
              <a:rPr lang="ar-EG" sz="4000" b="1" dirty="0" smtClean="0"/>
              <a:t> ٥- فتح الجزيرة</a:t>
            </a:r>
            <a:endParaRPr lang="en-US" sz="4000" b="1" dirty="0"/>
          </a:p>
        </p:txBody>
      </p:sp>
      <p:sp>
        <p:nvSpPr>
          <p:cNvPr id="14" name="Double Bracket 13"/>
          <p:cNvSpPr/>
          <p:nvPr/>
        </p:nvSpPr>
        <p:spPr>
          <a:xfrm>
            <a:off x="1043608" y="1772816"/>
            <a:ext cx="7704856" cy="1080120"/>
          </a:xfrm>
          <a:prstGeom prst="bracketPair">
            <a:avLst/>
          </a:prstGeom>
        </p:spPr>
        <p:style>
          <a:lnRef idx="1">
            <a:schemeClr val="accent1"/>
          </a:lnRef>
          <a:fillRef idx="1002">
            <a:schemeClr val="lt2"/>
          </a:fillRef>
          <a:effectRef idx="0">
            <a:schemeClr val="accent1"/>
          </a:effectRef>
          <a:fontRef idx="minor">
            <a:schemeClr val="tx1"/>
          </a:fontRef>
        </p:style>
        <p:txBody>
          <a:bodyPr rtlCol="0" anchor="ctr"/>
          <a:lstStyle/>
          <a:p>
            <a:r>
              <a:rPr lang="ar-EG" sz="2400" b="1" dirty="0" smtClean="0"/>
              <a:t>كانت بعض مدنها تابعة للفرس، وبعضها تابعة للروم، ومعظم سكانها من النصارى وقد وجه إليها عمر(رضي الله عنه) سنة 18 هـ عياض بن غُنْم، فاستطاع أن يفتح معظم مدنها، بعضها عنوة والأخرى صلحاً.</a:t>
            </a:r>
            <a:endParaRPr lang="en-US" sz="2400" b="1" dirty="0" smtClean="0"/>
          </a:p>
        </p:txBody>
      </p:sp>
      <p:pic>
        <p:nvPicPr>
          <p:cNvPr id="18433" name="Picture 1" descr="D:\صور\pictures\163716_169780816393848_100000857934767_320812_5304685_n.jpg"/>
          <p:cNvPicPr>
            <a:picLocks noChangeAspect="1" noChangeArrowheads="1"/>
          </p:cNvPicPr>
          <p:nvPr/>
        </p:nvPicPr>
        <p:blipFill>
          <a:blip r:embed="rId11" cstate="print"/>
          <a:srcRect/>
          <a:stretch>
            <a:fillRect/>
          </a:stretch>
        </p:blipFill>
        <p:spPr bwMode="auto">
          <a:xfrm>
            <a:off x="1331640" y="764704"/>
            <a:ext cx="3096344" cy="936104"/>
          </a:xfrm>
          <a:prstGeom prst="ellipse">
            <a:avLst/>
          </a:prstGeom>
          <a:ln w="63500" cap="rnd">
            <a:solidFill>
              <a:srgbClr val="7030A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6" name="Double Brace 15"/>
          <p:cNvSpPr/>
          <p:nvPr/>
        </p:nvSpPr>
        <p:spPr>
          <a:xfrm>
            <a:off x="4535488" y="2924944"/>
            <a:ext cx="4608512" cy="720080"/>
          </a:xfrm>
          <a:prstGeom prst="bracePair">
            <a:avLst/>
          </a:prstGeom>
        </p:spPr>
        <p:style>
          <a:lnRef idx="1">
            <a:schemeClr val="accent1"/>
          </a:lnRef>
          <a:fillRef idx="1002">
            <a:schemeClr val="dk2"/>
          </a:fillRef>
          <a:effectRef idx="0">
            <a:schemeClr val="accent1"/>
          </a:effectRef>
          <a:fontRef idx="minor">
            <a:schemeClr val="tx1"/>
          </a:fontRef>
        </p:style>
        <p:txBody>
          <a:bodyPr rtlCol="0" anchor="ctr"/>
          <a:lstStyle/>
          <a:p>
            <a:pPr algn="ctr"/>
            <a:r>
              <a:rPr lang="ar-EG" sz="2600" b="1" dirty="0" smtClean="0"/>
              <a:t>٦ فتح جزيرة قبرص ( 28 هـ/ 649 م)</a:t>
            </a:r>
            <a:endParaRPr lang="en-US" sz="2600" b="1" dirty="0"/>
          </a:p>
        </p:txBody>
      </p:sp>
      <p:sp>
        <p:nvSpPr>
          <p:cNvPr id="17" name="Double Bracket 16"/>
          <p:cNvSpPr/>
          <p:nvPr/>
        </p:nvSpPr>
        <p:spPr>
          <a:xfrm>
            <a:off x="1043608" y="3717032"/>
            <a:ext cx="7560840" cy="2016224"/>
          </a:xfrm>
          <a:prstGeom prst="bracketPair">
            <a:avLst/>
          </a:prstGeom>
        </p:spPr>
        <p:style>
          <a:lnRef idx="1">
            <a:schemeClr val="accent1"/>
          </a:lnRef>
          <a:fillRef idx="1003">
            <a:schemeClr val="dk1"/>
          </a:fillRef>
          <a:effectRef idx="0">
            <a:schemeClr val="accent1"/>
          </a:effectRef>
          <a:fontRef idx="minor">
            <a:schemeClr val="tx1"/>
          </a:fontRef>
        </p:style>
        <p:txBody>
          <a:bodyPr rtlCol="0" anchor="ctr"/>
          <a:lstStyle/>
          <a:p>
            <a:r>
              <a:rPr lang="ar-EG" sz="2200" b="1" dirty="0" smtClean="0">
                <a:solidFill>
                  <a:srgbClr val="FFFF00"/>
                </a:solidFill>
              </a:rPr>
              <a:t>تطلع المسلمون إلى السيطرة على إقليم البحر المتوسط لأهميته، فكتب معاوية بن أبي سفيان إلى الخليفة عثمان بن عفان(رضي الله عنه) يستأذنه في إنشاء أسطول إسلامي، فوافق الخليفة على ذلك ، وفي سنة ( 28 هـ) ركب معاوية البحر من عكا، وفي الوقت نفسه توجه قائد أسطول مصر عبدالله بن أبي السرح من الإسكندرية إلى قبرص، والتقى الأسطولان في الجزيرة، وأسرع حاكم جزيرة قبرص إلى التسليم،وعقد صلحاً مع معاوية.</a:t>
            </a:r>
          </a:p>
        </p:txBody>
      </p:sp>
      <p:sp>
        <p:nvSpPr>
          <p:cNvPr id="15" name="Flowchart: Terminator 14"/>
          <p:cNvSpPr/>
          <p:nvPr/>
        </p:nvSpPr>
        <p:spPr>
          <a:xfrm>
            <a:off x="1187624" y="5877272"/>
            <a:ext cx="7776864" cy="908720"/>
          </a:xfrm>
          <a:prstGeom prst="flowChartTerminator">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EG" sz="2800" b="1" dirty="0" smtClean="0">
                <a:solidFill>
                  <a:schemeClr val="tx1"/>
                </a:solidFill>
              </a:rPr>
              <a:t>*  يقصد بالجزيرة المنطقة بين نهري دجلة و الفرات شمال المدائن.</a:t>
            </a:r>
            <a:endParaRPr lang="en-US" sz="2800" b="1" dirty="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ppt_x</p:attrName>
                                        </p:attrNameLst>
                                      </p:cBhvr>
                                      <p:tavLst>
                                        <p:tav tm="0">
                                          <p:val>
                                            <p:strVal val="#ppt_x"/>
                                          </p:val>
                                        </p:tav>
                                        <p:tav tm="100000">
                                          <p:val>
                                            <p:strVal val="#ppt_x"/>
                                          </p:val>
                                        </p:tav>
                                      </p:tavLst>
                                    </p:anim>
                                    <p:anim calcmode="lin" valueType="num">
                                      <p:cBhvr>
                                        <p:cTn id="9" dur="2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2000" fill="hold"/>
                                        <p:tgtEl>
                                          <p:spTgt spid="12"/>
                                        </p:tgtEl>
                                        <p:attrNameLst>
                                          <p:attrName>ppt_w</p:attrName>
                                        </p:attrNameLst>
                                      </p:cBhvr>
                                      <p:tavLst>
                                        <p:tav tm="0">
                                          <p:val>
                                            <p:fltVal val="0"/>
                                          </p:val>
                                        </p:tav>
                                        <p:tav tm="100000">
                                          <p:val>
                                            <p:strVal val="#ppt_w"/>
                                          </p:val>
                                        </p:tav>
                                      </p:tavLst>
                                    </p:anim>
                                    <p:anim calcmode="lin" valueType="num">
                                      <p:cBhvr>
                                        <p:cTn id="15" dur="2000" fill="hold"/>
                                        <p:tgtEl>
                                          <p:spTgt spid="12"/>
                                        </p:tgtEl>
                                        <p:attrNameLst>
                                          <p:attrName>ppt_h</p:attrName>
                                        </p:attrNameLst>
                                      </p:cBhvr>
                                      <p:tavLst>
                                        <p:tav tm="0">
                                          <p:val>
                                            <p:fltVal val="0"/>
                                          </p:val>
                                        </p:tav>
                                        <p:tav tm="100000">
                                          <p:val>
                                            <p:strVal val="#ppt_h"/>
                                          </p:val>
                                        </p:tav>
                                      </p:tavLst>
                                    </p:anim>
                                    <p:animEffect transition="in" filter="fade">
                                      <p:cBhvr>
                                        <p:cTn id="16" dur="20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8433"/>
                                        </p:tgtEl>
                                        <p:attrNameLst>
                                          <p:attrName>style.visibility</p:attrName>
                                        </p:attrNameLst>
                                      </p:cBhvr>
                                      <p:to>
                                        <p:strVal val="visible"/>
                                      </p:to>
                                    </p:set>
                                    <p:anim calcmode="lin" valueType="num">
                                      <p:cBhvr>
                                        <p:cTn id="21" dur="1000" fill="hold"/>
                                        <p:tgtEl>
                                          <p:spTgt spid="18433"/>
                                        </p:tgtEl>
                                        <p:attrNameLst>
                                          <p:attrName>ppt_x</p:attrName>
                                        </p:attrNameLst>
                                      </p:cBhvr>
                                      <p:tavLst>
                                        <p:tav tm="0">
                                          <p:val>
                                            <p:strVal val="#ppt_x-.2"/>
                                          </p:val>
                                        </p:tav>
                                        <p:tav tm="100000">
                                          <p:val>
                                            <p:strVal val="#ppt_x"/>
                                          </p:val>
                                        </p:tav>
                                      </p:tavLst>
                                    </p:anim>
                                    <p:anim calcmode="lin" valueType="num">
                                      <p:cBhvr>
                                        <p:cTn id="22" dur="1000" fill="hold"/>
                                        <p:tgtEl>
                                          <p:spTgt spid="18433"/>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8433"/>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dissolve">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2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edge">
                                      <p:cBhvr>
                                        <p:cTn id="33" dur="20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ntr" presetSubtype="0"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1000" fill="hold"/>
                                        <p:tgtEl>
                                          <p:spTgt spid="17"/>
                                        </p:tgtEl>
                                        <p:attrNameLst>
                                          <p:attrName>ppt_w</p:attrName>
                                        </p:attrNameLst>
                                      </p:cBhvr>
                                      <p:tavLst>
                                        <p:tav tm="0">
                                          <p:val>
                                            <p:strVal val="#ppt_w*0.70"/>
                                          </p:val>
                                        </p:tav>
                                        <p:tav tm="100000">
                                          <p:val>
                                            <p:strVal val="#ppt_w"/>
                                          </p:val>
                                        </p:tav>
                                      </p:tavLst>
                                    </p:anim>
                                    <p:anim calcmode="lin" valueType="num">
                                      <p:cBhvr>
                                        <p:cTn id="39" dur="1000" fill="hold"/>
                                        <p:tgtEl>
                                          <p:spTgt spid="17"/>
                                        </p:tgtEl>
                                        <p:attrNameLst>
                                          <p:attrName>ppt_h</p:attrName>
                                        </p:attrNameLst>
                                      </p:cBhvr>
                                      <p:tavLst>
                                        <p:tav tm="0">
                                          <p:val>
                                            <p:strVal val="#ppt_h"/>
                                          </p:val>
                                        </p:tav>
                                        <p:tav tm="100000">
                                          <p:val>
                                            <p:strVal val="#ppt_h"/>
                                          </p:val>
                                        </p:tav>
                                      </p:tavLst>
                                    </p:anim>
                                    <p:animEffect transition="in" filter="fade">
                                      <p:cBhvr>
                                        <p:cTn id="40" dur="1000"/>
                                        <p:tgtEl>
                                          <p:spTgt spid="17"/>
                                        </p:tgtEl>
                                      </p:cBhvr>
                                    </p:animEffect>
                                  </p:childTnLst>
                                </p:cTn>
                              </p:par>
                            </p:childTnLst>
                          </p:cTn>
                        </p:par>
                      </p:childTnLst>
                    </p:cTn>
                  </p:par>
                  <p:par>
                    <p:cTn id="41" fill="hold">
                      <p:stCondLst>
                        <p:cond delay="indefinite"/>
                      </p:stCondLst>
                      <p:childTnLst>
                        <p:par>
                          <p:cTn id="42" fill="hold">
                            <p:stCondLst>
                              <p:cond delay="0"/>
                            </p:stCondLst>
                            <p:childTnLst>
                              <p:par>
                                <p:cTn id="43" presetID="54" presetClass="entr" presetSubtype="0" accel="10000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strVal val="#ppt_w*0.05"/>
                                          </p:val>
                                        </p:tav>
                                        <p:tav tm="100000">
                                          <p:val>
                                            <p:strVal val="#ppt_w"/>
                                          </p:val>
                                        </p:tav>
                                      </p:tavLst>
                                    </p:anim>
                                    <p:anim calcmode="lin" valueType="num">
                                      <p:cBhvr>
                                        <p:cTn id="46" dur="500" fill="hold"/>
                                        <p:tgtEl>
                                          <p:spTgt spid="15"/>
                                        </p:tgtEl>
                                        <p:attrNameLst>
                                          <p:attrName>ppt_h</p:attrName>
                                        </p:attrNameLst>
                                      </p:cBhvr>
                                      <p:tavLst>
                                        <p:tav tm="0">
                                          <p:val>
                                            <p:strVal val="#ppt_h"/>
                                          </p:val>
                                        </p:tav>
                                        <p:tav tm="100000">
                                          <p:val>
                                            <p:strVal val="#ppt_h"/>
                                          </p:val>
                                        </p:tav>
                                      </p:tavLst>
                                    </p:anim>
                                    <p:anim calcmode="lin" valueType="num">
                                      <p:cBhvr>
                                        <p:cTn id="47" dur="500" fill="hold"/>
                                        <p:tgtEl>
                                          <p:spTgt spid="15"/>
                                        </p:tgtEl>
                                        <p:attrNameLst>
                                          <p:attrName>ppt_x</p:attrName>
                                        </p:attrNameLst>
                                      </p:cBhvr>
                                      <p:tavLst>
                                        <p:tav tm="0">
                                          <p:val>
                                            <p:strVal val="#ppt_x-.2"/>
                                          </p:val>
                                        </p:tav>
                                        <p:tav tm="100000">
                                          <p:val>
                                            <p:strVal val="#ppt_x"/>
                                          </p:val>
                                        </p:tav>
                                      </p:tavLst>
                                    </p:anim>
                                    <p:anim calcmode="lin" valueType="num">
                                      <p:cBhvr>
                                        <p:cTn id="48" dur="500" fill="hold"/>
                                        <p:tgtEl>
                                          <p:spTgt spid="15"/>
                                        </p:tgtEl>
                                        <p:attrNameLst>
                                          <p:attrName>ppt_y</p:attrName>
                                        </p:attrNameLst>
                                      </p:cBhvr>
                                      <p:tavLst>
                                        <p:tav tm="0">
                                          <p:val>
                                            <p:strVal val="#ppt_y"/>
                                          </p:val>
                                        </p:tav>
                                        <p:tav tm="100000">
                                          <p:val>
                                            <p:strVal val="#ppt_y"/>
                                          </p:val>
                                        </p:tav>
                                      </p:tavLst>
                                    </p:anim>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P spid="16" grpId="0" animBg="1"/>
      <p:bldP spid="17"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300" b="1" dirty="0" smtClean="0">
                <a:solidFill>
                  <a:srgbClr val="C00000"/>
                </a:solidFill>
              </a:rPr>
              <a:t>ثالثاً: ميادين القتال مع الروم في مصر وشمال إفريقيا</a:t>
            </a:r>
            <a:endParaRPr lang="ar-SA" sz="23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3" name="Flowchart: Alternate Process 12"/>
          <p:cNvSpPr/>
          <p:nvPr/>
        </p:nvSpPr>
        <p:spPr>
          <a:xfrm>
            <a:off x="971600" y="4581128"/>
            <a:ext cx="8100392" cy="2204864"/>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tlCol="0" anchor="ctr"/>
          <a:lstStyle/>
          <a:p>
            <a:pPr algn="justLow"/>
            <a:r>
              <a:rPr lang="ar-EG" sz="2000" b="1" dirty="0" smtClean="0"/>
              <a:t>يرجع اهتمام المسلمون بمصر إلى عهد الرسول صلى الله عليه وسلم الذي كتب إلى مقوقس مصر رسالة تحمل دعوته إلى الإسلام. أما أول تفكير في فتح مصر فجاء بعد إتمام فتح بلاد الشام، حينما اجتمع الخليفة عمر بن الخطاب (رضي الله عنه)بقادته سنة 18 ه في بلدة الجابية بالجولان بالقرب من دمشق في هذا المؤتمر العسكري تقرر فتح مصر لضرورات وعوامل منها:</a:t>
            </a:r>
          </a:p>
          <a:p>
            <a:pPr algn="justLow"/>
            <a:r>
              <a:rPr lang="ar-EG" sz="2000" b="1" dirty="0" smtClean="0"/>
              <a:t>1- العامل الديني الذي يقوم على وجوب نشر الإسلام وتبليغه إلى الناس كافة.</a:t>
            </a:r>
          </a:p>
          <a:p>
            <a:pPr algn="justLow"/>
            <a:r>
              <a:rPr lang="ar-EG" sz="2000" b="1" dirty="0" smtClean="0"/>
              <a:t>2- العامل الحربي القائم على مطاردة القوات الرومية المنسحبة إلى مصر بعد إنهزامها في معارك بلاد الشام.</a:t>
            </a:r>
            <a:endParaRPr lang="en-US" sz="2000" b="1" dirty="0"/>
          </a:p>
        </p:txBody>
      </p:sp>
      <p:sp>
        <p:nvSpPr>
          <p:cNvPr id="15" name="Round Diagonal Corner Rectangle 14"/>
          <p:cNvSpPr/>
          <p:nvPr/>
        </p:nvSpPr>
        <p:spPr>
          <a:xfrm>
            <a:off x="4788024" y="1412776"/>
            <a:ext cx="4248472" cy="3096344"/>
          </a:xfrm>
          <a:prstGeom prst="round2DiagRect">
            <a:avLst/>
          </a:prstGeom>
        </p:spPr>
        <p:style>
          <a:lnRef idx="3">
            <a:schemeClr val="lt1"/>
          </a:lnRef>
          <a:fillRef idx="1">
            <a:schemeClr val="accent5"/>
          </a:fillRef>
          <a:effectRef idx="1">
            <a:schemeClr val="accent5"/>
          </a:effectRef>
          <a:fontRef idx="minor">
            <a:schemeClr val="lt1"/>
          </a:fontRef>
        </p:style>
        <p:txBody>
          <a:bodyPr rtlCol="0" anchor="ctr"/>
          <a:lstStyle/>
          <a:p>
            <a:pPr algn="justLow"/>
            <a:r>
              <a:rPr lang="ar-EG" sz="2300" b="1" dirty="0" smtClean="0">
                <a:solidFill>
                  <a:schemeClr val="bg1"/>
                </a:solidFill>
              </a:rPr>
              <a:t>لمّا جاء الإذن لعمرو بن العاص </a:t>
            </a:r>
          </a:p>
          <a:p>
            <a:pPr algn="justLow"/>
            <a:r>
              <a:rPr lang="ar-EG" sz="2300" b="1" dirty="0" smtClean="0">
                <a:solidFill>
                  <a:schemeClr val="bg1"/>
                </a:solidFill>
              </a:rPr>
              <a:t>(رضي الله عنه)بفتح مصر اتجه نحوها على رأس قوة مكونة من أربعة آلاف مقاتل أواخر سنة 18 هـ/ 639 م. متنقلا من نصر إلى نصر، ففتح رفح والعريش والفرما ثم وجه عمرو   (رضي الله عنه)الجيوش لفتح مدن متعددة اختياره موقع الفسطاط، لتكون عاصمة جديدة لمصر.</a:t>
            </a:r>
            <a:endParaRPr lang="en-US" sz="2300" b="1" dirty="0">
              <a:solidFill>
                <a:schemeClr val="bg1"/>
              </a:solidFill>
            </a:endParaRPr>
          </a:p>
        </p:txBody>
      </p:sp>
      <p:sp>
        <p:nvSpPr>
          <p:cNvPr id="16" name="Flowchart: Terminator 15"/>
          <p:cNvSpPr/>
          <p:nvPr/>
        </p:nvSpPr>
        <p:spPr>
          <a:xfrm>
            <a:off x="5148064" y="908720"/>
            <a:ext cx="3816424" cy="432048"/>
          </a:xfrm>
          <a:prstGeom prst="flowChartTerminator">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ar-EG" sz="3600" b="1" dirty="0" smtClean="0">
                <a:solidFill>
                  <a:schemeClr val="tx1"/>
                </a:solidFill>
              </a:rPr>
              <a:t>فتح مصر</a:t>
            </a:r>
            <a:endParaRPr lang="en-US" sz="3600" b="1" dirty="0">
              <a:solidFill>
                <a:schemeClr val="tx1"/>
              </a:solidFill>
            </a:endParaRPr>
          </a:p>
        </p:txBody>
      </p:sp>
      <p:pic>
        <p:nvPicPr>
          <p:cNvPr id="17" name="Picture 1"/>
          <p:cNvPicPr>
            <a:picLocks noChangeAspect="1" noChangeArrowheads="1"/>
          </p:cNvPicPr>
          <p:nvPr/>
        </p:nvPicPr>
        <p:blipFill>
          <a:blip r:embed="rId11" cstate="print"/>
          <a:srcRect/>
          <a:stretch>
            <a:fillRect/>
          </a:stretch>
        </p:blipFill>
        <p:spPr bwMode="auto">
          <a:xfrm>
            <a:off x="1043608" y="836712"/>
            <a:ext cx="3672408" cy="36724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2000"/>
                                        <p:tgtEl>
                                          <p:spTgt spid="15"/>
                                        </p:tgtEl>
                                      </p:cBhvr>
                                    </p:animEffect>
                                    <p:anim calcmode="lin" valueType="num">
                                      <p:cBhvr>
                                        <p:cTn id="20" dur="2000" fill="hold"/>
                                        <p:tgtEl>
                                          <p:spTgt spid="15"/>
                                        </p:tgtEl>
                                        <p:attrNameLst>
                                          <p:attrName>style.rotation</p:attrName>
                                        </p:attrNameLst>
                                      </p:cBhvr>
                                      <p:tavLst>
                                        <p:tav tm="0">
                                          <p:val>
                                            <p:fltVal val="720"/>
                                          </p:val>
                                        </p:tav>
                                        <p:tav tm="100000">
                                          <p:val>
                                            <p:fltVal val="0"/>
                                          </p:val>
                                        </p:tav>
                                      </p:tavLst>
                                    </p:anim>
                                    <p:anim calcmode="lin" valueType="num">
                                      <p:cBhvr>
                                        <p:cTn id="21" dur="2000" fill="hold"/>
                                        <p:tgtEl>
                                          <p:spTgt spid="15"/>
                                        </p:tgtEl>
                                        <p:attrNameLst>
                                          <p:attrName>ppt_h</p:attrName>
                                        </p:attrNameLst>
                                      </p:cBhvr>
                                      <p:tavLst>
                                        <p:tav tm="0">
                                          <p:val>
                                            <p:fltVal val="0"/>
                                          </p:val>
                                        </p:tav>
                                        <p:tav tm="100000">
                                          <p:val>
                                            <p:strVal val="#ppt_h"/>
                                          </p:val>
                                        </p:tav>
                                      </p:tavLst>
                                    </p:anim>
                                    <p:anim calcmode="lin" valueType="num">
                                      <p:cBhvr>
                                        <p:cTn id="22" dur="2000" fill="hold"/>
                                        <p:tgtEl>
                                          <p:spTgt spid="15"/>
                                        </p:tgtEl>
                                        <p:attrNameLst>
                                          <p:attrName>ppt_w</p:attrName>
                                        </p:attrNameLst>
                                      </p:cBhvr>
                                      <p:tavLst>
                                        <p:tav tm="0">
                                          <p:val>
                                            <p:fltVal val="0"/>
                                          </p:val>
                                        </p:tav>
                                        <p:tav tm="100000">
                                          <p:val>
                                            <p:strVal val="#ppt_w"/>
                                          </p:val>
                                        </p:tav>
                                      </p:tavLst>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 to="" calcmode="lin" valueType="num">
                                      <p:cBhvr>
                                        <p:cTn id="27" dur="1" fill="hold"/>
                                        <p:tgtEl>
                                          <p:spTgt spid="17"/>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43"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
                                        <p:tgtEl>
                                          <p:spTgt spid="13"/>
                                        </p:tgtEl>
                                      </p:cBhvr>
                                    </p:animEffect>
                                    <p:anim calcmode="lin" valueType="num">
                                      <p:cBhvr>
                                        <p:cTn id="33" dur="400" fill="hold"/>
                                        <p:tgtEl>
                                          <p:spTgt spid="13"/>
                                        </p:tgtEl>
                                        <p:attrNameLst>
                                          <p:attrName>ppt_x</p:attrName>
                                        </p:attrNameLst>
                                      </p:cBhvr>
                                      <p:tavLst>
                                        <p:tav tm="0">
                                          <p:val>
                                            <p:strVal val="#ppt_x"/>
                                          </p:val>
                                        </p:tav>
                                        <p:tav tm="100000">
                                          <p:val>
                                            <p:strVal val="#ppt_x"/>
                                          </p:val>
                                        </p:tav>
                                      </p:tavLst>
                                    </p:anim>
                                    <p:anim calcmode="lin" valueType="num">
                                      <p:cBhvr>
                                        <p:cTn id="34" dur="400" fill="hold"/>
                                        <p:tgtEl>
                                          <p:spTgt spid="13"/>
                                        </p:tgtEl>
                                        <p:attrNameLst>
                                          <p:attrName>ppt_y</p:attrName>
                                        </p:attrNameLst>
                                      </p:cBhvr>
                                      <p:tavLst>
                                        <p:tav tm="0">
                                          <p:val>
                                            <p:strVal val="#ppt_y+0.31"/>
                                          </p:val>
                                        </p:tav>
                                        <p:tav tm="100000">
                                          <p:val>
                                            <p:strVal val="#ppt_y+0.31"/>
                                          </p:val>
                                        </p:tav>
                                      </p:tavLst>
                                    </p:anim>
                                    <p:anim calcmode="lin" valueType="num">
                                      <p:cBhvr>
                                        <p:cTn id="35" dur="600" decel="50000" fill="hold">
                                          <p:stCondLst>
                                            <p:cond delay="400"/>
                                          </p:stCondLst>
                                        </p:cTn>
                                        <p:tgtEl>
                                          <p:spTgt spid="1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6" dur="600" decel="50000" fill="hold">
                                          <p:stCondLst>
                                            <p:cond delay="400"/>
                                          </p:stCondLst>
                                        </p:cTn>
                                        <p:tgtEl>
                                          <p:spTgt spid="1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5"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300" b="1" dirty="0" smtClean="0">
                <a:solidFill>
                  <a:srgbClr val="C00000"/>
                </a:solidFill>
              </a:rPr>
              <a:t>ثالثاً: ميادين القتال مع الروم في مصر وشمال إفريقيا</a:t>
            </a:r>
            <a:endParaRPr lang="ar-SA" sz="23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8" name="Oval 17"/>
          <p:cNvSpPr/>
          <p:nvPr/>
        </p:nvSpPr>
        <p:spPr>
          <a:xfrm>
            <a:off x="3059832" y="908720"/>
            <a:ext cx="3816424" cy="57606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EG" sz="3200" b="1" dirty="0" smtClean="0">
                <a:solidFill>
                  <a:schemeClr val="tx1"/>
                </a:solidFill>
              </a:rPr>
              <a:t>فتح ليبيا</a:t>
            </a:r>
            <a:endParaRPr lang="en-US" sz="3200" b="1" dirty="0">
              <a:solidFill>
                <a:schemeClr val="tx1"/>
              </a:solidFill>
            </a:endParaRPr>
          </a:p>
        </p:txBody>
      </p:sp>
      <p:sp>
        <p:nvSpPr>
          <p:cNvPr id="19" name="Oval 18"/>
          <p:cNvSpPr/>
          <p:nvPr/>
        </p:nvSpPr>
        <p:spPr>
          <a:xfrm>
            <a:off x="3131840" y="2996952"/>
            <a:ext cx="3744416" cy="576064"/>
          </a:xfrm>
          <a:prstGeom prst="ellipse">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EG" sz="2800" b="1" dirty="0" smtClean="0">
                <a:solidFill>
                  <a:schemeClr val="tx1"/>
                </a:solidFill>
              </a:rPr>
              <a:t>فتح إفريقية (تونس)</a:t>
            </a:r>
            <a:endParaRPr lang="en-US" sz="2800" b="1" dirty="0">
              <a:solidFill>
                <a:schemeClr val="tx1"/>
              </a:solidFill>
            </a:endParaRPr>
          </a:p>
        </p:txBody>
      </p:sp>
      <p:sp>
        <p:nvSpPr>
          <p:cNvPr id="20" name="Horizontal Scroll 19"/>
          <p:cNvSpPr/>
          <p:nvPr/>
        </p:nvSpPr>
        <p:spPr>
          <a:xfrm>
            <a:off x="1115616" y="1340768"/>
            <a:ext cx="7776864" cy="1800200"/>
          </a:xfrm>
          <a:prstGeom prst="horizontalScroll">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ar-EG" sz="2400" b="1" dirty="0" smtClean="0">
                <a:solidFill>
                  <a:schemeClr val="tx1"/>
                </a:solidFill>
              </a:rPr>
              <a:t>أراد عمرو بن العاص </a:t>
            </a:r>
            <a:r>
              <a:rPr lang="en-US" sz="2400" b="1" dirty="0" smtClean="0">
                <a:solidFill>
                  <a:schemeClr val="tx1"/>
                </a:solidFill>
              </a:rPr>
              <a:t>)</a:t>
            </a:r>
            <a:r>
              <a:rPr lang="ar-EG" sz="2400" b="1" dirty="0" smtClean="0">
                <a:solidFill>
                  <a:schemeClr val="tx1"/>
                </a:solidFill>
              </a:rPr>
              <a:t>رضي الله عنه) بعد فتح الإسكندرية أن يستأصل نفوذ الروم من شمال إفريقية فاخترقالصحراء حتى وصل إلى برقة (ليبيا) ففتحها، وصالح أهلها على الجزية .</a:t>
            </a:r>
            <a:endParaRPr lang="en-US" sz="2400" b="1" dirty="0" smtClean="0">
              <a:solidFill>
                <a:schemeClr val="tx1"/>
              </a:solidFill>
            </a:endParaRPr>
          </a:p>
        </p:txBody>
      </p:sp>
      <p:sp>
        <p:nvSpPr>
          <p:cNvPr id="21" name="Horizontal Scroll 20"/>
          <p:cNvSpPr/>
          <p:nvPr/>
        </p:nvSpPr>
        <p:spPr>
          <a:xfrm>
            <a:off x="1187624" y="3140968"/>
            <a:ext cx="7776864" cy="3689648"/>
          </a:xfrm>
          <a:prstGeom prst="horizont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r>
              <a:rPr lang="ar-EG" sz="2100" b="1" dirty="0" smtClean="0">
                <a:solidFill>
                  <a:schemeClr val="tx1"/>
                </a:solidFill>
              </a:rPr>
              <a:t>في سنة 27 هـ استأذن عبد الله بن أبي السرح والي مصر وليبيا، الخليفة عثمان بن عفان (رضي الله عنه) في فتح إفريقية فأذن له فجهز ابن أبي السرح جيشاً مكوناً من 20 ألف مجاهد والتقى بجيش الروم المكون من 120 ألف مقاتل بقيادة (جرجير)،    ودارات بين الفريقين معركة لم تسفر عن نصر حاسم لأي من الجانبين، فأشار ابن الزبير (رضي الله عنه)ابن أبي السرح أن يقسم جيشه إلى فريقين : فريق يقاتل الروم إلى منتصف النهار، فإذا أنهكته الحرب وضع سلاحه، ليحل محله الفريق الثاني الذي يواصل القتال إلى الليل. وبهذه الخطة حقق المسلمون النصر وهزموا جيش الروم، وقتل عبد الله بن الزبير (رضي الله عنه)قائد الروم (جرجير).</a:t>
            </a:r>
            <a:endParaRPr lang="en-US" sz="2100" b="1" dirty="0" smtClean="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edge">
                                      <p:cBhvr>
                                        <p:cTn id="12" dur="20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strips(downLeft)">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20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amond(in)">
                                      <p:cBhvr>
                                        <p:cTn id="27"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8" grpId="0" animBg="1"/>
      <p:bldP spid="19"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3600" b="1" dirty="0" smtClean="0"/>
              <a:t> </a:t>
            </a:r>
            <a:r>
              <a:rPr lang="ar-EG" sz="3600" b="1" dirty="0" smtClean="0">
                <a:latin typeface="Impact" pitchFamily="34" charset="0"/>
                <a:cs typeface="Andalus" pitchFamily="2" charset="-78"/>
              </a:rPr>
              <a:t>تمهيد</a:t>
            </a:r>
            <a:r>
              <a:rPr lang="ar-EG" sz="3600" b="1" dirty="0" smtClean="0"/>
              <a:t> (العالم عند البعثة النبوية )</a:t>
            </a:r>
            <a:endParaRPr lang="ar-SA" sz="3600" b="1" dirty="0">
              <a:solidFill>
                <a:srgbClr val="C00000"/>
              </a:solidFill>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7" name="Round Diagonal Corner Rectangle 16"/>
          <p:cNvSpPr/>
          <p:nvPr/>
        </p:nvSpPr>
        <p:spPr>
          <a:xfrm>
            <a:off x="1259632" y="1196752"/>
            <a:ext cx="7560840" cy="2736304"/>
          </a:xfrm>
          <a:prstGeom prst="round2DiagRect">
            <a:avLst/>
          </a:prstGeom>
        </p:spPr>
        <p:style>
          <a:lnRef idx="1">
            <a:schemeClr val="accent5"/>
          </a:lnRef>
          <a:fillRef idx="3">
            <a:schemeClr val="accent5"/>
          </a:fillRef>
          <a:effectRef idx="2">
            <a:schemeClr val="accent5"/>
          </a:effectRef>
          <a:fontRef idx="minor">
            <a:schemeClr val="lt1"/>
          </a:fontRef>
        </p:style>
        <p:txBody>
          <a:bodyPr rtlCol="0" anchor="ctr"/>
          <a:lstStyle/>
          <a:p>
            <a:pPr algn="justLow"/>
            <a:r>
              <a:rPr lang="ar-EG" sz="2400" b="1" dirty="0" smtClean="0">
                <a:solidFill>
                  <a:schemeClr val="tx1"/>
                </a:solidFill>
              </a:rPr>
              <a:t>أ - ( الجزيرة العربية ) :</a:t>
            </a:r>
          </a:p>
          <a:p>
            <a:pPr algn="justLow"/>
            <a:r>
              <a:rPr lang="ar-EG" sz="2400" b="1" dirty="0" smtClean="0">
                <a:solidFill>
                  <a:schemeClr val="tx1"/>
                </a:solidFill>
              </a:rPr>
              <a:t> كان سكان الجزيرة العربية قبل ظهور الإسلام في حالة يرثى لها من التيه والضلال، فلا دين ينظم حياتهم ولا دولة تجمع شملهم، فرقت بينهم العصبية القبلية، وسادت بينهم المعتقدات الوثنية ،وتفشت فيهم عادات كثيرة سيئة حتى نزل الوحي على محمد صلى الله عليه وسلم في غار حراء بمكة فبُعث إلى الخلق كافة برسالة الإسلام، رسالة الخير والهدى والمحبة والإخاء.</a:t>
            </a:r>
            <a:endParaRPr lang="en-US" sz="2400" b="1" dirty="0" smtClean="0">
              <a:solidFill>
                <a:schemeClr val="tx1"/>
              </a:solidFill>
            </a:endParaRPr>
          </a:p>
        </p:txBody>
      </p:sp>
      <p:sp>
        <p:nvSpPr>
          <p:cNvPr id="18" name="Snip Same Side Corner Rectangle 17"/>
          <p:cNvSpPr/>
          <p:nvPr/>
        </p:nvSpPr>
        <p:spPr>
          <a:xfrm>
            <a:off x="1259632" y="4221088"/>
            <a:ext cx="7560840" cy="2376264"/>
          </a:xfrm>
          <a:prstGeom prst="snip2Same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Low"/>
            <a:r>
              <a:rPr lang="ar-EG" sz="2400" b="1" dirty="0" smtClean="0">
                <a:solidFill>
                  <a:schemeClr val="tx1"/>
                </a:solidFill>
              </a:rPr>
              <a:t>ب - ( بلاد الفرس والروم ) :</a:t>
            </a:r>
          </a:p>
          <a:p>
            <a:pPr algn="justLow"/>
            <a:r>
              <a:rPr lang="ar-EG" sz="2400" b="1" dirty="0" smtClean="0">
                <a:solidFill>
                  <a:schemeClr val="tx1"/>
                </a:solidFill>
              </a:rPr>
              <a:t>كانت المنطقة المجاورة للجزيرة العربية في عصر الرسول صلى الله عليه وسلم ، تحكمها الإمبراطوريتان الساسانية والبيزنطية أكبر قوتين عالميتين آنذاك. أما الأمبراطورية الساسانية (المجوسية المعتقد ) وعاصمتها المدائن على نهر دجلة .</a:t>
            </a:r>
            <a:endParaRPr lang="en-US" sz="2400" b="1" dirty="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2000"/>
                                        <p:tgtEl>
                                          <p:spTgt spid="17"/>
                                        </p:tgtEl>
                                      </p:cBhvr>
                                    </p:animEffect>
                                    <p:anim calcmode="lin" valueType="num">
                                      <p:cBhvr>
                                        <p:cTn id="15" dur="2000" fill="hold"/>
                                        <p:tgtEl>
                                          <p:spTgt spid="17"/>
                                        </p:tgtEl>
                                        <p:attrNameLst>
                                          <p:attrName>style.rotation</p:attrName>
                                        </p:attrNameLst>
                                      </p:cBhvr>
                                      <p:tavLst>
                                        <p:tav tm="0">
                                          <p:val>
                                            <p:fltVal val="720"/>
                                          </p:val>
                                        </p:tav>
                                        <p:tav tm="100000">
                                          <p:val>
                                            <p:fltVal val="0"/>
                                          </p:val>
                                        </p:tav>
                                      </p:tavLst>
                                    </p:anim>
                                    <p:anim calcmode="lin" valueType="num">
                                      <p:cBhvr>
                                        <p:cTn id="16" dur="2000" fill="hold"/>
                                        <p:tgtEl>
                                          <p:spTgt spid="17"/>
                                        </p:tgtEl>
                                        <p:attrNameLst>
                                          <p:attrName>ppt_h</p:attrName>
                                        </p:attrNameLst>
                                      </p:cBhvr>
                                      <p:tavLst>
                                        <p:tav tm="0">
                                          <p:val>
                                            <p:fltVal val="0"/>
                                          </p:val>
                                        </p:tav>
                                        <p:tav tm="100000">
                                          <p:val>
                                            <p:strVal val="#ppt_h"/>
                                          </p:val>
                                        </p:tav>
                                      </p:tavLst>
                                    </p:anim>
                                    <p:anim calcmode="lin" valueType="num">
                                      <p:cBhvr>
                                        <p:cTn id="17" dur="2000" fill="hold"/>
                                        <p:tgtEl>
                                          <p:spTgt spid="17"/>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580">
                                          <p:stCondLst>
                                            <p:cond delay="0"/>
                                          </p:stCondLst>
                                        </p:cTn>
                                        <p:tgtEl>
                                          <p:spTgt spid="18"/>
                                        </p:tgtEl>
                                      </p:cBhvr>
                                    </p:animEffect>
                                    <p:anim calcmode="lin" valueType="num">
                                      <p:cBhvr>
                                        <p:cTn id="23"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28" dur="26">
                                          <p:stCondLst>
                                            <p:cond delay="650"/>
                                          </p:stCondLst>
                                        </p:cTn>
                                        <p:tgtEl>
                                          <p:spTgt spid="18"/>
                                        </p:tgtEl>
                                      </p:cBhvr>
                                      <p:to x="100000" y="60000"/>
                                    </p:animScale>
                                    <p:animScale>
                                      <p:cBhvr>
                                        <p:cTn id="29" dur="166" decel="50000">
                                          <p:stCondLst>
                                            <p:cond delay="676"/>
                                          </p:stCondLst>
                                        </p:cTn>
                                        <p:tgtEl>
                                          <p:spTgt spid="18"/>
                                        </p:tgtEl>
                                      </p:cBhvr>
                                      <p:to x="100000" y="100000"/>
                                    </p:animScale>
                                    <p:animScale>
                                      <p:cBhvr>
                                        <p:cTn id="30" dur="26">
                                          <p:stCondLst>
                                            <p:cond delay="1312"/>
                                          </p:stCondLst>
                                        </p:cTn>
                                        <p:tgtEl>
                                          <p:spTgt spid="18"/>
                                        </p:tgtEl>
                                      </p:cBhvr>
                                      <p:to x="100000" y="80000"/>
                                    </p:animScale>
                                    <p:animScale>
                                      <p:cBhvr>
                                        <p:cTn id="31" dur="166" decel="50000">
                                          <p:stCondLst>
                                            <p:cond delay="1338"/>
                                          </p:stCondLst>
                                        </p:cTn>
                                        <p:tgtEl>
                                          <p:spTgt spid="18"/>
                                        </p:tgtEl>
                                      </p:cBhvr>
                                      <p:to x="100000" y="100000"/>
                                    </p:animScale>
                                    <p:animScale>
                                      <p:cBhvr>
                                        <p:cTn id="32" dur="26">
                                          <p:stCondLst>
                                            <p:cond delay="1642"/>
                                          </p:stCondLst>
                                        </p:cTn>
                                        <p:tgtEl>
                                          <p:spTgt spid="18"/>
                                        </p:tgtEl>
                                      </p:cBhvr>
                                      <p:to x="100000" y="90000"/>
                                    </p:animScale>
                                    <p:animScale>
                                      <p:cBhvr>
                                        <p:cTn id="33" dur="166" decel="50000">
                                          <p:stCondLst>
                                            <p:cond delay="1668"/>
                                          </p:stCondLst>
                                        </p:cTn>
                                        <p:tgtEl>
                                          <p:spTgt spid="18"/>
                                        </p:tgtEl>
                                      </p:cBhvr>
                                      <p:to x="100000" y="100000"/>
                                    </p:animScale>
                                    <p:animScale>
                                      <p:cBhvr>
                                        <p:cTn id="34" dur="26">
                                          <p:stCondLst>
                                            <p:cond delay="1808"/>
                                          </p:stCondLst>
                                        </p:cTn>
                                        <p:tgtEl>
                                          <p:spTgt spid="18"/>
                                        </p:tgtEl>
                                      </p:cBhvr>
                                      <p:to x="100000" y="95000"/>
                                    </p:animScale>
                                    <p:animScale>
                                      <p:cBhvr>
                                        <p:cTn id="35"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300" b="1" dirty="0" smtClean="0">
                <a:solidFill>
                  <a:srgbClr val="C00000"/>
                </a:solidFill>
              </a:rPr>
              <a:t>ثالثاً: ميادين القتال مع الروم في مصر وشمال إفريقيا</a:t>
            </a:r>
            <a:endParaRPr lang="ar-SA" sz="23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Multidocument 10"/>
          <p:cNvSpPr/>
          <p:nvPr/>
        </p:nvSpPr>
        <p:spPr>
          <a:xfrm>
            <a:off x="3131840" y="692696"/>
            <a:ext cx="3168352" cy="720080"/>
          </a:xfrm>
          <a:prstGeom prst="flowChartMultidocumen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ar-EG" sz="3000" dirty="0" smtClean="0"/>
              <a:t>فتح النوبة والسودان</a:t>
            </a:r>
            <a:endParaRPr lang="en-US" sz="3000" dirty="0"/>
          </a:p>
        </p:txBody>
      </p:sp>
      <p:sp>
        <p:nvSpPr>
          <p:cNvPr id="12" name="Flowchart: Terminator 11"/>
          <p:cNvSpPr/>
          <p:nvPr/>
        </p:nvSpPr>
        <p:spPr>
          <a:xfrm>
            <a:off x="971600" y="1484784"/>
            <a:ext cx="8100392" cy="1872208"/>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0" anchor="ctr"/>
          <a:lstStyle/>
          <a:p>
            <a:r>
              <a:rPr lang="ar-EG" sz="2400" b="1" dirty="0" smtClean="0">
                <a:solidFill>
                  <a:schemeClr val="tx1"/>
                </a:solidFill>
              </a:rPr>
              <a:t>كان عمرو بن العاص (رضي الله عنه)قد بعث جيشاً بقيادة عقبة بن نافع إلى بلاد النوبة ولم يتمكن المسلمون من فتحها وفي أثناء ولاية عبد الله بن أبي السرح على مصر غزاهم وفتح مدنهم وتم الفتح عام 31 هـ، وقد عقد معهم صلحاً استمر مدة طويلة،وبفتح هذه البلاد اعتنق أهلها الإسلام.</a:t>
            </a:r>
            <a:endParaRPr lang="en-US" sz="2400" b="1" dirty="0" smtClean="0">
              <a:solidFill>
                <a:schemeClr val="tx1"/>
              </a:solidFill>
            </a:endParaRPr>
          </a:p>
        </p:txBody>
      </p:sp>
      <p:sp>
        <p:nvSpPr>
          <p:cNvPr id="15" name="Rectangle 14"/>
          <p:cNvSpPr/>
          <p:nvPr/>
        </p:nvSpPr>
        <p:spPr>
          <a:xfrm>
            <a:off x="1187624" y="3429000"/>
            <a:ext cx="6480720" cy="335699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ar-EG" sz="2200" b="1" dirty="0" smtClean="0">
                <a:solidFill>
                  <a:schemeClr val="tx1"/>
                </a:solidFill>
              </a:rPr>
              <a:t>خلال ولاية ابن أبي السرح على مصربنى المسلمون في الإسكندرية داراً لصناعة السفن، وجعلوا منها مقراً  للأسطول الإسلامي، وضع الروم مخططاً لتدمير هذا الأسطول الناشئ، ثم تحرك قسطنطين بن هرقل على رأس أسطول ضخم مؤلف من خمس مئة قطعة بحرية، لغزو الشواطئ الإسلامية، عندئذ أسرع ابن أبي السرح بأسطول مصر الذي انضم إليه أسطول الشام، وصار تعداده مائتي قطعة، فالتقى الأسطولان في معركة ذات الصواري عام 34 هـ ودارت معركة ضارية أظهر فيها المسلمون أروع ضروب الشجاعة والتضحية، حيث استخدموا خطة غير عادية وهي ربط سفنهم بعضها ببعض بسلاسل ثقيلة، وأخيراً مكنهم الله من أعدائهم فدمروا أسطول الروم .</a:t>
            </a:r>
          </a:p>
        </p:txBody>
      </p:sp>
      <p:sp>
        <p:nvSpPr>
          <p:cNvPr id="16" name="Rectangle 15"/>
          <p:cNvSpPr/>
          <p:nvPr/>
        </p:nvSpPr>
        <p:spPr>
          <a:xfrm>
            <a:off x="7776864" y="3429000"/>
            <a:ext cx="1331640" cy="3356992"/>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EG" sz="3000" b="1" dirty="0" smtClean="0">
                <a:solidFill>
                  <a:schemeClr val="tx1"/>
                </a:solidFill>
              </a:rPr>
              <a:t>معركة ذات الصواري ( 34 هـ) (655 م)</a:t>
            </a:r>
            <a:endParaRPr lang="en-US" sz="3000" b="1" dirty="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edge">
                                      <p:cBhvr>
                                        <p:cTn id="14" dur="2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circle(in)">
                                      <p:cBhvr>
                                        <p:cTn id="19" dur="20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35"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anim calcmode="lin" valueType="num">
                                      <p:cBhvr>
                                        <p:cTn id="25" dur="2000" fill="hold"/>
                                        <p:tgtEl>
                                          <p:spTgt spid="16"/>
                                        </p:tgtEl>
                                        <p:attrNameLst>
                                          <p:attrName>style.rotation</p:attrName>
                                        </p:attrNameLst>
                                      </p:cBhvr>
                                      <p:tavLst>
                                        <p:tav tm="0">
                                          <p:val>
                                            <p:fltVal val="720"/>
                                          </p:val>
                                        </p:tav>
                                        <p:tav tm="100000">
                                          <p:val>
                                            <p:fltVal val="0"/>
                                          </p:val>
                                        </p:tav>
                                      </p:tavLst>
                                    </p:anim>
                                    <p:anim calcmode="lin" valueType="num">
                                      <p:cBhvr>
                                        <p:cTn id="26" dur="2000" fill="hold"/>
                                        <p:tgtEl>
                                          <p:spTgt spid="16"/>
                                        </p:tgtEl>
                                        <p:attrNameLst>
                                          <p:attrName>ppt_h</p:attrName>
                                        </p:attrNameLst>
                                      </p:cBhvr>
                                      <p:tavLst>
                                        <p:tav tm="0">
                                          <p:val>
                                            <p:fltVal val="0"/>
                                          </p:val>
                                        </p:tav>
                                        <p:tav tm="100000">
                                          <p:val>
                                            <p:strVal val="#ppt_h"/>
                                          </p:val>
                                        </p:tav>
                                      </p:tavLst>
                                    </p:anim>
                                    <p:anim calcmode="lin" valueType="num">
                                      <p:cBhvr>
                                        <p:cTn id="27" dur="2000" fill="hold"/>
                                        <p:tgtEl>
                                          <p:spTgt spid="16"/>
                                        </p:tgtEl>
                                        <p:attrNameLst>
                                          <p:attrName>ppt_w</p:attrName>
                                        </p:attrNameLst>
                                      </p:cBhvr>
                                      <p:tavLst>
                                        <p:tav tm="0">
                                          <p:val>
                                            <p:fltVal val="0"/>
                                          </p:val>
                                        </p:tav>
                                        <p:tav tm="100000">
                                          <p:val>
                                            <p:strVal val="#ppt_w"/>
                                          </p:val>
                                        </p:tav>
                                      </p:tavLst>
                                    </p:anim>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heel(4)">
                                      <p:cBhvr>
                                        <p:cTn id="3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 </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sp>
        <p:nvSpPr>
          <p:cNvPr id="15" name="Rounded Rectangle 14"/>
          <p:cNvSpPr/>
          <p:nvPr/>
        </p:nvSpPr>
        <p:spPr>
          <a:xfrm>
            <a:off x="1428728" y="1065846"/>
            <a:ext cx="7500990" cy="1077270"/>
          </a:xfrm>
          <a:prstGeom prst="roundRect">
            <a:avLst/>
          </a:prstGeom>
          <a:blipFill>
            <a:blip r:embed="rId11"/>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ar-EG" sz="2400" b="1" dirty="0" smtClean="0"/>
              <a:t>لماذا أرسل الخليفه أبو بكر الصديق (رضي الله عنه ) القائد خالد بن الوليد (رضي الله عنه ) للعراق بالرغم من وجود جيش القائد المثنى بن حارثه الشيباني هناك ؟</a:t>
            </a:r>
            <a:endParaRPr lang="en-US" sz="2400" b="1" dirty="0"/>
          </a:p>
        </p:txBody>
      </p:sp>
      <p:pic>
        <p:nvPicPr>
          <p:cNvPr id="1028" name="Picture 4"/>
          <p:cNvPicPr>
            <a:picLocks noChangeAspect="1" noChangeArrowheads="1"/>
          </p:cNvPicPr>
          <p:nvPr/>
        </p:nvPicPr>
        <p:blipFill>
          <a:blip r:embed="rId12" cstate="print">
            <a:duotone>
              <a:prstClr val="black"/>
              <a:schemeClr val="accent5">
                <a:tint val="45000"/>
                <a:satMod val="400000"/>
              </a:schemeClr>
            </a:duotone>
          </a:blip>
          <a:srcRect/>
          <a:stretch>
            <a:fillRect/>
          </a:stretch>
        </p:blipFill>
        <p:spPr bwMode="auto">
          <a:xfrm>
            <a:off x="1357290" y="3071810"/>
            <a:ext cx="7561410" cy="8572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7" name="Rounded Rectangle 16"/>
          <p:cNvSpPr/>
          <p:nvPr/>
        </p:nvSpPr>
        <p:spPr>
          <a:xfrm>
            <a:off x="1428728" y="2285992"/>
            <a:ext cx="7500990" cy="642942"/>
          </a:xfrm>
          <a:prstGeom prst="roundRect">
            <a:avLst/>
          </a:prstGeom>
          <a:blipFill>
            <a:blip r:embed="rId13"/>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3200" b="1" dirty="0" smtClean="0"/>
              <a:t>لدعم الموقف العسكري في العراق</a:t>
            </a:r>
            <a:endParaRPr lang="en-US" sz="3200" b="1" dirty="0"/>
          </a:p>
        </p:txBody>
      </p:sp>
      <p:sp>
        <p:nvSpPr>
          <p:cNvPr id="14" name="Rounded Rectangle 13"/>
          <p:cNvSpPr/>
          <p:nvPr/>
        </p:nvSpPr>
        <p:spPr>
          <a:xfrm>
            <a:off x="1357290" y="4071942"/>
            <a:ext cx="7500990" cy="1285884"/>
          </a:xfrm>
          <a:prstGeom prst="roundRect">
            <a:avLst/>
          </a:prstGeom>
          <a:blipFill>
            <a:blip r:embed="rId14"/>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ar-EG" sz="2800" b="1" dirty="0" smtClean="0"/>
              <a:t>(1) معركة القادسية سنة 15 هـ/ 637 م</a:t>
            </a:r>
          </a:p>
          <a:p>
            <a:r>
              <a:rPr lang="ar-EG" sz="2800" b="1" dirty="0" smtClean="0"/>
              <a:t>(2) فتح المدائن سنة 16 هـ/ 638 م</a:t>
            </a:r>
          </a:p>
          <a:p>
            <a:r>
              <a:rPr lang="ar-EG" sz="2800" b="1" dirty="0" smtClean="0"/>
              <a:t>( أ ) دولة الفرس .</a:t>
            </a:r>
          </a:p>
        </p:txBody>
      </p:sp>
      <p:sp>
        <p:nvSpPr>
          <p:cNvPr id="16" name="Rounded Rectangle 15"/>
          <p:cNvSpPr/>
          <p:nvPr/>
        </p:nvSpPr>
        <p:spPr>
          <a:xfrm>
            <a:off x="1357290" y="5500726"/>
            <a:ext cx="7500990" cy="128586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ar-EG" sz="2200" b="1" dirty="0" smtClean="0"/>
              <a:t>النتائج المترتبه عليها :</a:t>
            </a:r>
          </a:p>
          <a:p>
            <a:r>
              <a:rPr lang="ar-EG" sz="2200" b="1" dirty="0" smtClean="0"/>
              <a:t>1- انتصار المسلمين وقتل قائد الفرس (رستم) ، وأمر عمر بن الخطاب </a:t>
            </a:r>
          </a:p>
          <a:p>
            <a:r>
              <a:rPr lang="ar-EG" sz="2200" b="1" dirty="0" smtClean="0"/>
              <a:t>(رضي الله عنه) ببناء الكوفة.</a:t>
            </a:r>
          </a:p>
          <a:p>
            <a:r>
              <a:rPr lang="ar-EG" sz="2200" b="1" dirty="0" smtClean="0"/>
              <a:t>2- ترك يزدجرعاصمته بعد أن سمع بدنو المسلمين منها، وفربأهله .</a:t>
            </a:r>
            <a:endParaRPr lang="en-US" sz="22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 to="" calcmode="lin" valueType="num">
                                      <p:cBhvr>
                                        <p:cTn id="14" dur="1" fill="hold"/>
                                        <p:tgtEl>
                                          <p:spTgt spid="15"/>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 to="" calcmode="lin" valueType="num">
                                      <p:cBhvr>
                                        <p:cTn id="19" dur="1" fill="hold"/>
                                        <p:tgtEl>
                                          <p:spTgt spid="17"/>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028"/>
                                        </p:tgtEl>
                                        <p:attrNameLst>
                                          <p:attrName>style.visibility</p:attrName>
                                        </p:attrNameLst>
                                      </p:cBhvr>
                                      <p:to>
                                        <p:strVal val="visible"/>
                                      </p:to>
                                    </p:set>
                                    <p:anim to="" calcmode="lin" valueType="num">
                                      <p:cBhvr>
                                        <p:cTn id="24" dur="1" fill="hold"/>
                                        <p:tgtEl>
                                          <p:spTgt spid="1028"/>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 to="" calcmode="lin" valueType="num">
                                      <p:cBhvr>
                                        <p:cTn id="34" dur="1" fill="hold"/>
                                        <p:tgtEl>
                                          <p:spTgt spid="1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7" grpId="0" animBg="1"/>
      <p:bldP spid="14"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71462"/>
            <a:ext cx="1368152" cy="1052736"/>
          </a:xfrm>
          <a:prstGeom prst="ellipse">
            <a:avLst/>
          </a:prstGeom>
          <a:ln>
            <a:noFill/>
          </a:ln>
          <a:effectLst>
            <a:softEdge rad="112500"/>
          </a:effectLst>
        </p:spPr>
      </p:pic>
      <p:pic>
        <p:nvPicPr>
          <p:cNvPr id="11" name="Picture 3"/>
          <p:cNvPicPr>
            <a:picLocks noChangeAspect="1" noChangeArrowheads="1"/>
          </p:cNvPicPr>
          <p:nvPr/>
        </p:nvPicPr>
        <p:blipFill>
          <a:blip r:embed="rId11" cstate="print">
            <a:duotone>
              <a:prstClr val="black"/>
              <a:schemeClr val="bg1">
                <a:tint val="45000"/>
                <a:satMod val="400000"/>
              </a:schemeClr>
            </a:duotone>
            <a:lum bright="-10000" contrast="40000"/>
          </a:blip>
          <a:srcRect/>
          <a:stretch>
            <a:fillRect/>
          </a:stretch>
        </p:blipFill>
        <p:spPr bwMode="auto">
          <a:xfrm>
            <a:off x="1357290" y="1142984"/>
            <a:ext cx="7543804" cy="1071570"/>
          </a:xfrm>
          <a:prstGeom prst="roundRect">
            <a:avLst>
              <a:gd name="adj" fmla="val 16667"/>
            </a:avLst>
          </a:prstGeom>
          <a:ln w="57150">
            <a:solidFill>
              <a:srgbClr val="00B0F0"/>
            </a:solidFill>
            <a:prstDash val="sysDash"/>
          </a:ln>
          <a:effectLst>
            <a:glow rad="139700">
              <a:schemeClr val="accent2">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4"/>
          <p:cNvPicPr>
            <a:picLocks noChangeAspect="1" noChangeArrowheads="1"/>
          </p:cNvPicPr>
          <p:nvPr/>
        </p:nvPicPr>
        <p:blipFill>
          <a:blip r:embed="rId12" cstate="print">
            <a:lum bright="-30000" contrast="80000"/>
          </a:blip>
          <a:srcRect/>
          <a:stretch>
            <a:fillRect/>
          </a:stretch>
        </p:blipFill>
        <p:spPr bwMode="auto">
          <a:xfrm>
            <a:off x="1357290" y="2500306"/>
            <a:ext cx="7572428" cy="1143008"/>
          </a:xfrm>
          <a:prstGeom prst="roundRect">
            <a:avLst>
              <a:gd name="adj" fmla="val 16667"/>
            </a:avLst>
          </a:prstGeom>
          <a:ln w="57150">
            <a:solidFill>
              <a:srgbClr val="7030A0"/>
            </a:solidFill>
          </a:ln>
          <a:effectLst>
            <a:glow rad="139700">
              <a:schemeClr val="accent5">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18" name="Table 17"/>
          <p:cNvGraphicFramePr>
            <a:graphicFrameLocks noGrp="1"/>
          </p:cNvGraphicFramePr>
          <p:nvPr/>
        </p:nvGraphicFramePr>
        <p:xfrm>
          <a:off x="1357289" y="3953838"/>
          <a:ext cx="7500990" cy="975360"/>
        </p:xfrm>
        <a:graphic>
          <a:graphicData uri="http://schemas.openxmlformats.org/drawingml/2006/table">
            <a:tbl>
              <a:tblPr firstRow="1" bandRow="1">
                <a:tableStyleId>{5C22544A-7EE6-4342-B048-85BDC9FD1C3A}</a:tableStyleId>
              </a:tblPr>
              <a:tblGrid>
                <a:gridCol w="2500330"/>
                <a:gridCol w="2500330"/>
                <a:gridCol w="2500330"/>
              </a:tblGrid>
              <a:tr h="476759">
                <a:tc>
                  <a:txBody>
                    <a:bodyPr/>
                    <a:lstStyle/>
                    <a:p>
                      <a:r>
                        <a:rPr lang="ar-EG" sz="2800" dirty="0" smtClean="0"/>
                        <a:t>قوات الفرس </a:t>
                      </a:r>
                      <a:endParaRPr lang="en-US" sz="2800" dirty="0"/>
                    </a:p>
                  </a:txBody>
                  <a:tcPr/>
                </a:tc>
                <a:tc>
                  <a:txBody>
                    <a:bodyPr/>
                    <a:lstStyle/>
                    <a:p>
                      <a:r>
                        <a:rPr lang="ar-EG" sz="2800" dirty="0" smtClean="0"/>
                        <a:t>قوات المسلمين </a:t>
                      </a:r>
                      <a:endParaRPr lang="en-US" sz="2800" dirty="0"/>
                    </a:p>
                  </a:txBody>
                  <a:tcPr/>
                </a:tc>
                <a:tc>
                  <a:txBody>
                    <a:bodyPr/>
                    <a:lstStyle/>
                    <a:p>
                      <a:r>
                        <a:rPr lang="ar-EG" sz="2400" dirty="0" smtClean="0"/>
                        <a:t>وجه المقارنه </a:t>
                      </a:r>
                      <a:endParaRPr lang="en-US" sz="2400" dirty="0"/>
                    </a:p>
                  </a:txBody>
                  <a:tcPr/>
                </a:tc>
              </a:tr>
              <a:tr h="451935">
                <a:tc>
                  <a:txBody>
                    <a:bodyPr/>
                    <a:lstStyle/>
                    <a:p>
                      <a:r>
                        <a:rPr lang="ar-EG" sz="2400" b="1" dirty="0" smtClean="0"/>
                        <a:t>1- رستم </a:t>
                      </a:r>
                      <a:endParaRPr lang="en-US" sz="2400" b="1" dirty="0"/>
                    </a:p>
                  </a:txBody>
                  <a:tcPr/>
                </a:tc>
                <a:tc>
                  <a:txBody>
                    <a:bodyPr/>
                    <a:lstStyle/>
                    <a:p>
                      <a:r>
                        <a:rPr lang="ar-EG" sz="2400" b="1" dirty="0" smtClean="0"/>
                        <a:t>1- سعد بن أبي وقاص</a:t>
                      </a:r>
                      <a:r>
                        <a:rPr lang="ar-EG" sz="2400" b="1" baseline="0" dirty="0" smtClean="0"/>
                        <a:t> </a:t>
                      </a:r>
                      <a:endParaRPr lang="en-US" sz="2400" b="1" dirty="0"/>
                    </a:p>
                  </a:txBody>
                  <a:tcPr/>
                </a:tc>
                <a:tc>
                  <a:txBody>
                    <a:bodyPr/>
                    <a:lstStyle/>
                    <a:p>
                      <a:r>
                        <a:rPr lang="ar-EG" sz="2400" b="1" dirty="0" smtClean="0"/>
                        <a:t>أسماء القاده </a:t>
                      </a:r>
                      <a:endParaRPr lang="en-US" sz="2400" b="1" dirty="0"/>
                    </a:p>
                  </a:txBody>
                  <a:tcPr/>
                </a:tc>
              </a:tr>
            </a:tbl>
          </a:graphicData>
        </a:graphic>
      </p:graphicFrame>
      <p:graphicFrame>
        <p:nvGraphicFramePr>
          <p:cNvPr id="19" name="Table 18"/>
          <p:cNvGraphicFramePr>
            <a:graphicFrameLocks noGrp="1"/>
          </p:cNvGraphicFramePr>
          <p:nvPr/>
        </p:nvGraphicFramePr>
        <p:xfrm>
          <a:off x="1428727" y="5143512"/>
          <a:ext cx="7429553" cy="1310640"/>
        </p:xfrm>
        <a:graphic>
          <a:graphicData uri="http://schemas.openxmlformats.org/drawingml/2006/table">
            <a:tbl>
              <a:tblPr/>
              <a:tblGrid>
                <a:gridCol w="7429553"/>
              </a:tblGrid>
              <a:tr h="795130">
                <a:tc>
                  <a:txBody>
                    <a:bodyPr/>
                    <a:lstStyle/>
                    <a:p>
                      <a:r>
                        <a:rPr lang="ar-EG" sz="2800" b="1" dirty="0" smtClean="0"/>
                        <a:t>سير المعركه : </a:t>
                      </a:r>
                      <a:r>
                        <a:rPr lang="ar-EG" sz="2600" b="1" kern="1200" baseline="0" dirty="0" smtClean="0">
                          <a:solidFill>
                            <a:srgbClr val="7030A0"/>
                          </a:solidFill>
                          <a:latin typeface="+mn-lt"/>
                          <a:ea typeface="+mn-ea"/>
                          <a:cs typeface="+mn-cs"/>
                        </a:rPr>
                        <a:t>سار سعد بجيشٍه رابط بهم في القادسية. وقبيل المعركة جرت اتصالات بين الفريقين، ولكنها لم تنجح؛ فحدثت معركة عنيفة دامت ثلاثة أيام ونصف، أبلى فيها المسلمون بلاءً حسناً .</a:t>
                      </a:r>
                      <a:endParaRPr lang="en-US" sz="2600" b="1" dirty="0">
                        <a:solidFill>
                          <a:srgbClr val="7030A0"/>
                        </a:solidFill>
                      </a:endParaRP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 to="" calcmode="lin" valueType="num">
                                      <p:cBhvr>
                                        <p:cTn id="24" dur="1" fill="hold"/>
                                        <p:tgtEl>
                                          <p:spTgt spid="18"/>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anim to="" calcmode="lin" valueType="num">
                                      <p:cBhvr>
                                        <p:cTn id="29" dur="1" fill="hold"/>
                                        <p:tgtEl>
                                          <p:spTgt spid="1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graphicFrame>
        <p:nvGraphicFramePr>
          <p:cNvPr id="13" name="Table 12"/>
          <p:cNvGraphicFramePr>
            <a:graphicFrameLocks noGrp="1"/>
          </p:cNvGraphicFramePr>
          <p:nvPr/>
        </p:nvGraphicFramePr>
        <p:xfrm>
          <a:off x="1428728" y="1071546"/>
          <a:ext cx="7429552" cy="944880"/>
        </p:xfrm>
        <a:graphic>
          <a:graphicData uri="http://schemas.openxmlformats.org/drawingml/2006/table">
            <a:tbl>
              <a:tblPr>
                <a:tableStyleId>{E269D01E-BC32-4049-B463-5C60D7B0CCD2}</a:tableStyleId>
              </a:tblPr>
              <a:tblGrid>
                <a:gridCol w="7429552"/>
              </a:tblGrid>
              <a:tr h="728039">
                <a:tc>
                  <a:txBody>
                    <a:bodyPr/>
                    <a:lstStyle/>
                    <a:p>
                      <a:r>
                        <a:rPr lang="ar-EG" sz="2800" dirty="0" smtClean="0"/>
                        <a:t>نتيجة المعركه : انتهت بإنتصار المسلمين ومقتل رستم وتفرق جيشه أمر عمر بن الخطاب ببناء الكوفه</a:t>
                      </a:r>
                      <a:r>
                        <a:rPr lang="ar-EG" sz="2800" baseline="0" dirty="0" smtClean="0"/>
                        <a:t> .</a:t>
                      </a:r>
                      <a:endParaRPr lang="en-US" sz="2800" b="1" dirty="0">
                        <a:solidFill>
                          <a:srgbClr val="7030A0"/>
                        </a:solidFill>
                      </a:endParaRPr>
                    </a:p>
                  </a:txBody>
                  <a:tcPr/>
                </a:tc>
              </a:tr>
            </a:tbl>
          </a:graphicData>
        </a:graphic>
      </p:graphicFrame>
      <p:graphicFrame>
        <p:nvGraphicFramePr>
          <p:cNvPr id="14" name="Table 13"/>
          <p:cNvGraphicFramePr>
            <a:graphicFrameLocks noGrp="1"/>
          </p:cNvGraphicFramePr>
          <p:nvPr/>
        </p:nvGraphicFramePr>
        <p:xfrm>
          <a:off x="1451113" y="2214554"/>
          <a:ext cx="7374835" cy="894522"/>
        </p:xfrm>
        <a:graphic>
          <a:graphicData uri="http://schemas.openxmlformats.org/drawingml/2006/table">
            <a:tbl>
              <a:tblPr>
                <a:tableStyleId>{327F97BB-C833-4FB7-BDE5-3F7075034690}</a:tableStyleId>
              </a:tblPr>
              <a:tblGrid>
                <a:gridCol w="7374835"/>
              </a:tblGrid>
              <a:tr h="894522">
                <a:tc>
                  <a:txBody>
                    <a:bodyPr/>
                    <a:lstStyle/>
                    <a:p>
                      <a:r>
                        <a:rPr lang="ar-EG" sz="2600" kern="1200" baseline="0" dirty="0" smtClean="0"/>
                        <a:t>أسباب نجاح المسلمين : كانت الإمدادات من هاتين المدينتين من أسباب نجاح المسلمين في القضاء على المقاومة الفارسية نهائياً .</a:t>
                      </a:r>
                      <a:endParaRPr lang="en-US" sz="2600" b="1" dirty="0">
                        <a:solidFill>
                          <a:srgbClr val="7030A0"/>
                        </a:solidFill>
                      </a:endParaRPr>
                    </a:p>
                  </a:txBody>
                  <a:tcPr/>
                </a:tc>
              </a:tr>
            </a:tbl>
          </a:graphicData>
        </a:graphic>
      </p:graphicFrame>
      <p:pic>
        <p:nvPicPr>
          <p:cNvPr id="15" name="Picture 5"/>
          <p:cNvPicPr>
            <a:picLocks noChangeAspect="1" noChangeArrowheads="1"/>
          </p:cNvPicPr>
          <p:nvPr/>
        </p:nvPicPr>
        <p:blipFill>
          <a:blip r:embed="rId11" cstate="print">
            <a:lum bright="-30000" contrast="80000"/>
          </a:blip>
          <a:srcRect/>
          <a:stretch>
            <a:fillRect/>
          </a:stretch>
        </p:blipFill>
        <p:spPr bwMode="auto">
          <a:xfrm>
            <a:off x="1285852" y="3429000"/>
            <a:ext cx="7643866" cy="3071834"/>
          </a:xfrm>
          <a:prstGeom prst="roundRect">
            <a:avLst/>
          </a:prstGeom>
          <a:ln w="57150">
            <a:solidFill>
              <a:schemeClr val="accent6">
                <a:lumMod val="50000"/>
              </a:schemeClr>
            </a:solidFill>
            <a:prstDash val="sysDash"/>
          </a:ln>
          <a:effectLst>
            <a:glow rad="228600">
              <a:schemeClr val="accent6">
                <a:satMod val="175000"/>
                <a:alpha val="4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7" name="Rectangle 16"/>
          <p:cNvSpPr/>
          <p:nvPr/>
        </p:nvSpPr>
        <p:spPr>
          <a:xfrm>
            <a:off x="1428728" y="3610277"/>
            <a:ext cx="2786082" cy="461665"/>
          </a:xfrm>
          <a:prstGeom prst="rect">
            <a:avLst/>
          </a:prstGeom>
        </p:spPr>
        <p:txBody>
          <a:bodyPr wrap="square">
            <a:spAutoFit/>
          </a:bodyPr>
          <a:lstStyle/>
          <a:p>
            <a:r>
              <a:rPr lang="ar-EG" sz="2400" b="1" dirty="0" smtClean="0">
                <a:solidFill>
                  <a:srgbClr val="FF0000"/>
                </a:solidFill>
              </a:rPr>
              <a:t>(النعمان بن مقرِّن المزُني)</a:t>
            </a:r>
            <a:endParaRPr lang="en-US" sz="2400" b="1" dirty="0">
              <a:solidFill>
                <a:srgbClr val="FF0000"/>
              </a:solidFill>
            </a:endParaRPr>
          </a:p>
        </p:txBody>
      </p:sp>
      <p:sp>
        <p:nvSpPr>
          <p:cNvPr id="18" name="Rectangle 17"/>
          <p:cNvSpPr/>
          <p:nvPr/>
        </p:nvSpPr>
        <p:spPr>
          <a:xfrm>
            <a:off x="3929058" y="4681847"/>
            <a:ext cx="1214446" cy="461665"/>
          </a:xfrm>
          <a:prstGeom prst="rect">
            <a:avLst/>
          </a:prstGeom>
        </p:spPr>
        <p:txBody>
          <a:bodyPr wrap="square">
            <a:spAutoFit/>
          </a:bodyPr>
          <a:lstStyle/>
          <a:p>
            <a:r>
              <a:rPr lang="ar-EG" sz="2400" b="1" dirty="0" smtClean="0">
                <a:solidFill>
                  <a:srgbClr val="FF0000"/>
                </a:solidFill>
              </a:rPr>
              <a:t>خراسان</a:t>
            </a:r>
            <a:endParaRPr lang="en-US" sz="2400" b="1" dirty="0">
              <a:solidFill>
                <a:srgbClr val="FF0000"/>
              </a:solidFill>
            </a:endParaRPr>
          </a:p>
        </p:txBody>
      </p:sp>
      <p:sp>
        <p:nvSpPr>
          <p:cNvPr id="19" name="Rectangle 18"/>
          <p:cNvSpPr/>
          <p:nvPr/>
        </p:nvSpPr>
        <p:spPr>
          <a:xfrm>
            <a:off x="3786182" y="5253351"/>
            <a:ext cx="857256" cy="461665"/>
          </a:xfrm>
          <a:prstGeom prst="rect">
            <a:avLst/>
          </a:prstGeom>
        </p:spPr>
        <p:txBody>
          <a:bodyPr wrap="square">
            <a:spAutoFit/>
          </a:bodyPr>
          <a:lstStyle/>
          <a:p>
            <a:r>
              <a:rPr lang="ar-EG" sz="2400" b="1" dirty="0" smtClean="0">
                <a:solidFill>
                  <a:srgbClr val="FF0000"/>
                </a:solidFill>
              </a:rPr>
              <a:t>16هـ</a:t>
            </a:r>
            <a:endParaRPr lang="en-US" sz="2400" b="1" dirty="0">
              <a:solidFill>
                <a:srgbClr val="FF0000"/>
              </a:solidFill>
            </a:endParaRPr>
          </a:p>
        </p:txBody>
      </p:sp>
      <p:sp>
        <p:nvSpPr>
          <p:cNvPr id="20" name="Rectangle 19"/>
          <p:cNvSpPr/>
          <p:nvPr/>
        </p:nvSpPr>
        <p:spPr>
          <a:xfrm>
            <a:off x="1214414" y="5896293"/>
            <a:ext cx="1428760" cy="461665"/>
          </a:xfrm>
          <a:prstGeom prst="rect">
            <a:avLst/>
          </a:prstGeom>
        </p:spPr>
        <p:txBody>
          <a:bodyPr wrap="square">
            <a:spAutoFit/>
          </a:bodyPr>
          <a:lstStyle/>
          <a:p>
            <a:r>
              <a:rPr lang="ar-EG" sz="2400" b="1" dirty="0" smtClean="0">
                <a:solidFill>
                  <a:srgbClr val="FF0000"/>
                </a:solidFill>
              </a:rPr>
              <a:t>(الفيروزان)</a:t>
            </a:r>
            <a:endParaRPr lang="en-US" sz="2400" b="1" dirty="0">
              <a:solidFill>
                <a:srgbClr val="FF0000"/>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to="" calcmode="lin" valueType="num">
                                      <p:cBhvr>
                                        <p:cTn id="7" dur="1" fill="hold"/>
                                        <p:tgtEl>
                                          <p:spTgt spid="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to="" calcmode="lin" valueType="num">
                                      <p:cBhvr>
                                        <p:cTn id="12" dur="1" fill="hold"/>
                                        <p:tgtEl>
                                          <p:spTgt spid="1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to="" calcmode="lin" valueType="num">
                                      <p:cBhvr>
                                        <p:cTn id="17" dur="1" fill="hold"/>
                                        <p:tgtEl>
                                          <p:spTgt spid="14"/>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 to="" calcmode="lin" valueType="num">
                                      <p:cBhvr>
                                        <p:cTn id="22" dur="1" fill="hold"/>
                                        <p:tgtEl>
                                          <p:spTgt spid="15"/>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to="" calcmode="lin" valueType="num">
                                      <p:cBhvr>
                                        <p:cTn id="27" dur="1" fill="hold"/>
                                        <p:tgtEl>
                                          <p:spTgt spid="17"/>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 to="" calcmode="lin" valueType="num">
                                      <p:cBhvr>
                                        <p:cTn id="32" dur="1" fill="hold"/>
                                        <p:tgtEl>
                                          <p:spTgt spid="18"/>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to="" calcmode="lin" valueType="num">
                                      <p:cBhvr>
                                        <p:cTn id="37" dur="1" fill="hold"/>
                                        <p:tgtEl>
                                          <p:spTgt spid="19"/>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 to="" calcmode="lin" valueType="num">
                                      <p:cBhvr>
                                        <p:cTn id="42" dur="1" fill="hold"/>
                                        <p:tgtEl>
                                          <p:spTgt spid="2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p:bldP spid="18"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6"/>
          <p:cNvPicPr>
            <a:picLocks noChangeAspect="1" noChangeArrowheads="1"/>
          </p:cNvPicPr>
          <p:nvPr/>
        </p:nvPicPr>
        <p:blipFill>
          <a:blip r:embed="rId11" cstate="print">
            <a:lum bright="-20000" contrast="40000"/>
          </a:blip>
          <a:srcRect/>
          <a:stretch>
            <a:fillRect/>
          </a:stretch>
        </p:blipFill>
        <p:spPr bwMode="auto">
          <a:xfrm>
            <a:off x="1354313" y="1071546"/>
            <a:ext cx="7646843" cy="785818"/>
          </a:xfrm>
          <a:prstGeom prst="roundRect">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Picture 1"/>
          <p:cNvPicPr>
            <a:picLocks noChangeAspect="1" noChangeArrowheads="1"/>
          </p:cNvPicPr>
          <p:nvPr/>
        </p:nvPicPr>
        <p:blipFill>
          <a:blip r:embed="rId12" cstate="print">
            <a:lum bright="-30000" contrast="50000"/>
          </a:blip>
          <a:srcRect/>
          <a:stretch>
            <a:fillRect/>
          </a:stretch>
        </p:blipFill>
        <p:spPr bwMode="auto">
          <a:xfrm>
            <a:off x="1259632" y="3286124"/>
            <a:ext cx="7670086" cy="3429024"/>
          </a:xfrm>
          <a:prstGeom prst="roundRect">
            <a:avLst>
              <a:gd name="adj" fmla="val 16667"/>
            </a:avLst>
          </a:prstGeom>
          <a:ln>
            <a:solidFill>
              <a:srgbClr val="7030A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13" name="Table 12"/>
          <p:cNvGraphicFramePr>
            <a:graphicFrameLocks noGrp="1"/>
          </p:cNvGraphicFramePr>
          <p:nvPr/>
        </p:nvGraphicFramePr>
        <p:xfrm>
          <a:off x="1214414" y="1954528"/>
          <a:ext cx="7693537" cy="1188720"/>
        </p:xfrm>
        <a:graphic>
          <a:graphicData uri="http://schemas.openxmlformats.org/drawingml/2006/table">
            <a:tbl>
              <a:tblPr/>
              <a:tblGrid>
                <a:gridCol w="7693537"/>
              </a:tblGrid>
              <a:tr h="974406">
                <a:tc>
                  <a:txBody>
                    <a:bodyPr/>
                    <a:lstStyle/>
                    <a:p>
                      <a:r>
                        <a:rPr lang="ar-EG" sz="7200" b="1" dirty="0" smtClean="0"/>
                        <a:t>       أرسم بنفسك </a:t>
                      </a:r>
                      <a:endParaRPr lang="en-US" sz="7200" b="1"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to="" calcmode="lin" valueType="num">
                                      <p:cBhvr>
                                        <p:cTn id="19" dur="1" fill="hold"/>
                                        <p:tgtEl>
                                          <p:spTgt spid="13"/>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to="" calcmode="lin" valueType="num">
                                      <p:cBhvr>
                                        <p:cTn id="24" dur="1" fill="hold"/>
                                        <p:tgtEl>
                                          <p:spTgt spid="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3"/>
          <p:cNvPicPr>
            <a:picLocks noChangeAspect="1" noChangeArrowheads="1"/>
          </p:cNvPicPr>
          <p:nvPr/>
        </p:nvPicPr>
        <p:blipFill>
          <a:blip r:embed="rId11" cstate="print">
            <a:lum bright="-20000" contrast="40000"/>
          </a:blip>
          <a:srcRect/>
          <a:stretch>
            <a:fillRect/>
          </a:stretch>
        </p:blipFill>
        <p:spPr bwMode="auto">
          <a:xfrm>
            <a:off x="1317019" y="1000108"/>
            <a:ext cx="7581484" cy="642942"/>
          </a:xfrm>
          <a:prstGeom prst="roundRect">
            <a:avLst/>
          </a:prstGeom>
          <a:noFill/>
          <a:ln w="9525">
            <a:noFill/>
            <a:miter lim="800000"/>
            <a:headEnd/>
            <a:tailEnd/>
          </a:ln>
        </p:spPr>
      </p:pic>
      <p:sp>
        <p:nvSpPr>
          <p:cNvPr id="12" name="Rounded Rectangle 11"/>
          <p:cNvSpPr/>
          <p:nvPr/>
        </p:nvSpPr>
        <p:spPr>
          <a:xfrm>
            <a:off x="1214414" y="1785926"/>
            <a:ext cx="7715304" cy="235745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ar-EG" sz="2800" b="1" dirty="0" smtClean="0">
                <a:solidFill>
                  <a:srgbClr val="0000CC"/>
                </a:solidFill>
              </a:rPr>
              <a:t>إنزعج يزدجر ملك الفرس من الانتصارات التي حققها المسلمون في العراق،فقرر خوض معركة فاصلة معهم </a:t>
            </a:r>
            <a:r>
              <a:rPr lang="en-US" sz="2800" b="1" dirty="0" smtClean="0">
                <a:solidFill>
                  <a:srgbClr val="0000CC"/>
                </a:solidFill>
              </a:rPr>
              <a:t> </a:t>
            </a:r>
            <a:r>
              <a:rPr lang="ar-EG" sz="2800" b="1" dirty="0" smtClean="0">
                <a:solidFill>
                  <a:srgbClr val="0000CC"/>
                </a:solidFill>
              </a:rPr>
              <a:t>وحدثت معركة عنيفة دامت ثلاثة أيام ونصف، انتهت بانتصار المسلمين وقتل قائد الفرس (رستم)، وتفرق شمل جيشه وأمرعمر بن الخطاب جنوبي الحيرة والبصرة في شمال غرب الأبلة في جنوب العراق.</a:t>
            </a:r>
            <a:endParaRPr lang="en-US" sz="2800" dirty="0">
              <a:solidFill>
                <a:srgbClr val="0000CC"/>
              </a:solidFill>
            </a:endParaRPr>
          </a:p>
        </p:txBody>
      </p:sp>
      <p:pic>
        <p:nvPicPr>
          <p:cNvPr id="14" name="Picture 4"/>
          <p:cNvPicPr>
            <a:picLocks noChangeAspect="1" noChangeArrowheads="1"/>
          </p:cNvPicPr>
          <p:nvPr/>
        </p:nvPicPr>
        <p:blipFill>
          <a:blip r:embed="rId12" cstate="print">
            <a:lum bright="-30000" contrast="40000"/>
          </a:blip>
          <a:srcRect/>
          <a:stretch>
            <a:fillRect/>
          </a:stretch>
        </p:blipFill>
        <p:spPr bwMode="auto">
          <a:xfrm>
            <a:off x="1285852" y="4286256"/>
            <a:ext cx="7643866" cy="5000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5" name="Picture 5"/>
          <p:cNvPicPr>
            <a:picLocks noChangeAspect="1" noChangeArrowheads="1"/>
          </p:cNvPicPr>
          <p:nvPr/>
        </p:nvPicPr>
        <p:blipFill>
          <a:blip r:embed="rId13" cstate="print">
            <a:lum bright="-30000" contrast="40000"/>
          </a:blip>
          <a:srcRect/>
          <a:stretch>
            <a:fillRect/>
          </a:stretch>
        </p:blipFill>
        <p:spPr bwMode="auto">
          <a:xfrm>
            <a:off x="1285852" y="4929198"/>
            <a:ext cx="7677186" cy="642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7" name="Rounded Rectangle 16"/>
          <p:cNvSpPr/>
          <p:nvPr/>
        </p:nvSpPr>
        <p:spPr>
          <a:xfrm>
            <a:off x="1285852" y="5643578"/>
            <a:ext cx="7715304" cy="107157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ar-EG" sz="3200" b="1" dirty="0" smtClean="0"/>
              <a:t>بسبب عدم قدرة المسلمين على الفتح بالطريقه المعهوده  استخدام الحيله منجذبه ، ولفتح المدينه .</a:t>
            </a:r>
            <a:endParaRPr lang="en-US" sz="32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 to="" calcmode="lin" valueType="num">
                                      <p:cBhvr>
                                        <p:cTn id="24" dur="1" fill="hold"/>
                                        <p:tgtEl>
                                          <p:spTgt spid="14"/>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to="" calcmode="lin" valueType="num">
                                      <p:cBhvr>
                                        <p:cTn id="29" dur="1" fill="hold"/>
                                        <p:tgtEl>
                                          <p:spTgt spid="15"/>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 to="" calcmode="lin" valueType="num">
                                      <p:cBhvr>
                                        <p:cTn id="34" dur="1" fill="hold"/>
                                        <p:tgtEl>
                                          <p:spTgt spid="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6"/>
          <p:cNvPicPr>
            <a:picLocks noChangeAspect="1" noChangeArrowheads="1"/>
          </p:cNvPicPr>
          <p:nvPr/>
        </p:nvPicPr>
        <p:blipFill>
          <a:blip r:embed="rId11" cstate="print">
            <a:lum bright="-20000" contrast="40000"/>
          </a:blip>
          <a:srcRect/>
          <a:stretch>
            <a:fillRect/>
          </a:stretch>
        </p:blipFill>
        <p:spPr bwMode="auto">
          <a:xfrm>
            <a:off x="1500166" y="1000108"/>
            <a:ext cx="7358065" cy="9429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ounded Rectangle 11"/>
          <p:cNvSpPr/>
          <p:nvPr/>
        </p:nvSpPr>
        <p:spPr>
          <a:xfrm>
            <a:off x="1500166" y="2071678"/>
            <a:ext cx="7358114" cy="100013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ar-EG" sz="2800" b="1" dirty="0" smtClean="0"/>
              <a:t>بسبب هزيمة الفرس هزيمه ساحقه اومقتل رستم قائد الجيوش  وفرار يزدجر ملك الرفرس  وبناء مدينة والكوفه</a:t>
            </a:r>
            <a:endParaRPr lang="en-US" sz="2800" b="1" dirty="0"/>
          </a:p>
        </p:txBody>
      </p:sp>
      <p:pic>
        <p:nvPicPr>
          <p:cNvPr id="13" name="Picture 7"/>
          <p:cNvPicPr>
            <a:picLocks noChangeAspect="1" noChangeArrowheads="1"/>
          </p:cNvPicPr>
          <p:nvPr/>
        </p:nvPicPr>
        <p:blipFill>
          <a:blip r:embed="rId12" cstate="print">
            <a:lum bright="-20000" contrast="40000"/>
          </a:blip>
          <a:srcRect/>
          <a:stretch>
            <a:fillRect/>
          </a:stretch>
        </p:blipFill>
        <p:spPr bwMode="auto">
          <a:xfrm>
            <a:off x="1500166" y="3190876"/>
            <a:ext cx="7296152" cy="4708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ounded Rectangle 13"/>
          <p:cNvSpPr/>
          <p:nvPr/>
        </p:nvSpPr>
        <p:spPr>
          <a:xfrm>
            <a:off x="1428728" y="3786190"/>
            <a:ext cx="7358114" cy="85725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EG" sz="2400" b="1" dirty="0" smtClean="0"/>
              <a:t>تأمين عملية الفتوحات  ولإستفادة من موقع مصر ، توصية رسول الله صلى الله عليه وسلم .</a:t>
            </a:r>
            <a:endParaRPr lang="en-US" sz="2400" b="1" dirty="0"/>
          </a:p>
        </p:txBody>
      </p:sp>
      <p:pic>
        <p:nvPicPr>
          <p:cNvPr id="15" name="Picture 8"/>
          <p:cNvPicPr>
            <a:picLocks noChangeAspect="1" noChangeArrowheads="1"/>
          </p:cNvPicPr>
          <p:nvPr/>
        </p:nvPicPr>
        <p:blipFill>
          <a:blip r:embed="rId13" cstate="print">
            <a:lum bright="-20000" contrast="40000"/>
          </a:blip>
          <a:srcRect/>
          <a:stretch>
            <a:fillRect/>
          </a:stretch>
        </p:blipFill>
        <p:spPr bwMode="auto">
          <a:xfrm>
            <a:off x="1500166" y="4929198"/>
            <a:ext cx="7305677" cy="7143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6" name="Rounded Rectangle 15"/>
          <p:cNvSpPr/>
          <p:nvPr/>
        </p:nvSpPr>
        <p:spPr>
          <a:xfrm>
            <a:off x="1571604" y="5786454"/>
            <a:ext cx="7286676" cy="8572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EG" sz="2800" b="1" dirty="0" smtClean="0"/>
              <a:t>التخطيط الجيد للمعركه ،واستخدام الحيله ،إحتواى الجيش على كبار القواد .</a:t>
            </a:r>
            <a:endParaRPr lang="en-US" sz="28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to="" calcmode="lin" valueType="num">
                                      <p:cBhvr>
                                        <p:cTn id="39" dur="1" fill="hold"/>
                                        <p:tgtEl>
                                          <p:spTgt spid="1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2"/>
          <p:cNvPicPr>
            <a:picLocks noChangeAspect="1" noChangeArrowheads="1"/>
          </p:cNvPicPr>
          <p:nvPr/>
        </p:nvPicPr>
        <p:blipFill>
          <a:blip r:embed="rId11" cstate="print">
            <a:lum bright="-20000" contrast="40000"/>
          </a:blip>
          <a:srcRect/>
          <a:stretch>
            <a:fillRect/>
          </a:stretch>
        </p:blipFill>
        <p:spPr bwMode="auto">
          <a:xfrm>
            <a:off x="1285853" y="1071546"/>
            <a:ext cx="7643866" cy="271464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ounded Rectangle 11"/>
          <p:cNvSpPr/>
          <p:nvPr/>
        </p:nvSpPr>
        <p:spPr>
          <a:xfrm>
            <a:off x="1214414" y="4000504"/>
            <a:ext cx="7715304" cy="264320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r>
              <a:rPr lang="ar-EG" sz="2800" b="1" dirty="0" smtClean="0"/>
              <a:t>أ – معركة فتح الفتوح </a:t>
            </a:r>
          </a:p>
          <a:p>
            <a:r>
              <a:rPr lang="ar-EG" sz="2800" b="1" dirty="0" smtClean="0"/>
              <a:t>ب – 16 هـ / 638 م</a:t>
            </a:r>
          </a:p>
          <a:p>
            <a:r>
              <a:rPr lang="ar-EG" sz="2800" b="1" dirty="0" smtClean="0"/>
              <a:t>ج – تمكن الجيش من الوصول للجانب الشرقي من النهر ، احتاز عليها المسلمين  ، هروب يزدجر ملك الفرس  ونقل أمتهته  وأمواله  وصارت الدوله في طريقها للزوال .</a:t>
            </a:r>
          </a:p>
          <a:p>
            <a:r>
              <a:rPr lang="ar-EG" sz="2800" b="1" dirty="0" smtClean="0"/>
              <a:t>د – رايك أكتبه بنفسك .</a:t>
            </a:r>
            <a:endParaRPr lang="en-US" sz="28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r>
              <a:rPr lang="ar-EG"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الفصل الثاني:الفتوحات الإسلاميه في عهد الأمويين (</a:t>
            </a:r>
            <a:r>
              <a:rPr lang="ar-EG" b="1" dirty="0" smtClean="0">
                <a:solidFill>
                  <a:srgbClr val="FF0000"/>
                </a:solidFill>
              </a:rPr>
              <a:t>41– 132 هـ)</a:t>
            </a:r>
            <a:endParaRPr lang="ar-SA"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Double Wave 10"/>
          <p:cNvSpPr/>
          <p:nvPr/>
        </p:nvSpPr>
        <p:spPr>
          <a:xfrm>
            <a:off x="1475656" y="980728"/>
            <a:ext cx="7272808" cy="1224136"/>
          </a:xfrm>
          <a:prstGeom prst="doubleWave">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ar-EG" sz="5400" b="1" dirty="0" smtClean="0">
                <a:hlinkClick r:id="rId11" action="ppaction://hlinksldjump"/>
              </a:rPr>
              <a:t>أولاً : الميدان الشمالي البيزنطي</a:t>
            </a:r>
            <a:endParaRPr lang="en-US" sz="5400" b="1" dirty="0"/>
          </a:p>
        </p:txBody>
      </p:sp>
      <p:sp>
        <p:nvSpPr>
          <p:cNvPr id="12" name="Double Wave 11"/>
          <p:cNvSpPr/>
          <p:nvPr/>
        </p:nvSpPr>
        <p:spPr>
          <a:xfrm>
            <a:off x="1475656" y="2348880"/>
            <a:ext cx="7272808" cy="1368152"/>
          </a:xfrm>
          <a:prstGeom prst="doubleWav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ar-EG" sz="7200" b="1" dirty="0" smtClean="0">
                <a:hlinkClick r:id="rId12" action="ppaction://hlinksldjump"/>
              </a:rPr>
              <a:t>ثانياً : الميدان الإفريقي</a:t>
            </a:r>
            <a:endParaRPr lang="en-US" sz="7200" b="1" dirty="0"/>
          </a:p>
        </p:txBody>
      </p:sp>
      <p:sp>
        <p:nvSpPr>
          <p:cNvPr id="13" name="Double Wave 12"/>
          <p:cNvSpPr/>
          <p:nvPr/>
        </p:nvSpPr>
        <p:spPr>
          <a:xfrm>
            <a:off x="1475656" y="3933056"/>
            <a:ext cx="7344816" cy="1296144"/>
          </a:xfrm>
          <a:prstGeom prst="doubleWav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ar-EG" sz="7200" b="1" dirty="0" smtClean="0">
                <a:hlinkClick r:id="rId13" action="ppaction://hlinksldjump"/>
              </a:rPr>
              <a:t>ثالثاً : الميدان الأوروبي</a:t>
            </a:r>
            <a:endParaRPr lang="en-US" sz="7200" b="1" dirty="0"/>
          </a:p>
        </p:txBody>
      </p:sp>
      <p:sp>
        <p:nvSpPr>
          <p:cNvPr id="14" name="Double Wave 13"/>
          <p:cNvSpPr/>
          <p:nvPr/>
        </p:nvSpPr>
        <p:spPr>
          <a:xfrm>
            <a:off x="1475656" y="5445224"/>
            <a:ext cx="7344816" cy="1196752"/>
          </a:xfrm>
          <a:prstGeom prst="doubleWav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ar-EG" sz="4400" b="1" dirty="0" smtClean="0">
                <a:hlinkClick r:id="rId14" action="ppaction://hlinksldjump"/>
              </a:rPr>
              <a:t>رابعاً : الفتوحات في الميدان الآسيوي</a:t>
            </a:r>
            <a:endParaRPr lang="en-US" sz="44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1"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0" fill="hold"/>
                                        <p:tgtEl>
                                          <p:spTgt spid="11"/>
                                        </p:tgtEl>
                                        <p:attrNameLst>
                                          <p:attrName>ppt_x</p:attrName>
                                        </p:attrNameLst>
                                      </p:cBhvr>
                                      <p:tavLst>
                                        <p:tav tm="0">
                                          <p:val>
                                            <p:strVal val="#ppt_x"/>
                                          </p:val>
                                        </p:tav>
                                        <p:tav tm="100000">
                                          <p:val>
                                            <p:strVal val="#ppt_x"/>
                                          </p:val>
                                        </p:tav>
                                      </p:tavLst>
                                    </p:anim>
                                    <p:anim calcmode="lin" valueType="num">
                                      <p:cBhvr additive="base">
                                        <p:cTn id="13" dur="5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dissolv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3" presetClass="entr" presetSubtype="16"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plus(in)">
                                      <p:cBhvr>
                                        <p:cTn id="23" dur="20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P spid="11" grpId="0" animBg="1"/>
      <p:bldP spid="12" grpId="0" animBg="1"/>
      <p:bldP spid="13" grpId="0" animBg="1"/>
      <p:bldP spid="1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3600" b="1" dirty="0" smtClean="0">
                <a:solidFill>
                  <a:srgbClr val="FF0000"/>
                </a:solidFill>
              </a:rPr>
              <a:t>أولاً : الميدان الشمالي البيزنطي</a:t>
            </a:r>
            <a:endParaRPr lang="en-US" sz="3600" b="1" dirty="0">
              <a:solidFill>
                <a:srgbClr val="FF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Terminator 10"/>
          <p:cNvSpPr/>
          <p:nvPr/>
        </p:nvSpPr>
        <p:spPr>
          <a:xfrm>
            <a:off x="5724128" y="980728"/>
            <a:ext cx="3168352" cy="504056"/>
          </a:xfrm>
          <a:prstGeom prst="flowChartTerminator">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ar-EG" sz="2200" b="1" dirty="0" smtClean="0"/>
              <a:t>1- محاولات فتح القسطنطينية</a:t>
            </a:r>
            <a:endParaRPr lang="en-US" sz="2200" b="1" dirty="0"/>
          </a:p>
        </p:txBody>
      </p:sp>
      <p:cxnSp>
        <p:nvCxnSpPr>
          <p:cNvPr id="14" name="Straight Arrow Connector 13"/>
          <p:cNvCxnSpPr>
            <a:stCxn id="11" idx="1"/>
            <a:endCxn id="20" idx="6"/>
          </p:cNvCxnSpPr>
          <p:nvPr/>
        </p:nvCxnSpPr>
        <p:spPr>
          <a:xfrm rot="10800000" flipV="1">
            <a:off x="4932040" y="1232756"/>
            <a:ext cx="792088" cy="25202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0" name="Oval 19"/>
          <p:cNvSpPr/>
          <p:nvPr/>
        </p:nvSpPr>
        <p:spPr>
          <a:xfrm>
            <a:off x="1619672" y="1196752"/>
            <a:ext cx="3312368" cy="576064"/>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ar-EG" sz="2800" dirty="0" smtClean="0"/>
              <a:t>أ- المحاولة الأولى</a:t>
            </a:r>
            <a:endParaRPr lang="en-US" sz="2800" dirty="0"/>
          </a:p>
        </p:txBody>
      </p:sp>
      <p:pic>
        <p:nvPicPr>
          <p:cNvPr id="4" name="Picture 2"/>
          <p:cNvPicPr>
            <a:picLocks noChangeAspect="1" noChangeArrowheads="1"/>
          </p:cNvPicPr>
          <p:nvPr/>
        </p:nvPicPr>
        <p:blipFill>
          <a:blip r:embed="rId11" cstate="print">
            <a:lum contrast="10000"/>
          </a:blip>
          <a:srcRect/>
          <a:stretch>
            <a:fillRect/>
          </a:stretch>
        </p:blipFill>
        <p:spPr bwMode="auto">
          <a:xfrm>
            <a:off x="1043609" y="1844824"/>
            <a:ext cx="3168351" cy="4968552"/>
          </a:xfrm>
          <a:prstGeom prst="roundRect">
            <a:avLst>
              <a:gd name="adj" fmla="val 16667"/>
            </a:avLst>
          </a:prstGeom>
          <a:ln>
            <a:solidFill>
              <a:srgbClr val="00B0F0"/>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5" name="Rounded Rectangle 14"/>
          <p:cNvSpPr/>
          <p:nvPr/>
        </p:nvSpPr>
        <p:spPr>
          <a:xfrm>
            <a:off x="4355976" y="1628800"/>
            <a:ext cx="4680520" cy="51845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justLow"/>
            <a:r>
              <a:rPr lang="ar-EG" sz="2200" b="1" dirty="0" smtClean="0">
                <a:solidFill>
                  <a:schemeClr val="tx1"/>
                </a:solidFill>
              </a:rPr>
              <a:t>لما ولي معاوية بن أبي سفيان الخلافة سنة 41هـ قرر استئناف الفتوحات الإسلامية، وتصفية دولة الروم على غرار ما حدث لدولة الفرس، فكانت المحاولة الأولى لفتح القسطنطينية في عهده وتنفيذاً لهذه المهمة الشاقة اتخذ معاوية خطة أن : </a:t>
            </a:r>
          </a:p>
          <a:p>
            <a:pPr algn="justLow"/>
            <a:r>
              <a:rPr lang="ar-EG" sz="2200" b="1" dirty="0" smtClean="0">
                <a:solidFill>
                  <a:schemeClr val="tx1"/>
                </a:solidFill>
              </a:rPr>
              <a:t>1 - استكمل بناء القوات البرية التي دفعها إلى القسطنطينية وأتبعها بإمدادات طوال الحصارللمدينه</a:t>
            </a:r>
          </a:p>
          <a:p>
            <a:pPr algn="justLow"/>
            <a:r>
              <a:rPr lang="ar-EG" sz="2200" b="1" dirty="0" smtClean="0">
                <a:solidFill>
                  <a:schemeClr val="tx1"/>
                </a:solidFill>
              </a:rPr>
              <a:t>2 - أعدَّ قوة بحرية قوامها 1700 سفينة لتعمل مع القوات البرية على تضييق الحصارحول المدينة حاصرت القوتان البرية والبحرية القسطنطينية فترة من الزمن، تم فيها فتح الجزر الصغيرة الواقعة شرقي بحر إيجه، وقد صمدت القسطنطينية للحصار</a:t>
            </a:r>
            <a:endParaRPr lang="en-US" sz="2200" b="1" dirty="0" smtClean="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0" fill="hold"/>
                                        <p:tgtEl>
                                          <p:spTgt spid="10"/>
                                        </p:tgtEl>
                                        <p:attrNameLst>
                                          <p:attrName>ppt_x</p:attrName>
                                        </p:attrNameLst>
                                      </p:cBhvr>
                                      <p:tavLst>
                                        <p:tav tm="0">
                                          <p:val>
                                            <p:strVal val="#ppt_x"/>
                                          </p:val>
                                        </p:tav>
                                        <p:tav tm="100000">
                                          <p:val>
                                            <p:strVal val="#ppt_x"/>
                                          </p:val>
                                        </p:tav>
                                      </p:tavLst>
                                    </p:anim>
                                    <p:anim calcmode="lin" valueType="num">
                                      <p:cBhvr additive="base">
                                        <p:cTn id="8" dur="5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1"/>
                                          </p:val>
                                        </p:tav>
                                        <p:tav tm="100000">
                                          <p:val>
                                            <p:strVal val="#ppt_x"/>
                                          </p:val>
                                        </p:tav>
                                      </p:tavLst>
                                    </p:anim>
                                    <p:anim calcmode="lin" valueType="num">
                                      <p:cBhvr>
                                        <p:cTn id="15"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ppt_w</p:attrName>
                                        </p:attrNameLst>
                                      </p:cBhvr>
                                      <p:tavLst>
                                        <p:tav tm="0">
                                          <p:val>
                                            <p:fltVal val="0"/>
                                          </p:val>
                                        </p:tav>
                                        <p:tav tm="100000">
                                          <p:val>
                                            <p:strVal val="#ppt_w"/>
                                          </p:val>
                                        </p:tav>
                                      </p:tavLst>
                                    </p:anim>
                                    <p:anim calcmode="lin" valueType="num">
                                      <p:cBhvr>
                                        <p:cTn id="21" dur="500" fill="hold"/>
                                        <p:tgtEl>
                                          <p:spTgt spid="14"/>
                                        </p:tgtEl>
                                        <p:attrNameLst>
                                          <p:attrName>ppt_h</p:attrName>
                                        </p:attrNameLst>
                                      </p:cBhvr>
                                      <p:tavLst>
                                        <p:tav tm="0">
                                          <p:val>
                                            <p:fltVal val="0"/>
                                          </p:val>
                                        </p:tav>
                                        <p:tav tm="100000">
                                          <p:val>
                                            <p:strVal val="#ppt_h"/>
                                          </p:val>
                                        </p:tav>
                                      </p:tavLst>
                                    </p:anim>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heel(4)">
                                      <p:cBhvr>
                                        <p:cTn id="27" dur="20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49" presetClass="entr" presetSubtype="0" decel="10000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 calcmode="lin" valueType="num">
                                      <p:cBhvr>
                                        <p:cTn id="34" dur="500" fill="hold"/>
                                        <p:tgtEl>
                                          <p:spTgt spid="15"/>
                                        </p:tgtEl>
                                        <p:attrNameLst>
                                          <p:attrName>style.rotation</p:attrName>
                                        </p:attrNameLst>
                                      </p:cBhvr>
                                      <p:tavLst>
                                        <p:tav tm="0">
                                          <p:val>
                                            <p:fltVal val="360"/>
                                          </p:val>
                                        </p:tav>
                                        <p:tav tm="100000">
                                          <p:val>
                                            <p:fltVal val="0"/>
                                          </p:val>
                                        </p:tav>
                                      </p:tavLst>
                                    </p:anim>
                                    <p:animEffect transition="in" filter="fade">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34" presetClass="entr" presetSubtype="0"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 from="(-#ppt_w/2)" to="(#ppt_x)" calcmode="lin" valueType="num">
                                      <p:cBhvr>
                                        <p:cTn id="40" dur="600" fill="hold">
                                          <p:stCondLst>
                                            <p:cond delay="0"/>
                                          </p:stCondLst>
                                        </p:cTn>
                                        <p:tgtEl>
                                          <p:spTgt spid="4"/>
                                        </p:tgtEl>
                                        <p:attrNameLst>
                                          <p:attrName>ppt_x</p:attrName>
                                        </p:attrNameLst>
                                      </p:cBhvr>
                                    </p:anim>
                                    <p:anim from="0" to="-1.0" calcmode="lin" valueType="num">
                                      <p:cBhvr>
                                        <p:cTn id="41" dur="200" decel="50000" autoRev="1" fill="hold">
                                          <p:stCondLst>
                                            <p:cond delay="600"/>
                                          </p:stCondLst>
                                        </p:cTn>
                                        <p:tgtEl>
                                          <p:spTgt spid="4"/>
                                        </p:tgtEl>
                                        <p:attrNameLst>
                                          <p:attrName>xshear</p:attrName>
                                        </p:attrNameLst>
                                      </p:cBhvr>
                                    </p:anim>
                                    <p:animScale>
                                      <p:cBhvr>
                                        <p:cTn id="42" dur="200" decel="100000" autoRev="1" fill="hold">
                                          <p:stCondLst>
                                            <p:cond delay="600"/>
                                          </p:stCondLst>
                                        </p:cTn>
                                        <p:tgtEl>
                                          <p:spTgt spid="4"/>
                                        </p:tgtEl>
                                      </p:cBhvr>
                                      <p:from x="100000" y="100000"/>
                                      <p:to x="80000" y="100000"/>
                                    </p:animScale>
                                    <p:anim by="(#ppt_h/3+#ppt_w*0.1)" calcmode="lin" valueType="num">
                                      <p:cBhvr additive="sum">
                                        <p:cTn id="43"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20"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t> </a:t>
            </a:r>
            <a:r>
              <a:rPr lang="ar-EG" sz="2800" b="1" dirty="0" smtClean="0">
                <a:latin typeface="Impact" pitchFamily="34" charset="0"/>
                <a:cs typeface="Andalus" pitchFamily="2" charset="-78"/>
              </a:rPr>
              <a:t>تمهيد</a:t>
            </a:r>
            <a:r>
              <a:rPr lang="ar-EG" sz="2800" b="1" dirty="0" smtClean="0"/>
              <a:t> (العالم عند البعثة النبوية )</a:t>
            </a:r>
            <a:endParaRPr lang="ar-SA" sz="2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pic>
        <p:nvPicPr>
          <p:cNvPr id="3073" name="Picture 1"/>
          <p:cNvPicPr>
            <a:picLocks noChangeAspect="1" noChangeArrowheads="1"/>
          </p:cNvPicPr>
          <p:nvPr/>
        </p:nvPicPr>
        <p:blipFill>
          <a:blip r:embed="rId11" cstate="print">
            <a:lum contrast="10000"/>
          </a:blip>
          <a:srcRect/>
          <a:stretch>
            <a:fillRect/>
          </a:stretch>
        </p:blipFill>
        <p:spPr bwMode="auto">
          <a:xfrm>
            <a:off x="1403648" y="3068960"/>
            <a:ext cx="7344816" cy="3672408"/>
          </a:xfrm>
          <a:prstGeom prst="roundRect">
            <a:avLst>
              <a:gd name="adj" fmla="val 16667"/>
            </a:avLst>
          </a:prstGeom>
          <a:ln>
            <a:solidFill>
              <a:srgbClr val="00B050"/>
            </a:solidFill>
          </a:ln>
          <a:effectLst>
            <a:glow rad="228600">
              <a:schemeClr val="accent4">
                <a:satMod val="175000"/>
                <a:alpha val="40000"/>
              </a:schemeClr>
            </a:glow>
            <a:innerShdw blurRad="63500" dist="50800" dir="5400000">
              <a:prstClr val="black">
                <a:alpha val="50000"/>
              </a:prstClr>
            </a:innerShdw>
          </a:effectLst>
        </p:spPr>
      </p:pic>
      <p:sp>
        <p:nvSpPr>
          <p:cNvPr id="12" name="Rounded Rectangle 11"/>
          <p:cNvSpPr/>
          <p:nvPr/>
        </p:nvSpPr>
        <p:spPr>
          <a:xfrm>
            <a:off x="1547664" y="980728"/>
            <a:ext cx="7200800" cy="18002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justLow"/>
            <a:r>
              <a:rPr lang="ar-EG" sz="2400" b="1" dirty="0" smtClean="0">
                <a:solidFill>
                  <a:schemeClr val="tx1"/>
                </a:solidFill>
              </a:rPr>
              <a:t>وأما الإمبراطورية الرومية ( البيزنطية ) التي كانت على </a:t>
            </a:r>
          </a:p>
          <a:p>
            <a:pPr algn="justLow"/>
            <a:r>
              <a:rPr lang="ar-EG" sz="2400" b="1" dirty="0" smtClean="0">
                <a:solidFill>
                  <a:schemeClr val="tx1"/>
                </a:solidFill>
              </a:rPr>
              <a:t>(دين النصرانية) وتتخذ من القسطنطينية - استنبول حالياً - عاصمة لها . ولقد كان الصراع شديداً بين هاتين</a:t>
            </a:r>
            <a:r>
              <a:rPr lang="en-US" sz="2400" b="1" dirty="0" smtClean="0">
                <a:solidFill>
                  <a:schemeClr val="tx1"/>
                </a:solidFill>
              </a:rPr>
              <a:t> </a:t>
            </a:r>
            <a:r>
              <a:rPr lang="ar-EG" sz="2400" b="1" dirty="0" smtClean="0">
                <a:solidFill>
                  <a:schemeClr val="tx1"/>
                </a:solidFill>
              </a:rPr>
              <a:t>الإمبراطوريتين، من أجل السيطرة والتوسع الذي بلغ ذروته عند ظهور الإسلام.</a:t>
            </a:r>
            <a:endParaRPr lang="en-US" sz="2400" b="1" dirty="0" smtClean="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0" fill="hold"/>
                                        <p:tgtEl>
                                          <p:spTgt spid="10"/>
                                        </p:tgtEl>
                                        <p:attrNameLst>
                                          <p:attrName>ppt_w</p:attrName>
                                        </p:attrNameLst>
                                      </p:cBhvr>
                                      <p:tavLst>
                                        <p:tav tm="0" fmla="#ppt_w*sin(2.5*pi*$)">
                                          <p:val>
                                            <p:fltVal val="0"/>
                                          </p:val>
                                        </p:tav>
                                        <p:tav tm="100000">
                                          <p:val>
                                            <p:fltVal val="1"/>
                                          </p:val>
                                        </p:tav>
                                      </p:tavLst>
                                    </p:anim>
                                    <p:anim calcmode="lin" valueType="num">
                                      <p:cBhvr>
                                        <p:cTn id="8" dur="5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checkerboard(across)">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0" presetClass="entr" presetSubtype="0" fill="hold" nodeType="clickEffect">
                                  <p:stCondLst>
                                    <p:cond delay="0"/>
                                  </p:stCondLst>
                                  <p:childTnLst>
                                    <p:set>
                                      <p:cBhvr>
                                        <p:cTn id="17" dur="1" fill="hold">
                                          <p:stCondLst>
                                            <p:cond delay="0"/>
                                          </p:stCondLst>
                                        </p:cTn>
                                        <p:tgtEl>
                                          <p:spTgt spid="3073"/>
                                        </p:tgtEl>
                                        <p:attrNameLst>
                                          <p:attrName>style.visibility</p:attrName>
                                        </p:attrNameLst>
                                      </p:cBhvr>
                                      <p:to>
                                        <p:strVal val="visible"/>
                                      </p:to>
                                    </p:set>
                                    <p:animEffect transition="in" filter="wedge">
                                      <p:cBhvr>
                                        <p:cTn id="18" dur="20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2800" b="1" dirty="0" smtClean="0">
                <a:solidFill>
                  <a:srgbClr val="FF0000"/>
                </a:solidFill>
              </a:rPr>
              <a:t>أولاً : الميدان الشمالي البيزنطي</a:t>
            </a:r>
            <a:endParaRPr lang="en-US" sz="2800" b="1" dirty="0">
              <a:solidFill>
                <a:srgbClr val="FF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Terminator 10"/>
          <p:cNvSpPr/>
          <p:nvPr/>
        </p:nvSpPr>
        <p:spPr>
          <a:xfrm>
            <a:off x="3275856" y="764704"/>
            <a:ext cx="3024336" cy="576064"/>
          </a:xfrm>
          <a:prstGeom prst="flowChartTerminator">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800" b="1" dirty="0" smtClean="0">
                <a:solidFill>
                  <a:schemeClr val="tx1"/>
                </a:solidFill>
              </a:rPr>
              <a:t>ب -- المحاولة الثانية</a:t>
            </a:r>
            <a:endParaRPr lang="en-US" sz="2800" b="1" dirty="0">
              <a:solidFill>
                <a:schemeClr val="tx1"/>
              </a:solidFill>
            </a:endParaRPr>
          </a:p>
        </p:txBody>
      </p:sp>
      <p:sp>
        <p:nvSpPr>
          <p:cNvPr id="12" name="Flowchart: Document 11"/>
          <p:cNvSpPr/>
          <p:nvPr/>
        </p:nvSpPr>
        <p:spPr>
          <a:xfrm>
            <a:off x="1187624" y="1412776"/>
            <a:ext cx="7776864" cy="2880320"/>
          </a:xfrm>
          <a:prstGeom prst="flowChartDocument">
            <a:avLst/>
          </a:prstGeom>
        </p:spPr>
        <p:style>
          <a:lnRef idx="1">
            <a:schemeClr val="dk1"/>
          </a:lnRef>
          <a:fillRef idx="2">
            <a:schemeClr val="dk1"/>
          </a:fillRef>
          <a:effectRef idx="1">
            <a:schemeClr val="dk1"/>
          </a:effectRef>
          <a:fontRef idx="minor">
            <a:schemeClr val="dk1"/>
          </a:fontRef>
        </p:style>
        <p:txBody>
          <a:bodyPr rtlCol="0" anchor="ctr"/>
          <a:lstStyle/>
          <a:p>
            <a:r>
              <a:rPr lang="ar-EG" sz="2400" b="1" dirty="0" smtClean="0">
                <a:solidFill>
                  <a:schemeClr val="tx1"/>
                </a:solidFill>
              </a:rPr>
              <a:t>كانت في عهد سليمان بن عبد الملك،حيث استعد المسلمون لفتح القسطنطينية مرة ثانية،فتجمع ما يقرب من 120ألف مجاهد في مرج دابق وأعدالمسلمون ما يقرب من ألف قطعة بحرية، ثم زحفت القوات البرية والبحرية حتى وصلت قرب أسوار القسطنطينية وقاموا بمحاصرتها براً وبحرا، وفي أثناء ذلك توفي إمبراطور الروم، كما توفي سليمان بن عبد الملك فخلفه عمر بن عبد العزيز الذي فضل الانسحاب عام 99 هـ</a:t>
            </a:r>
          </a:p>
        </p:txBody>
      </p:sp>
      <p:sp>
        <p:nvSpPr>
          <p:cNvPr id="13" name="Oval 12"/>
          <p:cNvSpPr/>
          <p:nvPr/>
        </p:nvSpPr>
        <p:spPr>
          <a:xfrm>
            <a:off x="1187624" y="4293096"/>
            <a:ext cx="7848872" cy="648072"/>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EG" sz="2800" b="1" dirty="0" smtClean="0">
                <a:solidFill>
                  <a:schemeClr val="tx1"/>
                </a:solidFill>
              </a:rPr>
              <a:t>2 - ميدان الثغور البرية مع الروم في الشمال</a:t>
            </a:r>
            <a:endParaRPr lang="en-US" sz="2800" b="1" dirty="0">
              <a:solidFill>
                <a:schemeClr val="tx1"/>
              </a:solidFill>
            </a:endParaRPr>
          </a:p>
        </p:txBody>
      </p:sp>
      <p:sp>
        <p:nvSpPr>
          <p:cNvPr id="15" name="Rectangle 14"/>
          <p:cNvSpPr/>
          <p:nvPr/>
        </p:nvSpPr>
        <p:spPr>
          <a:xfrm>
            <a:off x="1115616" y="5099700"/>
            <a:ext cx="7920880" cy="1569660"/>
          </a:xfrm>
          <a:prstGeom prst="rect">
            <a:avLst/>
          </a:prstGeom>
          <a:blipFill>
            <a:blip r:embed="rId11" cstate="print"/>
            <a:tile tx="0" ty="0" sx="100000" sy="100000" flip="none" algn="tl"/>
          </a:blipFill>
          <a:ln>
            <a:solidFill>
              <a:srgbClr val="000066"/>
            </a:solidFill>
          </a:ln>
          <a:effectLst>
            <a:glow rad="228600">
              <a:schemeClr val="accent4">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5"/>
          </a:lnRef>
          <a:fillRef idx="2">
            <a:schemeClr val="accent5"/>
          </a:fillRef>
          <a:effectRef idx="1">
            <a:schemeClr val="accent5"/>
          </a:effectRef>
          <a:fontRef idx="minor">
            <a:schemeClr val="dk1"/>
          </a:fontRef>
        </p:style>
        <p:txBody>
          <a:bodyPr wrap="square">
            <a:spAutoFit/>
          </a:bodyPr>
          <a:lstStyle/>
          <a:p>
            <a:r>
              <a:rPr lang="ar-EG" sz="2400" b="1" dirty="0" smtClean="0"/>
              <a:t>انتهز الروم انشغال المسلمين بالأحداث الداخلية في الدولة الإسلامية، فهاجموا الثغور الإسلامية واستولوا على بعضها، كما هاجموا أرمينية وسواحل سورية ، وفي عهد الخليفة عبد الملك بن مروان تم استرداد الثغور الإسلامية ، وإخضاع أرمينية وإعادة تنظيم الصوائف والشواتي، وفتح عدد من حصون الأعداء.</a:t>
            </a: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4)">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slide(fromBottom)">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12"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strips(downLeft)">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 calcmode="lin" valueType="num">
                                      <p:cBhvr>
                                        <p:cTn id="31" dur="500" fill="hold"/>
                                        <p:tgtEl>
                                          <p:spTgt spid="15"/>
                                        </p:tgtEl>
                                        <p:attrNameLst>
                                          <p:attrName>style.rotation</p:attrName>
                                        </p:attrNameLst>
                                      </p:cBhvr>
                                      <p:tavLst>
                                        <p:tav tm="0">
                                          <p:val>
                                            <p:fltVal val="360"/>
                                          </p:val>
                                        </p:tav>
                                        <p:tav tm="100000">
                                          <p:val>
                                            <p:fltVal val="0"/>
                                          </p:val>
                                        </p:tav>
                                      </p:tavLst>
                                    </p:anim>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C00000"/>
                </a:solidFill>
                <a:effectLst>
                  <a:outerShdw blurRad="38100" dist="38100" dir="2700000" algn="tl">
                    <a:srgbClr val="000000">
                      <a:alpha val="43137"/>
                    </a:srgbClr>
                  </a:outerShdw>
                </a:effectLst>
                <a:latin typeface="ae_AlBattar" pitchFamily="18" charset="-78"/>
                <a:cs typeface="ae_AlBattar" pitchFamily="18" charset="-78"/>
              </a:rPr>
              <a:t>الفتوحات الأمويه في آسيا</a:t>
            </a:r>
            <a:endParaRPr lang="ar-SA" sz="2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pic>
        <p:nvPicPr>
          <p:cNvPr id="2050" name="Picture 2"/>
          <p:cNvPicPr>
            <a:picLocks noChangeAspect="1" noChangeArrowheads="1"/>
          </p:cNvPicPr>
          <p:nvPr/>
        </p:nvPicPr>
        <p:blipFill>
          <a:blip r:embed="rId11" cstate="print"/>
          <a:stretch>
            <a:fillRect/>
          </a:stretch>
        </p:blipFill>
        <p:spPr bwMode="auto">
          <a:xfrm>
            <a:off x="1259632" y="1052737"/>
            <a:ext cx="7632848" cy="5544616"/>
          </a:xfrm>
          <a:prstGeom prst="round2DiagRect">
            <a:avLst>
              <a:gd name="adj1" fmla="val 16667"/>
              <a:gd name="adj2" fmla="val 0"/>
            </a:avLst>
          </a:prstGeom>
          <a:ln w="76200" cap="sq">
            <a:solidFill>
              <a:schemeClr val="accent2"/>
            </a:solidFill>
            <a:prstDash val="lgDashDot"/>
            <a:miter lim="800000"/>
          </a:ln>
          <a:effectLst>
            <a:outerShdw blurRad="254000" algn="tl" rotWithShape="0">
              <a:srgbClr val="000000">
                <a:alpha val="43000"/>
              </a:srgbClr>
            </a:outerShdw>
          </a:effectLst>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from="(-#ppt_w/2)" to="(#ppt_x)" calcmode="lin" valueType="num">
                                      <p:cBhvr>
                                        <p:cTn id="7" dur="600" fill="hold">
                                          <p:stCondLst>
                                            <p:cond delay="0"/>
                                          </p:stCondLst>
                                        </p:cTn>
                                        <p:tgtEl>
                                          <p:spTgt spid="10"/>
                                        </p:tgtEl>
                                        <p:attrNameLst>
                                          <p:attrName>ppt_x</p:attrName>
                                        </p:attrNameLst>
                                      </p:cBhvr>
                                    </p:anim>
                                    <p:anim from="0" to="-1.0" calcmode="lin" valueType="num">
                                      <p:cBhvr>
                                        <p:cTn id="8" dur="200" decel="50000" autoRev="1" fill="hold">
                                          <p:stCondLst>
                                            <p:cond delay="600"/>
                                          </p:stCondLst>
                                        </p:cTn>
                                        <p:tgtEl>
                                          <p:spTgt spid="10"/>
                                        </p:tgtEl>
                                        <p:attrNameLst>
                                          <p:attrName>xshear</p:attrName>
                                        </p:attrNameLst>
                                      </p:cBhvr>
                                    </p:anim>
                                    <p:animScale>
                                      <p:cBhvr>
                                        <p:cTn id="9" dur="200" decel="100000" autoRev="1" fill="hold">
                                          <p:stCondLst>
                                            <p:cond delay="600"/>
                                          </p:stCondLst>
                                        </p:cTn>
                                        <p:tgtEl>
                                          <p:spTgt spid="10"/>
                                        </p:tgtEl>
                                      </p:cBhvr>
                                      <p:from x="100000" y="100000"/>
                                      <p:to x="80000" y="100000"/>
                                    </p:animScale>
                                    <p:anim by="(#ppt_h/3+#ppt_w*0.1)" calcmode="lin" valueType="num">
                                      <p:cBhvr additive="sum">
                                        <p:cTn id="10" dur="200" decel="100000" autoRev="1" fill="hold">
                                          <p:stCondLst>
                                            <p:cond delay="600"/>
                                          </p:stCondLst>
                                        </p:cTn>
                                        <p:tgtEl>
                                          <p:spTgt spid="10"/>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 calcmode="lin" valueType="num">
                                      <p:cBhvr>
                                        <p:cTn id="15" dur="500" fill="hold"/>
                                        <p:tgtEl>
                                          <p:spTgt spid="2050"/>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2050"/>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2050"/>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20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800" b="1" dirty="0" smtClean="0">
                <a:solidFill>
                  <a:srgbClr val="FF0000"/>
                </a:solidFill>
              </a:rPr>
              <a:t>ثانياً : الميدان الإفريقي</a:t>
            </a:r>
            <a:endParaRPr lang="ar-SA" sz="4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Oval 10"/>
          <p:cNvSpPr/>
          <p:nvPr/>
        </p:nvSpPr>
        <p:spPr>
          <a:xfrm>
            <a:off x="5508104" y="980728"/>
            <a:ext cx="3456384" cy="648072"/>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EG" sz="3200" b="1" dirty="0" smtClean="0">
                <a:solidFill>
                  <a:schemeClr val="tx1"/>
                </a:solidFill>
              </a:rPr>
              <a:t>فتح بلاد المغرب</a:t>
            </a:r>
            <a:endParaRPr lang="en-US" sz="3200" b="1" dirty="0">
              <a:solidFill>
                <a:schemeClr val="tx1"/>
              </a:solidFill>
            </a:endParaRPr>
          </a:p>
        </p:txBody>
      </p:sp>
      <p:cxnSp>
        <p:nvCxnSpPr>
          <p:cNvPr id="13" name="Straight Arrow Connector 12"/>
          <p:cNvCxnSpPr>
            <a:stCxn id="11" idx="2"/>
            <a:endCxn id="14" idx="6"/>
          </p:cNvCxnSpPr>
          <p:nvPr/>
        </p:nvCxnSpPr>
        <p:spPr>
          <a:xfrm rot="10800000" flipV="1">
            <a:off x="4355976" y="1304764"/>
            <a:ext cx="1152128" cy="14401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4" name="Oval 13"/>
          <p:cNvSpPr/>
          <p:nvPr/>
        </p:nvSpPr>
        <p:spPr>
          <a:xfrm>
            <a:off x="1331640" y="1196752"/>
            <a:ext cx="3024336" cy="50405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dirty="0" smtClean="0"/>
              <a:t>أ </a:t>
            </a:r>
            <a:r>
              <a:rPr lang="en-US" sz="2400" dirty="0" smtClean="0"/>
              <a:t>-</a:t>
            </a:r>
            <a:r>
              <a:rPr lang="ar-EG" sz="2400" dirty="0" smtClean="0"/>
              <a:t> المرحلة الأولى</a:t>
            </a:r>
            <a:endParaRPr lang="en-US" sz="2400" dirty="0"/>
          </a:p>
        </p:txBody>
      </p:sp>
      <p:sp>
        <p:nvSpPr>
          <p:cNvPr id="18" name="Rounded Rectangle 17"/>
          <p:cNvSpPr/>
          <p:nvPr/>
        </p:nvSpPr>
        <p:spPr>
          <a:xfrm>
            <a:off x="1115616" y="1844824"/>
            <a:ext cx="7920880" cy="4896544"/>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r>
              <a:rPr lang="ar-EG" sz="2100" b="1" dirty="0" smtClean="0">
                <a:solidFill>
                  <a:srgbClr val="0000CC"/>
                </a:solidFill>
              </a:rPr>
              <a:t>أراد معاوية </a:t>
            </a:r>
            <a:r>
              <a:rPr lang="en-US" sz="2100" b="1" dirty="0" smtClean="0">
                <a:solidFill>
                  <a:srgbClr val="0000CC"/>
                </a:solidFill>
              </a:rPr>
              <a:t>)</a:t>
            </a:r>
            <a:r>
              <a:rPr lang="ar-EG" sz="2100" b="1" dirty="0" smtClean="0">
                <a:solidFill>
                  <a:srgbClr val="0000CC"/>
                </a:solidFill>
              </a:rPr>
              <a:t> رضي الله عنه)استكمال مشروع المسلمين في فتح شمال إفريقيا، فعهد بذلك إلى قائده معاوية بن حديج والي إفريقية عام 45 هـ ، وقد تمكن من الاستيلاء على قابس وبنزرت وسوسة، وجلولاء، ثم خلفه القائد عقبة</a:t>
            </a:r>
            <a:r>
              <a:rPr lang="en-US" sz="2100" b="1" dirty="0" smtClean="0">
                <a:solidFill>
                  <a:srgbClr val="0000CC"/>
                </a:solidFill>
              </a:rPr>
              <a:t>  </a:t>
            </a:r>
            <a:r>
              <a:rPr lang="ar-EG" sz="2100" b="1" dirty="0" smtClean="0">
                <a:solidFill>
                  <a:srgbClr val="0000CC"/>
                </a:solidFill>
              </a:rPr>
              <a:t>بن نافع عام 50 هـ الذي نجح في هزيمة الروم والبربر في عدة مواقع وبنى مدينة القيروان ؛</a:t>
            </a:r>
            <a:r>
              <a:rPr lang="en-US" sz="2100" b="1" dirty="0" smtClean="0">
                <a:solidFill>
                  <a:srgbClr val="0000CC"/>
                </a:solidFill>
              </a:rPr>
              <a:t> </a:t>
            </a:r>
            <a:r>
              <a:rPr lang="ar-EG" sz="2100" b="1" dirty="0" smtClean="0">
                <a:solidFill>
                  <a:srgbClr val="0000CC"/>
                </a:solidFill>
              </a:rPr>
              <a:t>وفي عام 55 هـ حل القائد أبو المهاجر دينار محل عقبة بن نافع في ولاية إفريقية،</a:t>
            </a:r>
            <a:r>
              <a:rPr lang="en-US" sz="2100" b="1" dirty="0" smtClean="0">
                <a:solidFill>
                  <a:srgbClr val="0000CC"/>
                </a:solidFill>
              </a:rPr>
              <a:t> </a:t>
            </a:r>
            <a:r>
              <a:rPr lang="ar-EG" sz="2100" b="1" dirty="0" smtClean="0">
                <a:solidFill>
                  <a:srgbClr val="0000CC"/>
                </a:solidFill>
              </a:rPr>
              <a:t>اعتنق أعداد كبيرة منهم الإسلام من بينهم زعيمهم (كسيلة) واستطاع</a:t>
            </a:r>
            <a:r>
              <a:rPr lang="en-US" sz="2100" b="1" dirty="0" smtClean="0">
                <a:solidFill>
                  <a:srgbClr val="0000CC"/>
                </a:solidFill>
              </a:rPr>
              <a:t>  </a:t>
            </a:r>
            <a:r>
              <a:rPr lang="ar-EG" sz="2100" b="1" dirty="0" smtClean="0">
                <a:solidFill>
                  <a:srgbClr val="0000CC"/>
                </a:solidFill>
              </a:rPr>
              <a:t>أبو المهاجر بتحالفه مع البربر أن يجتاز المغرب الأوسط «الجزائر » حتى مدينة تلمسان. وفي عام 62 هـ في عهد يزيد بن معاوية تولى عقبة بن نافع ولاية إفريقية للمرة الثانية، وتمكن خلالها من</a:t>
            </a:r>
            <a:r>
              <a:rPr lang="en-US" sz="2100" b="1" dirty="0" smtClean="0">
                <a:solidFill>
                  <a:srgbClr val="0000CC"/>
                </a:solidFill>
              </a:rPr>
              <a:t> </a:t>
            </a:r>
            <a:r>
              <a:rPr lang="ar-EG" sz="2100" b="1" dirty="0" smtClean="0">
                <a:solidFill>
                  <a:srgbClr val="0000CC"/>
                </a:solidFill>
              </a:rPr>
              <a:t>مواصلة فتح الجزائر والتوغل حتى وصل طنجة في المغرب الأقصى على شواطئ المحيط الأطلسي،</a:t>
            </a:r>
            <a:r>
              <a:rPr lang="en-US" sz="2100" b="1" dirty="0" smtClean="0">
                <a:solidFill>
                  <a:srgbClr val="0000CC"/>
                </a:solidFill>
              </a:rPr>
              <a:t> </a:t>
            </a:r>
            <a:r>
              <a:rPr lang="ar-EG" sz="2100" b="1" dirty="0" smtClean="0">
                <a:solidFill>
                  <a:srgbClr val="0000CC"/>
                </a:solidFill>
              </a:rPr>
              <a:t>وهناك قال قوله المأثور : (اللهم اشهد أني بلغت المجهود ولولا هذا البحر لمضيت في البلاد أقاتل</a:t>
            </a:r>
            <a:r>
              <a:rPr lang="en-US" sz="2100" b="1" dirty="0" smtClean="0">
                <a:solidFill>
                  <a:srgbClr val="0000CC"/>
                </a:solidFill>
              </a:rPr>
              <a:t> </a:t>
            </a:r>
            <a:r>
              <a:rPr lang="ar-EG" sz="2100" b="1" dirty="0" smtClean="0">
                <a:solidFill>
                  <a:srgbClr val="0000CC"/>
                </a:solidFill>
              </a:rPr>
              <a:t>من كفر بك حتى لا يعبد أحد سواك).</a:t>
            </a:r>
            <a:r>
              <a:rPr lang="en-US" sz="2100" b="1" dirty="0" smtClean="0">
                <a:solidFill>
                  <a:srgbClr val="0000CC"/>
                </a:solidFill>
              </a:rPr>
              <a:t> </a:t>
            </a:r>
            <a:r>
              <a:rPr lang="ar-EG" sz="2100" b="1" dirty="0" smtClean="0">
                <a:solidFill>
                  <a:srgbClr val="0000CC"/>
                </a:solidFill>
              </a:rPr>
              <a:t>وقد تغير موقف كسيلة من المسلمين لما ارتد عن الإسلام وتحالف مع البيزنطيين في معركة تهودةعام 64 هـ واستطاع هذا التحالف الانتصار على المسلمين واستشهد فيها عقبة بن نافع وأبو المهاجر،</a:t>
            </a:r>
            <a:r>
              <a:rPr lang="en-US" sz="2100" b="1" dirty="0" smtClean="0">
                <a:solidFill>
                  <a:srgbClr val="0000CC"/>
                </a:solidFill>
              </a:rPr>
              <a:t> </a:t>
            </a:r>
            <a:r>
              <a:rPr lang="ar-EG" sz="2100" b="1" dirty="0" smtClean="0">
                <a:solidFill>
                  <a:srgbClr val="0000CC"/>
                </a:solidFill>
              </a:rPr>
              <a:t>وكان من أبرز نتائج هذه المعركة ضياع بلاد المغرب من المسلمين.</a:t>
            </a:r>
            <a:r>
              <a:rPr lang="en-US" sz="2100" b="1" dirty="0" smtClean="0">
                <a:solidFill>
                  <a:srgbClr val="0000CC"/>
                </a:solidFill>
              </a:rPr>
              <a:t> </a:t>
            </a:r>
            <a:endParaRPr lang="ar-EG" sz="2100" b="1" dirty="0" smtClean="0">
              <a:solidFill>
                <a:srgbClr val="0000CC"/>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from="(-#ppt_w/2)" to="(#ppt_x)" calcmode="lin" valueType="num">
                                      <p:cBhvr>
                                        <p:cTn id="7" dur="600" fill="hold">
                                          <p:stCondLst>
                                            <p:cond delay="0"/>
                                          </p:stCondLst>
                                        </p:cTn>
                                        <p:tgtEl>
                                          <p:spTgt spid="10"/>
                                        </p:tgtEl>
                                        <p:attrNameLst>
                                          <p:attrName>ppt_x</p:attrName>
                                        </p:attrNameLst>
                                      </p:cBhvr>
                                    </p:anim>
                                    <p:anim from="0" to="-1.0" calcmode="lin" valueType="num">
                                      <p:cBhvr>
                                        <p:cTn id="8" dur="200" decel="50000" autoRev="1" fill="hold">
                                          <p:stCondLst>
                                            <p:cond delay="600"/>
                                          </p:stCondLst>
                                        </p:cTn>
                                        <p:tgtEl>
                                          <p:spTgt spid="10"/>
                                        </p:tgtEl>
                                        <p:attrNameLst>
                                          <p:attrName>xshear</p:attrName>
                                        </p:attrNameLst>
                                      </p:cBhvr>
                                    </p:anim>
                                    <p:animScale>
                                      <p:cBhvr>
                                        <p:cTn id="9" dur="200" decel="100000" autoRev="1" fill="hold">
                                          <p:stCondLst>
                                            <p:cond delay="600"/>
                                          </p:stCondLst>
                                        </p:cTn>
                                        <p:tgtEl>
                                          <p:spTgt spid="10"/>
                                        </p:tgtEl>
                                      </p:cBhvr>
                                      <p:from x="100000" y="100000"/>
                                      <p:to x="80000" y="100000"/>
                                    </p:animScale>
                                    <p:anim by="(#ppt_h/3+#ppt_w*0.1)" calcmode="lin" valueType="num">
                                      <p:cBhvr additive="sum">
                                        <p:cTn id="10" dur="200" decel="100000" autoRev="1" fill="hold">
                                          <p:stCondLst>
                                            <p:cond delay="600"/>
                                          </p:stCondLst>
                                        </p:cTn>
                                        <p:tgtEl>
                                          <p:spTgt spid="10"/>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3" presetClass="entr" presetSubtype="16"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plus(in)">
                                      <p:cBhvr>
                                        <p:cTn id="15" dur="2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50" presetClass="entr" presetSubtype="0" decel="10000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1000" fill="hold"/>
                                        <p:tgtEl>
                                          <p:spTgt spid="13"/>
                                        </p:tgtEl>
                                        <p:attrNameLst>
                                          <p:attrName>ppt_w</p:attrName>
                                        </p:attrNameLst>
                                      </p:cBhvr>
                                      <p:tavLst>
                                        <p:tav tm="0">
                                          <p:val>
                                            <p:strVal val="#ppt_w+.3"/>
                                          </p:val>
                                        </p:tav>
                                        <p:tav tm="100000">
                                          <p:val>
                                            <p:strVal val="#ppt_w"/>
                                          </p:val>
                                        </p:tav>
                                      </p:tavLst>
                                    </p:anim>
                                    <p:anim calcmode="lin" valueType="num">
                                      <p:cBhvr>
                                        <p:cTn id="21" dur="1000" fill="hold"/>
                                        <p:tgtEl>
                                          <p:spTgt spid="13"/>
                                        </p:tgtEl>
                                        <p:attrNameLst>
                                          <p:attrName>ppt_h</p:attrName>
                                        </p:attrNameLst>
                                      </p:cBhvr>
                                      <p:tavLst>
                                        <p:tav tm="0">
                                          <p:val>
                                            <p:strVal val="#ppt_h"/>
                                          </p:val>
                                        </p:tav>
                                        <p:tav tm="100000">
                                          <p:val>
                                            <p:strVal val="#ppt_h"/>
                                          </p:val>
                                        </p:tav>
                                      </p:tavLst>
                                    </p:anim>
                                    <p:animEffect transition="in" filter="fade">
                                      <p:cBhvr>
                                        <p:cTn id="22" dur="1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35"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anim calcmode="lin" valueType="num">
                                      <p:cBhvr>
                                        <p:cTn id="28" dur="2000" fill="hold"/>
                                        <p:tgtEl>
                                          <p:spTgt spid="14"/>
                                        </p:tgtEl>
                                        <p:attrNameLst>
                                          <p:attrName>style.rotation</p:attrName>
                                        </p:attrNameLst>
                                      </p:cBhvr>
                                      <p:tavLst>
                                        <p:tav tm="0">
                                          <p:val>
                                            <p:fltVal val="720"/>
                                          </p:val>
                                        </p:tav>
                                        <p:tav tm="100000">
                                          <p:val>
                                            <p:fltVal val="0"/>
                                          </p:val>
                                        </p:tav>
                                      </p:tavLst>
                                    </p:anim>
                                    <p:anim calcmode="lin" valueType="num">
                                      <p:cBhvr>
                                        <p:cTn id="29" dur="2000" fill="hold"/>
                                        <p:tgtEl>
                                          <p:spTgt spid="14"/>
                                        </p:tgtEl>
                                        <p:attrNameLst>
                                          <p:attrName>ppt_h</p:attrName>
                                        </p:attrNameLst>
                                      </p:cBhvr>
                                      <p:tavLst>
                                        <p:tav tm="0">
                                          <p:val>
                                            <p:fltVal val="0"/>
                                          </p:val>
                                        </p:tav>
                                        <p:tav tm="100000">
                                          <p:val>
                                            <p:strVal val="#ppt_h"/>
                                          </p:val>
                                        </p:tav>
                                      </p:tavLst>
                                    </p:anim>
                                    <p:anim calcmode="lin" valueType="num">
                                      <p:cBhvr>
                                        <p:cTn id="30" dur="2000" fill="hold"/>
                                        <p:tgtEl>
                                          <p:spTgt spid="14"/>
                                        </p:tgtEl>
                                        <p:attrNameLst>
                                          <p:attrName>ppt_w</p:attrName>
                                        </p:attrNameLst>
                                      </p:cBhvr>
                                      <p:tavLst>
                                        <p:tav tm="0">
                                          <p:val>
                                            <p:fltVal val="0"/>
                                          </p:val>
                                        </p:tav>
                                        <p:tav tm="100000">
                                          <p:val>
                                            <p:strVal val="#ppt_w"/>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80">
                                          <p:stCondLst>
                                            <p:cond delay="0"/>
                                          </p:stCondLst>
                                        </p:cTn>
                                        <p:tgtEl>
                                          <p:spTgt spid="18"/>
                                        </p:tgtEl>
                                      </p:cBhvr>
                                    </p:animEffect>
                                    <p:anim calcmode="lin" valueType="num">
                                      <p:cBhvr>
                                        <p:cTn id="36"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41" dur="26">
                                          <p:stCondLst>
                                            <p:cond delay="650"/>
                                          </p:stCondLst>
                                        </p:cTn>
                                        <p:tgtEl>
                                          <p:spTgt spid="18"/>
                                        </p:tgtEl>
                                      </p:cBhvr>
                                      <p:to x="100000" y="60000"/>
                                    </p:animScale>
                                    <p:animScale>
                                      <p:cBhvr>
                                        <p:cTn id="42" dur="166" decel="50000">
                                          <p:stCondLst>
                                            <p:cond delay="676"/>
                                          </p:stCondLst>
                                        </p:cTn>
                                        <p:tgtEl>
                                          <p:spTgt spid="18"/>
                                        </p:tgtEl>
                                      </p:cBhvr>
                                      <p:to x="100000" y="100000"/>
                                    </p:animScale>
                                    <p:animScale>
                                      <p:cBhvr>
                                        <p:cTn id="43" dur="26">
                                          <p:stCondLst>
                                            <p:cond delay="1312"/>
                                          </p:stCondLst>
                                        </p:cTn>
                                        <p:tgtEl>
                                          <p:spTgt spid="18"/>
                                        </p:tgtEl>
                                      </p:cBhvr>
                                      <p:to x="100000" y="80000"/>
                                    </p:animScale>
                                    <p:animScale>
                                      <p:cBhvr>
                                        <p:cTn id="44" dur="166" decel="50000">
                                          <p:stCondLst>
                                            <p:cond delay="1338"/>
                                          </p:stCondLst>
                                        </p:cTn>
                                        <p:tgtEl>
                                          <p:spTgt spid="18"/>
                                        </p:tgtEl>
                                      </p:cBhvr>
                                      <p:to x="100000" y="100000"/>
                                    </p:animScale>
                                    <p:animScale>
                                      <p:cBhvr>
                                        <p:cTn id="45" dur="26">
                                          <p:stCondLst>
                                            <p:cond delay="1642"/>
                                          </p:stCondLst>
                                        </p:cTn>
                                        <p:tgtEl>
                                          <p:spTgt spid="18"/>
                                        </p:tgtEl>
                                      </p:cBhvr>
                                      <p:to x="100000" y="90000"/>
                                    </p:animScale>
                                    <p:animScale>
                                      <p:cBhvr>
                                        <p:cTn id="46" dur="166" decel="50000">
                                          <p:stCondLst>
                                            <p:cond delay="1668"/>
                                          </p:stCondLst>
                                        </p:cTn>
                                        <p:tgtEl>
                                          <p:spTgt spid="18"/>
                                        </p:tgtEl>
                                      </p:cBhvr>
                                      <p:to x="100000" y="100000"/>
                                    </p:animScale>
                                    <p:animScale>
                                      <p:cBhvr>
                                        <p:cTn id="47" dur="26">
                                          <p:stCondLst>
                                            <p:cond delay="1808"/>
                                          </p:stCondLst>
                                        </p:cTn>
                                        <p:tgtEl>
                                          <p:spTgt spid="18"/>
                                        </p:tgtEl>
                                      </p:cBhvr>
                                      <p:to x="100000" y="95000"/>
                                    </p:animScale>
                                    <p:animScale>
                                      <p:cBhvr>
                                        <p:cTn id="48"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P spid="1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800" b="1" dirty="0" smtClean="0">
                <a:solidFill>
                  <a:srgbClr val="FF0000"/>
                </a:solidFill>
              </a:rPr>
              <a:t>ثانياً : الميدان الإفريقي</a:t>
            </a:r>
            <a:endParaRPr lang="ar-SA" sz="4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Oval 10"/>
          <p:cNvSpPr/>
          <p:nvPr/>
        </p:nvSpPr>
        <p:spPr>
          <a:xfrm>
            <a:off x="3203848" y="692696"/>
            <a:ext cx="3096344" cy="64807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EG" sz="2400" b="1" dirty="0" smtClean="0">
                <a:solidFill>
                  <a:schemeClr val="tx1"/>
                </a:solidFill>
              </a:rPr>
              <a:t>ب - المرحلة الثانية</a:t>
            </a:r>
            <a:endParaRPr lang="en-US" sz="2400" b="1" dirty="0">
              <a:solidFill>
                <a:schemeClr val="tx1"/>
              </a:solidFill>
            </a:endParaRPr>
          </a:p>
        </p:txBody>
      </p:sp>
      <p:sp>
        <p:nvSpPr>
          <p:cNvPr id="13" name="Rectangle 12"/>
          <p:cNvSpPr/>
          <p:nvPr/>
        </p:nvSpPr>
        <p:spPr>
          <a:xfrm>
            <a:off x="1043608" y="1412776"/>
            <a:ext cx="7992888" cy="2520280"/>
          </a:xfrm>
          <a:prstGeom prst="rect">
            <a:avLst/>
          </a:prstGeom>
          <a:blipFill>
            <a:blip r:embed="rId11" cstate="print">
              <a:lum bright="10000" contrast="10000"/>
            </a:blip>
            <a:tile tx="0" ty="0" sx="100000" sy="100000" flip="none" algn="tl"/>
          </a:blipFill>
          <a:ln w="28575">
            <a:noFill/>
          </a:ln>
          <a:effectLst>
            <a:glow rad="228600">
              <a:schemeClr val="accent4">
                <a:satMod val="175000"/>
                <a:alpha val="40000"/>
              </a:schemeClr>
            </a:glow>
            <a:outerShdw blurRad="44450" dist="27940" dir="5400000" algn="ctr">
              <a:srgbClr val="000000">
                <a:alpha val="32000"/>
              </a:srgbClr>
            </a:outerShdw>
            <a:softEdge rad="31750"/>
          </a:effectLst>
          <a:scene3d>
            <a:camera prst="perspectiveFront"/>
            <a:lightRig rig="balanced" dir="t">
              <a:rot lat="0" lon="0" rev="8700000"/>
            </a:lightRig>
          </a:scene3d>
          <a:sp3d>
            <a:bevelT w="190500" h="38100" prst="angle"/>
          </a:sp3d>
        </p:spPr>
        <p:style>
          <a:lnRef idx="1">
            <a:schemeClr val="accent1"/>
          </a:lnRef>
          <a:fillRef idx="2">
            <a:schemeClr val="accent1"/>
          </a:fillRef>
          <a:effectRef idx="1">
            <a:schemeClr val="accent1"/>
          </a:effectRef>
          <a:fontRef idx="minor">
            <a:schemeClr val="dk1"/>
          </a:fontRef>
        </p:style>
        <p:txBody>
          <a:bodyPr rtlCol="0" anchor="ctr"/>
          <a:lstStyle/>
          <a:p>
            <a:r>
              <a:rPr lang="ar-EG" sz="2400" b="1" dirty="0" smtClean="0">
                <a:solidFill>
                  <a:schemeClr val="tx1"/>
                </a:solidFill>
              </a:rPr>
              <a:t>لما آلت الخلافة إلى عبد الملك بن مروان (65 - 86هـ) عزم على استئناف الفتح في الشمال الإفريقي، وإعادة الوجود الإسلامي إلى تلك البلاد فبعث جيشاً بقيادة حسان بن النعمان تمكن من استعادة القيروان وقتل كسيلة ثم استمر في فتح بلاد المغرب حتى أصبح شمال إفريقيا كله بيد المسلمين. ولما تولى الخلافة الوليد بن عبد الملك (٨٦- ٩٦هـ) عين موسى بن نصير والياً على   إفريقيا، ثم قام بغزو المغرب الأقصى حتى شواطئ المحيط الأطلنطي وفتح طنجة، وجعل عليها طارق بن زياد، وبعدئذ اتجه موسى لتقوية الأسطول الإسلامي.</a:t>
            </a:r>
            <a:endParaRPr lang="en-US" sz="2400" b="1" dirty="0">
              <a:solidFill>
                <a:schemeClr val="tx1"/>
              </a:solidFill>
            </a:endParaRPr>
          </a:p>
        </p:txBody>
      </p:sp>
      <p:pic>
        <p:nvPicPr>
          <p:cNvPr id="14" name="Picture 2"/>
          <p:cNvPicPr>
            <a:picLocks noChangeAspect="1" noChangeArrowheads="1"/>
          </p:cNvPicPr>
          <p:nvPr/>
        </p:nvPicPr>
        <p:blipFill>
          <a:blip r:embed="rId12" cstate="print"/>
          <a:srcRect/>
          <a:stretch>
            <a:fillRect/>
          </a:stretch>
        </p:blipFill>
        <p:spPr bwMode="auto">
          <a:xfrm>
            <a:off x="4932040" y="4077072"/>
            <a:ext cx="4055367" cy="266429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5" name="Picture 3"/>
          <p:cNvPicPr>
            <a:picLocks noChangeAspect="1" noChangeArrowheads="1"/>
          </p:cNvPicPr>
          <p:nvPr/>
        </p:nvPicPr>
        <p:blipFill>
          <a:blip r:embed="rId13" cstate="print"/>
          <a:srcRect/>
          <a:stretch>
            <a:fillRect/>
          </a:stretch>
        </p:blipFill>
        <p:spPr bwMode="auto">
          <a:xfrm>
            <a:off x="971600" y="4077072"/>
            <a:ext cx="3888432" cy="266429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strVal val="#ppt_w*0.05"/>
                                          </p:val>
                                        </p:tav>
                                        <p:tav tm="100000">
                                          <p:val>
                                            <p:strVal val="#ppt_w"/>
                                          </p:val>
                                        </p:tav>
                                      </p:tavLst>
                                    </p:anim>
                                    <p:anim calcmode="lin" valueType="num">
                                      <p:cBhvr>
                                        <p:cTn id="16" dur="500" fill="hold"/>
                                        <p:tgtEl>
                                          <p:spTgt spid="11"/>
                                        </p:tgtEl>
                                        <p:attrNameLst>
                                          <p:attrName>ppt_h</p:attrName>
                                        </p:attrNameLst>
                                      </p:cBhvr>
                                      <p:tavLst>
                                        <p:tav tm="0">
                                          <p:val>
                                            <p:strVal val="#ppt_h"/>
                                          </p:val>
                                        </p:tav>
                                        <p:tav tm="100000">
                                          <p:val>
                                            <p:strVal val="#ppt_h"/>
                                          </p:val>
                                        </p:tav>
                                      </p:tavLst>
                                    </p:anim>
                                    <p:anim calcmode="lin" valueType="num">
                                      <p:cBhvr>
                                        <p:cTn id="17" dur="500" fill="hold"/>
                                        <p:tgtEl>
                                          <p:spTgt spid="11"/>
                                        </p:tgtEl>
                                        <p:attrNameLst>
                                          <p:attrName>ppt_x</p:attrName>
                                        </p:attrNameLst>
                                      </p:cBhvr>
                                      <p:tavLst>
                                        <p:tav tm="0">
                                          <p:val>
                                            <p:strVal val="#ppt_x-.2"/>
                                          </p:val>
                                        </p:tav>
                                        <p:tav tm="100000">
                                          <p:val>
                                            <p:strVal val="#ppt_x"/>
                                          </p:val>
                                        </p:tav>
                                      </p:tavLst>
                                    </p:anim>
                                    <p:anim calcmode="lin" valueType="num">
                                      <p:cBhvr>
                                        <p:cTn id="18" dur="500" fill="hold"/>
                                        <p:tgtEl>
                                          <p:spTgt spid="11"/>
                                        </p:tgtEl>
                                        <p:attrNameLst>
                                          <p:attrName>ppt_y</p:attrName>
                                        </p:attrNameLst>
                                      </p:cBhvr>
                                      <p:tavLst>
                                        <p:tav tm="0">
                                          <p:val>
                                            <p:strVal val="#ppt_y"/>
                                          </p:val>
                                        </p:tav>
                                        <p:tav tm="100000">
                                          <p:val>
                                            <p:strVal val="#ppt_y"/>
                                          </p:val>
                                        </p:tav>
                                      </p:tavLst>
                                    </p:anim>
                                    <p:animEffect transition="in" filter="fade">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80">
                                          <p:stCondLst>
                                            <p:cond delay="0"/>
                                          </p:stCondLst>
                                        </p:cTn>
                                        <p:tgtEl>
                                          <p:spTgt spid="15"/>
                                        </p:tgtEl>
                                      </p:cBhvr>
                                    </p:animEffect>
                                    <p:anim calcmode="lin" valueType="num">
                                      <p:cBhvr>
                                        <p:cTn id="39"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44" dur="26">
                                          <p:stCondLst>
                                            <p:cond delay="650"/>
                                          </p:stCondLst>
                                        </p:cTn>
                                        <p:tgtEl>
                                          <p:spTgt spid="15"/>
                                        </p:tgtEl>
                                      </p:cBhvr>
                                      <p:to x="100000" y="60000"/>
                                    </p:animScale>
                                    <p:animScale>
                                      <p:cBhvr>
                                        <p:cTn id="45" dur="166" decel="50000">
                                          <p:stCondLst>
                                            <p:cond delay="676"/>
                                          </p:stCondLst>
                                        </p:cTn>
                                        <p:tgtEl>
                                          <p:spTgt spid="15"/>
                                        </p:tgtEl>
                                      </p:cBhvr>
                                      <p:to x="100000" y="100000"/>
                                    </p:animScale>
                                    <p:animScale>
                                      <p:cBhvr>
                                        <p:cTn id="46" dur="26">
                                          <p:stCondLst>
                                            <p:cond delay="1312"/>
                                          </p:stCondLst>
                                        </p:cTn>
                                        <p:tgtEl>
                                          <p:spTgt spid="15"/>
                                        </p:tgtEl>
                                      </p:cBhvr>
                                      <p:to x="100000" y="80000"/>
                                    </p:animScale>
                                    <p:animScale>
                                      <p:cBhvr>
                                        <p:cTn id="47" dur="166" decel="50000">
                                          <p:stCondLst>
                                            <p:cond delay="1338"/>
                                          </p:stCondLst>
                                        </p:cTn>
                                        <p:tgtEl>
                                          <p:spTgt spid="15"/>
                                        </p:tgtEl>
                                      </p:cBhvr>
                                      <p:to x="100000" y="100000"/>
                                    </p:animScale>
                                    <p:animScale>
                                      <p:cBhvr>
                                        <p:cTn id="48" dur="26">
                                          <p:stCondLst>
                                            <p:cond delay="1642"/>
                                          </p:stCondLst>
                                        </p:cTn>
                                        <p:tgtEl>
                                          <p:spTgt spid="15"/>
                                        </p:tgtEl>
                                      </p:cBhvr>
                                      <p:to x="100000" y="90000"/>
                                    </p:animScale>
                                    <p:animScale>
                                      <p:cBhvr>
                                        <p:cTn id="49" dur="166" decel="50000">
                                          <p:stCondLst>
                                            <p:cond delay="1668"/>
                                          </p:stCondLst>
                                        </p:cTn>
                                        <p:tgtEl>
                                          <p:spTgt spid="15"/>
                                        </p:tgtEl>
                                      </p:cBhvr>
                                      <p:to x="100000" y="100000"/>
                                    </p:animScale>
                                    <p:animScale>
                                      <p:cBhvr>
                                        <p:cTn id="50" dur="26">
                                          <p:stCondLst>
                                            <p:cond delay="1808"/>
                                          </p:stCondLst>
                                        </p:cTn>
                                        <p:tgtEl>
                                          <p:spTgt spid="15"/>
                                        </p:tgtEl>
                                      </p:cBhvr>
                                      <p:to x="100000" y="95000"/>
                                    </p:animScale>
                                    <p:animScale>
                                      <p:cBhvr>
                                        <p:cTn id="51"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800" b="1" dirty="0" smtClean="0">
                <a:solidFill>
                  <a:srgbClr val="FF0000"/>
                </a:solidFill>
              </a:rPr>
              <a:t>ثالثاً : الميدان الأوروبي</a:t>
            </a:r>
            <a:endParaRPr lang="ar-SA" sz="4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6" name="Flowchart: Terminator 15"/>
          <p:cNvSpPr/>
          <p:nvPr/>
        </p:nvSpPr>
        <p:spPr>
          <a:xfrm>
            <a:off x="3419872" y="836712"/>
            <a:ext cx="5544616" cy="576064"/>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r>
              <a:rPr lang="ar-EG" sz="2800" b="1" dirty="0" smtClean="0">
                <a:solidFill>
                  <a:srgbClr val="7030A0"/>
                </a:solidFill>
              </a:rPr>
              <a:t>فتح الأندلس في عهد الوليد بن عبد الملك</a:t>
            </a:r>
            <a:endParaRPr lang="en-US" sz="2800" b="1" dirty="0">
              <a:solidFill>
                <a:srgbClr val="7030A0"/>
              </a:solidFill>
            </a:endParaRPr>
          </a:p>
        </p:txBody>
      </p:sp>
      <p:cxnSp>
        <p:nvCxnSpPr>
          <p:cNvPr id="18" name="Straight Arrow Connector 17"/>
          <p:cNvCxnSpPr>
            <a:stCxn id="16" idx="2"/>
            <a:endCxn id="20" idx="6"/>
          </p:cNvCxnSpPr>
          <p:nvPr/>
        </p:nvCxnSpPr>
        <p:spPr>
          <a:xfrm rot="5400000">
            <a:off x="5417840" y="962472"/>
            <a:ext cx="324036" cy="122464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0" name="Oval 19"/>
          <p:cNvSpPr/>
          <p:nvPr/>
        </p:nvSpPr>
        <p:spPr>
          <a:xfrm>
            <a:off x="971600" y="1412776"/>
            <a:ext cx="3995936" cy="648072"/>
          </a:xfrm>
          <a:prstGeom prst="ellipse">
            <a:avLst/>
          </a:prstGeom>
          <a:blipFill>
            <a:blip r:embed="rId11" cstate="print"/>
            <a:tile tx="0" ty="0" sx="100000" sy="100000" flip="none" algn="tl"/>
          </a:blipFill>
          <a:ln>
            <a:solidFill>
              <a:srgbClr val="C00000"/>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4000" b="1" dirty="0" smtClean="0">
                <a:solidFill>
                  <a:schemeClr val="bg1"/>
                </a:solidFill>
              </a:rPr>
              <a:t>1 - خطة الفتح</a:t>
            </a:r>
            <a:endParaRPr lang="en-US" sz="4000" b="1" dirty="0">
              <a:solidFill>
                <a:schemeClr val="bg1"/>
              </a:solidFill>
            </a:endParaRPr>
          </a:p>
        </p:txBody>
      </p:sp>
      <p:sp>
        <p:nvSpPr>
          <p:cNvPr id="26" name="Folded Corner 25"/>
          <p:cNvSpPr/>
          <p:nvPr/>
        </p:nvSpPr>
        <p:spPr>
          <a:xfrm>
            <a:off x="1115616" y="2132856"/>
            <a:ext cx="7920880" cy="3168352"/>
          </a:xfrm>
          <a:prstGeom prst="foldedCorner">
            <a:avLst>
              <a:gd name="adj" fmla="val 12955"/>
            </a:avLst>
          </a:prstGeom>
          <a:blipFill>
            <a:blip r:embed="rId12" cstate="print"/>
            <a:tile tx="0" ty="0" sx="100000" sy="100000" flip="none" algn="tl"/>
          </a:blipFill>
          <a:ln>
            <a:solidFill>
              <a:srgbClr val="FF0000"/>
            </a:solidFill>
            <a:prstDash val="lgDash"/>
          </a:ln>
        </p:spPr>
        <p:style>
          <a:lnRef idx="1">
            <a:schemeClr val="accent4"/>
          </a:lnRef>
          <a:fillRef idx="2">
            <a:schemeClr val="accent4"/>
          </a:fillRef>
          <a:effectRef idx="1">
            <a:schemeClr val="accent4"/>
          </a:effectRef>
          <a:fontRef idx="minor">
            <a:schemeClr val="dk1"/>
          </a:fontRef>
        </p:style>
        <p:txBody>
          <a:bodyPr rtlCol="0" anchor="ctr"/>
          <a:lstStyle/>
          <a:p>
            <a:pPr algn="justLow"/>
            <a:endParaRPr lang="ar-EG" sz="2400" b="1" dirty="0" smtClean="0"/>
          </a:p>
          <a:p>
            <a:pPr algn="justLow"/>
            <a:r>
              <a:rPr lang="ar-EG" sz="2400" b="1" dirty="0" smtClean="0"/>
              <a:t>وضع قائد المسلمين موسى بن نصير خطة عسكرية دقيقة لفتح الأندلس، وكانت هذه الخطة تتألف من جزأين هما : </a:t>
            </a:r>
          </a:p>
          <a:p>
            <a:pPr algn="justLow"/>
            <a:r>
              <a:rPr lang="ar-EG" sz="2800" b="1" dirty="0" smtClean="0">
                <a:solidFill>
                  <a:schemeClr val="tx1"/>
                </a:solidFill>
              </a:rPr>
              <a:t>الأول :</a:t>
            </a:r>
            <a:r>
              <a:rPr lang="ar-EG" sz="2400" b="1" dirty="0" smtClean="0"/>
              <a:t> يقوم على أساس إرسال سرايا استطلاعية إلى سواحل الأندلس الجنوبية بقيادة طريف بن مالك عام 91 هـ ثم العودة إلى المغرب.</a:t>
            </a:r>
          </a:p>
          <a:p>
            <a:pPr algn="justLow"/>
            <a:r>
              <a:rPr lang="ar-EG" sz="2800" b="1" dirty="0" smtClean="0">
                <a:solidFill>
                  <a:schemeClr val="tx1"/>
                </a:solidFill>
              </a:rPr>
              <a:t>الثاني :</a:t>
            </a:r>
            <a:r>
              <a:rPr lang="ar-EG" sz="2400" b="1" dirty="0" smtClean="0"/>
              <a:t> العبور الشامل إلى الأندلس، حيث قام طارق بن زياد عام 92 هـ بقيادة جيش مكون من سبعة آلاف مجاهد بعبور المضيق، وقد نجحت عملية العبور، وفتح المسلمون الجبل المطل على المضيق الذي سمي من يومها جبل طارق وأقاموا فيه قواعد عسكرية : لحماية ظهر الجيش في حالة الانسحاب </a:t>
            </a:r>
          </a:p>
        </p:txBody>
      </p:sp>
      <p:sp>
        <p:nvSpPr>
          <p:cNvPr id="29" name="Round Single Corner Rectangle 28"/>
          <p:cNvSpPr/>
          <p:nvPr/>
        </p:nvSpPr>
        <p:spPr>
          <a:xfrm>
            <a:off x="1115616" y="5445224"/>
            <a:ext cx="7920880" cy="1296144"/>
          </a:xfrm>
          <a:prstGeom prst="round1Rect">
            <a:avLst>
              <a:gd name="adj" fmla="val 50000"/>
            </a:avLst>
          </a:prstGeom>
          <a:blipFill>
            <a:blip r:embed="rId13" cstate="print"/>
            <a:tile tx="0" ty="0" sx="100000" sy="100000" flip="none" algn="tl"/>
          </a:blipFill>
          <a:ln>
            <a:solidFill>
              <a:srgbClr val="0000CC"/>
            </a:solidFill>
          </a:ln>
        </p:spPr>
        <p:style>
          <a:lnRef idx="1">
            <a:schemeClr val="accent1"/>
          </a:lnRef>
          <a:fillRef idx="2">
            <a:schemeClr val="accent1"/>
          </a:fillRef>
          <a:effectRef idx="1">
            <a:schemeClr val="accent1"/>
          </a:effectRef>
          <a:fontRef idx="minor">
            <a:schemeClr val="dk1"/>
          </a:fontRef>
        </p:style>
        <p:txBody>
          <a:bodyPr rtlCol="0" anchor="ctr"/>
          <a:lstStyle/>
          <a:p>
            <a:r>
              <a:rPr lang="ar-EG" sz="2400" b="1" dirty="0" smtClean="0">
                <a:solidFill>
                  <a:srgbClr val="7030A0"/>
                </a:solidFill>
              </a:rPr>
              <a:t>        2- معركة شذونة :</a:t>
            </a:r>
          </a:p>
          <a:p>
            <a:r>
              <a:rPr lang="ar-EG" sz="2200" b="1" dirty="0" smtClean="0">
                <a:solidFill>
                  <a:schemeClr val="tx1"/>
                </a:solidFill>
              </a:rPr>
              <a:t>التقى المسلمون بقيادة طارق بجيش لوذريق ملك أسبانيا القوطي في معركة شذونة في وادي لكة عام 92هـ وقد دامت هذه المعركة ثمانية أيام انتصر فيها المسلمون ، وقُتلَ لوذريق</a:t>
            </a: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from="(-#ppt_w/2)" to="(#ppt_x)" calcmode="lin" valueType="num">
                                      <p:cBhvr>
                                        <p:cTn id="7" dur="600" fill="hold">
                                          <p:stCondLst>
                                            <p:cond delay="0"/>
                                          </p:stCondLst>
                                        </p:cTn>
                                        <p:tgtEl>
                                          <p:spTgt spid="10"/>
                                        </p:tgtEl>
                                        <p:attrNameLst>
                                          <p:attrName>ppt_x</p:attrName>
                                        </p:attrNameLst>
                                      </p:cBhvr>
                                    </p:anim>
                                    <p:anim from="0" to="-1.0" calcmode="lin" valueType="num">
                                      <p:cBhvr>
                                        <p:cTn id="8" dur="200" decel="50000" autoRev="1" fill="hold">
                                          <p:stCondLst>
                                            <p:cond delay="600"/>
                                          </p:stCondLst>
                                        </p:cTn>
                                        <p:tgtEl>
                                          <p:spTgt spid="10"/>
                                        </p:tgtEl>
                                        <p:attrNameLst>
                                          <p:attrName>xshear</p:attrName>
                                        </p:attrNameLst>
                                      </p:cBhvr>
                                    </p:anim>
                                    <p:animScale>
                                      <p:cBhvr>
                                        <p:cTn id="9" dur="200" decel="100000" autoRev="1" fill="hold">
                                          <p:stCondLst>
                                            <p:cond delay="600"/>
                                          </p:stCondLst>
                                        </p:cTn>
                                        <p:tgtEl>
                                          <p:spTgt spid="10"/>
                                        </p:tgtEl>
                                      </p:cBhvr>
                                      <p:from x="100000" y="100000"/>
                                      <p:to x="80000" y="100000"/>
                                    </p:animScale>
                                    <p:anim by="(#ppt_h/3+#ppt_w*0.1)" calcmode="lin" valueType="num">
                                      <p:cBhvr additive="sum">
                                        <p:cTn id="10" dur="200" decel="100000" autoRev="1" fill="hold">
                                          <p:stCondLst>
                                            <p:cond delay="600"/>
                                          </p:stCondLst>
                                        </p:cTn>
                                        <p:tgtEl>
                                          <p:spTgt spid="10"/>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 calcmode="lin" valueType="num">
                                      <p:cBhvr>
                                        <p:cTn id="25" dur="500" fill="hold"/>
                                        <p:tgtEl>
                                          <p:spTgt spid="18"/>
                                        </p:tgtEl>
                                        <p:attrNameLst>
                                          <p:attrName>style.rotation</p:attrName>
                                        </p:attrNameLst>
                                      </p:cBhvr>
                                      <p:tavLst>
                                        <p:tav tm="0">
                                          <p:val>
                                            <p:fltVal val="360"/>
                                          </p:val>
                                        </p:tav>
                                        <p:tav tm="100000">
                                          <p:val>
                                            <p:fltVal val="0"/>
                                          </p:val>
                                        </p:tav>
                                      </p:tavLst>
                                    </p:anim>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 calcmode="lin" valueType="num">
                                      <p:cBhvr>
                                        <p:cTn id="33" dur="500" fill="hold"/>
                                        <p:tgtEl>
                                          <p:spTgt spid="20"/>
                                        </p:tgtEl>
                                        <p:attrNameLst>
                                          <p:attrName>style.rotation</p:attrName>
                                        </p:attrNameLst>
                                      </p:cBhvr>
                                      <p:tavLst>
                                        <p:tav tm="0">
                                          <p:val>
                                            <p:fltVal val="360"/>
                                          </p:val>
                                        </p:tav>
                                        <p:tav tm="100000">
                                          <p:val>
                                            <p:fltVal val="0"/>
                                          </p:val>
                                        </p:tav>
                                      </p:tavLst>
                                    </p:anim>
                                    <p:animEffect transition="in" filter="fade">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26"/>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26"/>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1" presetClass="entr" presetSubtype="0" fill="hold" grpId="0" nodeType="clickEffect">
                                  <p:stCondLst>
                                    <p:cond delay="0"/>
                                  </p:stCondLst>
                                  <p:iterate type="lt">
                                    <p:tmPct val="10000"/>
                                  </p:iterate>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9"/>
                                        </p:tgtEl>
                                        <p:attrNameLst>
                                          <p:attrName>ppt_y</p:attrName>
                                        </p:attrNameLst>
                                      </p:cBhvr>
                                      <p:tavLst>
                                        <p:tav tm="0">
                                          <p:val>
                                            <p:strVal val="#ppt_y"/>
                                          </p:val>
                                        </p:tav>
                                        <p:tav tm="100000">
                                          <p:val>
                                            <p:strVal val="#ppt_y"/>
                                          </p:val>
                                        </p:tav>
                                      </p:tavLst>
                                    </p:anim>
                                    <p:anim calcmode="lin" valueType="num">
                                      <p:cBhvr>
                                        <p:cTn id="4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 grpId="0" animBg="1"/>
      <p:bldP spid="20" grpId="0" animBg="1"/>
      <p:bldP spid="26" grpId="0" animBg="1"/>
      <p:bldP spid="2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800" b="1" dirty="0" smtClean="0">
                <a:solidFill>
                  <a:srgbClr val="FF0000"/>
                </a:solidFill>
              </a:rPr>
              <a:t>ثالثاً : الميدان الأوروبي</a:t>
            </a:r>
            <a:endParaRPr lang="ar-SA" sz="4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Left Arrow 10"/>
          <p:cNvSpPr/>
          <p:nvPr/>
        </p:nvSpPr>
        <p:spPr>
          <a:xfrm>
            <a:off x="4499992" y="548680"/>
            <a:ext cx="4320480" cy="1512168"/>
          </a:xfrm>
          <a:prstGeom prst="lef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ar-EG" sz="2200" b="1" dirty="0" smtClean="0"/>
              <a:t>3 </a:t>
            </a:r>
            <a:r>
              <a:rPr lang="en-US" sz="2200" b="1" dirty="0" smtClean="0"/>
              <a:t>-</a:t>
            </a:r>
            <a:r>
              <a:rPr lang="ar-EG" sz="2200" b="1" dirty="0" smtClean="0"/>
              <a:t> موسى وطارق يواصلان فتح الأندلس</a:t>
            </a:r>
            <a:endParaRPr lang="en-US" sz="2200" b="1" dirty="0"/>
          </a:p>
        </p:txBody>
      </p:sp>
      <p:pic>
        <p:nvPicPr>
          <p:cNvPr id="12" name="Picture 4"/>
          <p:cNvPicPr>
            <a:picLocks noChangeAspect="1" noChangeArrowheads="1"/>
          </p:cNvPicPr>
          <p:nvPr/>
        </p:nvPicPr>
        <p:blipFill>
          <a:blip r:embed="rId11" cstate="print"/>
          <a:srcRect/>
          <a:stretch>
            <a:fillRect/>
          </a:stretch>
        </p:blipFill>
        <p:spPr bwMode="auto">
          <a:xfrm>
            <a:off x="971600" y="3140969"/>
            <a:ext cx="4176464" cy="3717032"/>
          </a:xfrm>
          <a:prstGeom prst="rect">
            <a:avLst/>
          </a:prstGeom>
          <a:noFill/>
          <a:ln w="9525">
            <a:noFill/>
            <a:miter lim="800000"/>
            <a:headEnd/>
            <a:tailEnd/>
          </a:ln>
        </p:spPr>
      </p:pic>
      <p:sp>
        <p:nvSpPr>
          <p:cNvPr id="13" name="Round Diagonal Corner Rectangle 12"/>
          <p:cNvSpPr/>
          <p:nvPr/>
        </p:nvSpPr>
        <p:spPr>
          <a:xfrm>
            <a:off x="5256584" y="1916832"/>
            <a:ext cx="3851920" cy="4896544"/>
          </a:xfrm>
          <a:prstGeom prst="round2DiagRect">
            <a:avLst/>
          </a:prstGeom>
          <a:solidFill>
            <a:schemeClr val="accent1">
              <a:lumMod val="60000"/>
              <a:lumOff val="40000"/>
            </a:schemeClr>
          </a:solidFill>
          <a:ln>
            <a:noFill/>
            <a:prstDash val="lgDash"/>
          </a:ln>
          <a:effectLst>
            <a:glow rad="228600">
              <a:schemeClr val="accent5">
                <a:satMod val="175000"/>
                <a:alpha val="40000"/>
              </a:schemeClr>
            </a:glow>
            <a:outerShdw blurRad="50800" dist="38100" dir="2700000" algn="tl" rotWithShape="0">
              <a:prstClr val="black">
                <a:alpha val="40000"/>
              </a:prstClr>
            </a:outerShdw>
            <a:softEdge rad="12700"/>
          </a:effectLst>
          <a:scene3d>
            <a:camera prst="orthographicFront"/>
            <a:lightRig rig="glow" dir="t">
              <a:rot lat="0" lon="0" rev="4800000"/>
            </a:lightRig>
          </a:scene3d>
          <a:sp3d prstMaterial="matte">
            <a:bevelT w="127000" h="63500" prst="angle"/>
          </a:sp3d>
        </p:spPr>
        <p:style>
          <a:lnRef idx="1">
            <a:schemeClr val="accent5"/>
          </a:lnRef>
          <a:fillRef idx="2">
            <a:schemeClr val="accent5"/>
          </a:fillRef>
          <a:effectRef idx="1">
            <a:schemeClr val="accent5"/>
          </a:effectRef>
          <a:fontRef idx="minor">
            <a:schemeClr val="dk1"/>
          </a:fontRef>
        </p:style>
        <p:txBody>
          <a:bodyPr rtlCol="0" anchor="ctr"/>
          <a:lstStyle/>
          <a:p>
            <a:r>
              <a:rPr lang="ar-EG" sz="2000" b="1" dirty="0" smtClean="0">
                <a:solidFill>
                  <a:schemeClr val="tx1"/>
                </a:solidFill>
              </a:rPr>
              <a:t>بعد النجاح العسكري الذي أحرزه طارق بن زياد، عبر موسى بن نصير عام 93 هـ المضيق لاستكمال فتح</a:t>
            </a:r>
            <a:r>
              <a:rPr lang="en-US" sz="2000" b="1" dirty="0" smtClean="0">
                <a:solidFill>
                  <a:schemeClr val="tx1"/>
                </a:solidFill>
              </a:rPr>
              <a:t>  </a:t>
            </a:r>
            <a:r>
              <a:rPr lang="ar-EG" sz="2000" b="1" dirty="0" smtClean="0">
                <a:solidFill>
                  <a:schemeClr val="tx1"/>
                </a:solidFill>
              </a:rPr>
              <a:t>الأندلس وتعزيز الفتح الإسلامي فيها ، ومعه جيش قوامه 18 ألف جندي، وسار في اتجاه غربي الأندلس.</a:t>
            </a:r>
            <a:r>
              <a:rPr lang="en-US" sz="2000" b="1" dirty="0" smtClean="0">
                <a:solidFill>
                  <a:schemeClr val="tx1"/>
                </a:solidFill>
              </a:rPr>
              <a:t> </a:t>
            </a:r>
            <a:r>
              <a:rPr lang="ar-EG" sz="2000" b="1" dirty="0" smtClean="0">
                <a:solidFill>
                  <a:schemeClr val="tx1"/>
                </a:solidFill>
              </a:rPr>
              <a:t>تابع الجيشان تقدمهما نحو الشمال حيث فتح المسلمون عددا من المدن</a:t>
            </a:r>
            <a:r>
              <a:rPr lang="en-US" sz="2000" b="1" dirty="0" smtClean="0">
                <a:solidFill>
                  <a:schemeClr val="tx1"/>
                </a:solidFill>
              </a:rPr>
              <a:t> </a:t>
            </a:r>
            <a:r>
              <a:rPr lang="ar-EG" sz="2000" b="1" dirty="0" smtClean="0">
                <a:solidFill>
                  <a:schemeClr val="tx1"/>
                </a:solidFill>
              </a:rPr>
              <a:t>واستمر</a:t>
            </a:r>
            <a:r>
              <a:rPr lang="en-US" sz="2000" b="1" dirty="0" smtClean="0">
                <a:solidFill>
                  <a:schemeClr val="tx1"/>
                </a:solidFill>
              </a:rPr>
              <a:t> </a:t>
            </a:r>
            <a:r>
              <a:rPr lang="ar-EG" sz="2000" b="1" dirty="0" smtClean="0">
                <a:solidFill>
                  <a:schemeClr val="tx1"/>
                </a:solidFill>
              </a:rPr>
              <a:t>المسلمون في التقدم حتى وصلوا إلى جبال البرتات في أقصى شمال إسبانيا سنة 95 هـ وهكذا أصبحت شبه</a:t>
            </a:r>
            <a:r>
              <a:rPr lang="en-US" sz="2000" b="1" dirty="0" smtClean="0">
                <a:solidFill>
                  <a:schemeClr val="tx1"/>
                </a:solidFill>
              </a:rPr>
              <a:t> </a:t>
            </a:r>
            <a:r>
              <a:rPr lang="ar-EG" sz="2000" b="1" dirty="0" smtClean="0">
                <a:solidFill>
                  <a:schemeClr val="tx1"/>
                </a:solidFill>
              </a:rPr>
              <a:t>جزيرة إيبيريا تحت سيطرة المسلمين باستثناء بعض المناطق في الجزء الشمال الغربي والأجزاء الشرقية.</a:t>
            </a:r>
            <a:r>
              <a:rPr lang="en-US" sz="2000" b="1" dirty="0" smtClean="0">
                <a:solidFill>
                  <a:schemeClr val="tx1"/>
                </a:solidFill>
              </a:rPr>
              <a:t> </a:t>
            </a:r>
            <a:r>
              <a:rPr lang="ar-EG" sz="2000" b="1" dirty="0" smtClean="0">
                <a:solidFill>
                  <a:schemeClr val="tx1"/>
                </a:solidFill>
              </a:rPr>
              <a:t>وتمكن عبد العزيز بن موسى بن نصير الذي استخلف على حكم الأندلس من فتح الأجزاء الشرقية في</a:t>
            </a:r>
            <a:r>
              <a:rPr lang="en-US" sz="2000" b="1" dirty="0" smtClean="0">
                <a:solidFill>
                  <a:schemeClr val="tx1"/>
                </a:solidFill>
              </a:rPr>
              <a:t> </a:t>
            </a:r>
            <a:r>
              <a:rPr lang="ar-EG" sz="2000" b="1" dirty="0" smtClean="0">
                <a:solidFill>
                  <a:schemeClr val="tx1"/>
                </a:solidFill>
              </a:rPr>
              <a:t>الأندلس.</a:t>
            </a:r>
            <a:endParaRPr lang="en-US" sz="2000" b="1" dirty="0" smtClean="0">
              <a:solidFill>
                <a:schemeClr val="tx1"/>
              </a:solidFill>
            </a:endParaRPr>
          </a:p>
        </p:txBody>
      </p:sp>
      <p:sp>
        <p:nvSpPr>
          <p:cNvPr id="14" name="Snip Diagonal Corner Rectangle 13"/>
          <p:cNvSpPr/>
          <p:nvPr/>
        </p:nvSpPr>
        <p:spPr>
          <a:xfrm>
            <a:off x="1259632" y="1196752"/>
            <a:ext cx="3456384" cy="1872208"/>
          </a:xfrm>
          <a:prstGeom prst="snip2Diag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ar-EG" sz="2400" b="1" dirty="0" smtClean="0"/>
              <a:t>لم يتمكن المسلمون من فتح الركن الشمالي الغربي في منطقة جليقية؛ لوعورة مسالكة، وبرودة مناخه</a:t>
            </a:r>
            <a:endParaRPr lang="en-US" sz="24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30"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800" decel="100000"/>
                                        <p:tgtEl>
                                          <p:spTgt spid="11"/>
                                        </p:tgtEl>
                                      </p:cBhvr>
                                    </p:animEffect>
                                    <p:anim calcmode="lin" valueType="num">
                                      <p:cBhvr>
                                        <p:cTn id="17" dur="800" decel="100000" fill="hold"/>
                                        <p:tgtEl>
                                          <p:spTgt spid="11"/>
                                        </p:tgtEl>
                                        <p:attrNameLst>
                                          <p:attrName>style.rotation</p:attrName>
                                        </p:attrNameLst>
                                      </p:cBhvr>
                                      <p:tavLst>
                                        <p:tav tm="0">
                                          <p:val>
                                            <p:fltVal val="-90"/>
                                          </p:val>
                                        </p:tav>
                                        <p:tav tm="100000">
                                          <p:val>
                                            <p:fltVal val="0"/>
                                          </p:val>
                                        </p:tav>
                                      </p:tavLst>
                                    </p:anim>
                                    <p:anim calcmode="lin" valueType="num">
                                      <p:cBhvr>
                                        <p:cTn id="18" dur="800" decel="100000" fill="hold"/>
                                        <p:tgtEl>
                                          <p:spTgt spid="11"/>
                                        </p:tgtEl>
                                        <p:attrNameLst>
                                          <p:attrName>ppt_x</p:attrName>
                                        </p:attrNameLst>
                                      </p:cBhvr>
                                      <p:tavLst>
                                        <p:tav tm="0">
                                          <p:val>
                                            <p:strVal val="#ppt_x+0.4"/>
                                          </p:val>
                                        </p:tav>
                                        <p:tav tm="100000">
                                          <p:val>
                                            <p:strVal val="#ppt_x-0.05"/>
                                          </p:val>
                                        </p:tav>
                                      </p:tavLst>
                                    </p:anim>
                                    <p:anim calcmode="lin" valueType="num">
                                      <p:cBhvr>
                                        <p:cTn id="19" dur="800" decel="100000" fill="hold"/>
                                        <p:tgtEl>
                                          <p:spTgt spid="11"/>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8" presetClass="entr" presetSubtype="0" accel="100000" fill="hold" grpId="0"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strVal val="#ppt_w*2.5"/>
                                          </p:val>
                                        </p:tav>
                                        <p:tav tm="100000">
                                          <p:val>
                                            <p:strVal val="#ppt_w"/>
                                          </p:val>
                                        </p:tav>
                                      </p:tavLst>
                                    </p:anim>
                                    <p:anim calcmode="lin" valueType="num">
                                      <p:cBhvr>
                                        <p:cTn id="27" dur="500" fill="hold"/>
                                        <p:tgtEl>
                                          <p:spTgt spid="13"/>
                                        </p:tgtEl>
                                        <p:attrNameLst>
                                          <p:attrName>ppt_h</p:attrName>
                                        </p:attrNameLst>
                                      </p:cBhvr>
                                      <p:tavLst>
                                        <p:tav tm="0">
                                          <p:val>
                                            <p:strVal val="#ppt_h*0.01"/>
                                          </p:val>
                                        </p:tav>
                                        <p:tav tm="100000">
                                          <p:val>
                                            <p:strVal val="#ppt_h"/>
                                          </p:val>
                                        </p:tav>
                                      </p:tavLst>
                                    </p:anim>
                                    <p:anim calcmode="lin" valueType="num">
                                      <p:cBhvr>
                                        <p:cTn id="28" dur="500" fill="hold"/>
                                        <p:tgtEl>
                                          <p:spTgt spid="13"/>
                                        </p:tgtEl>
                                        <p:attrNameLst>
                                          <p:attrName>ppt_x</p:attrName>
                                        </p:attrNameLst>
                                      </p:cBhvr>
                                      <p:tavLst>
                                        <p:tav tm="0">
                                          <p:val>
                                            <p:strVal val="#ppt_x"/>
                                          </p:val>
                                        </p:tav>
                                        <p:tav tm="100000">
                                          <p:val>
                                            <p:strVal val="#ppt_x"/>
                                          </p:val>
                                        </p:tav>
                                      </p:tavLst>
                                    </p:anim>
                                    <p:anim calcmode="lin" valueType="num">
                                      <p:cBhvr>
                                        <p:cTn id="29" dur="500" fill="hold"/>
                                        <p:tgtEl>
                                          <p:spTgt spid="13"/>
                                        </p:tgtEl>
                                        <p:attrNameLst>
                                          <p:attrName>ppt_y</p:attrName>
                                        </p:attrNameLst>
                                      </p:cBhvr>
                                      <p:tavLst>
                                        <p:tav tm="0">
                                          <p:val>
                                            <p:strVal val="#ppt_h+1"/>
                                          </p:val>
                                        </p:tav>
                                        <p:tav tm="100000">
                                          <p:val>
                                            <p:strVal val="#ppt_y"/>
                                          </p:val>
                                        </p:tav>
                                      </p:tavLst>
                                    </p:anim>
                                    <p:animEffect transition="in" filter="fade">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43"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anim calcmode="lin" valueType="num">
                                      <p:cBhvr>
                                        <p:cTn id="36" dur="2000" fill="hold"/>
                                        <p:tgtEl>
                                          <p:spTgt spid="14"/>
                                        </p:tgtEl>
                                        <p:attrNameLst>
                                          <p:attrName>ppt_x</p:attrName>
                                        </p:attrNameLst>
                                      </p:cBhvr>
                                      <p:tavLst>
                                        <p:tav tm="0">
                                          <p:val>
                                            <p:strVal val="#ppt_x"/>
                                          </p:val>
                                        </p:tav>
                                        <p:tav tm="100000">
                                          <p:val>
                                            <p:strVal val="#ppt_x"/>
                                          </p:val>
                                        </p:tav>
                                      </p:tavLst>
                                    </p:anim>
                                    <p:anim calcmode="lin" valueType="num">
                                      <p:cBhvr>
                                        <p:cTn id="37" dur="2000" fill="hold"/>
                                        <p:tgtEl>
                                          <p:spTgt spid="14"/>
                                        </p:tgtEl>
                                        <p:attrNameLst>
                                          <p:attrName>ppt_y</p:attrName>
                                        </p:attrNameLst>
                                      </p:cBhvr>
                                      <p:tavLst>
                                        <p:tav tm="0">
                                          <p:val>
                                            <p:strVal val="#ppt_y+0.31"/>
                                          </p:val>
                                        </p:tav>
                                        <p:tav tm="100000">
                                          <p:val>
                                            <p:strVal val="#ppt_y+0.31"/>
                                          </p:val>
                                        </p:tav>
                                      </p:tavLst>
                                    </p:anim>
                                    <p:anim calcmode="lin" valueType="num">
                                      <p:cBhvr>
                                        <p:cTn id="38" dur="3000" decel="50000" fill="hold">
                                          <p:stCondLst>
                                            <p:cond delay="2000"/>
                                          </p:stCondLst>
                                        </p:cTn>
                                        <p:tgtEl>
                                          <p:spTgt spid="1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9" dur="3000" decel="50000" fill="hold">
                                          <p:stCondLst>
                                            <p:cond delay="2000"/>
                                          </p:stCondLst>
                                        </p:cTn>
                                        <p:tgtEl>
                                          <p:spTgt spid="1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circle(in)">
                                      <p:cBhvr>
                                        <p:cTn id="4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rPr>
              <a:t>الفتوحات في جنوب فرنسا</a:t>
            </a:r>
            <a:endParaRPr lang="en-US" sz="4400" b="1" dirty="0">
              <a:solidFill>
                <a:srgbClr val="FF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pic>
        <p:nvPicPr>
          <p:cNvPr id="13" name="Picture 5"/>
          <p:cNvPicPr>
            <a:picLocks noChangeAspect="1" noChangeArrowheads="1"/>
          </p:cNvPicPr>
          <p:nvPr/>
        </p:nvPicPr>
        <p:blipFill>
          <a:blip r:embed="rId11" cstate="print">
            <a:lum contrast="10000"/>
          </a:blip>
          <a:srcRect/>
          <a:stretch>
            <a:fillRect/>
          </a:stretch>
        </p:blipFill>
        <p:spPr bwMode="auto">
          <a:xfrm>
            <a:off x="1236712" y="908720"/>
            <a:ext cx="4343400" cy="2916560"/>
          </a:xfrm>
          <a:prstGeom prst="roundRect">
            <a:avLst>
              <a:gd name="adj" fmla="val 16667"/>
            </a:avLst>
          </a:prstGeom>
          <a:ln>
            <a:noFill/>
          </a:ln>
          <a:effectLst>
            <a:glow rad="228600">
              <a:schemeClr val="accent1">
                <a:satMod val="175000"/>
                <a:alpha val="40000"/>
              </a:schemeClr>
            </a:glow>
            <a:outerShdw blurRad="63500" sx="102000" sy="102000" algn="ctr" rotWithShape="0">
              <a:prstClr val="black">
                <a:alpha val="40000"/>
              </a:prstClr>
            </a:outerShdw>
            <a:softEdge rad="127000"/>
          </a:effectLst>
          <a:scene3d>
            <a:camera prst="obliqueBottomLeft"/>
            <a:lightRig rig="balanced" dir="t">
              <a:rot lat="0" lon="0" rev="8700000"/>
            </a:lightRig>
          </a:scene3d>
          <a:sp3d>
            <a:bevelT w="190500" h="38100" prst="angle"/>
          </a:sp3d>
        </p:spPr>
      </p:pic>
      <p:sp>
        <p:nvSpPr>
          <p:cNvPr id="17" name="Freeform 16"/>
          <p:cNvSpPr/>
          <p:nvPr/>
        </p:nvSpPr>
        <p:spPr>
          <a:xfrm>
            <a:off x="1115616" y="980728"/>
            <a:ext cx="7920880" cy="5760640"/>
          </a:xfrm>
          <a:custGeom>
            <a:avLst/>
            <a:gdLst>
              <a:gd name="connsiteX0" fmla="*/ 7792872 w 7792872"/>
              <a:gd name="connsiteY0" fmla="*/ 40943 h 4831307"/>
              <a:gd name="connsiteX1" fmla="*/ 7792872 w 7792872"/>
              <a:gd name="connsiteY1" fmla="*/ 4831307 h 4831307"/>
              <a:gd name="connsiteX2" fmla="*/ 13648 w 7792872"/>
              <a:gd name="connsiteY2" fmla="*/ 4831307 h 4831307"/>
              <a:gd name="connsiteX3" fmla="*/ 0 w 7792872"/>
              <a:gd name="connsiteY3" fmla="*/ 2429301 h 4831307"/>
              <a:gd name="connsiteX4" fmla="*/ 4517409 w 7792872"/>
              <a:gd name="connsiteY4" fmla="*/ 2388358 h 4831307"/>
              <a:gd name="connsiteX5" fmla="*/ 4531057 w 7792872"/>
              <a:gd name="connsiteY5" fmla="*/ 0 h 4831307"/>
              <a:gd name="connsiteX6" fmla="*/ 7792872 w 7792872"/>
              <a:gd name="connsiteY6" fmla="*/ 40943 h 4831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92872" h="4831307">
                <a:moveTo>
                  <a:pt x="7792872" y="40943"/>
                </a:moveTo>
                <a:lnTo>
                  <a:pt x="7792872" y="4831307"/>
                </a:lnTo>
                <a:lnTo>
                  <a:pt x="13648" y="4831307"/>
                </a:lnTo>
                <a:cubicBezTo>
                  <a:pt x="9099" y="4030638"/>
                  <a:pt x="4549" y="3229970"/>
                  <a:pt x="0" y="2429301"/>
                </a:cubicBezTo>
                <a:lnTo>
                  <a:pt x="4517409" y="2388358"/>
                </a:lnTo>
                <a:cubicBezTo>
                  <a:pt x="4521958" y="1592239"/>
                  <a:pt x="4526508" y="796119"/>
                  <a:pt x="4531057" y="0"/>
                </a:cubicBezTo>
                <a:lnTo>
                  <a:pt x="7792872" y="40943"/>
                </a:lnTo>
                <a:close/>
              </a:path>
            </a:pathLst>
          </a:custGeom>
          <a:blipFill>
            <a:blip r:embed="rId12" cstate="print"/>
            <a:tile tx="0" ty="0" sx="100000" sy="100000" flip="none" algn="tl"/>
          </a:blipFill>
          <a:ln w="76200">
            <a:prstDash val="lgDash"/>
          </a:ln>
        </p:spPr>
        <p:style>
          <a:lnRef idx="1">
            <a:schemeClr val="accent5"/>
          </a:lnRef>
          <a:fillRef idx="2">
            <a:schemeClr val="accent5"/>
          </a:fillRef>
          <a:effectRef idx="1">
            <a:schemeClr val="accent5"/>
          </a:effectRef>
          <a:fontRef idx="minor">
            <a:schemeClr val="dk1"/>
          </a:fontRef>
        </p:style>
        <p:txBody>
          <a:bodyPr rtlCol="0" anchor="ctr"/>
          <a:lstStyle/>
          <a:p>
            <a:r>
              <a:rPr lang="ar-EG" sz="1900" b="1" dirty="0" smtClean="0"/>
              <a:t>حين فتح المسلمون الأندلس عبروا شمالاً</a:t>
            </a:r>
            <a:endParaRPr lang="en-US" sz="1900" b="1" dirty="0" smtClean="0"/>
          </a:p>
          <a:p>
            <a:r>
              <a:rPr lang="ar-EG" sz="1900" b="1" dirty="0" smtClean="0"/>
              <a:t>إلى فرنسا وفي عهد عمر بن عبد العزيز </a:t>
            </a:r>
          </a:p>
          <a:p>
            <a:r>
              <a:rPr lang="en-US" sz="1900" b="1" dirty="0" smtClean="0"/>
              <a:t>)</a:t>
            </a:r>
            <a:r>
              <a:rPr lang="ar-EG" sz="1900" b="1" dirty="0" smtClean="0"/>
              <a:t> 99 - 101 هـ</a:t>
            </a:r>
            <a:r>
              <a:rPr lang="en-US" sz="1900" b="1" dirty="0" smtClean="0"/>
              <a:t>(</a:t>
            </a:r>
            <a:r>
              <a:rPr lang="ar-EG" sz="1900" b="1" dirty="0" smtClean="0"/>
              <a:t> عبر السمح ابن مالك </a:t>
            </a:r>
          </a:p>
          <a:p>
            <a:r>
              <a:rPr lang="ar-EG" sz="1900" b="1" dirty="0" smtClean="0"/>
              <a:t>الخولاني جبال البرتات عام100هـ.وتوغل</a:t>
            </a:r>
          </a:p>
          <a:p>
            <a:r>
              <a:rPr lang="ar-EG" sz="1900" b="1" dirty="0" smtClean="0"/>
              <a:t>في البلاد الفرنسية،حتى وصل إلى مشارف</a:t>
            </a:r>
          </a:p>
          <a:p>
            <a:r>
              <a:rPr lang="ar-EG" sz="1900" b="1" dirty="0" smtClean="0"/>
              <a:t>طولون حيث دارت معركة حاسمة استشهد </a:t>
            </a:r>
          </a:p>
          <a:p>
            <a:r>
              <a:rPr lang="ar-EG" sz="1900" b="1" dirty="0" smtClean="0"/>
              <a:t>فيها القائد السمح بن مالك، وانسحب </a:t>
            </a:r>
          </a:p>
          <a:p>
            <a:r>
              <a:rPr lang="ar-EG" sz="1900" b="1" dirty="0" smtClean="0"/>
              <a:t>المسلمون بقيادة عبد الرحمن الغافقي إلى </a:t>
            </a:r>
          </a:p>
          <a:p>
            <a:r>
              <a:rPr lang="ar-EG" sz="1900" b="1" dirty="0" smtClean="0"/>
              <a:t>أربونه وفي عهد هشام بن عبد الملك عام </a:t>
            </a:r>
          </a:p>
          <a:p>
            <a:r>
              <a:rPr lang="ar-EG" sz="1900" b="1" dirty="0" smtClean="0"/>
              <a:t>(105 / 125 هـ) تابع عنبسة بن سحيم </a:t>
            </a:r>
          </a:p>
          <a:p>
            <a:r>
              <a:rPr lang="ar-EG" sz="1900" b="1" dirty="0" smtClean="0"/>
              <a:t>الكلبي حركة الفتوح الإسلامية فيما وراء جبال البرتات،</a:t>
            </a:r>
            <a:r>
              <a:rPr lang="en-US" sz="1900" b="1" dirty="0" smtClean="0"/>
              <a:t> </a:t>
            </a:r>
            <a:r>
              <a:rPr lang="ar-EG" sz="1900" b="1" dirty="0" smtClean="0"/>
              <a:t>سار حتى وصل إلى مدينة سانس التي لا تبعد سوى 100 ميل عن باريس وهي أبعد نقطة وصلها المسلمون في فرنسا إلا أن العدو قطع على عنبسة خط الرجعة، فاستشهد عام( 107 هـ) . وفي سنة( 114 هـ) عبر عبد الرحمن الغافقي والي الأندلس جبال البرتات،</a:t>
            </a:r>
            <a:r>
              <a:rPr lang="en-US" sz="1900" b="1" dirty="0" smtClean="0"/>
              <a:t> </a:t>
            </a:r>
            <a:r>
              <a:rPr lang="ar-EG" sz="1900" b="1" dirty="0" smtClean="0"/>
              <a:t>ثم التقى مع شارل مارتن(أي شارل المطرقة) ملك الفرنجة في معركة </a:t>
            </a:r>
          </a:p>
          <a:p>
            <a:r>
              <a:rPr lang="ar-EG" sz="1900" b="1" dirty="0" smtClean="0"/>
              <a:t>(تور بواتيه) الشهيرة التي بدأت بتفوق المسلمين في بادئ الأمر إلا أن المعركة انتهت لصالح الفرنجة واستشهاد عبد الرحمن الغافقي ومعه كثير من المسلمين لذلك عرفت هذه المعركة باسم بلاط الشهداءفانسحب المسلمون بعدها إلى أربونة.</a:t>
            </a:r>
            <a:r>
              <a:rPr lang="en-US" sz="1900" b="1" dirty="0" smtClean="0"/>
              <a:t> </a:t>
            </a:r>
            <a:r>
              <a:rPr lang="ar-EG" sz="1900" b="1" dirty="0" smtClean="0"/>
              <a:t>ولقد توقفت الفتوحات الإسلامية في الأندلس بعد هذه المعركة ، بسبب الفتن الداخلية التي حلت بالمغرب والأندلس، وبقى هذا الثغر والبلدان المجاورة له في شمال البرتات تشكل خط دفاع قوي للمسلمين في الأندلس حتى سقطت بيد الفرنجة عام (141 هـ) حيث انتهت سيادة المسلمين على جنوبي فرنسا.</a:t>
            </a:r>
            <a:endParaRPr lang="en-US" sz="1900" b="1" dirty="0" smtClean="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 calcmode="lin" valueType="num">
                                      <p:cBhvr>
                                        <p:cTn id="17" dur="500" fill="hold"/>
                                        <p:tgtEl>
                                          <p:spTgt spid="17"/>
                                        </p:tgtEl>
                                        <p:attrNameLst>
                                          <p:attrName>style.rotation</p:attrName>
                                        </p:attrNameLst>
                                      </p:cBhvr>
                                      <p:tavLst>
                                        <p:tav tm="0">
                                          <p:val>
                                            <p:fltVal val="360"/>
                                          </p:val>
                                        </p:tav>
                                        <p:tav tm="100000">
                                          <p:val>
                                            <p:fltVal val="0"/>
                                          </p:val>
                                        </p:tav>
                                      </p:tavLst>
                                    </p:anim>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anim calcmode="lin" valueType="num">
                                      <p:cBhvr>
                                        <p:cTn id="24" dur="2000" fill="hold"/>
                                        <p:tgtEl>
                                          <p:spTgt spid="13"/>
                                        </p:tgtEl>
                                        <p:attrNameLst>
                                          <p:attrName>style.rotation</p:attrName>
                                        </p:attrNameLst>
                                      </p:cBhvr>
                                      <p:tavLst>
                                        <p:tav tm="0">
                                          <p:val>
                                            <p:fltVal val="720"/>
                                          </p:val>
                                        </p:tav>
                                        <p:tav tm="100000">
                                          <p:val>
                                            <p:fltVal val="0"/>
                                          </p:val>
                                        </p:tav>
                                      </p:tavLst>
                                    </p:anim>
                                    <p:anim calcmode="lin" valueType="num">
                                      <p:cBhvr>
                                        <p:cTn id="25" dur="2000" fill="hold"/>
                                        <p:tgtEl>
                                          <p:spTgt spid="13"/>
                                        </p:tgtEl>
                                        <p:attrNameLst>
                                          <p:attrName>ppt_h</p:attrName>
                                        </p:attrNameLst>
                                      </p:cBhvr>
                                      <p:tavLst>
                                        <p:tav tm="0">
                                          <p:val>
                                            <p:fltVal val="0"/>
                                          </p:val>
                                        </p:tav>
                                        <p:tav tm="100000">
                                          <p:val>
                                            <p:strVal val="#ppt_h"/>
                                          </p:val>
                                        </p:tav>
                                      </p:tavLst>
                                    </p:anim>
                                    <p:anim calcmode="lin" valueType="num">
                                      <p:cBhvr>
                                        <p:cTn id="26" dur="2000" fill="hold"/>
                                        <p:tgtEl>
                                          <p:spTgt spid="1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3200" b="1" dirty="0" smtClean="0">
                <a:solidFill>
                  <a:srgbClr val="FF0000"/>
                </a:solidFill>
              </a:rPr>
              <a:t>رابعاً : الفتوحات في الميدان الآسيوي</a:t>
            </a:r>
            <a:endParaRPr lang="ar-SA" sz="32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4" name="Freeform 13"/>
          <p:cNvSpPr/>
          <p:nvPr/>
        </p:nvSpPr>
        <p:spPr>
          <a:xfrm>
            <a:off x="1187624" y="980728"/>
            <a:ext cx="7853137" cy="5774033"/>
          </a:xfrm>
          <a:custGeom>
            <a:avLst/>
            <a:gdLst>
              <a:gd name="connsiteX0" fmla="*/ 7713407 w 7728155"/>
              <a:gd name="connsiteY0" fmla="*/ 14748 h 5722374"/>
              <a:gd name="connsiteX1" fmla="*/ 0 w 7728155"/>
              <a:gd name="connsiteY1" fmla="*/ 0 h 5722374"/>
              <a:gd name="connsiteX2" fmla="*/ 0 w 7728155"/>
              <a:gd name="connsiteY2" fmla="*/ 2890684 h 5722374"/>
              <a:gd name="connsiteX3" fmla="*/ 3923071 w 7728155"/>
              <a:gd name="connsiteY3" fmla="*/ 2905432 h 5722374"/>
              <a:gd name="connsiteX4" fmla="*/ 3937820 w 7728155"/>
              <a:gd name="connsiteY4" fmla="*/ 5722374 h 5722374"/>
              <a:gd name="connsiteX5" fmla="*/ 7728155 w 7728155"/>
              <a:gd name="connsiteY5" fmla="*/ 5707626 h 5722374"/>
              <a:gd name="connsiteX6" fmla="*/ 7713407 w 7728155"/>
              <a:gd name="connsiteY6" fmla="*/ 14748 h 5722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28155" h="5722374">
                <a:moveTo>
                  <a:pt x="7713407" y="14748"/>
                </a:moveTo>
                <a:lnTo>
                  <a:pt x="0" y="0"/>
                </a:lnTo>
                <a:lnTo>
                  <a:pt x="0" y="2890684"/>
                </a:lnTo>
                <a:lnTo>
                  <a:pt x="3923071" y="2905432"/>
                </a:lnTo>
                <a:cubicBezTo>
                  <a:pt x="3927987" y="3844413"/>
                  <a:pt x="3932904" y="4783393"/>
                  <a:pt x="3937820" y="5722374"/>
                </a:cubicBezTo>
                <a:lnTo>
                  <a:pt x="7728155" y="5707626"/>
                </a:lnTo>
                <a:lnTo>
                  <a:pt x="7713407" y="14748"/>
                </a:lnTo>
                <a:close/>
              </a:path>
            </a:pathLst>
          </a:custGeom>
          <a:blipFill>
            <a:blip r:embed="rId11" cstate="print"/>
            <a:tile tx="0" ty="0" sx="100000" sy="100000" flip="none" algn="tl"/>
          </a:blipFill>
          <a:ln>
            <a:solidFill>
              <a:srgbClr val="003300"/>
            </a:solidFill>
          </a:ln>
          <a:effectLst>
            <a:glow rad="139700">
              <a:schemeClr val="accent2">
                <a:satMod val="175000"/>
                <a:alpha val="40000"/>
              </a:schemeClr>
            </a:glow>
            <a:outerShdw blurRad="44450" dist="27940" dir="5400000" algn="ctr">
              <a:srgbClr val="000000">
                <a:alpha val="32000"/>
              </a:srgbClr>
            </a:outerShdw>
            <a:softEdge rad="12700"/>
          </a:effectLst>
          <a:scene3d>
            <a:camera prst="perspectiveFront"/>
            <a:lightRig rig="balanced" dir="t">
              <a:rot lat="0" lon="0" rev="8700000"/>
            </a:lightRig>
          </a:scene3d>
          <a:sp3d>
            <a:bevelT w="190500" h="38100" prst="angle"/>
          </a:sp3d>
        </p:spPr>
        <p:style>
          <a:lnRef idx="1">
            <a:schemeClr val="accent5"/>
          </a:lnRef>
          <a:fillRef idx="2">
            <a:schemeClr val="accent5"/>
          </a:fillRef>
          <a:effectRef idx="1">
            <a:schemeClr val="accent5"/>
          </a:effectRef>
          <a:fontRef idx="minor">
            <a:schemeClr val="dk1"/>
          </a:fontRef>
        </p:style>
        <p:txBody>
          <a:bodyPr rtlCol="0" anchor="ctr"/>
          <a:lstStyle/>
          <a:p>
            <a:r>
              <a:rPr lang="ar-EG" sz="2400" b="1" dirty="0" smtClean="0"/>
              <a:t>بدأت فتوحات المسلمين في بلاد ما رواء النهر في عهد معاوية بن أبي سفيان (رضي الله عنه)على يد قائده المهلب ابن أبي صفرة، غير أن العمليات في تلك البلاد لم تتخذ طابع الفتح المنظم إلا في عهد الخليفة الوليد بن عبد الملك سنة </a:t>
            </a:r>
          </a:p>
          <a:p>
            <a:r>
              <a:rPr lang="ar-EG" sz="2400" b="1" dirty="0" smtClean="0"/>
              <a:t>( 86 هـ / 96 هـ). وذلك أثناء ولاية الحجاج بن يوسف الثقفي على العراق، وبالرغم من المقاومة الشديدة التي واجهها قتيبة من أهالي تلك البلاد إلا أنه استطاع أن يفتح ممالكهم الواحدة بعد الأخرى استولى على مدنها الكبيرة مثل: بخارى وسمرقند، ثم اتجه بعد ذلك إلى الشاش وفرغانة، واقترب من أملاك </a:t>
            </a:r>
          </a:p>
          <a:p>
            <a:r>
              <a:rPr lang="ar-EG" sz="2400" b="1" dirty="0" smtClean="0"/>
              <a:t> الصين.حرص قتيبة على حرق الأصنام التي وجدها في تلك البلاد، وكان من </a:t>
            </a:r>
          </a:p>
          <a:p>
            <a:r>
              <a:rPr lang="ar-EG" sz="2400" b="1" dirty="0" smtClean="0"/>
              <a:t>نتائج هذا الفتح العظيم أن أخذ الإسلام </a:t>
            </a:r>
          </a:p>
          <a:p>
            <a:r>
              <a:rPr lang="ar-EG" sz="2400" b="1" dirty="0" smtClean="0"/>
              <a:t>ينتشر رويداً رويداً حتى عم بلاد ما </a:t>
            </a:r>
          </a:p>
          <a:p>
            <a:r>
              <a:rPr lang="ar-EG" sz="2400" b="1" dirty="0" smtClean="0"/>
              <a:t>وراء النهر، وظهر فيها أئمة الفقهاء،</a:t>
            </a:r>
          </a:p>
          <a:p>
            <a:r>
              <a:rPr lang="ar-EG" sz="2400" b="1" dirty="0" smtClean="0"/>
              <a:t> والمحدثين أمثال:</a:t>
            </a:r>
          </a:p>
          <a:p>
            <a:r>
              <a:rPr lang="ar-EG" sz="2400" b="1" dirty="0" smtClean="0"/>
              <a:t>البخاري، كما ظهر فيها مجاهدون </a:t>
            </a:r>
          </a:p>
          <a:p>
            <a:r>
              <a:rPr lang="ar-EG" sz="2400" b="1" dirty="0" smtClean="0"/>
              <a:t>أشداء من الأتراك كان لهم فضل كبير </a:t>
            </a:r>
          </a:p>
          <a:p>
            <a:r>
              <a:rPr lang="ar-EG" sz="2400" b="1" dirty="0" smtClean="0"/>
              <a:t>في الفتوحات الإسلامية في العصر </a:t>
            </a:r>
          </a:p>
          <a:p>
            <a:r>
              <a:rPr lang="ar-EG" sz="2400" b="1" dirty="0" smtClean="0"/>
              <a:t>العباسي فى عهد الغزنويين.</a:t>
            </a:r>
            <a:endParaRPr lang="en-US" sz="2400" b="1" dirty="0" smtClean="0"/>
          </a:p>
        </p:txBody>
      </p:sp>
      <p:pic>
        <p:nvPicPr>
          <p:cNvPr id="15" name="Picture 2"/>
          <p:cNvPicPr>
            <a:picLocks noChangeAspect="1" noChangeArrowheads="1"/>
          </p:cNvPicPr>
          <p:nvPr/>
        </p:nvPicPr>
        <p:blipFill>
          <a:blip r:embed="rId12" cstate="print">
            <a:lum contrast="20000"/>
          </a:blip>
          <a:srcRect/>
          <a:stretch>
            <a:fillRect/>
          </a:stretch>
        </p:blipFill>
        <p:spPr bwMode="auto">
          <a:xfrm>
            <a:off x="1043608" y="4005064"/>
            <a:ext cx="3978027" cy="2736304"/>
          </a:xfrm>
          <a:prstGeom prst="round2DiagRect">
            <a:avLst>
              <a:gd name="adj1" fmla="val 16667"/>
              <a:gd name="adj2" fmla="val 0"/>
            </a:avLst>
          </a:prstGeom>
          <a:ln w="88900" cap="sq">
            <a:noFill/>
            <a:miter lim="800000"/>
          </a:ln>
          <a:effectLst>
            <a:glow rad="139700">
              <a:schemeClr val="accent4">
                <a:satMod val="175000"/>
                <a:alpha val="40000"/>
              </a:schemeClr>
            </a:glow>
            <a:outerShdw blurRad="44450" dist="27940" dir="5400000" algn="ctr">
              <a:srgbClr val="000000">
                <a:alpha val="32000"/>
              </a:srgbClr>
            </a:outerShdw>
            <a:softEdge rad="31750"/>
          </a:effectLst>
          <a:scene3d>
            <a:camera prst="perspectiveFront"/>
            <a:lightRig rig="balanced" dir="t">
              <a:rot lat="0" lon="0" rev="8700000"/>
            </a:lightRig>
          </a:scene3d>
          <a:sp3d>
            <a:bevelT w="190500" h="38100" prst="angle"/>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2000"/>
                                        <p:tgtEl>
                                          <p:spTgt spid="14"/>
                                        </p:tgtEl>
                                      </p:cBhvr>
                                    </p:animEffect>
                                    <p:anim calcmode="lin" valueType="num">
                                      <p:cBhvr>
                                        <p:cTn id="13" dur="2000" fill="hold"/>
                                        <p:tgtEl>
                                          <p:spTgt spid="14"/>
                                        </p:tgtEl>
                                        <p:attrNameLst>
                                          <p:attrName>style.rotation</p:attrName>
                                        </p:attrNameLst>
                                      </p:cBhvr>
                                      <p:tavLst>
                                        <p:tav tm="0">
                                          <p:val>
                                            <p:fltVal val="720"/>
                                          </p:val>
                                        </p:tav>
                                        <p:tav tm="100000">
                                          <p:val>
                                            <p:fltVal val="0"/>
                                          </p:val>
                                        </p:tav>
                                      </p:tavLst>
                                    </p:anim>
                                    <p:anim calcmode="lin" valueType="num">
                                      <p:cBhvr>
                                        <p:cTn id="14" dur="2000" fill="hold"/>
                                        <p:tgtEl>
                                          <p:spTgt spid="14"/>
                                        </p:tgtEl>
                                        <p:attrNameLst>
                                          <p:attrName>ppt_h</p:attrName>
                                        </p:attrNameLst>
                                      </p:cBhvr>
                                      <p:tavLst>
                                        <p:tav tm="0">
                                          <p:val>
                                            <p:fltVal val="0"/>
                                          </p:val>
                                        </p:tav>
                                        <p:tav tm="100000">
                                          <p:val>
                                            <p:strVal val="#ppt_h"/>
                                          </p:val>
                                        </p:tav>
                                      </p:tavLst>
                                    </p:anim>
                                    <p:anim calcmode="lin" valueType="num">
                                      <p:cBhvr>
                                        <p:cTn id="15" dur="2000" fill="hold"/>
                                        <p:tgtEl>
                                          <p:spTgt spid="14"/>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54" presetClass="entr" presetSubtype="0" accel="10000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strVal val="#ppt_w*0.05"/>
                                          </p:val>
                                        </p:tav>
                                        <p:tav tm="100000">
                                          <p:val>
                                            <p:strVal val="#ppt_w"/>
                                          </p:val>
                                        </p:tav>
                                      </p:tavLst>
                                    </p:anim>
                                    <p:anim calcmode="lin" valueType="num">
                                      <p:cBhvr>
                                        <p:cTn id="21" dur="500" fill="hold"/>
                                        <p:tgtEl>
                                          <p:spTgt spid="15"/>
                                        </p:tgtEl>
                                        <p:attrNameLst>
                                          <p:attrName>ppt_h</p:attrName>
                                        </p:attrNameLst>
                                      </p:cBhvr>
                                      <p:tavLst>
                                        <p:tav tm="0">
                                          <p:val>
                                            <p:strVal val="#ppt_h"/>
                                          </p:val>
                                        </p:tav>
                                        <p:tav tm="100000">
                                          <p:val>
                                            <p:strVal val="#ppt_h"/>
                                          </p:val>
                                        </p:tav>
                                      </p:tavLst>
                                    </p:anim>
                                    <p:anim calcmode="lin" valueType="num">
                                      <p:cBhvr>
                                        <p:cTn id="22" dur="500" fill="hold"/>
                                        <p:tgtEl>
                                          <p:spTgt spid="15"/>
                                        </p:tgtEl>
                                        <p:attrNameLst>
                                          <p:attrName>ppt_x</p:attrName>
                                        </p:attrNameLst>
                                      </p:cBhvr>
                                      <p:tavLst>
                                        <p:tav tm="0">
                                          <p:val>
                                            <p:strVal val="#ppt_x-.2"/>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Effect transition="in" filter="fade">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800" b="1" dirty="0" smtClean="0">
                <a:solidFill>
                  <a:srgbClr val="FF0000"/>
                </a:solidFill>
              </a:rPr>
              <a:t>فتح بلاد السند</a:t>
            </a:r>
            <a:endParaRPr lang="ar-SA" sz="4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Round Diagonal Corner Rectangle 10"/>
          <p:cNvSpPr/>
          <p:nvPr/>
        </p:nvSpPr>
        <p:spPr>
          <a:xfrm>
            <a:off x="1080120" y="908720"/>
            <a:ext cx="7956376" cy="3672408"/>
          </a:xfrm>
          <a:prstGeom prst="round2DiagRect">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r>
              <a:rPr lang="ar-EG" sz="2400" b="1" dirty="0" smtClean="0"/>
              <a:t>فكر المسلمون في مد النفوذ الإسلامي ونشر دعوته إلى بلاد السند منذ أيام الخلفاء الراشدين الذين</a:t>
            </a:r>
            <a:r>
              <a:rPr lang="en-US" sz="2400" b="1" dirty="0" smtClean="0"/>
              <a:t> </a:t>
            </a:r>
            <a:r>
              <a:rPr lang="ar-EG" sz="2400" b="1" dirty="0" smtClean="0"/>
              <a:t>بدأت في عهدهم الفتوحات الإسلامية الفعلية خارج الجزيرة العربية، وقد قام المهلب بن أبي صفرة والي</a:t>
            </a:r>
            <a:r>
              <a:rPr lang="en-US" sz="2400" b="1" dirty="0" smtClean="0"/>
              <a:t> </a:t>
            </a:r>
            <a:r>
              <a:rPr lang="ar-EG" sz="2400" b="1" dirty="0" smtClean="0"/>
              <a:t>خراسان بأول محاولة للوصول لبلاد السند وفتحها، ثم تحقق ذلك في خلافة الوليد بن عبدالملك عندما</a:t>
            </a:r>
            <a:r>
              <a:rPr lang="en-US" sz="2400" b="1" dirty="0" smtClean="0"/>
              <a:t> </a:t>
            </a:r>
            <a:r>
              <a:rPr lang="ar-EG" sz="2400" b="1" dirty="0" smtClean="0"/>
              <a:t>بعث الحجاج بن يوسف الثقفي والي الأمويين على العراق قائده  الشاب محمد بن القاسم الثقفي بقوات</a:t>
            </a:r>
            <a:r>
              <a:rPr lang="en-US" sz="2400" b="1" dirty="0" smtClean="0"/>
              <a:t> </a:t>
            </a:r>
            <a:r>
              <a:rPr lang="ar-EG" sz="2400" b="1" dirty="0" smtClean="0"/>
              <a:t>برية وبحرية، زحف بها حتى وصل ثغر الديبل «كراتشي حالياً » وهي أهم مدينة في هذا الإقليم آنذاك.</a:t>
            </a:r>
          </a:p>
          <a:p>
            <a:pPr algn="just"/>
            <a:r>
              <a:rPr lang="ar-EG" sz="2400" b="1" dirty="0" smtClean="0"/>
              <a:t>وقد استطاع محمد بن القاسم فتح هذه المدينة المهمة بعد معركة انتصر فيها سنة 89 هـ . ودخل المدينة وبنى فيها مسجداً. ثم تقدم بعد ذلك داخل بلاد السند، وأخذ يفتح مدنه واحدة تلو الأخرى.</a:t>
            </a:r>
            <a:endParaRPr lang="en-US" sz="2400" b="1" dirty="0" smtClean="0"/>
          </a:p>
        </p:txBody>
      </p:sp>
      <p:pic>
        <p:nvPicPr>
          <p:cNvPr id="12" name="Picture 2"/>
          <p:cNvPicPr>
            <a:picLocks noChangeAspect="1" noChangeArrowheads="1"/>
          </p:cNvPicPr>
          <p:nvPr/>
        </p:nvPicPr>
        <p:blipFill>
          <a:blip r:embed="rId11" cstate="print">
            <a:lum contrast="20000"/>
          </a:blip>
          <a:srcRect/>
          <a:stretch>
            <a:fillRect/>
          </a:stretch>
        </p:blipFill>
        <p:spPr bwMode="auto">
          <a:xfrm>
            <a:off x="1043608" y="4653136"/>
            <a:ext cx="8100392" cy="2088232"/>
          </a:xfrm>
          <a:prstGeom prst="round2DiagRect">
            <a:avLst>
              <a:gd name="adj1" fmla="val 16667"/>
              <a:gd name="adj2" fmla="val 0"/>
            </a:avLst>
          </a:prstGeom>
          <a:ln w="88900" cap="sq">
            <a:noFill/>
            <a:miter lim="800000"/>
          </a:ln>
          <a:effectLst>
            <a:glow rad="228600">
              <a:schemeClr val="accent4">
                <a:satMod val="175000"/>
                <a:alpha val="40000"/>
              </a:schemeClr>
            </a:glow>
            <a:outerShdw blurRad="44450" dist="27940" dir="5400000" algn="ctr">
              <a:srgbClr val="000000">
                <a:alpha val="32000"/>
              </a:srgbClr>
            </a:outerShdw>
            <a:softEdge rad="31750"/>
          </a:effectLst>
          <a:scene3d>
            <a:camera prst="perspectiveFront"/>
            <a:lightRig rig="balanced" dir="t">
              <a:rot lat="0" lon="0" rev="8700000"/>
            </a:lightRig>
          </a:scene3d>
          <a:sp3d>
            <a:bevelT w="190500" h="38100" prst="angle"/>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0" fill="hold"/>
                                        <p:tgtEl>
                                          <p:spTgt spid="10"/>
                                        </p:tgtEl>
                                        <p:attrNameLst>
                                          <p:attrName>ppt_w</p:attrName>
                                        </p:attrNameLst>
                                      </p:cBhvr>
                                      <p:tavLst>
                                        <p:tav tm="0">
                                          <p:val>
                                            <p:strVal val="#ppt_w*2.5"/>
                                          </p:val>
                                        </p:tav>
                                        <p:tav tm="100000">
                                          <p:val>
                                            <p:strVal val="#ppt_w"/>
                                          </p:val>
                                        </p:tav>
                                      </p:tavLst>
                                    </p:anim>
                                    <p:anim calcmode="lin" valueType="num">
                                      <p:cBhvr>
                                        <p:cTn id="8" dur="2000" fill="hold"/>
                                        <p:tgtEl>
                                          <p:spTgt spid="10"/>
                                        </p:tgtEl>
                                        <p:attrNameLst>
                                          <p:attrName>ppt_h</p:attrName>
                                        </p:attrNameLst>
                                      </p:cBhvr>
                                      <p:tavLst>
                                        <p:tav tm="0">
                                          <p:val>
                                            <p:strVal val="#ppt_h*0.01"/>
                                          </p:val>
                                        </p:tav>
                                        <p:tav tm="100000">
                                          <p:val>
                                            <p:strVal val="#ppt_h"/>
                                          </p:val>
                                        </p:tav>
                                      </p:tavLst>
                                    </p:anim>
                                    <p:anim calcmode="lin" valueType="num">
                                      <p:cBhvr>
                                        <p:cTn id="9" dur="2000" fill="hold"/>
                                        <p:tgtEl>
                                          <p:spTgt spid="10"/>
                                        </p:tgtEl>
                                        <p:attrNameLst>
                                          <p:attrName>ppt_x</p:attrName>
                                        </p:attrNameLst>
                                      </p:cBhvr>
                                      <p:tavLst>
                                        <p:tav tm="0">
                                          <p:val>
                                            <p:strVal val="#ppt_x"/>
                                          </p:val>
                                        </p:tav>
                                        <p:tav tm="100000">
                                          <p:val>
                                            <p:strVal val="#ppt_x"/>
                                          </p:val>
                                        </p:tav>
                                      </p:tavLst>
                                    </p:anim>
                                    <p:anim calcmode="lin" valueType="num">
                                      <p:cBhvr>
                                        <p:cTn id="10" dur="2000" fill="hold"/>
                                        <p:tgtEl>
                                          <p:spTgt spid="10"/>
                                        </p:tgtEl>
                                        <p:attrNameLst>
                                          <p:attrName>ppt_y</p:attrName>
                                        </p:attrNameLst>
                                      </p:cBhvr>
                                      <p:tavLst>
                                        <p:tav tm="0">
                                          <p:val>
                                            <p:strVal val="#ppt_h+1"/>
                                          </p:val>
                                        </p:tav>
                                        <p:tav tm="100000">
                                          <p:val>
                                            <p:strVal val="#ppt_y"/>
                                          </p:val>
                                        </p:tav>
                                      </p:tavLst>
                                    </p:anim>
                                    <p:animEffect transition="in" filter="fade">
                                      <p:cBhvr>
                                        <p:cTn id="11" dur="20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strVal val="#ppt_w*0.05"/>
                                          </p:val>
                                        </p:tav>
                                        <p:tav tm="100000">
                                          <p:val>
                                            <p:strVal val="#ppt_w"/>
                                          </p:val>
                                        </p:tav>
                                      </p:tavLst>
                                    </p:anim>
                                    <p:anim calcmode="lin" valueType="num">
                                      <p:cBhvr>
                                        <p:cTn id="17" dur="500" fill="hold"/>
                                        <p:tgtEl>
                                          <p:spTgt spid="11"/>
                                        </p:tgtEl>
                                        <p:attrNameLst>
                                          <p:attrName>ppt_h</p:attrName>
                                        </p:attrNameLst>
                                      </p:cBhvr>
                                      <p:tavLst>
                                        <p:tav tm="0">
                                          <p:val>
                                            <p:strVal val="#ppt_h"/>
                                          </p:val>
                                        </p:tav>
                                        <p:tav tm="100000">
                                          <p:val>
                                            <p:strVal val="#ppt_h"/>
                                          </p:val>
                                        </p:tav>
                                      </p:tavLst>
                                    </p:anim>
                                    <p:anim calcmode="lin" valueType="num">
                                      <p:cBhvr>
                                        <p:cTn id="18" dur="500" fill="hold"/>
                                        <p:tgtEl>
                                          <p:spTgt spid="11"/>
                                        </p:tgtEl>
                                        <p:attrNameLst>
                                          <p:attrName>ppt_x</p:attrName>
                                        </p:attrNameLst>
                                      </p:cBhvr>
                                      <p:tavLst>
                                        <p:tav tm="0">
                                          <p:val>
                                            <p:strVal val="#ppt_x-.2"/>
                                          </p:val>
                                        </p:tav>
                                        <p:tav tm="100000">
                                          <p:val>
                                            <p:strVal val="#ppt_x"/>
                                          </p:val>
                                        </p:tav>
                                      </p:tavLst>
                                    </p:anim>
                                    <p:anim calcmode="lin" valueType="num">
                                      <p:cBhvr>
                                        <p:cTn id="19" dur="500" fill="hold"/>
                                        <p:tgtEl>
                                          <p:spTgt spid="11"/>
                                        </p:tgtEl>
                                        <p:attrNameLst>
                                          <p:attrName>ppt_y</p:attrName>
                                        </p:attrNameLst>
                                      </p:cBhvr>
                                      <p:tavLst>
                                        <p:tav tm="0">
                                          <p:val>
                                            <p:strVal val="#ppt_y"/>
                                          </p:val>
                                        </p:tav>
                                        <p:tav tm="100000">
                                          <p:val>
                                            <p:strVal val="#ppt_y"/>
                                          </p:val>
                                        </p:tav>
                                      </p:tavLst>
                                    </p:anim>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strVal val="#ppt_w*0.05"/>
                                          </p:val>
                                        </p:tav>
                                        <p:tav tm="100000">
                                          <p:val>
                                            <p:strVal val="#ppt_w"/>
                                          </p:val>
                                        </p:tav>
                                      </p:tavLst>
                                    </p:anim>
                                    <p:anim calcmode="lin" valueType="num">
                                      <p:cBhvr>
                                        <p:cTn id="26" dur="500" fill="hold"/>
                                        <p:tgtEl>
                                          <p:spTgt spid="12"/>
                                        </p:tgtEl>
                                        <p:attrNameLst>
                                          <p:attrName>ppt_h</p:attrName>
                                        </p:attrNameLst>
                                      </p:cBhvr>
                                      <p:tavLst>
                                        <p:tav tm="0">
                                          <p:val>
                                            <p:strVal val="#ppt_h"/>
                                          </p:val>
                                        </p:tav>
                                        <p:tav tm="100000">
                                          <p:val>
                                            <p:strVal val="#ppt_h"/>
                                          </p:val>
                                        </p:tav>
                                      </p:tavLst>
                                    </p:anim>
                                    <p:anim calcmode="lin" valueType="num">
                                      <p:cBhvr>
                                        <p:cTn id="27" dur="500" fill="hold"/>
                                        <p:tgtEl>
                                          <p:spTgt spid="12"/>
                                        </p:tgtEl>
                                        <p:attrNameLst>
                                          <p:attrName>ppt_x</p:attrName>
                                        </p:attrNameLst>
                                      </p:cBhvr>
                                      <p:tavLst>
                                        <p:tav tm="0">
                                          <p:val>
                                            <p:strVal val="#ppt_x-.2"/>
                                          </p:val>
                                        </p:tav>
                                        <p:tav tm="100000">
                                          <p:val>
                                            <p:strVal val="#ppt_x"/>
                                          </p:val>
                                        </p:tav>
                                      </p:tavLst>
                                    </p:anim>
                                    <p:anim calcmode="lin" valueType="num">
                                      <p:cBhvr>
                                        <p:cTn id="28" dur="500" fill="hold"/>
                                        <p:tgtEl>
                                          <p:spTgt spid="12"/>
                                        </p:tgtEl>
                                        <p:attrNameLst>
                                          <p:attrName>ppt_y</p:attrName>
                                        </p:attrNameLst>
                                      </p:cBhvr>
                                      <p:tavLst>
                                        <p:tav tm="0">
                                          <p:val>
                                            <p:strVal val="#ppt_y"/>
                                          </p:val>
                                        </p:tav>
                                        <p:tav tm="100000">
                                          <p:val>
                                            <p:strVal val="#ppt_y"/>
                                          </p:val>
                                        </p:tav>
                                      </p:tavLst>
                                    </p:anim>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2"/>
          <p:cNvPicPr>
            <a:picLocks noChangeAspect="1" noChangeArrowheads="1"/>
          </p:cNvPicPr>
          <p:nvPr/>
        </p:nvPicPr>
        <p:blipFill>
          <a:blip r:embed="rId11" cstate="print">
            <a:lum bright="-20000" contrast="40000"/>
          </a:blip>
          <a:srcRect/>
          <a:stretch>
            <a:fillRect/>
          </a:stretch>
        </p:blipFill>
        <p:spPr bwMode="auto">
          <a:xfrm>
            <a:off x="1357291" y="1071546"/>
            <a:ext cx="7500990" cy="492922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TextBox 11"/>
          <p:cNvSpPr txBox="1"/>
          <p:nvPr/>
        </p:nvSpPr>
        <p:spPr>
          <a:xfrm>
            <a:off x="2157073" y="2640923"/>
            <a:ext cx="986167" cy="523220"/>
          </a:xfrm>
          <a:prstGeom prst="rect">
            <a:avLst/>
          </a:prstGeom>
          <a:noFill/>
        </p:spPr>
        <p:txBody>
          <a:bodyPr wrap="none" rtlCol="0">
            <a:spAutoFit/>
          </a:bodyPr>
          <a:lstStyle/>
          <a:p>
            <a:r>
              <a:rPr lang="en-US" sz="2800" b="1" dirty="0" smtClean="0">
                <a:solidFill>
                  <a:srgbClr val="FF0000"/>
                </a:solidFill>
              </a:rPr>
              <a:t>1700</a:t>
            </a:r>
            <a:endParaRPr lang="en-US" sz="2800" b="1" dirty="0">
              <a:solidFill>
                <a:srgbClr val="FF0000"/>
              </a:solidFill>
            </a:endParaRPr>
          </a:p>
        </p:txBody>
      </p:sp>
      <p:sp>
        <p:nvSpPr>
          <p:cNvPr id="13" name="TextBox 12"/>
          <p:cNvSpPr txBox="1"/>
          <p:nvPr/>
        </p:nvSpPr>
        <p:spPr>
          <a:xfrm>
            <a:off x="1076581" y="4069683"/>
            <a:ext cx="1221809" cy="523220"/>
          </a:xfrm>
          <a:prstGeom prst="rect">
            <a:avLst/>
          </a:prstGeom>
          <a:noFill/>
        </p:spPr>
        <p:txBody>
          <a:bodyPr wrap="none" rtlCol="0">
            <a:spAutoFit/>
          </a:bodyPr>
          <a:lstStyle/>
          <a:p>
            <a:r>
              <a:rPr lang="en-US" sz="2800" b="1" dirty="0" smtClean="0">
                <a:solidFill>
                  <a:srgbClr val="FF0000"/>
                </a:solidFill>
              </a:rPr>
              <a:t>120</a:t>
            </a:r>
            <a:r>
              <a:rPr lang="ar-EG" sz="2800" b="1" dirty="0" smtClean="0">
                <a:solidFill>
                  <a:srgbClr val="FF0000"/>
                </a:solidFill>
              </a:rPr>
              <a:t>ألف</a:t>
            </a:r>
            <a:endParaRPr lang="en-US" sz="2800" b="1" dirty="0">
              <a:solidFill>
                <a:srgbClr val="FF0000"/>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000" b="1" dirty="0" smtClean="0">
                <a:solidFill>
                  <a:srgbClr val="C00000"/>
                </a:solidFill>
                <a:effectLst>
                  <a:outerShdw blurRad="38100" dist="38100" dir="2700000" algn="tl">
                    <a:srgbClr val="000000">
                      <a:alpha val="43137"/>
                    </a:srgbClr>
                  </a:outerShdw>
                </a:effectLst>
                <a:latin typeface="ae_AlBattar" pitchFamily="18" charset="-78"/>
                <a:cs typeface="ae_AlBattar" pitchFamily="18" charset="-78"/>
              </a:rPr>
              <a:t>الفصل الأول (الفتوحات الإسلاميه في عهد الخلفاء الراشدين)</a:t>
            </a:r>
            <a:endParaRPr lang="ar-SA" sz="20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Wave 10"/>
          <p:cNvSpPr/>
          <p:nvPr/>
        </p:nvSpPr>
        <p:spPr>
          <a:xfrm>
            <a:off x="1835696" y="1412776"/>
            <a:ext cx="6408712" cy="1368152"/>
          </a:xfrm>
          <a:prstGeom prst="wav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ar-EG" sz="2800" b="1" dirty="0" smtClean="0">
                <a:hlinkClick r:id="rId11" action="ppaction://hlinksldjump"/>
              </a:rPr>
              <a:t>أولا: ميادين القتال مع الفرس في العراق </a:t>
            </a:r>
            <a:endParaRPr lang="en-US" sz="2800" b="1" dirty="0"/>
          </a:p>
        </p:txBody>
      </p:sp>
      <p:sp>
        <p:nvSpPr>
          <p:cNvPr id="12" name="Wave 11"/>
          <p:cNvSpPr/>
          <p:nvPr/>
        </p:nvSpPr>
        <p:spPr>
          <a:xfrm>
            <a:off x="1835696" y="3212976"/>
            <a:ext cx="6408712" cy="1440160"/>
          </a:xfrm>
          <a:prstGeom prst="wave">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ar-EG" sz="2800" b="1" dirty="0" smtClean="0">
                <a:hlinkClick r:id="rId12" action="ppaction://hlinksldjump"/>
              </a:rPr>
              <a:t>ثانيا: ميادين القتال مع الروم في بلاد الشام</a:t>
            </a:r>
            <a:endParaRPr lang="en-US" sz="2800" b="1" dirty="0"/>
          </a:p>
        </p:txBody>
      </p:sp>
      <p:sp>
        <p:nvSpPr>
          <p:cNvPr id="13" name="Wave 12"/>
          <p:cNvSpPr/>
          <p:nvPr/>
        </p:nvSpPr>
        <p:spPr>
          <a:xfrm>
            <a:off x="1835696" y="5013176"/>
            <a:ext cx="6408712" cy="1412776"/>
          </a:xfrm>
          <a:prstGeom prst="wave">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EG" sz="2800" b="1" dirty="0" smtClean="0">
                <a:hlinkClick r:id="rId13" action="ppaction://hlinksldjump"/>
              </a:rPr>
              <a:t>ثالثا: ميادين القتال مع الروم في مصر وشمال إفريقيا</a:t>
            </a:r>
            <a:endParaRPr lang="en-US" sz="28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edge">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grpId="0" nodeType="click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1"/>
                                          </p:val>
                                        </p:tav>
                                        <p:tav tm="100000">
                                          <p:val>
                                            <p:strVal val="#ppt_x"/>
                                          </p:val>
                                        </p:tav>
                                      </p:tavLst>
                                    </p:anim>
                                    <p:anim calcmode="lin" valueType="num">
                                      <p:cBhvr>
                                        <p:cTn id="14"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5"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anim calcmode="lin" valueType="num">
                                      <p:cBhvr>
                                        <p:cTn id="20" dur="2000" fill="hold"/>
                                        <p:tgtEl>
                                          <p:spTgt spid="12"/>
                                        </p:tgtEl>
                                        <p:attrNameLst>
                                          <p:attrName>style.rotation</p:attrName>
                                        </p:attrNameLst>
                                      </p:cBhvr>
                                      <p:tavLst>
                                        <p:tav tm="0">
                                          <p:val>
                                            <p:fltVal val="720"/>
                                          </p:val>
                                        </p:tav>
                                        <p:tav tm="100000">
                                          <p:val>
                                            <p:fltVal val="0"/>
                                          </p:val>
                                        </p:tav>
                                      </p:tavLst>
                                    </p:anim>
                                    <p:anim calcmode="lin" valueType="num">
                                      <p:cBhvr>
                                        <p:cTn id="21" dur="2000" fill="hold"/>
                                        <p:tgtEl>
                                          <p:spTgt spid="12"/>
                                        </p:tgtEl>
                                        <p:attrNameLst>
                                          <p:attrName>ppt_h</p:attrName>
                                        </p:attrNameLst>
                                      </p:cBhvr>
                                      <p:tavLst>
                                        <p:tav tm="0">
                                          <p:val>
                                            <p:fltVal val="0"/>
                                          </p:val>
                                        </p:tav>
                                        <p:tav tm="100000">
                                          <p:val>
                                            <p:strVal val="#ppt_h"/>
                                          </p:val>
                                        </p:tav>
                                      </p:tavLst>
                                    </p:anim>
                                    <p:anim calcmode="lin" valueType="num">
                                      <p:cBhvr>
                                        <p:cTn id="22" dur="2000" fill="hold"/>
                                        <p:tgtEl>
                                          <p:spTgt spid="12"/>
                                        </p:tgtEl>
                                        <p:attrNameLst>
                                          <p:attrName>ppt_w</p:attrName>
                                        </p:attrNameLst>
                                      </p:cBhvr>
                                      <p:tavLst>
                                        <p:tav tm="0">
                                          <p:val>
                                            <p:fltVal val="0"/>
                                          </p:val>
                                        </p:tav>
                                        <p:tav tm="100000">
                                          <p:val>
                                            <p:strVal val="#ppt_w"/>
                                          </p:val>
                                        </p:tav>
                                      </p:tavLst>
                                    </p:anim>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circle(in)">
                                      <p:cBhvr>
                                        <p:cTn id="2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3"/>
          <p:cNvPicPr>
            <a:picLocks noChangeAspect="1" noChangeArrowheads="1"/>
          </p:cNvPicPr>
          <p:nvPr/>
        </p:nvPicPr>
        <p:blipFill>
          <a:blip r:embed="rId11" cstate="print">
            <a:lum bright="-20000" contrast="40000"/>
          </a:blip>
          <a:srcRect/>
          <a:stretch>
            <a:fillRect/>
          </a:stretch>
        </p:blipFill>
        <p:spPr bwMode="auto">
          <a:xfrm>
            <a:off x="1214414" y="1142984"/>
            <a:ext cx="7677155" cy="550072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TextBox 11"/>
          <p:cNvSpPr txBox="1"/>
          <p:nvPr/>
        </p:nvSpPr>
        <p:spPr>
          <a:xfrm>
            <a:off x="1857356" y="1357298"/>
            <a:ext cx="1124026" cy="492443"/>
          </a:xfrm>
          <a:prstGeom prst="rect">
            <a:avLst/>
          </a:prstGeom>
          <a:noFill/>
        </p:spPr>
        <p:txBody>
          <a:bodyPr wrap="square" rtlCol="0">
            <a:spAutoFit/>
          </a:bodyPr>
          <a:lstStyle/>
          <a:p>
            <a:r>
              <a:rPr lang="ar-EG" sz="2600" b="1" dirty="0" smtClean="0">
                <a:solidFill>
                  <a:srgbClr val="0000CC"/>
                </a:solidFill>
              </a:rPr>
              <a:t>السودان</a:t>
            </a:r>
            <a:endParaRPr lang="en-US" sz="2600" b="1" dirty="0">
              <a:solidFill>
                <a:srgbClr val="0000CC"/>
              </a:solidFill>
            </a:endParaRPr>
          </a:p>
        </p:txBody>
      </p:sp>
      <p:sp>
        <p:nvSpPr>
          <p:cNvPr id="13" name="TextBox 12"/>
          <p:cNvSpPr txBox="1"/>
          <p:nvPr/>
        </p:nvSpPr>
        <p:spPr>
          <a:xfrm>
            <a:off x="2884765" y="1357298"/>
            <a:ext cx="758541" cy="461665"/>
          </a:xfrm>
          <a:prstGeom prst="rect">
            <a:avLst/>
          </a:prstGeom>
          <a:noFill/>
        </p:spPr>
        <p:txBody>
          <a:bodyPr wrap="none" rtlCol="0">
            <a:spAutoFit/>
          </a:bodyPr>
          <a:lstStyle/>
          <a:p>
            <a:r>
              <a:rPr lang="ar-EG" sz="2400" b="1" dirty="0" smtClean="0">
                <a:solidFill>
                  <a:srgbClr val="0000CC"/>
                </a:solidFill>
              </a:rPr>
              <a:t>النوبه</a:t>
            </a:r>
            <a:endParaRPr lang="en-US" sz="2400" b="1" dirty="0">
              <a:solidFill>
                <a:srgbClr val="0000CC"/>
              </a:solidFill>
            </a:endParaRPr>
          </a:p>
        </p:txBody>
      </p:sp>
      <p:sp>
        <p:nvSpPr>
          <p:cNvPr id="14" name="TextBox 13"/>
          <p:cNvSpPr txBox="1"/>
          <p:nvPr/>
        </p:nvSpPr>
        <p:spPr>
          <a:xfrm>
            <a:off x="5469286" y="1714488"/>
            <a:ext cx="1245854" cy="584775"/>
          </a:xfrm>
          <a:prstGeom prst="rect">
            <a:avLst/>
          </a:prstGeom>
          <a:noFill/>
        </p:spPr>
        <p:txBody>
          <a:bodyPr wrap="none" rtlCol="0">
            <a:spAutoFit/>
          </a:bodyPr>
          <a:lstStyle/>
          <a:p>
            <a:r>
              <a:rPr lang="ar-EG" sz="3200" b="1" dirty="0" smtClean="0">
                <a:solidFill>
                  <a:srgbClr val="0000CC"/>
                </a:solidFill>
              </a:rPr>
              <a:t>المغرب </a:t>
            </a:r>
            <a:endParaRPr lang="en-US" sz="3200" b="1" dirty="0">
              <a:solidFill>
                <a:srgbClr val="0000CC"/>
              </a:solidFill>
            </a:endParaRPr>
          </a:p>
        </p:txBody>
      </p:sp>
      <p:sp>
        <p:nvSpPr>
          <p:cNvPr id="15" name="TextBox 14"/>
          <p:cNvSpPr txBox="1"/>
          <p:nvPr/>
        </p:nvSpPr>
        <p:spPr>
          <a:xfrm>
            <a:off x="2786050" y="2143116"/>
            <a:ext cx="1152880" cy="523220"/>
          </a:xfrm>
          <a:prstGeom prst="rect">
            <a:avLst/>
          </a:prstGeom>
          <a:noFill/>
        </p:spPr>
        <p:txBody>
          <a:bodyPr wrap="none" rtlCol="0">
            <a:spAutoFit/>
          </a:bodyPr>
          <a:lstStyle/>
          <a:p>
            <a:r>
              <a:rPr lang="ar-EG" sz="2800" b="1" dirty="0" smtClean="0">
                <a:solidFill>
                  <a:srgbClr val="0000CC"/>
                </a:solidFill>
              </a:rPr>
              <a:t>القيروان</a:t>
            </a:r>
            <a:endParaRPr lang="en-US" sz="2800" b="1" dirty="0">
              <a:solidFill>
                <a:srgbClr val="0000CC"/>
              </a:solidFill>
            </a:endParaRPr>
          </a:p>
        </p:txBody>
      </p:sp>
      <p:sp>
        <p:nvSpPr>
          <p:cNvPr id="16" name="TextBox 15"/>
          <p:cNvSpPr txBox="1"/>
          <p:nvPr/>
        </p:nvSpPr>
        <p:spPr>
          <a:xfrm>
            <a:off x="6221162" y="2498047"/>
            <a:ext cx="1636987" cy="430887"/>
          </a:xfrm>
          <a:prstGeom prst="rect">
            <a:avLst/>
          </a:prstGeom>
          <a:noFill/>
        </p:spPr>
        <p:txBody>
          <a:bodyPr wrap="none" rtlCol="0">
            <a:spAutoFit/>
          </a:bodyPr>
          <a:lstStyle/>
          <a:p>
            <a:r>
              <a:rPr lang="ar-EG" sz="2200" b="1" dirty="0" smtClean="0">
                <a:solidFill>
                  <a:srgbClr val="FF0000"/>
                </a:solidFill>
              </a:rPr>
              <a:t>موسى بن نصير</a:t>
            </a:r>
            <a:endParaRPr lang="en-US" sz="2200" b="1" dirty="0">
              <a:solidFill>
                <a:srgbClr val="FF0000"/>
              </a:solidFill>
            </a:endParaRPr>
          </a:p>
        </p:txBody>
      </p:sp>
      <p:sp>
        <p:nvSpPr>
          <p:cNvPr id="17" name="TextBox 16"/>
          <p:cNvSpPr txBox="1"/>
          <p:nvPr/>
        </p:nvSpPr>
        <p:spPr>
          <a:xfrm>
            <a:off x="4146534" y="2967335"/>
            <a:ext cx="1282722" cy="430887"/>
          </a:xfrm>
          <a:prstGeom prst="rect">
            <a:avLst/>
          </a:prstGeom>
          <a:noFill/>
        </p:spPr>
        <p:txBody>
          <a:bodyPr wrap="none" rtlCol="0">
            <a:spAutoFit/>
          </a:bodyPr>
          <a:lstStyle/>
          <a:p>
            <a:r>
              <a:rPr lang="ar-EG" sz="2200" b="1" dirty="0" smtClean="0">
                <a:solidFill>
                  <a:srgbClr val="FF0000"/>
                </a:solidFill>
              </a:rPr>
              <a:t>شارل مارتن</a:t>
            </a:r>
            <a:endParaRPr lang="en-US" sz="2200" b="1" dirty="0">
              <a:solidFill>
                <a:srgbClr val="FF0000"/>
              </a:solidFill>
            </a:endParaRPr>
          </a:p>
        </p:txBody>
      </p:sp>
      <p:sp>
        <p:nvSpPr>
          <p:cNvPr id="18" name="TextBox 17"/>
          <p:cNvSpPr txBox="1"/>
          <p:nvPr/>
        </p:nvSpPr>
        <p:spPr>
          <a:xfrm>
            <a:off x="1504025" y="2857496"/>
            <a:ext cx="1210588" cy="461665"/>
          </a:xfrm>
          <a:prstGeom prst="rect">
            <a:avLst/>
          </a:prstGeom>
          <a:noFill/>
        </p:spPr>
        <p:txBody>
          <a:bodyPr wrap="none" rtlCol="0">
            <a:spAutoFit/>
          </a:bodyPr>
          <a:lstStyle/>
          <a:p>
            <a:r>
              <a:rPr lang="ar-EG" sz="2400" b="1" dirty="0" smtClean="0">
                <a:solidFill>
                  <a:srgbClr val="0000CC"/>
                </a:solidFill>
              </a:rPr>
              <a:t>تور بواتيه</a:t>
            </a:r>
            <a:endParaRPr lang="en-US" sz="2400" b="1" dirty="0">
              <a:solidFill>
                <a:srgbClr val="0000CC"/>
              </a:solidFill>
            </a:endParaRPr>
          </a:p>
        </p:txBody>
      </p:sp>
      <p:sp>
        <p:nvSpPr>
          <p:cNvPr id="19" name="TextBox 18"/>
          <p:cNvSpPr txBox="1"/>
          <p:nvPr/>
        </p:nvSpPr>
        <p:spPr>
          <a:xfrm>
            <a:off x="5067462" y="3643314"/>
            <a:ext cx="832279" cy="523220"/>
          </a:xfrm>
          <a:prstGeom prst="rect">
            <a:avLst/>
          </a:prstGeom>
          <a:noFill/>
        </p:spPr>
        <p:txBody>
          <a:bodyPr wrap="none" rtlCol="0">
            <a:spAutoFit/>
          </a:bodyPr>
          <a:lstStyle/>
          <a:p>
            <a:r>
              <a:rPr lang="ar-EG" sz="2800" b="1" dirty="0" smtClean="0">
                <a:solidFill>
                  <a:srgbClr val="0000CC"/>
                </a:solidFill>
              </a:rPr>
              <a:t>طارق</a:t>
            </a:r>
            <a:endParaRPr lang="en-US" sz="2800" b="1" dirty="0">
              <a:solidFill>
                <a:srgbClr val="0000CC"/>
              </a:solidFill>
            </a:endParaRPr>
          </a:p>
        </p:txBody>
      </p:sp>
      <p:sp>
        <p:nvSpPr>
          <p:cNvPr id="20" name="TextBox 19"/>
          <p:cNvSpPr txBox="1"/>
          <p:nvPr/>
        </p:nvSpPr>
        <p:spPr>
          <a:xfrm>
            <a:off x="2208369" y="3691598"/>
            <a:ext cx="934871" cy="523220"/>
          </a:xfrm>
          <a:prstGeom prst="rect">
            <a:avLst/>
          </a:prstGeom>
          <a:noFill/>
        </p:spPr>
        <p:txBody>
          <a:bodyPr wrap="none" rtlCol="0">
            <a:spAutoFit/>
          </a:bodyPr>
          <a:lstStyle/>
          <a:p>
            <a:r>
              <a:rPr lang="ar-EG" sz="2800" b="1" dirty="0" smtClean="0">
                <a:solidFill>
                  <a:srgbClr val="0000CC"/>
                </a:solidFill>
              </a:rPr>
              <a:t>شذونه</a:t>
            </a:r>
            <a:endParaRPr lang="en-US" sz="2800" b="1" dirty="0">
              <a:solidFill>
                <a:srgbClr val="0000CC"/>
              </a:solidFill>
            </a:endParaRPr>
          </a:p>
        </p:txBody>
      </p:sp>
      <p:sp>
        <p:nvSpPr>
          <p:cNvPr id="21" name="TextBox 20"/>
          <p:cNvSpPr txBox="1"/>
          <p:nvPr/>
        </p:nvSpPr>
        <p:spPr>
          <a:xfrm>
            <a:off x="3929058" y="4110343"/>
            <a:ext cx="904415" cy="461665"/>
          </a:xfrm>
          <a:prstGeom prst="rect">
            <a:avLst/>
          </a:prstGeom>
          <a:noFill/>
        </p:spPr>
        <p:txBody>
          <a:bodyPr wrap="none" rtlCol="0">
            <a:spAutoFit/>
          </a:bodyPr>
          <a:lstStyle/>
          <a:p>
            <a:r>
              <a:rPr lang="ar-EG" sz="2400" b="1" dirty="0" smtClean="0">
                <a:solidFill>
                  <a:srgbClr val="0000CC"/>
                </a:solidFill>
              </a:rPr>
              <a:t>141هـ</a:t>
            </a:r>
            <a:endParaRPr lang="en-US" sz="2400" b="1" dirty="0">
              <a:solidFill>
                <a:srgbClr val="0000CC"/>
              </a:solidFill>
            </a:endParaRPr>
          </a:p>
        </p:txBody>
      </p:sp>
      <p:sp>
        <p:nvSpPr>
          <p:cNvPr id="22" name="TextBox 21"/>
          <p:cNvSpPr txBox="1"/>
          <p:nvPr/>
        </p:nvSpPr>
        <p:spPr>
          <a:xfrm>
            <a:off x="2930413" y="4477416"/>
            <a:ext cx="1784463" cy="523220"/>
          </a:xfrm>
          <a:prstGeom prst="rect">
            <a:avLst/>
          </a:prstGeom>
          <a:noFill/>
        </p:spPr>
        <p:txBody>
          <a:bodyPr wrap="none" rtlCol="0">
            <a:spAutoFit/>
          </a:bodyPr>
          <a:lstStyle/>
          <a:p>
            <a:r>
              <a:rPr lang="ar-EG" sz="2800" b="1" dirty="0" smtClean="0">
                <a:solidFill>
                  <a:srgbClr val="0000CC"/>
                </a:solidFill>
              </a:rPr>
              <a:t>طارق بن زياد</a:t>
            </a:r>
            <a:endParaRPr lang="en-US" sz="2800" b="1" dirty="0">
              <a:solidFill>
                <a:srgbClr val="0000CC"/>
              </a:solidFill>
            </a:endParaRPr>
          </a:p>
        </p:txBody>
      </p:sp>
      <p:sp>
        <p:nvSpPr>
          <p:cNvPr id="23" name="TextBox 22"/>
          <p:cNvSpPr txBox="1"/>
          <p:nvPr/>
        </p:nvSpPr>
        <p:spPr>
          <a:xfrm>
            <a:off x="3357997" y="4906044"/>
            <a:ext cx="1071127" cy="523220"/>
          </a:xfrm>
          <a:prstGeom prst="rect">
            <a:avLst/>
          </a:prstGeom>
          <a:noFill/>
        </p:spPr>
        <p:txBody>
          <a:bodyPr wrap="none" rtlCol="0">
            <a:spAutoFit/>
          </a:bodyPr>
          <a:lstStyle/>
          <a:p>
            <a:r>
              <a:rPr lang="ar-EG" sz="2800" b="1" dirty="0" smtClean="0">
                <a:solidFill>
                  <a:srgbClr val="0000CC"/>
                </a:solidFill>
              </a:rPr>
              <a:t>كراتشي</a:t>
            </a:r>
            <a:endParaRPr lang="en-US" sz="2800" b="1" dirty="0">
              <a:solidFill>
                <a:srgbClr val="0000CC"/>
              </a:solidFill>
            </a:endParaRPr>
          </a:p>
        </p:txBody>
      </p:sp>
      <p:cxnSp>
        <p:nvCxnSpPr>
          <p:cNvPr id="25" name="Straight Connector 24"/>
          <p:cNvCxnSpPr/>
          <p:nvPr/>
        </p:nvCxnSpPr>
        <p:spPr>
          <a:xfrm rot="10800000">
            <a:off x="3214678" y="6572272"/>
            <a:ext cx="642942" cy="1588"/>
          </a:xfrm>
          <a:prstGeom prst="line">
            <a:avLst/>
          </a:prstGeom>
        </p:spPr>
        <p:style>
          <a:lnRef idx="3">
            <a:schemeClr val="accent1"/>
          </a:lnRef>
          <a:fillRef idx="0">
            <a:schemeClr val="accent1"/>
          </a:fillRef>
          <a:effectRef idx="2">
            <a:schemeClr val="accent1"/>
          </a:effectRef>
          <a:fontRef idx="minor">
            <a:schemeClr val="tx1"/>
          </a:fontRef>
        </p:style>
      </p:cxn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to="" calcmode="lin" valueType="num">
                                      <p:cBhvr>
                                        <p:cTn id="19" dur="1" fill="hold"/>
                                        <p:tgtEl>
                                          <p:spTgt spid="13"/>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to="" calcmode="lin" valueType="num">
                                      <p:cBhvr>
                                        <p:cTn id="24" dur="1" fill="hold"/>
                                        <p:tgtEl>
                                          <p:spTgt spid="12"/>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to="" calcmode="lin" valueType="num">
                                      <p:cBhvr>
                                        <p:cTn id="39" dur="1" fill="hold"/>
                                        <p:tgtEl>
                                          <p:spTgt spid="16"/>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 to="" calcmode="lin" valueType="num">
                                      <p:cBhvr>
                                        <p:cTn id="44" dur="1" fill="hold"/>
                                        <p:tgtEl>
                                          <p:spTgt spid="17"/>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 to="" calcmode="lin" valueType="num">
                                      <p:cBhvr>
                                        <p:cTn id="49" dur="1" fill="hold"/>
                                        <p:tgtEl>
                                          <p:spTgt spid="18"/>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24" presetClass="entr" presetSubtype="0" fill="hold" grpId="0" nodeType="clickEffect">
                                  <p:stCondLst>
                                    <p:cond delay="0"/>
                                  </p:stCondLst>
                                  <p:childTnLst>
                                    <p:set>
                                      <p:cBhvr>
                                        <p:cTn id="53" dur="1" fill="hold">
                                          <p:stCondLst>
                                            <p:cond delay="0"/>
                                          </p:stCondLst>
                                        </p:cTn>
                                        <p:tgtEl>
                                          <p:spTgt spid="19"/>
                                        </p:tgtEl>
                                        <p:attrNameLst>
                                          <p:attrName>style.visibility</p:attrName>
                                        </p:attrNameLst>
                                      </p:cBhvr>
                                      <p:to>
                                        <p:strVal val="visible"/>
                                      </p:to>
                                    </p:set>
                                    <p:anim to="" calcmode="lin" valueType="num">
                                      <p:cBhvr>
                                        <p:cTn id="54" dur="1" fill="hold"/>
                                        <p:tgtEl>
                                          <p:spTgt spid="19"/>
                                        </p:tgtEl>
                                        <p:attrNameLst>
                                          <p:attrName/>
                                        </p:attrNameLst>
                                      </p:cBhvr>
                                    </p:anim>
                                  </p:childTnLst>
                                </p:cTn>
                              </p:par>
                            </p:childTnLst>
                          </p:cTn>
                        </p:par>
                      </p:childTnLst>
                    </p:cTn>
                  </p:par>
                  <p:par>
                    <p:cTn id="55" fill="hold">
                      <p:stCondLst>
                        <p:cond delay="indefinite"/>
                      </p:stCondLst>
                      <p:childTnLst>
                        <p:par>
                          <p:cTn id="56" fill="hold">
                            <p:stCondLst>
                              <p:cond delay="0"/>
                            </p:stCondLst>
                            <p:childTnLst>
                              <p:par>
                                <p:cTn id="57" presetID="24"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anim to="" calcmode="lin" valueType="num">
                                      <p:cBhvr>
                                        <p:cTn id="59" dur="1" fill="hold"/>
                                        <p:tgtEl>
                                          <p:spTgt spid="20"/>
                                        </p:tgtEl>
                                        <p:attrNameLst>
                                          <p:attrName/>
                                        </p:attrNameLst>
                                      </p:cBhvr>
                                    </p:anim>
                                  </p:childTnLst>
                                </p:cTn>
                              </p:par>
                            </p:childTnLst>
                          </p:cTn>
                        </p:par>
                      </p:childTnLst>
                    </p:cTn>
                  </p:par>
                  <p:par>
                    <p:cTn id="60" fill="hold">
                      <p:stCondLst>
                        <p:cond delay="indefinite"/>
                      </p:stCondLst>
                      <p:childTnLst>
                        <p:par>
                          <p:cTn id="61" fill="hold">
                            <p:stCondLst>
                              <p:cond delay="0"/>
                            </p:stCondLst>
                            <p:childTnLst>
                              <p:par>
                                <p:cTn id="62" presetID="24" presetClass="entr" presetSubtype="0" fill="hold" grpId="0" nodeType="clickEffect">
                                  <p:stCondLst>
                                    <p:cond delay="0"/>
                                  </p:stCondLst>
                                  <p:childTnLst>
                                    <p:set>
                                      <p:cBhvr>
                                        <p:cTn id="63" dur="1" fill="hold">
                                          <p:stCondLst>
                                            <p:cond delay="0"/>
                                          </p:stCondLst>
                                        </p:cTn>
                                        <p:tgtEl>
                                          <p:spTgt spid="21"/>
                                        </p:tgtEl>
                                        <p:attrNameLst>
                                          <p:attrName>style.visibility</p:attrName>
                                        </p:attrNameLst>
                                      </p:cBhvr>
                                      <p:to>
                                        <p:strVal val="visible"/>
                                      </p:to>
                                    </p:set>
                                    <p:anim to="" calcmode="lin" valueType="num">
                                      <p:cBhvr>
                                        <p:cTn id="64" dur="1" fill="hold"/>
                                        <p:tgtEl>
                                          <p:spTgt spid="21"/>
                                        </p:tgtEl>
                                        <p:attrNameLst>
                                          <p:attrName/>
                                        </p:attrNameLst>
                                      </p:cBhvr>
                                    </p:anim>
                                  </p:childTnLst>
                                </p:cTn>
                              </p:par>
                            </p:childTnLst>
                          </p:cTn>
                        </p:par>
                      </p:childTnLst>
                    </p:cTn>
                  </p:par>
                  <p:par>
                    <p:cTn id="65" fill="hold">
                      <p:stCondLst>
                        <p:cond delay="indefinite"/>
                      </p:stCondLst>
                      <p:childTnLst>
                        <p:par>
                          <p:cTn id="66" fill="hold">
                            <p:stCondLst>
                              <p:cond delay="0"/>
                            </p:stCondLst>
                            <p:childTnLst>
                              <p:par>
                                <p:cTn id="67" presetID="24" presetClass="entr" presetSubtype="0" fill="hold" grpId="0" nodeType="clickEffect">
                                  <p:stCondLst>
                                    <p:cond delay="0"/>
                                  </p:stCondLst>
                                  <p:childTnLst>
                                    <p:set>
                                      <p:cBhvr>
                                        <p:cTn id="68" dur="1" fill="hold">
                                          <p:stCondLst>
                                            <p:cond delay="0"/>
                                          </p:stCondLst>
                                        </p:cTn>
                                        <p:tgtEl>
                                          <p:spTgt spid="22"/>
                                        </p:tgtEl>
                                        <p:attrNameLst>
                                          <p:attrName>style.visibility</p:attrName>
                                        </p:attrNameLst>
                                      </p:cBhvr>
                                      <p:to>
                                        <p:strVal val="visible"/>
                                      </p:to>
                                    </p:set>
                                    <p:anim to="" calcmode="lin" valueType="num">
                                      <p:cBhvr>
                                        <p:cTn id="69" dur="1" fill="hold"/>
                                        <p:tgtEl>
                                          <p:spTgt spid="22"/>
                                        </p:tgtEl>
                                        <p:attrNameLst>
                                          <p:attrName/>
                                        </p:attrNameLst>
                                      </p:cBhvr>
                                    </p:anim>
                                  </p:childTnLst>
                                </p:cTn>
                              </p:par>
                            </p:childTnLst>
                          </p:cTn>
                        </p:par>
                      </p:childTnLst>
                    </p:cTn>
                  </p:par>
                  <p:par>
                    <p:cTn id="70" fill="hold">
                      <p:stCondLst>
                        <p:cond delay="indefinite"/>
                      </p:stCondLst>
                      <p:childTnLst>
                        <p:par>
                          <p:cTn id="71" fill="hold">
                            <p:stCondLst>
                              <p:cond delay="0"/>
                            </p:stCondLst>
                            <p:childTnLst>
                              <p:par>
                                <p:cTn id="72" presetID="24" presetClass="entr" presetSubtype="0" fill="hold" grpId="0" nodeType="clickEffect">
                                  <p:stCondLst>
                                    <p:cond delay="0"/>
                                  </p:stCondLst>
                                  <p:childTnLst>
                                    <p:set>
                                      <p:cBhvr>
                                        <p:cTn id="73" dur="1" fill="hold">
                                          <p:stCondLst>
                                            <p:cond delay="0"/>
                                          </p:stCondLst>
                                        </p:cTn>
                                        <p:tgtEl>
                                          <p:spTgt spid="23"/>
                                        </p:tgtEl>
                                        <p:attrNameLst>
                                          <p:attrName>style.visibility</p:attrName>
                                        </p:attrNameLst>
                                      </p:cBhvr>
                                      <p:to>
                                        <p:strVal val="visible"/>
                                      </p:to>
                                    </p:set>
                                    <p:anim to="" calcmode="lin" valueType="num">
                                      <p:cBhvr>
                                        <p:cTn id="74" dur="1" fill="hold"/>
                                        <p:tgtEl>
                                          <p:spTgt spid="23"/>
                                        </p:tgtEl>
                                        <p:attrNameLst>
                                          <p:attrName/>
                                        </p:attrNameLst>
                                      </p:cBhvr>
                                    </p:anim>
                                  </p:childTnLst>
                                </p:cTn>
                              </p:par>
                            </p:childTnLst>
                          </p:cTn>
                        </p:par>
                      </p:childTnLst>
                    </p:cTn>
                  </p:par>
                  <p:par>
                    <p:cTn id="75" fill="hold">
                      <p:stCondLst>
                        <p:cond delay="indefinite"/>
                      </p:stCondLst>
                      <p:childTnLst>
                        <p:par>
                          <p:cTn id="76" fill="hold">
                            <p:stCondLst>
                              <p:cond delay="0"/>
                            </p:stCondLst>
                            <p:childTnLst>
                              <p:par>
                                <p:cTn id="77" presetID="24" presetClass="entr" presetSubtype="0" fill="hold" nodeType="clickEffect">
                                  <p:stCondLst>
                                    <p:cond delay="0"/>
                                  </p:stCondLst>
                                  <p:childTnLst>
                                    <p:set>
                                      <p:cBhvr>
                                        <p:cTn id="78" dur="1" fill="hold">
                                          <p:stCondLst>
                                            <p:cond delay="0"/>
                                          </p:stCondLst>
                                        </p:cTn>
                                        <p:tgtEl>
                                          <p:spTgt spid="25"/>
                                        </p:tgtEl>
                                        <p:attrNameLst>
                                          <p:attrName>style.visibility</p:attrName>
                                        </p:attrNameLst>
                                      </p:cBhvr>
                                      <p:to>
                                        <p:strVal val="visible"/>
                                      </p:to>
                                    </p:set>
                                    <p:anim to="" calcmode="lin" valueType="num">
                                      <p:cBhvr>
                                        <p:cTn id="79" dur="1" fill="hold"/>
                                        <p:tgtEl>
                                          <p:spTgt spid="2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2"/>
          <p:cNvPicPr>
            <a:picLocks noChangeAspect="1" noChangeArrowheads="1"/>
          </p:cNvPicPr>
          <p:nvPr/>
        </p:nvPicPr>
        <p:blipFill>
          <a:blip r:embed="rId11" cstate="print">
            <a:lum bright="-20000" contrast="40000"/>
          </a:blip>
          <a:srcRect/>
          <a:stretch>
            <a:fillRect/>
          </a:stretch>
        </p:blipFill>
        <p:spPr bwMode="auto">
          <a:xfrm>
            <a:off x="1285852" y="1000108"/>
            <a:ext cx="7581904" cy="11430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ounded Rectangle 11"/>
          <p:cNvSpPr/>
          <p:nvPr/>
        </p:nvSpPr>
        <p:spPr>
          <a:xfrm>
            <a:off x="1142976" y="2285992"/>
            <a:ext cx="7715304" cy="1857388"/>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ar-EG" sz="2800" b="1" dirty="0" smtClean="0"/>
              <a:t>بسبب صمود القسطنطينية للحصار بسبب مناعة أسوارها، وحصانة موقعها على خليج القرن الذهبي ، واستخدام الروم النار الإغريقية التي فتكت بسفن المسلمين، وسوء الأحوال الجوية التي أضرت بالأسطول الإسلامي.</a:t>
            </a:r>
            <a:endParaRPr lang="en-US" sz="2800" b="1" dirty="0"/>
          </a:p>
        </p:txBody>
      </p:sp>
      <p:pic>
        <p:nvPicPr>
          <p:cNvPr id="13" name="Picture 3"/>
          <p:cNvPicPr>
            <a:picLocks noChangeAspect="1" noChangeArrowheads="1"/>
          </p:cNvPicPr>
          <p:nvPr/>
        </p:nvPicPr>
        <p:blipFill>
          <a:blip r:embed="rId12" cstate="print">
            <a:lum bright="-20000" contrast="40000"/>
          </a:blip>
          <a:srcRect/>
          <a:stretch>
            <a:fillRect/>
          </a:stretch>
        </p:blipFill>
        <p:spPr bwMode="auto">
          <a:xfrm>
            <a:off x="1285852" y="4286256"/>
            <a:ext cx="7481891" cy="10001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ounded Rectangle 13"/>
          <p:cNvSpPr/>
          <p:nvPr/>
        </p:nvSpPr>
        <p:spPr>
          <a:xfrm>
            <a:off x="1357290" y="5572140"/>
            <a:ext cx="7429552" cy="107157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ar-EG" sz="4800" b="1" dirty="0" smtClean="0"/>
              <a:t>لإعتناقهم الإسلام والتحالف معهم </a:t>
            </a:r>
            <a:endParaRPr lang="en-US" sz="48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4"/>
          <p:cNvPicPr>
            <a:picLocks noChangeAspect="1" noChangeArrowheads="1"/>
          </p:cNvPicPr>
          <p:nvPr/>
        </p:nvPicPr>
        <p:blipFill>
          <a:blip r:embed="rId11" cstate="print">
            <a:lum bright="-20000" contrast="40000"/>
          </a:blip>
          <a:srcRect/>
          <a:stretch>
            <a:fillRect/>
          </a:stretch>
        </p:blipFill>
        <p:spPr bwMode="auto">
          <a:xfrm>
            <a:off x="2019331" y="1000108"/>
            <a:ext cx="6981825" cy="500066"/>
          </a:xfrm>
          <a:prstGeom prst="roundRect">
            <a:avLst>
              <a:gd name="adj" fmla="val 16667"/>
            </a:avLst>
          </a:prstGeom>
          <a:ln>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ectangle 11"/>
          <p:cNvSpPr/>
          <p:nvPr/>
        </p:nvSpPr>
        <p:spPr>
          <a:xfrm>
            <a:off x="1285884" y="1643050"/>
            <a:ext cx="7715272" cy="267765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ar-EG" sz="2800" b="1" dirty="0" smtClean="0">
                <a:solidFill>
                  <a:schemeClr val="tx1"/>
                </a:solidFill>
              </a:rPr>
              <a:t>لأن عنبسة بن سحيم الكلبي تابع حركة الفتوح الإسلامية فيما وراء جبال البرتات، ففتح إقليم بروفانس ثم مدينة ليون، ثم توغل في إقليم برجنديا حتى وصل إلى مدينة أوتون ، ثم سار حتى وصل إلى مدينة سانس التي لا تبعد سوى 100 ميل عن باريس وهي أبعد نقطة وصلها المسلمون في فرنسا إلا أن العدو قطع عليه خط الرجعة، فاستُشهد عام 107 هـ . وفي سنة 114 هـ</a:t>
            </a:r>
            <a:endParaRPr lang="en-US" sz="2800" b="1" dirty="0">
              <a:solidFill>
                <a:schemeClr val="tx1"/>
              </a:solidFill>
            </a:endParaRPr>
          </a:p>
        </p:txBody>
      </p:sp>
      <p:pic>
        <p:nvPicPr>
          <p:cNvPr id="13" name="Picture 5"/>
          <p:cNvPicPr>
            <a:picLocks noChangeAspect="1" noChangeArrowheads="1"/>
          </p:cNvPicPr>
          <p:nvPr/>
        </p:nvPicPr>
        <p:blipFill>
          <a:blip r:embed="rId12" cstate="print">
            <a:lum bright="-20000" contrast="40000"/>
          </a:blip>
          <a:srcRect/>
          <a:stretch>
            <a:fillRect/>
          </a:stretch>
        </p:blipFill>
        <p:spPr bwMode="auto">
          <a:xfrm>
            <a:off x="2000232" y="4467235"/>
            <a:ext cx="7019925" cy="604839"/>
          </a:xfrm>
          <a:prstGeom prst="roundRect">
            <a:avLst>
              <a:gd name="adj" fmla="val 50000"/>
            </a:avLst>
          </a:prstGeom>
          <a:ln>
            <a:solidFill>
              <a:srgbClr val="0000CC"/>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ectangle 13"/>
          <p:cNvSpPr/>
          <p:nvPr/>
        </p:nvSpPr>
        <p:spPr>
          <a:xfrm>
            <a:off x="1285852" y="5166382"/>
            <a:ext cx="7715304" cy="1477328"/>
          </a:xfrm>
          <a:prstGeom prst="rect">
            <a:avLst/>
          </a:prstGeom>
          <a:ln/>
        </p:spPr>
        <p:style>
          <a:lnRef idx="0">
            <a:schemeClr val="accent4"/>
          </a:lnRef>
          <a:fillRef idx="3">
            <a:schemeClr val="accent4"/>
          </a:fillRef>
          <a:effectRef idx="3">
            <a:schemeClr val="accent4"/>
          </a:effectRef>
          <a:fontRef idx="minor">
            <a:schemeClr val="lt1"/>
          </a:fontRef>
        </p:style>
        <p:txBody>
          <a:bodyPr wrap="square">
            <a:spAutoFit/>
          </a:bodyPr>
          <a:lstStyle/>
          <a:p>
            <a:r>
              <a:rPr lang="ar-EG" sz="3000" dirty="0" smtClean="0"/>
              <a:t>لأنهابدأت بتفوق المسلمين في بادئ الأمر إلا أن المعركة انتهت لصالح الفرنجة واستشهاد عبد الرحمن الغافقي ومعه كثير من المسلمين لذلك عرفت هذه المعركة باسم بلاط الشهداء</a:t>
            </a:r>
            <a:endParaRPr lang="en-US" sz="3000"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6"/>
          <p:cNvPicPr>
            <a:picLocks noChangeAspect="1" noChangeArrowheads="1"/>
          </p:cNvPicPr>
          <p:nvPr/>
        </p:nvPicPr>
        <p:blipFill>
          <a:blip r:embed="rId11" cstate="print">
            <a:lum bright="-20000" contrast="40000"/>
          </a:blip>
          <a:srcRect/>
          <a:stretch>
            <a:fillRect/>
          </a:stretch>
        </p:blipFill>
        <p:spPr bwMode="auto">
          <a:xfrm>
            <a:off x="2038381" y="1142984"/>
            <a:ext cx="6962775" cy="714380"/>
          </a:xfrm>
          <a:prstGeom prst="roundRect">
            <a:avLst>
              <a:gd name="adj" fmla="val 16667"/>
            </a:avLst>
          </a:prstGeom>
          <a:ln>
            <a:solidFill>
              <a:srgbClr val="0000CC"/>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ectangle 11"/>
          <p:cNvSpPr/>
          <p:nvPr/>
        </p:nvSpPr>
        <p:spPr>
          <a:xfrm>
            <a:off x="1285852" y="2253517"/>
            <a:ext cx="7643866" cy="4247317"/>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ar-EG" sz="3000" b="1" dirty="0" smtClean="0">
                <a:solidFill>
                  <a:srgbClr val="FFFF00"/>
                </a:solidFill>
              </a:rPr>
              <a:t>كان محمد بن القاسم الثقفي قائدا شابا وقد زحف بقوات برية وبحرية، حتى وصل ثغر الديبل وهي أهم مدينة في هذا الإقليم آنذاك. وقد استطاع فتح هذه المدينة المهمة بعد معركة انتصر فيها سنة 89 هـ. ودخل المدينة وبنى فيها مسجداً. ثم تقدم بعد ذلك داخل بلاد السند، وأخذ يفتح مدنه واحدة تلو الأخرى. خصوصاً بعد انتصاره على ملك السند. وقد واصل ابن القاسم تقدمه حتى بلغ مدينة «الملتان »واستولى عليها، بذلك نجح في فتح بقية بلاد السند، حيث وصل إلى حدود كشمير سنة 92 هـ.</a:t>
            </a:r>
            <a:endParaRPr lang="en-US" sz="3000" b="1" dirty="0">
              <a:solidFill>
                <a:srgbClr val="FFFF00"/>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9"/>
          <p:cNvPicPr>
            <a:picLocks noChangeAspect="1" noChangeArrowheads="1"/>
          </p:cNvPicPr>
          <p:nvPr/>
        </p:nvPicPr>
        <p:blipFill>
          <a:blip r:embed="rId11" cstate="print">
            <a:lum bright="-20000" contrast="40000"/>
          </a:blip>
          <a:srcRect/>
          <a:stretch>
            <a:fillRect/>
          </a:stretch>
        </p:blipFill>
        <p:spPr bwMode="auto">
          <a:xfrm>
            <a:off x="1285852" y="1214422"/>
            <a:ext cx="7572379" cy="5072098"/>
          </a:xfrm>
          <a:prstGeom prst="roundRect">
            <a:avLst>
              <a:gd name="adj" fmla="val 16667"/>
            </a:avLst>
          </a:prstGeom>
          <a:ln>
            <a:solidFill>
              <a:srgbClr val="0000CC"/>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extBox 11"/>
          <p:cNvSpPr txBox="1"/>
          <p:nvPr/>
        </p:nvSpPr>
        <p:spPr>
          <a:xfrm>
            <a:off x="1500166" y="3857628"/>
            <a:ext cx="357190"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3200" b="1" dirty="0" smtClean="0">
                <a:solidFill>
                  <a:srgbClr val="0000CC"/>
                </a:solidFill>
              </a:rPr>
              <a:t>x</a:t>
            </a:r>
            <a:endParaRPr lang="en-US" sz="3200" b="1" dirty="0">
              <a:solidFill>
                <a:srgbClr val="0000CC"/>
              </a:solidFill>
            </a:endParaRPr>
          </a:p>
        </p:txBody>
      </p:sp>
      <p:sp>
        <p:nvSpPr>
          <p:cNvPr id="13" name="TextBox 12"/>
          <p:cNvSpPr txBox="1"/>
          <p:nvPr/>
        </p:nvSpPr>
        <p:spPr>
          <a:xfrm>
            <a:off x="1428728" y="5000636"/>
            <a:ext cx="428628"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l-GR" sz="3200" b="1" dirty="0" smtClean="0">
                <a:solidFill>
                  <a:srgbClr val="0000CC"/>
                </a:solidFill>
              </a:rPr>
              <a:t>√</a:t>
            </a:r>
            <a:endParaRPr lang="en-US" sz="3200" b="1" dirty="0">
              <a:solidFill>
                <a:srgbClr val="0000CC"/>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sp>
        <p:nvSpPr>
          <p:cNvPr id="11" name="Rounded Rectangle 10"/>
          <p:cNvSpPr/>
          <p:nvPr/>
        </p:nvSpPr>
        <p:spPr>
          <a:xfrm>
            <a:off x="5143504" y="2285992"/>
            <a:ext cx="3786214" cy="4429156"/>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just"/>
            <a:r>
              <a:rPr lang="ar-EG" sz="2800" b="1" dirty="0" smtClean="0"/>
              <a:t>عين موسى بن نصير والياً على إفريقيا، وقد اتبع سياسة</a:t>
            </a:r>
            <a:r>
              <a:rPr lang="en-US" sz="2800" b="1" dirty="0" smtClean="0"/>
              <a:t> </a:t>
            </a:r>
            <a:r>
              <a:rPr lang="ar-EG" sz="2800" b="1" dirty="0" smtClean="0"/>
              <a:t>مرنة مع البربر، وعلمهم قواعد الإسلام، ثم قام بغزو المغرب الأقصى حتى شواطئ المحيط الأطلنطي</a:t>
            </a:r>
            <a:r>
              <a:rPr lang="en-US" sz="2800" b="1" dirty="0" smtClean="0"/>
              <a:t> </a:t>
            </a:r>
            <a:r>
              <a:rPr lang="ar-EG" sz="2800" b="1" dirty="0" smtClean="0"/>
              <a:t>وفتح طنجة، وجعل عليها طارق بن زياد، وبعدئذ اتجه موسى لتقوية الأسطول الإسلامي</a:t>
            </a:r>
            <a:r>
              <a:rPr lang="en-US" sz="2800" b="1" dirty="0" smtClean="0"/>
              <a:t> </a:t>
            </a:r>
            <a:r>
              <a:rPr lang="ar-EG" sz="2800" b="1" dirty="0" smtClean="0"/>
              <a:t>.</a:t>
            </a:r>
            <a:endParaRPr lang="en-US" sz="2800" b="1" dirty="0"/>
          </a:p>
        </p:txBody>
      </p:sp>
      <p:sp>
        <p:nvSpPr>
          <p:cNvPr id="12" name="Rounded Rectangle 11"/>
          <p:cNvSpPr/>
          <p:nvPr/>
        </p:nvSpPr>
        <p:spPr>
          <a:xfrm>
            <a:off x="1142976" y="2226614"/>
            <a:ext cx="3714776" cy="4486677"/>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just"/>
            <a:r>
              <a:rPr lang="ar-EG" sz="2800" b="1" dirty="0" smtClean="0"/>
              <a:t>اتبع أبو المهاجر سياسة</a:t>
            </a:r>
            <a:r>
              <a:rPr lang="en-US" sz="2800" b="1" dirty="0" smtClean="0"/>
              <a:t> </a:t>
            </a:r>
            <a:r>
              <a:rPr lang="ar-EG" sz="2800" b="1" dirty="0" smtClean="0"/>
              <a:t>اللين والمداراة مع البربر، مما أدى إلى اعتناق أعداد كبيرة منهم الإسلام من بينهم زعيمهم </a:t>
            </a:r>
            <a:r>
              <a:rPr lang="en-US" sz="2800" b="1" dirty="0" smtClean="0"/>
              <a:t>)</a:t>
            </a:r>
            <a:r>
              <a:rPr lang="ar-EG" sz="2800" b="1" dirty="0" smtClean="0"/>
              <a:t>كسيلة</a:t>
            </a:r>
            <a:r>
              <a:rPr lang="en-US" sz="2800" b="1" dirty="0" smtClean="0"/>
              <a:t>(</a:t>
            </a:r>
            <a:r>
              <a:rPr lang="ar-EG" sz="2800" b="1" dirty="0" smtClean="0"/>
              <a:t> واستطاع</a:t>
            </a:r>
            <a:r>
              <a:rPr lang="en-US" sz="2800" b="1" dirty="0" smtClean="0"/>
              <a:t> </a:t>
            </a:r>
            <a:r>
              <a:rPr lang="ar-EG" sz="2800" b="1" dirty="0" smtClean="0"/>
              <a:t>أبو المهاجر بتحالفه مع البربر أن يجتاز المغرب الأوسط «الجزائر » حتى مدينة تلمسان</a:t>
            </a:r>
            <a:r>
              <a:rPr lang="en-US" sz="2800" b="1" dirty="0" smtClean="0"/>
              <a:t> </a:t>
            </a:r>
            <a:r>
              <a:rPr lang="ar-EG" sz="2800" b="1" dirty="0" smtClean="0"/>
              <a:t>.</a:t>
            </a:r>
            <a:endParaRPr lang="en-US" sz="2800" b="1" dirty="0" smtClean="0"/>
          </a:p>
          <a:p>
            <a:pPr algn="just"/>
            <a:endParaRPr lang="en-US" sz="2800" b="1" dirty="0"/>
          </a:p>
        </p:txBody>
      </p:sp>
      <p:pic>
        <p:nvPicPr>
          <p:cNvPr id="13" name="Picture 10"/>
          <p:cNvPicPr>
            <a:picLocks noChangeAspect="1" noChangeArrowheads="1"/>
          </p:cNvPicPr>
          <p:nvPr/>
        </p:nvPicPr>
        <p:blipFill>
          <a:blip r:embed="rId11" cstate="print">
            <a:lum bright="-20000" contrast="40000"/>
          </a:blip>
          <a:srcRect/>
          <a:stretch>
            <a:fillRect/>
          </a:stretch>
        </p:blipFill>
        <p:spPr bwMode="auto">
          <a:xfrm>
            <a:off x="1357290" y="928670"/>
            <a:ext cx="7562854" cy="114300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to="" calcmode="lin" valueType="num">
                                      <p:cBhvr>
                                        <p:cTn id="14" dur="1" fill="hold"/>
                                        <p:tgtEl>
                                          <p:spTgt spid="13"/>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to="" calcmode="lin" valueType="num">
                                      <p:cBhvr>
                                        <p:cTn id="19" dur="1" fill="hold"/>
                                        <p:tgtEl>
                                          <p:spTgt spid="11"/>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to="" calcmode="lin" valueType="num">
                                      <p:cBhvr>
                                        <p:cTn id="24" dur="1" fill="hold"/>
                                        <p:tgtEl>
                                          <p:spTgt spid="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2"/>
          <p:cNvPicPr>
            <a:picLocks noChangeAspect="1" noChangeArrowheads="1"/>
          </p:cNvPicPr>
          <p:nvPr/>
        </p:nvPicPr>
        <p:blipFill>
          <a:blip r:embed="rId11" cstate="print">
            <a:lum bright="-20000" contrast="40000"/>
          </a:blip>
          <a:srcRect/>
          <a:stretch>
            <a:fillRect/>
          </a:stretch>
        </p:blipFill>
        <p:spPr bwMode="auto">
          <a:xfrm>
            <a:off x="1357290" y="1071546"/>
            <a:ext cx="7491416" cy="7143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ounded Rectangle 11"/>
          <p:cNvSpPr/>
          <p:nvPr/>
        </p:nvSpPr>
        <p:spPr>
          <a:xfrm>
            <a:off x="1357290" y="1928802"/>
            <a:ext cx="7500990" cy="12144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ar-EG" sz="2400" b="1" dirty="0" smtClean="0"/>
              <a:t>وقد تغير موقف كسيلة من المسلمين لما ارتد عن الإسلام وتحالف مع البيزنطيين في معركة تهودة عام 64 ه واستطاع هذا التحالف الانتصار على المسلمين .</a:t>
            </a:r>
            <a:endParaRPr lang="en-US" sz="2400" b="1" dirty="0"/>
          </a:p>
        </p:txBody>
      </p:sp>
      <p:pic>
        <p:nvPicPr>
          <p:cNvPr id="13" name="Picture 3"/>
          <p:cNvPicPr>
            <a:picLocks noChangeAspect="1" noChangeArrowheads="1"/>
          </p:cNvPicPr>
          <p:nvPr/>
        </p:nvPicPr>
        <p:blipFill>
          <a:blip r:embed="rId12" cstate="print">
            <a:lum bright="-20000" contrast="40000"/>
          </a:blip>
          <a:srcRect/>
          <a:stretch>
            <a:fillRect/>
          </a:stretch>
        </p:blipFill>
        <p:spPr bwMode="auto">
          <a:xfrm>
            <a:off x="1357290" y="3286124"/>
            <a:ext cx="7491416" cy="10001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ounded Rectangle 13"/>
          <p:cNvSpPr/>
          <p:nvPr/>
        </p:nvSpPr>
        <p:spPr>
          <a:xfrm>
            <a:off x="1357290" y="4500570"/>
            <a:ext cx="7500990" cy="2214578"/>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just"/>
            <a:r>
              <a:rPr lang="ar-EG" sz="2400" b="1" dirty="0" smtClean="0">
                <a:solidFill>
                  <a:srgbClr val="000066"/>
                </a:solidFill>
              </a:rPr>
              <a:t>فتح مدينة أربونة حتي مشارف طولون ، فتح إقليم بروفانس في جنوب بلاد الغال ثم مدينة ليون، ثم إقليم برجنديا حتى مدينة أوتون في أعالي نهر الرون، ثم مدينة سانس ، فتح بوردو .</a:t>
            </a:r>
          </a:p>
          <a:p>
            <a:pPr algn="just"/>
            <a:r>
              <a:rPr lang="ar-EG" sz="2400" b="1" dirty="0" smtClean="0">
                <a:solidFill>
                  <a:srgbClr val="000066"/>
                </a:solidFill>
              </a:rPr>
              <a:t>لقد توقفت الفتوحات الإسلامية في الأندلس ، بسبب الفتن الداخلية التي حلت بالمغرب والأندلس حتى سقطت بيد الفرنجة عام 141 هـ .</a:t>
            </a:r>
            <a:endParaRPr lang="en-US" sz="2400" b="1" dirty="0">
              <a:solidFill>
                <a:srgbClr val="000066"/>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4"/>
          <p:cNvPicPr>
            <a:picLocks noChangeAspect="1" noChangeArrowheads="1"/>
          </p:cNvPicPr>
          <p:nvPr/>
        </p:nvPicPr>
        <p:blipFill>
          <a:blip r:embed="rId11" cstate="print">
            <a:lum bright="-20000" contrast="40000"/>
          </a:blip>
          <a:srcRect/>
          <a:stretch>
            <a:fillRect/>
          </a:stretch>
        </p:blipFill>
        <p:spPr bwMode="auto">
          <a:xfrm>
            <a:off x="1428777" y="1071546"/>
            <a:ext cx="7358065" cy="92869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ounded Rectangle 11"/>
          <p:cNvSpPr/>
          <p:nvPr/>
        </p:nvSpPr>
        <p:spPr>
          <a:xfrm>
            <a:off x="1428728" y="2143116"/>
            <a:ext cx="7358114" cy="114300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r>
              <a:rPr lang="ar-EG" sz="2400" b="1" dirty="0" smtClean="0">
                <a:solidFill>
                  <a:schemeClr val="bg1"/>
                </a:solidFill>
              </a:rPr>
              <a:t>التقى المسلمون بقيادة طارق بجيش لوذريق ملك أسبانيا القوطي في معركة شذونة في وادي لكة عام 92هـ وقد دامت هذه المعركة ثمانية أيام انتصر فيها المسلمون ، وقُتلَ لوذريق .</a:t>
            </a:r>
          </a:p>
        </p:txBody>
      </p:sp>
      <p:pic>
        <p:nvPicPr>
          <p:cNvPr id="13" name="Picture 5"/>
          <p:cNvPicPr>
            <a:picLocks noChangeAspect="1" noChangeArrowheads="1"/>
          </p:cNvPicPr>
          <p:nvPr/>
        </p:nvPicPr>
        <p:blipFill>
          <a:blip r:embed="rId12" cstate="print">
            <a:lum bright="-20000" contrast="40000"/>
          </a:blip>
          <a:srcRect/>
          <a:stretch>
            <a:fillRect/>
          </a:stretch>
        </p:blipFill>
        <p:spPr bwMode="auto">
          <a:xfrm>
            <a:off x="1428728" y="3429000"/>
            <a:ext cx="7358065" cy="5715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ounded Rectangle 13"/>
          <p:cNvSpPr/>
          <p:nvPr/>
        </p:nvSpPr>
        <p:spPr>
          <a:xfrm>
            <a:off x="1428728" y="4143380"/>
            <a:ext cx="7358114" cy="264320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ar-EG" sz="2400" b="1" dirty="0" smtClean="0"/>
              <a:t>وضع قائد المسلمين موسى بن نصير خطة عسكرية دقيقة لفتح الأندلس، وكانت هذه الخطة </a:t>
            </a:r>
            <a:r>
              <a:rPr lang="ar-EG" sz="2600" b="1" dirty="0" smtClean="0">
                <a:solidFill>
                  <a:srgbClr val="FFFF00"/>
                </a:solidFill>
              </a:rPr>
              <a:t>تتألف من جزأين هما </a:t>
            </a:r>
            <a:r>
              <a:rPr lang="ar-EG" sz="2400" b="1" dirty="0" smtClean="0"/>
              <a:t>: </a:t>
            </a:r>
          </a:p>
          <a:p>
            <a:r>
              <a:rPr lang="ar-EG" sz="2600" b="1" dirty="0" smtClean="0">
                <a:solidFill>
                  <a:srgbClr val="FFFF00"/>
                </a:solidFill>
              </a:rPr>
              <a:t>الأول </a:t>
            </a:r>
            <a:r>
              <a:rPr lang="ar-EG" sz="2400" b="1" dirty="0" smtClean="0"/>
              <a:t>: يقوم على أساس إرسال سرايا استطلاعية إلى سواحل الأندلس الجنوبية بقيادة طريف بن مالك عام 91 هـ ثم العودة إلى المغرب.</a:t>
            </a:r>
          </a:p>
          <a:p>
            <a:r>
              <a:rPr lang="ar-EG" sz="2600" b="1" dirty="0" smtClean="0">
                <a:solidFill>
                  <a:srgbClr val="FFFF00"/>
                </a:solidFill>
              </a:rPr>
              <a:t>الثاني </a:t>
            </a:r>
            <a:r>
              <a:rPr lang="ar-EG" sz="2400" b="1" dirty="0" smtClean="0"/>
              <a:t>: العبور الشامل إلى الأندلس، حيث قام طارق بن زياد عام 92 ه بقيادة جيش مكون من سبعةآلاف مجاهد بعبور المضيق، وقد نجحت عملية العبور .</a:t>
            </a:r>
            <a:endParaRPr lang="en-US" sz="24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6"/>
          <p:cNvPicPr>
            <a:picLocks noChangeAspect="1" noChangeArrowheads="1"/>
          </p:cNvPicPr>
          <p:nvPr/>
        </p:nvPicPr>
        <p:blipFill>
          <a:blip r:embed="rId11" cstate="print">
            <a:lum bright="-20000" contrast="40000"/>
          </a:blip>
          <a:srcRect/>
          <a:stretch>
            <a:fillRect/>
          </a:stretch>
        </p:blipFill>
        <p:spPr bwMode="auto">
          <a:xfrm>
            <a:off x="1357290" y="1071546"/>
            <a:ext cx="7429552" cy="642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ounded Rectangle 11"/>
          <p:cNvSpPr/>
          <p:nvPr/>
        </p:nvSpPr>
        <p:spPr>
          <a:xfrm>
            <a:off x="1357290" y="2000240"/>
            <a:ext cx="7429552" cy="171451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just"/>
            <a:r>
              <a:rPr lang="ar-EG" sz="2400" b="1" dirty="0" smtClean="0"/>
              <a:t>أخذ الإسلام ينتشر رويداً رويداً حتى عم بلاد ما وراء النهر، وظهر فيها أئمة الفقهاء، والمحدثين أمثال: البخاري،</a:t>
            </a:r>
          </a:p>
          <a:p>
            <a:pPr algn="just"/>
            <a:r>
              <a:rPr lang="ar-EG" sz="2400" b="1" dirty="0" smtClean="0"/>
              <a:t>كما ظهر فيها مجاهدون أشداء من الأتراك كان لهم فضل كبير في الفتوحات الإسلامية في العصر العباسي على عهد الغزنويين.</a:t>
            </a:r>
            <a:endParaRPr lang="en-US" sz="2400" b="1" dirty="0"/>
          </a:p>
        </p:txBody>
      </p:sp>
      <p:pic>
        <p:nvPicPr>
          <p:cNvPr id="4" name="Picture 2"/>
          <p:cNvPicPr>
            <a:picLocks noChangeAspect="1" noChangeArrowheads="1"/>
          </p:cNvPicPr>
          <p:nvPr/>
        </p:nvPicPr>
        <p:blipFill>
          <a:blip r:embed="rId12">
            <a:lum bright="-20000" contrast="40000"/>
          </a:blip>
          <a:srcRect/>
          <a:stretch>
            <a:fillRect/>
          </a:stretch>
        </p:blipFill>
        <p:spPr bwMode="auto">
          <a:xfrm>
            <a:off x="1357290" y="4000504"/>
            <a:ext cx="7429552" cy="6429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Rounded Rectangle 13"/>
          <p:cNvSpPr/>
          <p:nvPr/>
        </p:nvSpPr>
        <p:spPr>
          <a:xfrm>
            <a:off x="1357290" y="4929198"/>
            <a:ext cx="7429552" cy="164307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ar-EG" sz="2500" b="1" dirty="0" smtClean="0"/>
              <a:t>تقدم داخل بلاد السند، وأخذ يفتح مدنها واحدة تلو الأخرى. خصوصاً بعد انتصاره على ملك السند «داهر » واستعمل فيها داهر الفيلة، لكن محمد بن القاسم تغلب عليه وقتله.</a:t>
            </a:r>
            <a:endParaRPr lang="en-US" sz="25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to="" calcmode="lin" valueType="num">
                                      <p:cBhvr>
                                        <p:cTn id="24" dur="1" fill="hold"/>
                                        <p:tgtEl>
                                          <p:spTgt spid="4"/>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1135757"/>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r>
              <a:rPr lang="ar-EG" sz="3200" b="1" dirty="0" smtClean="0">
                <a:solidFill>
                  <a:srgbClr val="FF0000"/>
                </a:solidFill>
              </a:rPr>
              <a:t>الفصل الثالث:الفتوحات الإسلامية في العصر العباسي ( 132- 656 هـ)</a:t>
            </a:r>
            <a:endParaRPr lang="ar-SA" sz="32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Wave 10"/>
          <p:cNvSpPr/>
          <p:nvPr/>
        </p:nvSpPr>
        <p:spPr>
          <a:xfrm>
            <a:off x="971600" y="1268760"/>
            <a:ext cx="8100392" cy="864096"/>
          </a:xfrm>
          <a:prstGeom prst="wave">
            <a:avLst>
              <a:gd name="adj1" fmla="val 12500"/>
              <a:gd name="adj2" fmla="val -5121"/>
            </a:avLst>
          </a:prstGeom>
        </p:spPr>
        <p:style>
          <a:lnRef idx="1">
            <a:schemeClr val="dk1"/>
          </a:lnRef>
          <a:fillRef idx="2">
            <a:schemeClr val="dk1"/>
          </a:fillRef>
          <a:effectRef idx="1">
            <a:schemeClr val="dk1"/>
          </a:effectRef>
          <a:fontRef idx="minor">
            <a:schemeClr val="dk1"/>
          </a:fontRef>
        </p:style>
        <p:txBody>
          <a:bodyPr rtlCol="0" anchor="ctr"/>
          <a:lstStyle/>
          <a:p>
            <a:pPr algn="ctr"/>
            <a:r>
              <a:rPr lang="ar-EG" sz="4000" b="1" dirty="0" smtClean="0">
                <a:solidFill>
                  <a:srgbClr val="7030A0"/>
                </a:solidFill>
                <a:hlinkClick r:id="rId11" action="ppaction://hlinksldjump"/>
              </a:rPr>
              <a:t>أولاً : ميدان آسيا الصغرى</a:t>
            </a:r>
            <a:endParaRPr lang="en-US" sz="4000" b="1" dirty="0">
              <a:solidFill>
                <a:srgbClr val="7030A0"/>
              </a:solidFill>
            </a:endParaRPr>
          </a:p>
        </p:txBody>
      </p:sp>
      <p:sp>
        <p:nvSpPr>
          <p:cNvPr id="12" name="Wave 11"/>
          <p:cNvSpPr/>
          <p:nvPr/>
        </p:nvSpPr>
        <p:spPr>
          <a:xfrm>
            <a:off x="971600" y="2132856"/>
            <a:ext cx="8100392" cy="864096"/>
          </a:xfrm>
          <a:prstGeom prst="wave">
            <a:avLst>
              <a:gd name="adj1" fmla="val 12500"/>
              <a:gd name="adj2" fmla="val -4971"/>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EG" sz="4800" b="1" dirty="0" smtClean="0">
                <a:solidFill>
                  <a:srgbClr val="7030A0"/>
                </a:solidFill>
                <a:hlinkClick r:id="rId12" action="ppaction://hlinksldjump"/>
              </a:rPr>
              <a:t>ثانياً : ميدان الهند</a:t>
            </a:r>
            <a:endParaRPr lang="en-US" sz="4800" b="1" dirty="0">
              <a:solidFill>
                <a:srgbClr val="7030A0"/>
              </a:solidFill>
            </a:endParaRPr>
          </a:p>
        </p:txBody>
      </p:sp>
      <p:sp>
        <p:nvSpPr>
          <p:cNvPr id="13" name="Wave 12"/>
          <p:cNvSpPr/>
          <p:nvPr/>
        </p:nvSpPr>
        <p:spPr>
          <a:xfrm>
            <a:off x="1008112" y="4797152"/>
            <a:ext cx="8100392" cy="936104"/>
          </a:xfrm>
          <a:prstGeom prst="wave">
            <a:avLst>
              <a:gd name="adj1" fmla="val 12500"/>
              <a:gd name="adj2" fmla="val -6175"/>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4400" b="1" dirty="0" smtClean="0">
                <a:solidFill>
                  <a:srgbClr val="7030A0"/>
                </a:solidFill>
                <a:hlinkClick r:id="rId13" action="ppaction://hlinksldjump"/>
              </a:rPr>
              <a:t>ثالثاً : ميدان صقلية وإيطاليا</a:t>
            </a:r>
            <a:endParaRPr lang="en-US" sz="4400" b="1" dirty="0">
              <a:solidFill>
                <a:srgbClr val="7030A0"/>
              </a:solidFill>
            </a:endParaRPr>
          </a:p>
        </p:txBody>
      </p:sp>
      <p:sp>
        <p:nvSpPr>
          <p:cNvPr id="14" name="Wave 13"/>
          <p:cNvSpPr/>
          <p:nvPr/>
        </p:nvSpPr>
        <p:spPr>
          <a:xfrm>
            <a:off x="1043608" y="5877272"/>
            <a:ext cx="8028384" cy="864096"/>
          </a:xfrm>
          <a:prstGeom prst="wave">
            <a:avLst>
              <a:gd name="adj1" fmla="val 12500"/>
              <a:gd name="adj2" fmla="val -4924"/>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ar-EG" sz="4400" b="1" dirty="0" smtClean="0">
                <a:solidFill>
                  <a:srgbClr val="7030A0"/>
                </a:solidFill>
                <a:hlinkClick r:id="rId14" action="ppaction://hlinksldjump"/>
              </a:rPr>
              <a:t>رابعاً : ميدان النوبة والسودان</a:t>
            </a:r>
            <a:endParaRPr lang="en-US" sz="4400" b="1" dirty="0">
              <a:solidFill>
                <a:srgbClr val="7030A0"/>
              </a:solidFill>
            </a:endParaRPr>
          </a:p>
        </p:txBody>
      </p:sp>
      <p:sp>
        <p:nvSpPr>
          <p:cNvPr id="15" name="Oval 14"/>
          <p:cNvSpPr/>
          <p:nvPr/>
        </p:nvSpPr>
        <p:spPr>
          <a:xfrm>
            <a:off x="5652120" y="3212976"/>
            <a:ext cx="3384376" cy="151216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ar-EG" sz="3100" b="1" dirty="0" smtClean="0">
                <a:solidFill>
                  <a:srgbClr val="7030A0"/>
                </a:solidFill>
              </a:rPr>
              <a:t>أولاً: فتوحات الخلفاء العباسيين</a:t>
            </a:r>
            <a:endParaRPr lang="en-US" sz="3100" b="1" dirty="0">
              <a:solidFill>
                <a:srgbClr val="7030A0"/>
              </a:solidFill>
            </a:endParaRPr>
          </a:p>
        </p:txBody>
      </p:sp>
      <p:sp>
        <p:nvSpPr>
          <p:cNvPr id="16" name="Oval 15"/>
          <p:cNvSpPr/>
          <p:nvPr/>
        </p:nvSpPr>
        <p:spPr>
          <a:xfrm>
            <a:off x="1043608" y="3140968"/>
            <a:ext cx="4536504" cy="1584176"/>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ar-EG" sz="2900" b="1" dirty="0" smtClean="0">
                <a:solidFill>
                  <a:srgbClr val="7030A0"/>
                </a:solidFill>
              </a:rPr>
              <a:t>ثانياً: الفتوحات في عصر الدويلات التي انفصلت عن الخلافة العباسية</a:t>
            </a:r>
            <a:endParaRPr lang="en-US" sz="2900" b="1" dirty="0">
              <a:solidFill>
                <a:srgbClr val="7030A0"/>
              </a:solidFill>
            </a:endParaRPr>
          </a:p>
        </p:txBody>
      </p:sp>
      <p:cxnSp>
        <p:nvCxnSpPr>
          <p:cNvPr id="18" name="Straight Arrow Connector 17"/>
          <p:cNvCxnSpPr>
            <a:stCxn id="12" idx="3"/>
            <a:endCxn id="15" idx="7"/>
          </p:cNvCxnSpPr>
          <p:nvPr/>
        </p:nvCxnSpPr>
        <p:spPr>
          <a:xfrm flipH="1">
            <a:off x="8540865" y="2564904"/>
            <a:ext cx="128456" cy="86952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0" name="Straight Arrow Connector 19"/>
          <p:cNvCxnSpPr>
            <a:stCxn id="12" idx="1"/>
            <a:endCxn id="16" idx="1"/>
          </p:cNvCxnSpPr>
          <p:nvPr/>
        </p:nvCxnSpPr>
        <p:spPr>
          <a:xfrm rot="10800000" flipH="1" flipV="1">
            <a:off x="1374270" y="2564903"/>
            <a:ext cx="333693" cy="80806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39" presetClass="entr" presetSubtype="0" accel="10000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ppt_h</p:attrName>
                                        </p:attrNameLst>
                                      </p:cBhvr>
                                      <p:tavLst>
                                        <p:tav tm="0">
                                          <p:val>
                                            <p:strVal val="#ppt_h/20"/>
                                          </p:val>
                                        </p:tav>
                                        <p:tav tm="50000">
                                          <p:val>
                                            <p:strVal val="#ppt_h/20"/>
                                          </p:val>
                                        </p:tav>
                                        <p:tav tm="100000">
                                          <p:val>
                                            <p:strVal val="#ppt_h"/>
                                          </p:val>
                                        </p:tav>
                                      </p:tavLst>
                                    </p:anim>
                                    <p:anim calcmode="lin" valueType="num">
                                      <p:cBhvr>
                                        <p:cTn id="17" dur="1000" fill="hold"/>
                                        <p:tgtEl>
                                          <p:spTgt spid="11"/>
                                        </p:tgtEl>
                                        <p:attrNameLst>
                                          <p:attrName>ppt_w</p:attrName>
                                        </p:attrNameLst>
                                      </p:cBhvr>
                                      <p:tavLst>
                                        <p:tav tm="0">
                                          <p:val>
                                            <p:strVal val="#ppt_w+.3"/>
                                          </p:val>
                                        </p:tav>
                                        <p:tav tm="50000">
                                          <p:val>
                                            <p:strVal val="#ppt_w+.3"/>
                                          </p:val>
                                        </p:tav>
                                        <p:tav tm="100000">
                                          <p:val>
                                            <p:strVal val="#ppt_w"/>
                                          </p:val>
                                        </p:tav>
                                      </p:tavLst>
                                    </p:anim>
                                    <p:anim calcmode="lin" valueType="num">
                                      <p:cBhvr>
                                        <p:cTn id="18" dur="1000" fill="hold"/>
                                        <p:tgtEl>
                                          <p:spTgt spid="11"/>
                                        </p:tgtEl>
                                        <p:attrNameLst>
                                          <p:attrName>ppt_x</p:attrName>
                                        </p:attrNameLst>
                                      </p:cBhvr>
                                      <p:tavLst>
                                        <p:tav tm="0">
                                          <p:val>
                                            <p:strVal val="#ppt_x-.3"/>
                                          </p:val>
                                        </p:tav>
                                        <p:tav tm="5000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circle(in)">
                                      <p:cBhvr>
                                        <p:cTn id="24" dur="10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39" presetClass="entr" presetSubtype="0" accel="10000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1000" fill="hold"/>
                                        <p:tgtEl>
                                          <p:spTgt spid="18"/>
                                        </p:tgtEl>
                                        <p:attrNameLst>
                                          <p:attrName>ppt_h</p:attrName>
                                        </p:attrNameLst>
                                      </p:cBhvr>
                                      <p:tavLst>
                                        <p:tav tm="0">
                                          <p:val>
                                            <p:strVal val="#ppt_h/20"/>
                                          </p:val>
                                        </p:tav>
                                        <p:tav tm="50000">
                                          <p:val>
                                            <p:strVal val="#ppt_h/20"/>
                                          </p:val>
                                        </p:tav>
                                        <p:tav tm="100000">
                                          <p:val>
                                            <p:strVal val="#ppt_h"/>
                                          </p:val>
                                        </p:tav>
                                      </p:tavLst>
                                    </p:anim>
                                    <p:anim calcmode="lin" valueType="num">
                                      <p:cBhvr>
                                        <p:cTn id="30" dur="1000" fill="hold"/>
                                        <p:tgtEl>
                                          <p:spTgt spid="18"/>
                                        </p:tgtEl>
                                        <p:attrNameLst>
                                          <p:attrName>ppt_w</p:attrName>
                                        </p:attrNameLst>
                                      </p:cBhvr>
                                      <p:tavLst>
                                        <p:tav tm="0">
                                          <p:val>
                                            <p:strVal val="#ppt_w+.3"/>
                                          </p:val>
                                        </p:tav>
                                        <p:tav tm="50000">
                                          <p:val>
                                            <p:strVal val="#ppt_w+.3"/>
                                          </p:val>
                                        </p:tav>
                                        <p:tav tm="100000">
                                          <p:val>
                                            <p:strVal val="#ppt_w"/>
                                          </p:val>
                                        </p:tav>
                                      </p:tavLst>
                                    </p:anim>
                                    <p:anim calcmode="lin" valueType="num">
                                      <p:cBhvr>
                                        <p:cTn id="31" dur="1000" fill="hold"/>
                                        <p:tgtEl>
                                          <p:spTgt spid="18"/>
                                        </p:tgtEl>
                                        <p:attrNameLst>
                                          <p:attrName>ppt_x</p:attrName>
                                        </p:attrNameLst>
                                      </p:cBhvr>
                                      <p:tavLst>
                                        <p:tav tm="0">
                                          <p:val>
                                            <p:strVal val="#ppt_x-.3"/>
                                          </p:val>
                                        </p:tav>
                                        <p:tav tm="5000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3"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
                                        <p:tgtEl>
                                          <p:spTgt spid="15"/>
                                        </p:tgtEl>
                                      </p:cBhvr>
                                    </p:animEffect>
                                    <p:anim calcmode="lin" valueType="num">
                                      <p:cBhvr>
                                        <p:cTn id="38" dur="400" fill="hold"/>
                                        <p:tgtEl>
                                          <p:spTgt spid="15"/>
                                        </p:tgtEl>
                                        <p:attrNameLst>
                                          <p:attrName>ppt_x</p:attrName>
                                        </p:attrNameLst>
                                      </p:cBhvr>
                                      <p:tavLst>
                                        <p:tav tm="0">
                                          <p:val>
                                            <p:strVal val="#ppt_x"/>
                                          </p:val>
                                        </p:tav>
                                        <p:tav tm="100000">
                                          <p:val>
                                            <p:strVal val="#ppt_x"/>
                                          </p:val>
                                        </p:tav>
                                      </p:tavLst>
                                    </p:anim>
                                    <p:anim calcmode="lin" valueType="num">
                                      <p:cBhvr>
                                        <p:cTn id="39" dur="400" fill="hold"/>
                                        <p:tgtEl>
                                          <p:spTgt spid="15"/>
                                        </p:tgtEl>
                                        <p:attrNameLst>
                                          <p:attrName>ppt_y</p:attrName>
                                        </p:attrNameLst>
                                      </p:cBhvr>
                                      <p:tavLst>
                                        <p:tav tm="0">
                                          <p:val>
                                            <p:strVal val="#ppt_y+0.31"/>
                                          </p:val>
                                        </p:tav>
                                        <p:tav tm="100000">
                                          <p:val>
                                            <p:strVal val="#ppt_y+0.31"/>
                                          </p:val>
                                        </p:tav>
                                      </p:tavLst>
                                    </p:anim>
                                    <p:anim calcmode="lin" valueType="num">
                                      <p:cBhvr>
                                        <p:cTn id="40" dur="600" decel="50000" fill="hold">
                                          <p:stCondLst>
                                            <p:cond delay="400"/>
                                          </p:stCondLst>
                                        </p:cTn>
                                        <p:tgtEl>
                                          <p:spTgt spid="1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1" dur="600" decel="50000" fill="hold">
                                          <p:stCondLst>
                                            <p:cond delay="400"/>
                                          </p:stCondLst>
                                        </p:cTn>
                                        <p:tgtEl>
                                          <p:spTgt spid="1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5" presetClass="entr" presetSubtype="0" fill="hold" nodeType="click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1000"/>
                                        <p:tgtEl>
                                          <p:spTgt spid="20"/>
                                        </p:tgtEl>
                                      </p:cBhvr>
                                    </p:animEffect>
                                    <p:anim calcmode="lin" valueType="num">
                                      <p:cBhvr>
                                        <p:cTn id="47" dur="1000" fill="hold"/>
                                        <p:tgtEl>
                                          <p:spTgt spid="20"/>
                                        </p:tgtEl>
                                        <p:attrNameLst>
                                          <p:attrName>style.rotation</p:attrName>
                                        </p:attrNameLst>
                                      </p:cBhvr>
                                      <p:tavLst>
                                        <p:tav tm="0">
                                          <p:val>
                                            <p:fltVal val="720"/>
                                          </p:val>
                                        </p:tav>
                                        <p:tav tm="100000">
                                          <p:val>
                                            <p:fltVal val="0"/>
                                          </p:val>
                                        </p:tav>
                                      </p:tavLst>
                                    </p:anim>
                                    <p:anim calcmode="lin" valueType="num">
                                      <p:cBhvr>
                                        <p:cTn id="48" dur="1000" fill="hold"/>
                                        <p:tgtEl>
                                          <p:spTgt spid="20"/>
                                        </p:tgtEl>
                                        <p:attrNameLst>
                                          <p:attrName>ppt_h</p:attrName>
                                        </p:attrNameLst>
                                      </p:cBhvr>
                                      <p:tavLst>
                                        <p:tav tm="0">
                                          <p:val>
                                            <p:fltVal val="0"/>
                                          </p:val>
                                        </p:tav>
                                        <p:tav tm="100000">
                                          <p:val>
                                            <p:strVal val="#ppt_h"/>
                                          </p:val>
                                        </p:tav>
                                      </p:tavLst>
                                    </p:anim>
                                    <p:anim calcmode="lin" valueType="num">
                                      <p:cBhvr>
                                        <p:cTn id="49" dur="1000" fill="hold"/>
                                        <p:tgtEl>
                                          <p:spTgt spid="20"/>
                                        </p:tgtEl>
                                        <p:attrNameLst>
                                          <p:attrName>ppt_w</p:attrName>
                                        </p:attrNameLst>
                                      </p:cBhvr>
                                      <p:tavLst>
                                        <p:tav tm="0">
                                          <p:val>
                                            <p:fltVal val="0"/>
                                          </p:val>
                                        </p:tav>
                                        <p:tav tm="100000">
                                          <p:val>
                                            <p:strVal val="#ppt_w"/>
                                          </p:val>
                                        </p:tav>
                                      </p:tavLst>
                                    </p:anim>
                                  </p:childTnLst>
                                </p:cTn>
                              </p:par>
                            </p:childTnLst>
                          </p:cTn>
                        </p:par>
                      </p:childTnLst>
                    </p:cTn>
                  </p:par>
                  <p:par>
                    <p:cTn id="50" fill="hold">
                      <p:stCondLst>
                        <p:cond delay="indefinite"/>
                      </p:stCondLst>
                      <p:childTnLst>
                        <p:par>
                          <p:cTn id="51" fill="hold">
                            <p:stCondLst>
                              <p:cond delay="0"/>
                            </p:stCondLst>
                            <p:childTnLst>
                              <p:par>
                                <p:cTn id="52" presetID="35" presetClass="entr" presetSubtype="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style.rotation</p:attrName>
                                        </p:attrNameLst>
                                      </p:cBhvr>
                                      <p:tavLst>
                                        <p:tav tm="0">
                                          <p:val>
                                            <p:fltVal val="720"/>
                                          </p:val>
                                        </p:tav>
                                        <p:tav tm="100000">
                                          <p:val>
                                            <p:fltVal val="0"/>
                                          </p:val>
                                        </p:tav>
                                      </p:tavLst>
                                    </p:anim>
                                    <p:anim calcmode="lin" valueType="num">
                                      <p:cBhvr>
                                        <p:cTn id="56" dur="1000" fill="hold"/>
                                        <p:tgtEl>
                                          <p:spTgt spid="16"/>
                                        </p:tgtEl>
                                        <p:attrNameLst>
                                          <p:attrName>ppt_h</p:attrName>
                                        </p:attrNameLst>
                                      </p:cBhvr>
                                      <p:tavLst>
                                        <p:tav tm="0">
                                          <p:val>
                                            <p:fltVal val="0"/>
                                          </p:val>
                                        </p:tav>
                                        <p:tav tm="100000">
                                          <p:val>
                                            <p:strVal val="#ppt_h"/>
                                          </p:val>
                                        </p:tav>
                                      </p:tavLst>
                                    </p:anim>
                                    <p:anim calcmode="lin" valueType="num">
                                      <p:cBhvr>
                                        <p:cTn id="57" dur="1000" fill="hold"/>
                                        <p:tgtEl>
                                          <p:spTgt spid="16"/>
                                        </p:tgtEl>
                                        <p:attrNameLst>
                                          <p:attrName>ppt_w</p:attrName>
                                        </p:attrNameLst>
                                      </p:cBhvr>
                                      <p:tavLst>
                                        <p:tav tm="0">
                                          <p:val>
                                            <p:fltVal val="0"/>
                                          </p:val>
                                        </p:tav>
                                        <p:tav tm="100000">
                                          <p:val>
                                            <p:strVal val="#ppt_w"/>
                                          </p:val>
                                        </p:tav>
                                      </p:tavLst>
                                    </p:anim>
                                  </p:childTnLst>
                                </p:cTn>
                              </p:par>
                            </p:childTnLst>
                          </p:cTn>
                        </p:par>
                      </p:childTnLst>
                    </p:cTn>
                  </p:par>
                  <p:par>
                    <p:cTn id="58" fill="hold">
                      <p:stCondLst>
                        <p:cond delay="indefinite"/>
                      </p:stCondLst>
                      <p:childTnLst>
                        <p:par>
                          <p:cTn id="59" fill="hold">
                            <p:stCondLst>
                              <p:cond delay="0"/>
                            </p:stCondLst>
                            <p:childTnLst>
                              <p:par>
                                <p:cTn id="60" presetID="18" presetClass="entr" presetSubtype="12"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strips(downLeft)">
                                      <p:cBhvr>
                                        <p:cTn id="62" dur="10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16" presetClass="entr" presetSubtype="26"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barn(inHorizontal)">
                                      <p:cBhvr>
                                        <p:cTn id="6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2800" b="1" dirty="0" smtClean="0">
                <a:solidFill>
                  <a:srgbClr val="C00000"/>
                </a:solidFill>
              </a:rPr>
              <a:t>أولا: ميادين القتال مع الفرس في العراق </a:t>
            </a:r>
            <a:endParaRPr lang="en-US" sz="2800" b="1" dirty="0">
              <a:solidFill>
                <a:srgbClr val="C0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Oval 10"/>
          <p:cNvSpPr/>
          <p:nvPr/>
        </p:nvSpPr>
        <p:spPr>
          <a:xfrm>
            <a:off x="6156176" y="1196752"/>
            <a:ext cx="2771800"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400" b="1" dirty="0" smtClean="0">
                <a:solidFill>
                  <a:schemeClr val="tx1"/>
                </a:solidFill>
              </a:rPr>
              <a:t>1 – مقدمات الفتح</a:t>
            </a:r>
            <a:endParaRPr lang="en-US" sz="2400" b="1" dirty="0">
              <a:solidFill>
                <a:schemeClr val="tx1"/>
              </a:solidFill>
            </a:endParaRPr>
          </a:p>
        </p:txBody>
      </p:sp>
      <p:sp>
        <p:nvSpPr>
          <p:cNvPr id="12" name="Oval 11"/>
          <p:cNvSpPr/>
          <p:nvPr/>
        </p:nvSpPr>
        <p:spPr>
          <a:xfrm>
            <a:off x="6084168" y="4286256"/>
            <a:ext cx="2880320" cy="648072"/>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EG" sz="2400" b="1" dirty="0" smtClean="0">
                <a:solidFill>
                  <a:schemeClr val="tx1"/>
                </a:solidFill>
              </a:rPr>
              <a:t>2 – فتح العراق</a:t>
            </a:r>
            <a:endParaRPr lang="en-US" sz="2400" b="1" dirty="0">
              <a:solidFill>
                <a:schemeClr val="tx1"/>
              </a:solidFill>
            </a:endParaRPr>
          </a:p>
        </p:txBody>
      </p:sp>
      <p:sp>
        <p:nvSpPr>
          <p:cNvPr id="14" name="Rounded Rectangle 13"/>
          <p:cNvSpPr/>
          <p:nvPr/>
        </p:nvSpPr>
        <p:spPr>
          <a:xfrm>
            <a:off x="1214414" y="2071678"/>
            <a:ext cx="7215238" cy="19288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b="1" dirty="0" smtClean="0"/>
              <a:t>كان المثنى بن حارثة </a:t>
            </a:r>
            <a:r>
              <a:rPr lang="ar-SA" sz="2400" b="1" dirty="0" err="1" smtClean="0"/>
              <a:t>الشيباني</a:t>
            </a:r>
            <a:r>
              <a:rPr lang="ar-SA" sz="2400" b="1" dirty="0" smtClean="0"/>
              <a:t> </a:t>
            </a:r>
            <a:r>
              <a:rPr lang="ar-SA" sz="2400" b="1" dirty="0" smtClean="0"/>
              <a:t>قد دخل في اشتباكات محدودة مع الفرس في العراق، فلما وُلي </a:t>
            </a:r>
            <a:r>
              <a:rPr lang="ar-SA" sz="2400" b="1" dirty="0" err="1" smtClean="0"/>
              <a:t>أبوبكر</a:t>
            </a:r>
            <a:r>
              <a:rPr lang="ar-SA" sz="2400" b="1" dirty="0" smtClean="0"/>
              <a:t> الصديق </a:t>
            </a:r>
            <a:r>
              <a:rPr lang="ar-SA" sz="2400" b="1" dirty="0" smtClean="0"/>
              <a:t>الخلافة استأذنه في فتح تلك البلاد، فأذن له وكتب له عهداً بذلك، فقام المثنى بمجموعة من </a:t>
            </a:r>
            <a:r>
              <a:rPr lang="ar-SA" sz="2400" b="1" dirty="0" smtClean="0"/>
              <a:t>العمليات الناجحة </a:t>
            </a:r>
            <a:r>
              <a:rPr lang="ar-SA" sz="2400" b="1" dirty="0" smtClean="0"/>
              <a:t>وركزَّ اهتمامه على نشر الإسلام بين القبائل العربية.</a:t>
            </a:r>
            <a:endParaRPr lang="ar-SA" sz="2400" b="1" dirty="0"/>
          </a:p>
        </p:txBody>
      </p:sp>
      <p:sp>
        <p:nvSpPr>
          <p:cNvPr id="15" name="Rounded Rectangle 14"/>
          <p:cNvSpPr/>
          <p:nvPr/>
        </p:nvSpPr>
        <p:spPr>
          <a:xfrm>
            <a:off x="1214414" y="5143512"/>
            <a:ext cx="7215238" cy="15716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b="1" dirty="0" smtClean="0"/>
              <a:t>خاض المسلمون بقيادة خالد بن الوليد </a:t>
            </a:r>
            <a:r>
              <a:rPr lang="ar-SA" sz="2400" b="1" dirty="0" smtClean="0"/>
              <a:t>في </a:t>
            </a:r>
            <a:r>
              <a:rPr lang="ar-SA" sz="2400" b="1" dirty="0" smtClean="0"/>
              <a:t>جنوب العراق عدة معارك من أشهرها: معركة ذات </a:t>
            </a:r>
            <a:r>
              <a:rPr lang="ar-SA" sz="2400" b="1" dirty="0" smtClean="0"/>
              <a:t>السلاسل، </a:t>
            </a:r>
            <a:r>
              <a:rPr lang="ar-SA" sz="2400" b="1" dirty="0" err="1" smtClean="0"/>
              <a:t>والمذار</a:t>
            </a:r>
            <a:r>
              <a:rPr lang="ar-SA" sz="2400" b="1" dirty="0" smtClean="0"/>
              <a:t> </a:t>
            </a:r>
            <a:r>
              <a:rPr lang="ar-SA" sz="2400" b="1" dirty="0" smtClean="0"/>
              <a:t>والحيرة </a:t>
            </a:r>
            <a:r>
              <a:rPr lang="ar-SA" sz="2400" b="1" dirty="0" smtClean="0"/>
              <a:t>والفرائض</a:t>
            </a:r>
            <a:r>
              <a:rPr lang="ar-SA" sz="2400" b="1" dirty="0" smtClean="0"/>
              <a:t>، انتهت جميعها بانتصار المسلمين على الفرس.</a:t>
            </a:r>
            <a:endParaRPr lang="ar-SA" sz="24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000" b="1" dirty="0" smtClean="0">
                <a:solidFill>
                  <a:srgbClr val="FF0000"/>
                </a:solidFill>
              </a:rPr>
              <a:t>أولاً : ميدان آسيا الصغرى</a:t>
            </a:r>
            <a:endParaRPr lang="en-US" sz="4000" b="1" dirty="0">
              <a:solidFill>
                <a:srgbClr val="FF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Snip Diagonal Corner Rectangle 10"/>
          <p:cNvSpPr/>
          <p:nvPr/>
        </p:nvSpPr>
        <p:spPr>
          <a:xfrm>
            <a:off x="1187624" y="1052736"/>
            <a:ext cx="7884368" cy="2016224"/>
          </a:xfrm>
          <a:prstGeom prst="snip2Diag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ar-EG" sz="2400" b="1" dirty="0" smtClean="0"/>
              <a:t>تمثلت الحروب في هذا الميدان بين المسلمين والبيزنطيين بالمعارك التي حدثت بين الطرفين على طول سلسلة جبال طوروس، ذات الحصون المنيعه والتي تمكن العباسيون من فتحها، وبالتالي النفاذ إلى داخل آسيا الصغرى حتى مضيق البسفور، وضم أجزاء كبيرة منها إلى الدولة الإسلامية.</a:t>
            </a:r>
            <a:endParaRPr lang="en-US" sz="2400" b="1" dirty="0" smtClean="0"/>
          </a:p>
        </p:txBody>
      </p:sp>
      <p:pic>
        <p:nvPicPr>
          <p:cNvPr id="12" name="Picture 3"/>
          <p:cNvPicPr>
            <a:picLocks noChangeAspect="1" noChangeArrowheads="1"/>
          </p:cNvPicPr>
          <p:nvPr/>
        </p:nvPicPr>
        <p:blipFill>
          <a:blip r:embed="rId11" cstate="print">
            <a:lum contrast="10000"/>
          </a:blip>
          <a:srcRect/>
          <a:stretch>
            <a:fillRect/>
          </a:stretch>
        </p:blipFill>
        <p:spPr bwMode="auto">
          <a:xfrm>
            <a:off x="1187624" y="3212976"/>
            <a:ext cx="7776864" cy="3476625"/>
          </a:xfrm>
          <a:prstGeom prst="roundRect">
            <a:avLst>
              <a:gd name="adj" fmla="val 16667"/>
            </a:avLst>
          </a:prstGeom>
          <a:ln w="57150">
            <a:noFill/>
          </a:ln>
          <a:effectLst>
            <a:glow rad="228600">
              <a:schemeClr val="accent1">
                <a:satMod val="175000"/>
                <a:alpha val="40000"/>
              </a:schemeClr>
            </a:glow>
            <a:outerShdw blurRad="190500" dist="228600" dir="2700000" algn="ctr">
              <a:srgbClr val="000000">
                <a:alpha val="30000"/>
              </a:srgbClr>
            </a:outerShdw>
            <a:softEdge rad="31750"/>
          </a:effectLst>
          <a:scene3d>
            <a:camera prst="orthographicFront"/>
            <a:lightRig rig="glow" dir="t">
              <a:rot lat="0" lon="0" rev="4800000"/>
            </a:lightRig>
          </a:scene3d>
          <a:sp3d prstMaterial="matte">
            <a:bevelT w="127000" h="63500" prst="angle"/>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style.rotation</p:attrName>
                                        </p:attrNameLst>
                                      </p:cBhvr>
                                      <p:tavLst>
                                        <p:tav tm="0">
                                          <p:val>
                                            <p:fltVal val="720"/>
                                          </p:val>
                                        </p:tav>
                                        <p:tav tm="100000">
                                          <p:val>
                                            <p:fltVal val="0"/>
                                          </p:val>
                                        </p:tav>
                                      </p:tavLst>
                                    </p:anim>
                                    <p:anim calcmode="lin" valueType="num">
                                      <p:cBhvr>
                                        <p:cTn id="9" dur="2000" fill="hold"/>
                                        <p:tgtEl>
                                          <p:spTgt spid="10"/>
                                        </p:tgtEl>
                                        <p:attrNameLst>
                                          <p:attrName>ppt_h</p:attrName>
                                        </p:attrNameLst>
                                      </p:cBhvr>
                                      <p:tavLst>
                                        <p:tav tm="0">
                                          <p:val>
                                            <p:fltVal val="0"/>
                                          </p:val>
                                        </p:tav>
                                        <p:tav tm="100000">
                                          <p:val>
                                            <p:strVal val="#ppt_h"/>
                                          </p:val>
                                        </p:tav>
                                      </p:tavLst>
                                    </p:anim>
                                    <p:anim calcmode="lin" valueType="num">
                                      <p:cBhvr>
                                        <p:cTn id="10"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6" presetClass="entr" presetSubtype="26"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Horizontal)">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down)">
                                      <p:cBhvr>
                                        <p:cTn id="2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000" b="1" dirty="0" smtClean="0">
                <a:solidFill>
                  <a:srgbClr val="FF0000"/>
                </a:solidFill>
              </a:rPr>
              <a:t>أولاً : ميدان آسيا الصغرى</a:t>
            </a:r>
            <a:endParaRPr lang="en-US" sz="4000" b="1" dirty="0">
              <a:solidFill>
                <a:srgbClr val="FF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Dodecagon 10"/>
          <p:cNvSpPr/>
          <p:nvPr/>
        </p:nvSpPr>
        <p:spPr>
          <a:xfrm>
            <a:off x="1331640" y="836712"/>
            <a:ext cx="7632848" cy="792088"/>
          </a:xfrm>
          <a:prstGeom prst="dodecago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EG" sz="3200" b="1" dirty="0" smtClean="0">
                <a:solidFill>
                  <a:srgbClr val="7030A0"/>
                </a:solidFill>
              </a:rPr>
              <a:t>1- جهاد الخلفاء العباسيين في بلاد الروم</a:t>
            </a:r>
            <a:endParaRPr lang="en-US" sz="3200" b="1" dirty="0">
              <a:solidFill>
                <a:srgbClr val="7030A0"/>
              </a:solidFill>
            </a:endParaRPr>
          </a:p>
        </p:txBody>
      </p:sp>
      <p:sp>
        <p:nvSpPr>
          <p:cNvPr id="12" name="Rectangle 11"/>
          <p:cNvSpPr/>
          <p:nvPr/>
        </p:nvSpPr>
        <p:spPr>
          <a:xfrm>
            <a:off x="971600" y="1700808"/>
            <a:ext cx="8100392" cy="5040560"/>
          </a:xfrm>
          <a:prstGeom prst="rect">
            <a:avLst/>
          </a:prstGeom>
          <a:blipFill>
            <a:blip r:embed="rId11" cstate="print"/>
            <a:tile tx="0" ty="0" sx="100000" sy="100000" flip="none" algn="tl"/>
          </a:blip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ar-EG" sz="2400" b="1" dirty="0" smtClean="0">
                <a:solidFill>
                  <a:schemeClr val="tx1"/>
                </a:solidFill>
              </a:rPr>
              <a:t>بعد أن استقرت أمور الدولة العباسية واجه الخليفة أبوجعفر المنصور </a:t>
            </a:r>
          </a:p>
          <a:p>
            <a:pPr algn="justLow"/>
            <a:r>
              <a:rPr lang="ar-EG" sz="2400" b="1" dirty="0" smtClean="0">
                <a:solidFill>
                  <a:schemeClr val="tx1"/>
                </a:solidFill>
              </a:rPr>
              <a:t>(136 158هـ) الخطر البيزنطي، فقام بعدة أعمال منها :</a:t>
            </a:r>
          </a:p>
          <a:p>
            <a:pPr algn="justLow"/>
            <a:r>
              <a:rPr lang="ar-EG" sz="2400" b="1" dirty="0" smtClean="0">
                <a:solidFill>
                  <a:schemeClr val="tx1"/>
                </a:solidFill>
              </a:rPr>
              <a:t>( أ ) إعادة تحصين الثغور الإسلامية وتنظيم وسائل الدفاع عنها، وجعل لها إدارة مستقلة،وحشد فيها آلاف المقاتلين،ومنحهم مزارع وبيوت،وأنفق عليهم الأموال</a:t>
            </a:r>
          </a:p>
          <a:p>
            <a:pPr algn="justLow"/>
            <a:r>
              <a:rPr lang="ar-EG" sz="2400" b="1" dirty="0" smtClean="0">
                <a:solidFill>
                  <a:schemeClr val="tx1"/>
                </a:solidFill>
              </a:rPr>
              <a:t>(ب) نظم الصوائف والشواتي، وجعلها تسير في غاراتها وفق تنظيم معين، حيث امتازت حملات الثغور الشامية على البيزنطيين بأنها كانت برية وبحرية في آن واحد، فكان لذلك أثره في نجاحها، وهكذا استطاع المنصور بتنظيمه هذا من وضع حدٍ لأطماع البيزنطيين وتعدياتهم، وجعلهم يعرضون دفع الجزية له مقابل إيقاف الغارات عليهم .</a:t>
            </a:r>
          </a:p>
          <a:p>
            <a:pPr algn="justLow"/>
            <a:r>
              <a:rPr lang="ar-EG" sz="2400" b="1" dirty="0" smtClean="0">
                <a:solidFill>
                  <a:schemeClr val="tx1"/>
                </a:solidFill>
              </a:rPr>
              <a:t>واصل الخليفة المهدي ( 158 - 169 هـ) تحصين الثغور ووجه حملات متتابعة نحو بلاد الروم، فنجحت في اختراق آسيا الصغرى حتى وصلت إلى البسفور، ودمرت الحصون البيزنطية التي مرت بها؛ فاضطرت على إثرها الإمبراطورة (إيرين) - الوصية على عرش بيزنطة - إلى طلب الصلح وتعهدت بدفع الجزية .</a:t>
            </a: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Left)">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iterate type="lt">
                                    <p:tmPct val="5000"/>
                                  </p:iterate>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 calcmode="lin" valueType="num">
                                      <p:cBhvr>
                                        <p:cTn id="14" dur="1000" fill="hold"/>
                                        <p:tgtEl>
                                          <p:spTgt spid="11"/>
                                        </p:tgtEl>
                                        <p:attrNameLst>
                                          <p:attrName>style.rotation</p:attrName>
                                        </p:attrNameLst>
                                      </p:cBhvr>
                                      <p:tavLst>
                                        <p:tav tm="0">
                                          <p:val>
                                            <p:fltVal val="90"/>
                                          </p:val>
                                        </p:tav>
                                        <p:tav tm="100000">
                                          <p:val>
                                            <p:fltVal val="0"/>
                                          </p:val>
                                        </p:tav>
                                      </p:tavLst>
                                    </p:anim>
                                    <p:animEffect transition="in" filter="fade">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2">
                                            <p:bg/>
                                          </p:spTgt>
                                        </p:tgtEl>
                                        <p:attrNameLst>
                                          <p:attrName>style.visibility</p:attrName>
                                        </p:attrNameLst>
                                      </p:cBhvr>
                                      <p:to>
                                        <p:strVal val="visible"/>
                                      </p:to>
                                    </p:set>
                                    <p:animEffect transition="in" filter="wipe(down)">
                                      <p:cBhvr>
                                        <p:cTn id="20" dur="1000"/>
                                        <p:tgtEl>
                                          <p:spTgt spid="12">
                                            <p:bg/>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wipe(down)">
                                      <p:cBhvr>
                                        <p:cTn id="23" dur="1000"/>
                                        <p:tgtEl>
                                          <p:spTgt spid="12">
                                            <p:txEl>
                                              <p:pRg st="0" end="0"/>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xEl>
                                              <p:pRg st="1" end="1"/>
                                            </p:txEl>
                                          </p:spTgt>
                                        </p:tgtEl>
                                        <p:attrNameLst>
                                          <p:attrName>style.visibility</p:attrName>
                                        </p:attrNameLst>
                                      </p:cBhvr>
                                      <p:to>
                                        <p:strVal val="visible"/>
                                      </p:to>
                                    </p:set>
                                    <p:animEffect transition="in" filter="wipe(down)">
                                      <p:cBhvr>
                                        <p:cTn id="26" dur="1000"/>
                                        <p:tgtEl>
                                          <p:spTgt spid="12">
                                            <p:txEl>
                                              <p:pRg st="1" end="1"/>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2">
                                            <p:txEl>
                                              <p:pRg st="2" end="2"/>
                                            </p:txEl>
                                          </p:spTgt>
                                        </p:tgtEl>
                                        <p:attrNameLst>
                                          <p:attrName>style.visibility</p:attrName>
                                        </p:attrNameLst>
                                      </p:cBhvr>
                                      <p:to>
                                        <p:strVal val="visible"/>
                                      </p:to>
                                    </p:set>
                                    <p:animEffect transition="in" filter="wipe(down)">
                                      <p:cBhvr>
                                        <p:cTn id="29" dur="1000"/>
                                        <p:tgtEl>
                                          <p:spTgt spid="12">
                                            <p:txEl>
                                              <p:pRg st="2" end="2"/>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xEl>
                                              <p:pRg st="3" end="3"/>
                                            </p:txEl>
                                          </p:spTgt>
                                        </p:tgtEl>
                                        <p:attrNameLst>
                                          <p:attrName>style.visibility</p:attrName>
                                        </p:attrNameLst>
                                      </p:cBhvr>
                                      <p:to>
                                        <p:strVal val="visible"/>
                                      </p:to>
                                    </p:set>
                                    <p:animEffect transition="in" filter="wipe(down)">
                                      <p:cBhvr>
                                        <p:cTn id="32" dur="1000"/>
                                        <p:tgtEl>
                                          <p:spTgt spid="12">
                                            <p:txEl>
                                              <p:pRg st="3" end="3"/>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2">
                                            <p:txEl>
                                              <p:pRg st="4" end="4"/>
                                            </p:txEl>
                                          </p:spTgt>
                                        </p:tgtEl>
                                        <p:attrNameLst>
                                          <p:attrName>style.visibility</p:attrName>
                                        </p:attrNameLst>
                                      </p:cBhvr>
                                      <p:to>
                                        <p:strVal val="visible"/>
                                      </p:to>
                                    </p:set>
                                    <p:animEffect transition="in" filter="wipe(down)">
                                      <p:cBhvr>
                                        <p:cTn id="35" dur="1000"/>
                                        <p:tgtEl>
                                          <p:spTgt spid="12">
                                            <p:txEl>
                                              <p:pRg st="4" end="4"/>
                                            </p:txEl>
                                          </p:spTgt>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12">
                                            <p:txEl>
                                              <p:pRg st="2" end="2"/>
                                            </p:txEl>
                                          </p:spTgt>
                                        </p:tgtEl>
                                        <p:attrNameLst>
                                          <p:attrName>style.visibility</p:attrName>
                                        </p:attrNameLst>
                                      </p:cBhvr>
                                      <p:to>
                                        <p:strVal val="visible"/>
                                      </p:to>
                                    </p:set>
                                    <p:anim calcmode="lin" valueType="num">
                                      <p:cBhvr>
                                        <p:cTn id="38" dur="1000" fill="hold"/>
                                        <p:tgtEl>
                                          <p:spTgt spid="12">
                                            <p:txEl>
                                              <p:pRg st="2" end="2"/>
                                            </p:txEl>
                                          </p:spTgt>
                                        </p:tgtEl>
                                        <p:attrNameLst>
                                          <p:attrName>ppt_w</p:attrName>
                                        </p:attrNameLst>
                                      </p:cBhvr>
                                      <p:tavLst>
                                        <p:tav tm="0">
                                          <p:val>
                                            <p:fltVal val="0"/>
                                          </p:val>
                                        </p:tav>
                                        <p:tav tm="100000">
                                          <p:val>
                                            <p:strVal val="#ppt_w"/>
                                          </p:val>
                                        </p:tav>
                                      </p:tavLst>
                                    </p:anim>
                                    <p:anim calcmode="lin" valueType="num">
                                      <p:cBhvr>
                                        <p:cTn id="39" dur="1000" fill="hold"/>
                                        <p:tgtEl>
                                          <p:spTgt spid="12">
                                            <p:txEl>
                                              <p:pRg st="2" end="2"/>
                                            </p:txEl>
                                          </p:spTgt>
                                        </p:tgtEl>
                                        <p:attrNameLst>
                                          <p:attrName>ppt_h</p:attrName>
                                        </p:attrNameLst>
                                      </p:cBhvr>
                                      <p:tavLst>
                                        <p:tav tm="0">
                                          <p:val>
                                            <p:fltVal val="0"/>
                                          </p:val>
                                        </p:tav>
                                        <p:tav tm="100000">
                                          <p:val>
                                            <p:strVal val="#ppt_h"/>
                                          </p:val>
                                        </p:tav>
                                      </p:tavLst>
                                    </p:anim>
                                    <p:anim calcmode="lin" valueType="num">
                                      <p:cBhvr>
                                        <p:cTn id="40" dur="1000" fill="hold"/>
                                        <p:tgtEl>
                                          <p:spTgt spid="12">
                                            <p:txEl>
                                              <p:pRg st="2" end="2"/>
                                            </p:txEl>
                                          </p:spTgt>
                                        </p:tgtEl>
                                        <p:attrNameLst>
                                          <p:attrName>style.rotation</p:attrName>
                                        </p:attrNameLst>
                                      </p:cBhvr>
                                      <p:tavLst>
                                        <p:tav tm="0">
                                          <p:val>
                                            <p:fltVal val="360"/>
                                          </p:val>
                                        </p:tav>
                                        <p:tav tm="100000">
                                          <p:val>
                                            <p:fltVal val="0"/>
                                          </p:val>
                                        </p:tav>
                                      </p:tavLst>
                                    </p:anim>
                                    <p:animEffect transition="in" filter="fade">
                                      <p:cBhvr>
                                        <p:cTn id="41" dur="1000"/>
                                        <p:tgtEl>
                                          <p:spTgt spid="12">
                                            <p:txEl>
                                              <p:pRg st="2" end="2"/>
                                            </p:txEl>
                                          </p:spTgt>
                                        </p:tgtEl>
                                      </p:cBhvr>
                                    </p:animEffect>
                                  </p:childTnLst>
                                </p:cTn>
                              </p:par>
                              <p:par>
                                <p:cTn id="42" presetID="49" presetClass="entr" presetSubtype="0" decel="100000" fill="hold" nodeType="withEffect">
                                  <p:stCondLst>
                                    <p:cond delay="0"/>
                                  </p:stCondLst>
                                  <p:childTnLst>
                                    <p:set>
                                      <p:cBhvr>
                                        <p:cTn id="43" dur="1" fill="hold">
                                          <p:stCondLst>
                                            <p:cond delay="0"/>
                                          </p:stCondLst>
                                        </p:cTn>
                                        <p:tgtEl>
                                          <p:spTgt spid="12">
                                            <p:txEl>
                                              <p:pRg st="3" end="3"/>
                                            </p:txEl>
                                          </p:spTgt>
                                        </p:tgtEl>
                                        <p:attrNameLst>
                                          <p:attrName>style.visibility</p:attrName>
                                        </p:attrNameLst>
                                      </p:cBhvr>
                                      <p:to>
                                        <p:strVal val="visible"/>
                                      </p:to>
                                    </p:set>
                                    <p:anim calcmode="lin" valueType="num">
                                      <p:cBhvr>
                                        <p:cTn id="44" dur="1000" fill="hold"/>
                                        <p:tgtEl>
                                          <p:spTgt spid="12">
                                            <p:txEl>
                                              <p:pRg st="3" end="3"/>
                                            </p:txEl>
                                          </p:spTgt>
                                        </p:tgtEl>
                                        <p:attrNameLst>
                                          <p:attrName>ppt_w</p:attrName>
                                        </p:attrNameLst>
                                      </p:cBhvr>
                                      <p:tavLst>
                                        <p:tav tm="0">
                                          <p:val>
                                            <p:fltVal val="0"/>
                                          </p:val>
                                        </p:tav>
                                        <p:tav tm="100000">
                                          <p:val>
                                            <p:strVal val="#ppt_w"/>
                                          </p:val>
                                        </p:tav>
                                      </p:tavLst>
                                    </p:anim>
                                    <p:anim calcmode="lin" valueType="num">
                                      <p:cBhvr>
                                        <p:cTn id="45" dur="1000" fill="hold"/>
                                        <p:tgtEl>
                                          <p:spTgt spid="12">
                                            <p:txEl>
                                              <p:pRg st="3" end="3"/>
                                            </p:txEl>
                                          </p:spTgt>
                                        </p:tgtEl>
                                        <p:attrNameLst>
                                          <p:attrName>ppt_h</p:attrName>
                                        </p:attrNameLst>
                                      </p:cBhvr>
                                      <p:tavLst>
                                        <p:tav tm="0">
                                          <p:val>
                                            <p:fltVal val="0"/>
                                          </p:val>
                                        </p:tav>
                                        <p:tav tm="100000">
                                          <p:val>
                                            <p:strVal val="#ppt_h"/>
                                          </p:val>
                                        </p:tav>
                                      </p:tavLst>
                                    </p:anim>
                                    <p:anim calcmode="lin" valueType="num">
                                      <p:cBhvr>
                                        <p:cTn id="46" dur="1000" fill="hold"/>
                                        <p:tgtEl>
                                          <p:spTgt spid="12">
                                            <p:txEl>
                                              <p:pRg st="3" end="3"/>
                                            </p:txEl>
                                          </p:spTgt>
                                        </p:tgtEl>
                                        <p:attrNameLst>
                                          <p:attrName>style.rotation</p:attrName>
                                        </p:attrNameLst>
                                      </p:cBhvr>
                                      <p:tavLst>
                                        <p:tav tm="0">
                                          <p:val>
                                            <p:fltVal val="360"/>
                                          </p:val>
                                        </p:tav>
                                        <p:tav tm="100000">
                                          <p:val>
                                            <p:fltVal val="0"/>
                                          </p:val>
                                        </p:tav>
                                      </p:tavLst>
                                    </p:anim>
                                    <p:animEffect transition="in" filter="fade">
                                      <p:cBhvr>
                                        <p:cTn id="47" dur="1000"/>
                                        <p:tgtEl>
                                          <p:spTgt spid="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uiExpand="1" build="allAtOnce"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000" b="1" dirty="0" smtClean="0">
                <a:solidFill>
                  <a:srgbClr val="FF0000"/>
                </a:solidFill>
              </a:rPr>
              <a:t>أولاً : ميدان آسيا الصغرى</a:t>
            </a:r>
            <a:endParaRPr lang="en-US" sz="4000" b="1" dirty="0">
              <a:solidFill>
                <a:srgbClr val="FF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Rounded Rectangle 10"/>
          <p:cNvSpPr/>
          <p:nvPr/>
        </p:nvSpPr>
        <p:spPr>
          <a:xfrm>
            <a:off x="1115616" y="908720"/>
            <a:ext cx="7956376" cy="5877272"/>
          </a:xfrm>
          <a:prstGeom prst="roundRect">
            <a:avLst/>
          </a:prstGeom>
          <a:blipFill>
            <a:blip r:embed="rId11" cstate="print"/>
            <a:tile tx="0" ty="0" sx="100000" sy="100000" flip="none" algn="tl"/>
          </a:blipFill>
          <a:ln>
            <a:solidFill>
              <a:srgbClr val="7030A0"/>
            </a:solidFill>
            <a:prstDash val="dash"/>
          </a:ln>
        </p:spPr>
        <p:style>
          <a:lnRef idx="0">
            <a:schemeClr val="accent1"/>
          </a:lnRef>
          <a:fillRef idx="3">
            <a:schemeClr val="accent1"/>
          </a:fillRef>
          <a:effectRef idx="3">
            <a:schemeClr val="accent1"/>
          </a:effectRef>
          <a:fontRef idx="minor">
            <a:schemeClr val="lt1"/>
          </a:fontRef>
        </p:style>
        <p:txBody>
          <a:bodyPr rtlCol="0" anchor="ctr"/>
          <a:lstStyle/>
          <a:p>
            <a:pPr algn="justLow"/>
            <a:r>
              <a:rPr lang="ar-EG" sz="2300" b="1" dirty="0" smtClean="0">
                <a:solidFill>
                  <a:schemeClr val="tx1"/>
                </a:solidFill>
              </a:rPr>
              <a:t>وأما الخليفة هارون الرشيد (170 - 193هـ) فقد أقام منطقة دفاعية تقع  بين الثغور الشامية وشمال سورية، أطلق عليها اسم العواصم؛ ليعتصم فيها الجند، وجعل قاعدة تلك المنطقة (منبج). ورتب لها جيشاً بشكل دائم كما اهتم بإنشاء حصون أخرى جديدة،وأسند قيادتها إلى ابنه المؤتمن. ولتقوية مركز الدولة العسكري بشكل عام ؛ اهتم بتقوية الجيش حتى أصبح أقوى جيوش العالم في ذلك الوقت، وقام بمحاربة الإمبراطورة (إيرين)التي نقضت الاتفاق وأرغمها على دفع الجزية.فاستمرت في دفعها حتى توفيت. </a:t>
            </a:r>
          </a:p>
          <a:p>
            <a:pPr algn="justLow"/>
            <a:r>
              <a:rPr lang="ar-EG" sz="2300" b="1" dirty="0" smtClean="0">
                <a:solidFill>
                  <a:schemeClr val="tx1"/>
                </a:solidFill>
              </a:rPr>
              <a:t>ولما تولى الإمبراطور نقفور الأول العرش البيزنطي سنة (187هـ/ 802 م)نقض الهدنة، وأرسل إلى الرشيد رسالة ملؤها الغرور، وطلب فيها أن يرد الجزية التي سبق أن دفعتها إيرين، فغضب الرشيد، ورد عليه ثم خرج لحربه على رأس جيش قوامه 135 ألف مقاتل، وتوغل في آسيا الصغرى حتى بلغ مدينة هرقلة المسماة اليوم (أركل)فحاصرها وفتحهاعام(191هـ). ثم تحول الرشيد إلى أنقرة حيث لقي نقفور ودارت بينهما معركة حامية الوطيس، انتهت بانتصار الرشيد، وعقد اتفاق بين الطرفين، دفع بموجبه نقفور الجزية. وفي عام 193 ه قُتل نقفور على يد أحد البلغار، كما تُوفي الرشيد في العام نفسه.</a:t>
            </a: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05"/>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 calcmode="lin" valueType="num">
                                      <p:cBhvr>
                                        <p:cTn id="9" dur="1000" fill="hold"/>
                                        <p:tgtEl>
                                          <p:spTgt spid="10"/>
                                        </p:tgtEl>
                                        <p:attrNameLst>
                                          <p:attrName>ppt_x</p:attrName>
                                        </p:attrNameLst>
                                      </p:cBhvr>
                                      <p:tavLst>
                                        <p:tav tm="0">
                                          <p:val>
                                            <p:strVal val="#ppt_x-.2"/>
                                          </p:val>
                                        </p:tav>
                                        <p:tav tm="100000">
                                          <p:val>
                                            <p:strVal val="#ppt_x"/>
                                          </p:val>
                                        </p:tav>
                                      </p:tavLst>
                                    </p:anim>
                                    <p:anim calcmode="lin" valueType="num">
                                      <p:cBhvr>
                                        <p:cTn id="10" dur="1000" fill="hold"/>
                                        <p:tgtEl>
                                          <p:spTgt spid="10"/>
                                        </p:tgtEl>
                                        <p:attrNameLst>
                                          <p:attrName>ppt_y</p:attrName>
                                        </p:attrNameLst>
                                      </p:cBhvr>
                                      <p:tavLst>
                                        <p:tav tm="0">
                                          <p:val>
                                            <p:strVal val="#ppt_y"/>
                                          </p:val>
                                        </p:tav>
                                        <p:tav tm="100000">
                                          <p:val>
                                            <p:strVal val="#ppt_y"/>
                                          </p:val>
                                        </p:tav>
                                      </p:tavLst>
                                    </p:anim>
                                    <p:animEffect transition="in" filter="fade">
                                      <p:cBhvr>
                                        <p:cTn id="11" dur="10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11">
                                            <p:bg/>
                                          </p:spTgt>
                                        </p:tgtEl>
                                        <p:attrNameLst>
                                          <p:attrName>style.visibility</p:attrName>
                                        </p:attrNameLst>
                                      </p:cBhvr>
                                      <p:to>
                                        <p:strVal val="visible"/>
                                      </p:to>
                                    </p:set>
                                    <p:animEffect transition="in" filter="wipe(down)">
                                      <p:cBhvr>
                                        <p:cTn id="16" dur="290">
                                          <p:stCondLst>
                                            <p:cond delay="0"/>
                                          </p:stCondLst>
                                        </p:cTn>
                                        <p:tgtEl>
                                          <p:spTgt spid="11">
                                            <p:bg/>
                                          </p:spTgt>
                                        </p:tgtEl>
                                      </p:cBhvr>
                                    </p:animEffect>
                                    <p:anim calcmode="lin" valueType="num">
                                      <p:cBhvr>
                                        <p:cTn id="17" dur="911" tmFilter="0,0; 0.14,0.36; 0.43,0.73; 0.71,0.91; 1.0,1.0">
                                          <p:stCondLst>
                                            <p:cond delay="0"/>
                                          </p:stCondLst>
                                        </p:cTn>
                                        <p:tgtEl>
                                          <p:spTgt spid="11">
                                            <p:bg/>
                                          </p:spTgt>
                                        </p:tgtEl>
                                        <p:attrNameLst>
                                          <p:attrName>ppt_x</p:attrName>
                                        </p:attrNameLst>
                                      </p:cBhvr>
                                      <p:tavLst>
                                        <p:tav tm="0">
                                          <p:val>
                                            <p:strVal val="#ppt_x-0.25"/>
                                          </p:val>
                                        </p:tav>
                                        <p:tav tm="100000">
                                          <p:val>
                                            <p:strVal val="#ppt_x"/>
                                          </p:val>
                                        </p:tav>
                                      </p:tavLst>
                                    </p:anim>
                                    <p:anim calcmode="lin" valueType="num">
                                      <p:cBhvr>
                                        <p:cTn id="18" dur="332" tmFilter="0.0,0.0; 0.25,0.07; 0.50,0.2; 0.75,0.467; 1.0,1.0">
                                          <p:stCondLst>
                                            <p:cond delay="0"/>
                                          </p:stCondLst>
                                        </p:cTn>
                                        <p:tgtEl>
                                          <p:spTgt spid="11">
                                            <p:bg/>
                                          </p:spTgt>
                                        </p:tgtEl>
                                        <p:attrNameLst>
                                          <p:attrName>ppt_y</p:attrName>
                                        </p:attrNameLst>
                                      </p:cBhvr>
                                      <p:tavLst>
                                        <p:tav tm="0" fmla="#ppt_y-sin(pi*$)/3">
                                          <p:val>
                                            <p:fltVal val="0.5"/>
                                          </p:val>
                                        </p:tav>
                                        <p:tav tm="100000">
                                          <p:val>
                                            <p:fltVal val="1"/>
                                          </p:val>
                                        </p:tav>
                                      </p:tavLst>
                                    </p:anim>
                                    <p:anim calcmode="lin" valueType="num">
                                      <p:cBhvr>
                                        <p:cTn id="19" dur="332" tmFilter="0, 0; 0.125,0.2665; 0.25,0.4; 0.375,0.465; 0.5,0.5;  0.625,0.535; 0.75,0.6; 0.875,0.7335; 1,1">
                                          <p:stCondLst>
                                            <p:cond delay="332"/>
                                          </p:stCondLst>
                                        </p:cTn>
                                        <p:tgtEl>
                                          <p:spTgt spid="11">
                                            <p:bg/>
                                          </p:spTgt>
                                        </p:tgtEl>
                                        <p:attrNameLst>
                                          <p:attrName>ppt_y</p:attrName>
                                        </p:attrNameLst>
                                      </p:cBhvr>
                                      <p:tavLst>
                                        <p:tav tm="0" fmla="#ppt_y-sin(pi*$)/9">
                                          <p:val>
                                            <p:fltVal val="0"/>
                                          </p:val>
                                        </p:tav>
                                        <p:tav tm="100000">
                                          <p:val>
                                            <p:fltVal val="1"/>
                                          </p:val>
                                        </p:tav>
                                      </p:tavLst>
                                    </p:anim>
                                    <p:anim calcmode="lin" valueType="num">
                                      <p:cBhvr>
                                        <p:cTn id="20" dur="166" tmFilter="0, 0; 0.125,0.2665; 0.25,0.4; 0.375,0.465; 0.5,0.5;  0.625,0.535; 0.75,0.6; 0.875,0.7335; 1,1">
                                          <p:stCondLst>
                                            <p:cond delay="662"/>
                                          </p:stCondLst>
                                        </p:cTn>
                                        <p:tgtEl>
                                          <p:spTgt spid="11">
                                            <p:bg/>
                                          </p:spTgt>
                                        </p:tgtEl>
                                        <p:attrNameLst>
                                          <p:attrName>ppt_y</p:attrName>
                                        </p:attrNameLst>
                                      </p:cBhvr>
                                      <p:tavLst>
                                        <p:tav tm="0" fmla="#ppt_y-sin(pi*$)/27">
                                          <p:val>
                                            <p:fltVal val="0"/>
                                          </p:val>
                                        </p:tav>
                                        <p:tav tm="100000">
                                          <p:val>
                                            <p:fltVal val="1"/>
                                          </p:val>
                                        </p:tav>
                                      </p:tavLst>
                                    </p:anim>
                                    <p:anim calcmode="lin" valueType="num">
                                      <p:cBhvr>
                                        <p:cTn id="21" dur="82" tmFilter="0, 0; 0.125,0.2665; 0.25,0.4; 0.375,0.465; 0.5,0.5;  0.625,0.535; 0.75,0.6; 0.875,0.7335; 1,1">
                                          <p:stCondLst>
                                            <p:cond delay="828"/>
                                          </p:stCondLst>
                                        </p:cTn>
                                        <p:tgtEl>
                                          <p:spTgt spid="11">
                                            <p:bg/>
                                          </p:spTgt>
                                        </p:tgtEl>
                                        <p:attrNameLst>
                                          <p:attrName>ppt_y</p:attrName>
                                        </p:attrNameLst>
                                      </p:cBhvr>
                                      <p:tavLst>
                                        <p:tav tm="0" fmla="#ppt_y-sin(pi*$)/81">
                                          <p:val>
                                            <p:fltVal val="0"/>
                                          </p:val>
                                        </p:tav>
                                        <p:tav tm="100000">
                                          <p:val>
                                            <p:fltVal val="1"/>
                                          </p:val>
                                        </p:tav>
                                      </p:tavLst>
                                    </p:anim>
                                    <p:animScale>
                                      <p:cBhvr>
                                        <p:cTn id="22" dur="13">
                                          <p:stCondLst>
                                            <p:cond delay="325"/>
                                          </p:stCondLst>
                                        </p:cTn>
                                        <p:tgtEl>
                                          <p:spTgt spid="11">
                                            <p:bg/>
                                          </p:spTgt>
                                        </p:tgtEl>
                                      </p:cBhvr>
                                      <p:to x="100000" y="60000"/>
                                    </p:animScale>
                                    <p:animScale>
                                      <p:cBhvr>
                                        <p:cTn id="23" dur="83" decel="50000">
                                          <p:stCondLst>
                                            <p:cond delay="338"/>
                                          </p:stCondLst>
                                        </p:cTn>
                                        <p:tgtEl>
                                          <p:spTgt spid="11">
                                            <p:bg/>
                                          </p:spTgt>
                                        </p:tgtEl>
                                      </p:cBhvr>
                                      <p:to x="100000" y="100000"/>
                                    </p:animScale>
                                    <p:animScale>
                                      <p:cBhvr>
                                        <p:cTn id="24" dur="13">
                                          <p:stCondLst>
                                            <p:cond delay="656"/>
                                          </p:stCondLst>
                                        </p:cTn>
                                        <p:tgtEl>
                                          <p:spTgt spid="11">
                                            <p:bg/>
                                          </p:spTgt>
                                        </p:tgtEl>
                                      </p:cBhvr>
                                      <p:to x="100000" y="80000"/>
                                    </p:animScale>
                                    <p:animScale>
                                      <p:cBhvr>
                                        <p:cTn id="25" dur="83" decel="50000">
                                          <p:stCondLst>
                                            <p:cond delay="669"/>
                                          </p:stCondLst>
                                        </p:cTn>
                                        <p:tgtEl>
                                          <p:spTgt spid="11">
                                            <p:bg/>
                                          </p:spTgt>
                                        </p:tgtEl>
                                      </p:cBhvr>
                                      <p:to x="100000" y="100000"/>
                                    </p:animScale>
                                    <p:animScale>
                                      <p:cBhvr>
                                        <p:cTn id="26" dur="13">
                                          <p:stCondLst>
                                            <p:cond delay="821"/>
                                          </p:stCondLst>
                                        </p:cTn>
                                        <p:tgtEl>
                                          <p:spTgt spid="11">
                                            <p:bg/>
                                          </p:spTgt>
                                        </p:tgtEl>
                                      </p:cBhvr>
                                      <p:to x="100000" y="90000"/>
                                    </p:animScale>
                                    <p:animScale>
                                      <p:cBhvr>
                                        <p:cTn id="27" dur="83" decel="50000">
                                          <p:stCondLst>
                                            <p:cond delay="834"/>
                                          </p:stCondLst>
                                        </p:cTn>
                                        <p:tgtEl>
                                          <p:spTgt spid="11">
                                            <p:bg/>
                                          </p:spTgt>
                                        </p:tgtEl>
                                      </p:cBhvr>
                                      <p:to x="100000" y="100000"/>
                                    </p:animScale>
                                    <p:animScale>
                                      <p:cBhvr>
                                        <p:cTn id="28" dur="13">
                                          <p:stCondLst>
                                            <p:cond delay="904"/>
                                          </p:stCondLst>
                                        </p:cTn>
                                        <p:tgtEl>
                                          <p:spTgt spid="11">
                                            <p:bg/>
                                          </p:spTgt>
                                        </p:tgtEl>
                                      </p:cBhvr>
                                      <p:to x="100000" y="95000"/>
                                    </p:animScale>
                                    <p:animScale>
                                      <p:cBhvr>
                                        <p:cTn id="29" dur="83" decel="50000">
                                          <p:stCondLst>
                                            <p:cond delay="917"/>
                                          </p:stCondLst>
                                        </p:cTn>
                                        <p:tgtEl>
                                          <p:spTgt spid="11">
                                            <p:bg/>
                                          </p:spTgt>
                                        </p:tgtEl>
                                      </p:cBhvr>
                                      <p:to x="100000" y="100000"/>
                                    </p:animScale>
                                  </p:childTnLst>
                                </p:cTn>
                              </p:par>
                              <p:par>
                                <p:cTn id="30" presetID="26" presetClass="entr" presetSubtype="0" fill="hold" grpId="0" nodeType="withEffect">
                                  <p:stCondLst>
                                    <p:cond delay="0"/>
                                  </p:stCondLst>
                                  <p:childTnLst>
                                    <p:set>
                                      <p:cBhvr>
                                        <p:cTn id="31" dur="1" fill="hold">
                                          <p:stCondLst>
                                            <p:cond delay="0"/>
                                          </p:stCondLst>
                                        </p:cTn>
                                        <p:tgtEl>
                                          <p:spTgt spid="11">
                                            <p:txEl>
                                              <p:pRg st="0" end="0"/>
                                            </p:txEl>
                                          </p:spTgt>
                                        </p:tgtEl>
                                        <p:attrNameLst>
                                          <p:attrName>style.visibility</p:attrName>
                                        </p:attrNameLst>
                                      </p:cBhvr>
                                      <p:to>
                                        <p:strVal val="visible"/>
                                      </p:to>
                                    </p:set>
                                    <p:animEffect transition="in" filter="wipe(down)">
                                      <p:cBhvr>
                                        <p:cTn id="32" dur="290">
                                          <p:stCondLst>
                                            <p:cond delay="0"/>
                                          </p:stCondLst>
                                        </p:cTn>
                                        <p:tgtEl>
                                          <p:spTgt spid="11">
                                            <p:txEl>
                                              <p:pRg st="0" end="0"/>
                                            </p:txEl>
                                          </p:spTgt>
                                        </p:tgtEl>
                                      </p:cBhvr>
                                    </p:animEffect>
                                    <p:anim calcmode="lin" valueType="num">
                                      <p:cBhvr>
                                        <p:cTn id="33" dur="911" tmFilter="0,0; 0.14,0.36; 0.43,0.73; 0.71,0.91; 1.0,1.0">
                                          <p:stCondLst>
                                            <p:cond delay="0"/>
                                          </p:stCondLst>
                                        </p:cTn>
                                        <p:tgtEl>
                                          <p:spTgt spid="11">
                                            <p:txEl>
                                              <p:pRg st="0" end="0"/>
                                            </p:txEl>
                                          </p:spTgt>
                                        </p:tgtEl>
                                        <p:attrNameLst>
                                          <p:attrName>ppt_x</p:attrName>
                                        </p:attrNameLst>
                                      </p:cBhvr>
                                      <p:tavLst>
                                        <p:tav tm="0">
                                          <p:val>
                                            <p:strVal val="#ppt_x-0.25"/>
                                          </p:val>
                                        </p:tav>
                                        <p:tav tm="100000">
                                          <p:val>
                                            <p:strVal val="#ppt_x"/>
                                          </p:val>
                                        </p:tav>
                                      </p:tavLst>
                                    </p:anim>
                                    <p:anim calcmode="lin" valueType="num">
                                      <p:cBhvr>
                                        <p:cTn id="34" dur="332" tmFilter="0.0,0.0; 0.25,0.07; 0.50,0.2; 0.75,0.467; 1.0,1.0">
                                          <p:stCondLst>
                                            <p:cond delay="0"/>
                                          </p:stCondLst>
                                        </p:cTn>
                                        <p:tgtEl>
                                          <p:spTgt spid="11">
                                            <p:txEl>
                                              <p:pRg st="0" end="0"/>
                                            </p:txEl>
                                          </p:spTgt>
                                        </p:tgtEl>
                                        <p:attrNameLst>
                                          <p:attrName>ppt_y</p:attrName>
                                        </p:attrNameLst>
                                      </p:cBhvr>
                                      <p:tavLst>
                                        <p:tav tm="0" fmla="#ppt_y-sin(pi*$)/3">
                                          <p:val>
                                            <p:fltVal val="0.5"/>
                                          </p:val>
                                        </p:tav>
                                        <p:tav tm="100000">
                                          <p:val>
                                            <p:fltVal val="1"/>
                                          </p:val>
                                        </p:tav>
                                      </p:tavLst>
                                    </p:anim>
                                    <p:anim calcmode="lin" valueType="num">
                                      <p:cBhvr>
                                        <p:cTn id="35" dur="332" tmFilter="0, 0; 0.125,0.2665; 0.25,0.4; 0.375,0.465; 0.5,0.5;  0.625,0.535; 0.75,0.6; 0.875,0.7335; 1,1">
                                          <p:stCondLst>
                                            <p:cond delay="332"/>
                                          </p:stCondLst>
                                        </p:cTn>
                                        <p:tgtEl>
                                          <p:spTgt spid="11">
                                            <p:txEl>
                                              <p:pRg st="0" end="0"/>
                                            </p:txEl>
                                          </p:spTgt>
                                        </p:tgtEl>
                                        <p:attrNameLst>
                                          <p:attrName>ppt_y</p:attrName>
                                        </p:attrNameLst>
                                      </p:cBhvr>
                                      <p:tavLst>
                                        <p:tav tm="0" fmla="#ppt_y-sin(pi*$)/9">
                                          <p:val>
                                            <p:fltVal val="0"/>
                                          </p:val>
                                        </p:tav>
                                        <p:tav tm="100000">
                                          <p:val>
                                            <p:fltVal val="1"/>
                                          </p:val>
                                        </p:tav>
                                      </p:tavLst>
                                    </p:anim>
                                    <p:anim calcmode="lin" valueType="num">
                                      <p:cBhvr>
                                        <p:cTn id="36" dur="166" tmFilter="0, 0; 0.125,0.2665; 0.25,0.4; 0.375,0.465; 0.5,0.5;  0.625,0.535; 0.75,0.6; 0.875,0.7335; 1,1">
                                          <p:stCondLst>
                                            <p:cond delay="662"/>
                                          </p:stCondLst>
                                        </p:cTn>
                                        <p:tgtEl>
                                          <p:spTgt spid="11">
                                            <p:txEl>
                                              <p:pRg st="0" end="0"/>
                                            </p:txEl>
                                          </p:spTgt>
                                        </p:tgtEl>
                                        <p:attrNameLst>
                                          <p:attrName>ppt_y</p:attrName>
                                        </p:attrNameLst>
                                      </p:cBhvr>
                                      <p:tavLst>
                                        <p:tav tm="0" fmla="#ppt_y-sin(pi*$)/27">
                                          <p:val>
                                            <p:fltVal val="0"/>
                                          </p:val>
                                        </p:tav>
                                        <p:tav tm="100000">
                                          <p:val>
                                            <p:fltVal val="1"/>
                                          </p:val>
                                        </p:tav>
                                      </p:tavLst>
                                    </p:anim>
                                    <p:anim calcmode="lin" valueType="num">
                                      <p:cBhvr>
                                        <p:cTn id="37" dur="82" tmFilter="0, 0; 0.125,0.2665; 0.25,0.4; 0.375,0.465; 0.5,0.5;  0.625,0.535; 0.75,0.6; 0.875,0.7335; 1,1">
                                          <p:stCondLst>
                                            <p:cond delay="828"/>
                                          </p:stCondLst>
                                        </p:cTn>
                                        <p:tgtEl>
                                          <p:spTgt spid="11">
                                            <p:txEl>
                                              <p:pRg st="0" end="0"/>
                                            </p:txEl>
                                          </p:spTgt>
                                        </p:tgtEl>
                                        <p:attrNameLst>
                                          <p:attrName>ppt_y</p:attrName>
                                        </p:attrNameLst>
                                      </p:cBhvr>
                                      <p:tavLst>
                                        <p:tav tm="0" fmla="#ppt_y-sin(pi*$)/81">
                                          <p:val>
                                            <p:fltVal val="0"/>
                                          </p:val>
                                        </p:tav>
                                        <p:tav tm="100000">
                                          <p:val>
                                            <p:fltVal val="1"/>
                                          </p:val>
                                        </p:tav>
                                      </p:tavLst>
                                    </p:anim>
                                    <p:animScale>
                                      <p:cBhvr>
                                        <p:cTn id="38" dur="13">
                                          <p:stCondLst>
                                            <p:cond delay="325"/>
                                          </p:stCondLst>
                                        </p:cTn>
                                        <p:tgtEl>
                                          <p:spTgt spid="11">
                                            <p:txEl>
                                              <p:pRg st="0" end="0"/>
                                            </p:txEl>
                                          </p:spTgt>
                                        </p:tgtEl>
                                      </p:cBhvr>
                                      <p:to x="100000" y="60000"/>
                                    </p:animScale>
                                    <p:animScale>
                                      <p:cBhvr>
                                        <p:cTn id="39" dur="83" decel="50000">
                                          <p:stCondLst>
                                            <p:cond delay="338"/>
                                          </p:stCondLst>
                                        </p:cTn>
                                        <p:tgtEl>
                                          <p:spTgt spid="11">
                                            <p:txEl>
                                              <p:pRg st="0" end="0"/>
                                            </p:txEl>
                                          </p:spTgt>
                                        </p:tgtEl>
                                      </p:cBhvr>
                                      <p:to x="100000" y="100000"/>
                                    </p:animScale>
                                    <p:animScale>
                                      <p:cBhvr>
                                        <p:cTn id="40" dur="13">
                                          <p:stCondLst>
                                            <p:cond delay="656"/>
                                          </p:stCondLst>
                                        </p:cTn>
                                        <p:tgtEl>
                                          <p:spTgt spid="11">
                                            <p:txEl>
                                              <p:pRg st="0" end="0"/>
                                            </p:txEl>
                                          </p:spTgt>
                                        </p:tgtEl>
                                      </p:cBhvr>
                                      <p:to x="100000" y="80000"/>
                                    </p:animScale>
                                    <p:animScale>
                                      <p:cBhvr>
                                        <p:cTn id="41" dur="83" decel="50000">
                                          <p:stCondLst>
                                            <p:cond delay="669"/>
                                          </p:stCondLst>
                                        </p:cTn>
                                        <p:tgtEl>
                                          <p:spTgt spid="11">
                                            <p:txEl>
                                              <p:pRg st="0" end="0"/>
                                            </p:txEl>
                                          </p:spTgt>
                                        </p:tgtEl>
                                      </p:cBhvr>
                                      <p:to x="100000" y="100000"/>
                                    </p:animScale>
                                    <p:animScale>
                                      <p:cBhvr>
                                        <p:cTn id="42" dur="13">
                                          <p:stCondLst>
                                            <p:cond delay="821"/>
                                          </p:stCondLst>
                                        </p:cTn>
                                        <p:tgtEl>
                                          <p:spTgt spid="11">
                                            <p:txEl>
                                              <p:pRg st="0" end="0"/>
                                            </p:txEl>
                                          </p:spTgt>
                                        </p:tgtEl>
                                      </p:cBhvr>
                                      <p:to x="100000" y="90000"/>
                                    </p:animScale>
                                    <p:animScale>
                                      <p:cBhvr>
                                        <p:cTn id="43" dur="83" decel="50000">
                                          <p:stCondLst>
                                            <p:cond delay="834"/>
                                          </p:stCondLst>
                                        </p:cTn>
                                        <p:tgtEl>
                                          <p:spTgt spid="11">
                                            <p:txEl>
                                              <p:pRg st="0" end="0"/>
                                            </p:txEl>
                                          </p:spTgt>
                                        </p:tgtEl>
                                      </p:cBhvr>
                                      <p:to x="100000" y="100000"/>
                                    </p:animScale>
                                    <p:animScale>
                                      <p:cBhvr>
                                        <p:cTn id="44" dur="13">
                                          <p:stCondLst>
                                            <p:cond delay="904"/>
                                          </p:stCondLst>
                                        </p:cTn>
                                        <p:tgtEl>
                                          <p:spTgt spid="11">
                                            <p:txEl>
                                              <p:pRg st="0" end="0"/>
                                            </p:txEl>
                                          </p:spTgt>
                                        </p:tgtEl>
                                      </p:cBhvr>
                                      <p:to x="100000" y="95000"/>
                                    </p:animScale>
                                    <p:animScale>
                                      <p:cBhvr>
                                        <p:cTn id="45" dur="83" decel="50000">
                                          <p:stCondLst>
                                            <p:cond delay="917"/>
                                          </p:stCondLst>
                                        </p:cTn>
                                        <p:tgtEl>
                                          <p:spTgt spid="11">
                                            <p:txEl>
                                              <p:pRg st="0" end="0"/>
                                            </p:txEl>
                                          </p:spTgt>
                                        </p:tgtEl>
                                      </p:cBhvr>
                                      <p:to x="100000" y="100000"/>
                                    </p:animScale>
                                  </p:childTnLst>
                                </p:cTn>
                              </p:par>
                              <p:par>
                                <p:cTn id="46" presetID="26" presetClass="entr" presetSubtype="0" fill="hold" grpId="0" nodeType="withEffect">
                                  <p:stCondLst>
                                    <p:cond delay="0"/>
                                  </p:stCondLst>
                                  <p:childTnLst>
                                    <p:set>
                                      <p:cBhvr>
                                        <p:cTn id="47" dur="1" fill="hold">
                                          <p:stCondLst>
                                            <p:cond delay="0"/>
                                          </p:stCondLst>
                                        </p:cTn>
                                        <p:tgtEl>
                                          <p:spTgt spid="11">
                                            <p:txEl>
                                              <p:pRg st="1" end="1"/>
                                            </p:txEl>
                                          </p:spTgt>
                                        </p:tgtEl>
                                        <p:attrNameLst>
                                          <p:attrName>style.visibility</p:attrName>
                                        </p:attrNameLst>
                                      </p:cBhvr>
                                      <p:to>
                                        <p:strVal val="visible"/>
                                      </p:to>
                                    </p:set>
                                    <p:animEffect transition="in" filter="wipe(down)">
                                      <p:cBhvr>
                                        <p:cTn id="48" dur="290">
                                          <p:stCondLst>
                                            <p:cond delay="0"/>
                                          </p:stCondLst>
                                        </p:cTn>
                                        <p:tgtEl>
                                          <p:spTgt spid="11">
                                            <p:txEl>
                                              <p:pRg st="1" end="1"/>
                                            </p:txEl>
                                          </p:spTgt>
                                        </p:tgtEl>
                                      </p:cBhvr>
                                    </p:animEffect>
                                    <p:anim calcmode="lin" valueType="num">
                                      <p:cBhvr>
                                        <p:cTn id="49" dur="911" tmFilter="0,0; 0.14,0.36; 0.43,0.73; 0.71,0.91; 1.0,1.0">
                                          <p:stCondLst>
                                            <p:cond delay="0"/>
                                          </p:stCondLst>
                                        </p:cTn>
                                        <p:tgtEl>
                                          <p:spTgt spid="11">
                                            <p:txEl>
                                              <p:pRg st="1" end="1"/>
                                            </p:txEl>
                                          </p:spTgt>
                                        </p:tgtEl>
                                        <p:attrNameLst>
                                          <p:attrName>ppt_x</p:attrName>
                                        </p:attrNameLst>
                                      </p:cBhvr>
                                      <p:tavLst>
                                        <p:tav tm="0">
                                          <p:val>
                                            <p:strVal val="#ppt_x-0.25"/>
                                          </p:val>
                                        </p:tav>
                                        <p:tav tm="100000">
                                          <p:val>
                                            <p:strVal val="#ppt_x"/>
                                          </p:val>
                                        </p:tav>
                                      </p:tavLst>
                                    </p:anim>
                                    <p:anim calcmode="lin" valueType="num">
                                      <p:cBhvr>
                                        <p:cTn id="50" dur="332" tmFilter="0.0,0.0; 0.25,0.07; 0.50,0.2; 0.75,0.467; 1.0,1.0">
                                          <p:stCondLst>
                                            <p:cond delay="0"/>
                                          </p:stCondLst>
                                        </p:cTn>
                                        <p:tgtEl>
                                          <p:spTgt spid="11">
                                            <p:txEl>
                                              <p:pRg st="1" end="1"/>
                                            </p:txEl>
                                          </p:spTgt>
                                        </p:tgtEl>
                                        <p:attrNameLst>
                                          <p:attrName>ppt_y</p:attrName>
                                        </p:attrNameLst>
                                      </p:cBhvr>
                                      <p:tavLst>
                                        <p:tav tm="0" fmla="#ppt_y-sin(pi*$)/3">
                                          <p:val>
                                            <p:fltVal val="0.5"/>
                                          </p:val>
                                        </p:tav>
                                        <p:tav tm="100000">
                                          <p:val>
                                            <p:fltVal val="1"/>
                                          </p:val>
                                        </p:tav>
                                      </p:tavLst>
                                    </p:anim>
                                    <p:anim calcmode="lin" valueType="num">
                                      <p:cBhvr>
                                        <p:cTn id="51" dur="332" tmFilter="0, 0; 0.125,0.2665; 0.25,0.4; 0.375,0.465; 0.5,0.5;  0.625,0.535; 0.75,0.6; 0.875,0.7335; 1,1">
                                          <p:stCondLst>
                                            <p:cond delay="332"/>
                                          </p:stCondLst>
                                        </p:cTn>
                                        <p:tgtEl>
                                          <p:spTgt spid="11">
                                            <p:txEl>
                                              <p:pRg st="1" end="1"/>
                                            </p:txEl>
                                          </p:spTgt>
                                        </p:tgtEl>
                                        <p:attrNameLst>
                                          <p:attrName>ppt_y</p:attrName>
                                        </p:attrNameLst>
                                      </p:cBhvr>
                                      <p:tavLst>
                                        <p:tav tm="0" fmla="#ppt_y-sin(pi*$)/9">
                                          <p:val>
                                            <p:fltVal val="0"/>
                                          </p:val>
                                        </p:tav>
                                        <p:tav tm="100000">
                                          <p:val>
                                            <p:fltVal val="1"/>
                                          </p:val>
                                        </p:tav>
                                      </p:tavLst>
                                    </p:anim>
                                    <p:anim calcmode="lin" valueType="num">
                                      <p:cBhvr>
                                        <p:cTn id="52" dur="166" tmFilter="0, 0; 0.125,0.2665; 0.25,0.4; 0.375,0.465; 0.5,0.5;  0.625,0.535; 0.75,0.6; 0.875,0.7335; 1,1">
                                          <p:stCondLst>
                                            <p:cond delay="662"/>
                                          </p:stCondLst>
                                        </p:cTn>
                                        <p:tgtEl>
                                          <p:spTgt spid="11">
                                            <p:txEl>
                                              <p:pRg st="1" end="1"/>
                                            </p:txEl>
                                          </p:spTgt>
                                        </p:tgtEl>
                                        <p:attrNameLst>
                                          <p:attrName>ppt_y</p:attrName>
                                        </p:attrNameLst>
                                      </p:cBhvr>
                                      <p:tavLst>
                                        <p:tav tm="0" fmla="#ppt_y-sin(pi*$)/27">
                                          <p:val>
                                            <p:fltVal val="0"/>
                                          </p:val>
                                        </p:tav>
                                        <p:tav tm="100000">
                                          <p:val>
                                            <p:fltVal val="1"/>
                                          </p:val>
                                        </p:tav>
                                      </p:tavLst>
                                    </p:anim>
                                    <p:anim calcmode="lin" valueType="num">
                                      <p:cBhvr>
                                        <p:cTn id="53" dur="82" tmFilter="0, 0; 0.125,0.2665; 0.25,0.4; 0.375,0.465; 0.5,0.5;  0.625,0.535; 0.75,0.6; 0.875,0.7335; 1,1">
                                          <p:stCondLst>
                                            <p:cond delay="828"/>
                                          </p:stCondLst>
                                        </p:cTn>
                                        <p:tgtEl>
                                          <p:spTgt spid="11">
                                            <p:txEl>
                                              <p:pRg st="1" end="1"/>
                                            </p:txEl>
                                          </p:spTgt>
                                        </p:tgtEl>
                                        <p:attrNameLst>
                                          <p:attrName>ppt_y</p:attrName>
                                        </p:attrNameLst>
                                      </p:cBhvr>
                                      <p:tavLst>
                                        <p:tav tm="0" fmla="#ppt_y-sin(pi*$)/81">
                                          <p:val>
                                            <p:fltVal val="0"/>
                                          </p:val>
                                        </p:tav>
                                        <p:tav tm="100000">
                                          <p:val>
                                            <p:fltVal val="1"/>
                                          </p:val>
                                        </p:tav>
                                      </p:tavLst>
                                    </p:anim>
                                    <p:animScale>
                                      <p:cBhvr>
                                        <p:cTn id="54" dur="13">
                                          <p:stCondLst>
                                            <p:cond delay="325"/>
                                          </p:stCondLst>
                                        </p:cTn>
                                        <p:tgtEl>
                                          <p:spTgt spid="11">
                                            <p:txEl>
                                              <p:pRg st="1" end="1"/>
                                            </p:txEl>
                                          </p:spTgt>
                                        </p:tgtEl>
                                      </p:cBhvr>
                                      <p:to x="100000" y="60000"/>
                                    </p:animScale>
                                    <p:animScale>
                                      <p:cBhvr>
                                        <p:cTn id="55" dur="83" decel="50000">
                                          <p:stCondLst>
                                            <p:cond delay="338"/>
                                          </p:stCondLst>
                                        </p:cTn>
                                        <p:tgtEl>
                                          <p:spTgt spid="11">
                                            <p:txEl>
                                              <p:pRg st="1" end="1"/>
                                            </p:txEl>
                                          </p:spTgt>
                                        </p:tgtEl>
                                      </p:cBhvr>
                                      <p:to x="100000" y="100000"/>
                                    </p:animScale>
                                    <p:animScale>
                                      <p:cBhvr>
                                        <p:cTn id="56" dur="13">
                                          <p:stCondLst>
                                            <p:cond delay="656"/>
                                          </p:stCondLst>
                                        </p:cTn>
                                        <p:tgtEl>
                                          <p:spTgt spid="11">
                                            <p:txEl>
                                              <p:pRg st="1" end="1"/>
                                            </p:txEl>
                                          </p:spTgt>
                                        </p:tgtEl>
                                      </p:cBhvr>
                                      <p:to x="100000" y="80000"/>
                                    </p:animScale>
                                    <p:animScale>
                                      <p:cBhvr>
                                        <p:cTn id="57" dur="83" decel="50000">
                                          <p:stCondLst>
                                            <p:cond delay="669"/>
                                          </p:stCondLst>
                                        </p:cTn>
                                        <p:tgtEl>
                                          <p:spTgt spid="11">
                                            <p:txEl>
                                              <p:pRg st="1" end="1"/>
                                            </p:txEl>
                                          </p:spTgt>
                                        </p:tgtEl>
                                      </p:cBhvr>
                                      <p:to x="100000" y="100000"/>
                                    </p:animScale>
                                    <p:animScale>
                                      <p:cBhvr>
                                        <p:cTn id="58" dur="13">
                                          <p:stCondLst>
                                            <p:cond delay="821"/>
                                          </p:stCondLst>
                                        </p:cTn>
                                        <p:tgtEl>
                                          <p:spTgt spid="11">
                                            <p:txEl>
                                              <p:pRg st="1" end="1"/>
                                            </p:txEl>
                                          </p:spTgt>
                                        </p:tgtEl>
                                      </p:cBhvr>
                                      <p:to x="100000" y="90000"/>
                                    </p:animScale>
                                    <p:animScale>
                                      <p:cBhvr>
                                        <p:cTn id="59" dur="83" decel="50000">
                                          <p:stCondLst>
                                            <p:cond delay="834"/>
                                          </p:stCondLst>
                                        </p:cTn>
                                        <p:tgtEl>
                                          <p:spTgt spid="11">
                                            <p:txEl>
                                              <p:pRg st="1" end="1"/>
                                            </p:txEl>
                                          </p:spTgt>
                                        </p:tgtEl>
                                      </p:cBhvr>
                                      <p:to x="100000" y="100000"/>
                                    </p:animScale>
                                    <p:animScale>
                                      <p:cBhvr>
                                        <p:cTn id="60" dur="13">
                                          <p:stCondLst>
                                            <p:cond delay="904"/>
                                          </p:stCondLst>
                                        </p:cTn>
                                        <p:tgtEl>
                                          <p:spTgt spid="11">
                                            <p:txEl>
                                              <p:pRg st="1" end="1"/>
                                            </p:txEl>
                                          </p:spTgt>
                                        </p:tgtEl>
                                      </p:cBhvr>
                                      <p:to x="100000" y="95000"/>
                                    </p:animScale>
                                    <p:animScale>
                                      <p:cBhvr>
                                        <p:cTn id="61" dur="83" decel="50000">
                                          <p:stCondLst>
                                            <p:cond delay="917"/>
                                          </p:stCondLst>
                                        </p:cTn>
                                        <p:tgtEl>
                                          <p:spTgt spid="11">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build="allAtOnce"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000" b="1" dirty="0" smtClean="0">
                <a:solidFill>
                  <a:srgbClr val="FF0000"/>
                </a:solidFill>
              </a:rPr>
              <a:t>أولاً : ميدان آسيا الصغرى</a:t>
            </a:r>
            <a:endParaRPr lang="en-US" sz="4000" b="1" dirty="0">
              <a:solidFill>
                <a:srgbClr val="FF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pic>
        <p:nvPicPr>
          <p:cNvPr id="4" name="Picture 2"/>
          <p:cNvPicPr>
            <a:picLocks noChangeAspect="1" noChangeArrowheads="1"/>
          </p:cNvPicPr>
          <p:nvPr/>
        </p:nvPicPr>
        <p:blipFill>
          <a:blip r:embed="rId11" cstate="print">
            <a:duotone>
              <a:prstClr val="black"/>
              <a:schemeClr val="tx2">
                <a:tint val="45000"/>
                <a:satMod val="400000"/>
              </a:schemeClr>
            </a:duotone>
            <a:lum bright="-30000" contrast="40000"/>
          </a:blip>
          <a:srcRect/>
          <a:stretch>
            <a:fillRect/>
          </a:stretch>
        </p:blipFill>
        <p:spPr bwMode="auto">
          <a:xfrm>
            <a:off x="1171434" y="1124744"/>
            <a:ext cx="7865062" cy="5616624"/>
          </a:xfrm>
          <a:prstGeom prst="roundRect">
            <a:avLst>
              <a:gd name="adj" fmla="val 4167"/>
            </a:avLst>
          </a:prstGeom>
          <a:solidFill>
            <a:srgbClr val="FFFFFF"/>
          </a:solidFill>
          <a:ln w="76200" cap="sq">
            <a:noFill/>
            <a:miter lim="800000"/>
          </a:ln>
          <a:effectLst>
            <a:glow rad="228600">
              <a:schemeClr val="accent2">
                <a:satMod val="175000"/>
                <a:alpha val="40000"/>
              </a:schemeClr>
            </a:glow>
            <a:outerShdw blurRad="50800" dist="38100" dir="2700000" algn="tl" rotWithShape="0">
              <a:prstClr val="black">
                <a:alpha val="40000"/>
              </a:prstClr>
            </a:outerShdw>
            <a:softEdge rad="31750"/>
          </a:effectLst>
          <a:scene3d>
            <a:camera prst="perspectiveFront"/>
            <a:lightRig rig="balanced" dir="t">
              <a:rot lat="0" lon="0" rev="8700000"/>
            </a:lightRig>
          </a:scene3d>
          <a:sp3d>
            <a:bevelT w="190500" h="38100" prst="angle"/>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250" autoRev="1" fill="hold">
                                          <p:stCondLst>
                                            <p:cond delay="0"/>
                                          </p:stCondLst>
                                        </p:cTn>
                                        <p:tgtEl>
                                          <p:spTgt spid="10"/>
                                        </p:tgtEl>
                                        <p:attrNameLst>
                                          <p:attrName>ppt_w</p:attrName>
                                        </p:attrNameLst>
                                      </p:cBhvr>
                                    </p:anim>
                                    <p:anim by="(#ppt_w*0.50)" calcmode="lin" valueType="num">
                                      <p:cBhvr>
                                        <p:cTn id="8" dur="250" decel="50000" autoRev="1" fill="hold">
                                          <p:stCondLst>
                                            <p:cond delay="0"/>
                                          </p:stCondLst>
                                        </p:cTn>
                                        <p:tgtEl>
                                          <p:spTgt spid="10"/>
                                        </p:tgtEl>
                                        <p:attrNameLst>
                                          <p:attrName>ppt_x</p:attrName>
                                        </p:attrNameLst>
                                      </p:cBhvr>
                                    </p:anim>
                                    <p:anim from="(-#ppt_h/2)" to="(#ppt_y)" calcmode="lin" valueType="num">
                                      <p:cBhvr>
                                        <p:cTn id="9" dur="500" fill="hold">
                                          <p:stCondLst>
                                            <p:cond delay="0"/>
                                          </p:stCondLst>
                                        </p:cTn>
                                        <p:tgtEl>
                                          <p:spTgt spid="10"/>
                                        </p:tgtEl>
                                        <p:attrNameLst>
                                          <p:attrName>ppt_y</p:attrName>
                                        </p:attrNameLst>
                                      </p:cBhvr>
                                    </p:anim>
                                    <p:animRot by="21600000">
                                      <p:cBhvr>
                                        <p:cTn id="10" dur="500" fill="hold">
                                          <p:stCondLst>
                                            <p:cond delay="0"/>
                                          </p:stCondLst>
                                        </p:cTn>
                                        <p:tgtEl>
                                          <p:spTgt spid="10"/>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from="(-#ppt_w/2)" to="(#ppt_x)" calcmode="lin" valueType="num">
                                      <p:cBhvr>
                                        <p:cTn id="15" dur="600" fill="hold">
                                          <p:stCondLst>
                                            <p:cond delay="0"/>
                                          </p:stCondLst>
                                        </p:cTn>
                                        <p:tgtEl>
                                          <p:spTgt spid="4"/>
                                        </p:tgtEl>
                                        <p:attrNameLst>
                                          <p:attrName>ppt_x</p:attrName>
                                        </p:attrNameLst>
                                      </p:cBhvr>
                                    </p:anim>
                                    <p:anim from="0" to="-1.0" calcmode="lin" valueType="num">
                                      <p:cBhvr>
                                        <p:cTn id="16" dur="200" decel="50000" autoRev="1" fill="hold">
                                          <p:stCondLst>
                                            <p:cond delay="600"/>
                                          </p:stCondLst>
                                        </p:cTn>
                                        <p:tgtEl>
                                          <p:spTgt spid="4"/>
                                        </p:tgtEl>
                                        <p:attrNameLst>
                                          <p:attrName>xshear</p:attrName>
                                        </p:attrNameLst>
                                      </p:cBhvr>
                                    </p:anim>
                                    <p:animScale>
                                      <p:cBhvr>
                                        <p:cTn id="17" dur="200" decel="100000" autoRev="1" fill="hold">
                                          <p:stCondLst>
                                            <p:cond delay="600"/>
                                          </p:stCondLst>
                                        </p:cTn>
                                        <p:tgtEl>
                                          <p:spTgt spid="4"/>
                                        </p:tgtEl>
                                      </p:cBhvr>
                                      <p:from x="100000" y="100000"/>
                                      <p:to x="80000" y="100000"/>
                                    </p:animScale>
                                    <p:anim by="(#ppt_h/3+#ppt_w*0.1)" calcmode="lin" valueType="num">
                                      <p:cBhvr additive="sum">
                                        <p:cTn id="18" dur="200" decel="100000" autoRev="1" fill="hold">
                                          <p:stCondLst>
                                            <p:cond delay="6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000" b="1" dirty="0" smtClean="0">
                <a:solidFill>
                  <a:srgbClr val="FF0000"/>
                </a:solidFill>
              </a:rPr>
              <a:t>أولاً : ميدان آسيا الصغرى</a:t>
            </a:r>
            <a:endParaRPr lang="en-US" sz="4000" b="1" dirty="0">
              <a:solidFill>
                <a:srgbClr val="FF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2" name="Dodecagon 11"/>
          <p:cNvSpPr/>
          <p:nvPr/>
        </p:nvSpPr>
        <p:spPr>
          <a:xfrm>
            <a:off x="1331640" y="692696"/>
            <a:ext cx="7704856" cy="792088"/>
          </a:xfrm>
          <a:prstGeom prst="dodecagon">
            <a:avLst/>
          </a:prstGeom>
        </p:spPr>
        <p:style>
          <a:lnRef idx="3">
            <a:schemeClr val="lt1"/>
          </a:lnRef>
          <a:fillRef idx="1">
            <a:schemeClr val="accent3"/>
          </a:fillRef>
          <a:effectRef idx="1">
            <a:schemeClr val="accent3"/>
          </a:effectRef>
          <a:fontRef idx="minor">
            <a:schemeClr val="lt1"/>
          </a:fontRef>
        </p:style>
        <p:txBody>
          <a:bodyPr rtlCol="0" anchor="ctr"/>
          <a:lstStyle/>
          <a:p>
            <a:pPr algn="ctr" fontAlgn="auto">
              <a:spcBef>
                <a:spcPts val="0"/>
              </a:spcBef>
              <a:spcAft>
                <a:spcPts val="0"/>
              </a:spcAft>
              <a:defRPr/>
            </a:pPr>
            <a:r>
              <a:rPr lang="ar-EG" sz="2400" b="1" dirty="0" smtClean="0">
                <a:solidFill>
                  <a:srgbClr val="002060"/>
                </a:solidFill>
              </a:rPr>
              <a:t>2 - عصر الدويلات التي انفصلت عن الخلافة العباسية</a:t>
            </a:r>
            <a:endParaRPr lang="ar-SA" sz="2400" b="1" dirty="0">
              <a:solidFill>
                <a:srgbClr val="002060"/>
              </a:solidFill>
              <a:effectLst>
                <a:outerShdw blurRad="38100" dist="38100" dir="2700000" algn="tl">
                  <a:srgbClr val="000000">
                    <a:alpha val="43137"/>
                  </a:srgbClr>
                </a:outerShdw>
              </a:effectLst>
              <a:latin typeface="ae_AlBattar" pitchFamily="18" charset="-78"/>
              <a:cs typeface="ae_AlBattar" pitchFamily="18" charset="-78"/>
            </a:endParaRPr>
          </a:p>
        </p:txBody>
      </p:sp>
      <p:sp>
        <p:nvSpPr>
          <p:cNvPr id="13" name="Rectangle 12"/>
          <p:cNvSpPr/>
          <p:nvPr/>
        </p:nvSpPr>
        <p:spPr>
          <a:xfrm>
            <a:off x="1098376" y="1556792"/>
            <a:ext cx="7938120" cy="1938992"/>
          </a:xfrm>
          <a:prstGeom prst="rect">
            <a:avLst/>
          </a:prstGeom>
          <a:blipFill>
            <a:blip r:embed="rId11" cstate="print">
              <a:lum bright="10000"/>
            </a:blip>
            <a:tile tx="0" ty="0" sx="100000" sy="100000" flip="none" algn="tl"/>
          </a:blipFill>
          <a:ln w="76200">
            <a:solidFill>
              <a:schemeClr val="accent2"/>
            </a:solidFill>
          </a:ln>
        </p:spPr>
        <p:style>
          <a:lnRef idx="2">
            <a:schemeClr val="accent3"/>
          </a:lnRef>
          <a:fillRef idx="1">
            <a:schemeClr val="lt1"/>
          </a:fillRef>
          <a:effectRef idx="0">
            <a:schemeClr val="accent3"/>
          </a:effectRef>
          <a:fontRef idx="minor">
            <a:schemeClr val="dk1"/>
          </a:fontRef>
        </p:style>
        <p:txBody>
          <a:bodyPr wrap="square">
            <a:spAutoFit/>
          </a:bodyPr>
          <a:lstStyle/>
          <a:p>
            <a:r>
              <a:rPr lang="ar-EG" sz="2400" dirty="0" smtClean="0">
                <a:solidFill>
                  <a:schemeClr val="tx1"/>
                </a:solidFill>
              </a:rPr>
              <a:t>دخلت الدولة العباسية بعد المعتصم بالله في دورٍ ضعف فيه الخلفاء، وتكالبت على الدولة المشكلات المختلفة، لم يتمكن الخلفاء أن يقودوا الحملات الهجومية ضد الروم ؛ إذا أُلقيت مسؤولية قيادة الصوائف والشواتي على كاهل قادة الثغور، وحكام الأقاليم المستقلة، والسلاطين الذين سيطروا على الخلافة نفسها، حيث قاد هؤلاء جميعاً الحملات التي وصلت إلى البحر الأسود والقسطنطينية نفسها.</a:t>
            </a:r>
            <a:endParaRPr lang="en-US" sz="2400" dirty="0" smtClean="0">
              <a:solidFill>
                <a:schemeClr val="tx1"/>
              </a:solidFill>
            </a:endParaRPr>
          </a:p>
        </p:txBody>
      </p:sp>
      <p:sp>
        <p:nvSpPr>
          <p:cNvPr id="14" name="Flowchart: Terminator 13"/>
          <p:cNvSpPr/>
          <p:nvPr/>
        </p:nvSpPr>
        <p:spPr>
          <a:xfrm>
            <a:off x="2267744" y="3573016"/>
            <a:ext cx="5616624" cy="288032"/>
          </a:xfrm>
          <a:prstGeom prst="flowChartTermina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ar-EG" sz="2900" b="1" dirty="0" smtClean="0">
                <a:solidFill>
                  <a:schemeClr val="tx1"/>
                </a:solidFill>
              </a:rPr>
              <a:t>( أ ) الدولة الطولونية</a:t>
            </a:r>
            <a:endParaRPr lang="en-US" sz="2900" b="1" dirty="0">
              <a:solidFill>
                <a:schemeClr val="tx1"/>
              </a:solidFill>
            </a:endParaRPr>
          </a:p>
        </p:txBody>
      </p:sp>
      <p:sp>
        <p:nvSpPr>
          <p:cNvPr id="15" name="Snip Diagonal Corner Rectangle 14"/>
          <p:cNvSpPr/>
          <p:nvPr/>
        </p:nvSpPr>
        <p:spPr>
          <a:xfrm>
            <a:off x="1115616" y="3933056"/>
            <a:ext cx="7920880" cy="1080120"/>
          </a:xfrm>
          <a:prstGeom prst="snip2DiagRect">
            <a:avLst/>
          </a:prstGeom>
        </p:spPr>
        <p:style>
          <a:lnRef idx="0">
            <a:schemeClr val="accent1"/>
          </a:lnRef>
          <a:fillRef idx="3">
            <a:schemeClr val="accent1"/>
          </a:fillRef>
          <a:effectRef idx="3">
            <a:schemeClr val="accent1"/>
          </a:effectRef>
          <a:fontRef idx="minor">
            <a:schemeClr val="lt1"/>
          </a:fontRef>
        </p:style>
        <p:txBody>
          <a:bodyPr rtlCol="0" anchor="ctr"/>
          <a:lstStyle/>
          <a:p>
            <a:pPr algn="justLow"/>
            <a:r>
              <a:rPr lang="ar-EG" sz="2400" b="1" dirty="0" smtClean="0"/>
              <a:t>في عهد الخليفة المعتمد تولى أحمد بن طولون أمر الثغور الشامية، وأحرز انتصارات على الإمبراطور باسيل؛ مما اضطره إلى طلب الصلح، إلا أن ابن   طولون رفض الطلب؛ لأنه لم يكن في صالحه.</a:t>
            </a:r>
            <a:endParaRPr lang="en-US" sz="2400" b="1" dirty="0"/>
          </a:p>
        </p:txBody>
      </p:sp>
      <p:sp>
        <p:nvSpPr>
          <p:cNvPr id="16" name="Rectangle 15"/>
          <p:cNvSpPr/>
          <p:nvPr/>
        </p:nvSpPr>
        <p:spPr>
          <a:xfrm>
            <a:off x="1115616" y="5085184"/>
            <a:ext cx="7920880" cy="1728192"/>
          </a:xfrm>
          <a:prstGeom prst="rect">
            <a:avLst/>
          </a:prstGeom>
          <a:solidFill>
            <a:schemeClr val="accent2">
              <a:lumMod val="20000"/>
              <a:lumOff val="80000"/>
            </a:schemeClr>
          </a:solidFill>
          <a:ln w="76200">
            <a:solidFill>
              <a:srgbClr val="00B0F0"/>
            </a:solidFill>
            <a:prstDash val="dash"/>
          </a:ln>
        </p:spPr>
        <p:style>
          <a:lnRef idx="1">
            <a:schemeClr val="dk1"/>
          </a:lnRef>
          <a:fillRef idx="2">
            <a:schemeClr val="dk1"/>
          </a:fillRef>
          <a:effectRef idx="1">
            <a:schemeClr val="dk1"/>
          </a:effectRef>
          <a:fontRef idx="minor">
            <a:schemeClr val="dk1"/>
          </a:fontRef>
        </p:style>
        <p:txBody>
          <a:bodyPr rtlCol="0" anchor="ctr"/>
          <a:lstStyle/>
          <a:p>
            <a:r>
              <a:rPr lang="ar-EG" sz="2400" b="1" dirty="0" smtClean="0">
                <a:solidFill>
                  <a:srgbClr val="0000CC"/>
                </a:solidFill>
              </a:rPr>
              <a:t>(</a:t>
            </a:r>
            <a:r>
              <a:rPr lang="ar-EG" sz="2400" b="1" dirty="0" smtClean="0">
                <a:solidFill>
                  <a:srgbClr val="C00000"/>
                </a:solidFill>
              </a:rPr>
              <a:t>ب)الدولة الحمدانية </a:t>
            </a:r>
          </a:p>
          <a:p>
            <a:r>
              <a:rPr lang="ar-EG" sz="2400" b="1" dirty="0" smtClean="0">
                <a:solidFill>
                  <a:srgbClr val="0000CC"/>
                </a:solidFill>
              </a:rPr>
              <a:t>خلال فترة ضعف الخلفاء العباسيين توغل الروم في آسيا الصغرى في عهد قسطنطين السابع، واستولوا على بعض الثغور الإسلامية، إلا أن سيف الدولة الحمداني تصدى لهم وألحق بهم الهزيمة، كما حاربهم في كثيرمن الثغور وانتصر</a:t>
            </a: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4"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from="(-#ppt_w/2)" to="(#ppt_x)" calcmode="lin" valueType="num">
                                      <p:cBhvr>
                                        <p:cTn id="13" dur="600" fill="hold">
                                          <p:stCondLst>
                                            <p:cond delay="0"/>
                                          </p:stCondLst>
                                        </p:cTn>
                                        <p:tgtEl>
                                          <p:spTgt spid="12"/>
                                        </p:tgtEl>
                                        <p:attrNameLst>
                                          <p:attrName>ppt_x</p:attrName>
                                        </p:attrNameLst>
                                      </p:cBhvr>
                                    </p:anim>
                                    <p:anim from="0" to="-1.0" calcmode="lin" valueType="num">
                                      <p:cBhvr>
                                        <p:cTn id="14" dur="200" decel="50000" autoRev="1" fill="hold">
                                          <p:stCondLst>
                                            <p:cond delay="600"/>
                                          </p:stCondLst>
                                        </p:cTn>
                                        <p:tgtEl>
                                          <p:spTgt spid="12"/>
                                        </p:tgtEl>
                                        <p:attrNameLst>
                                          <p:attrName>xshear</p:attrName>
                                        </p:attrNameLst>
                                      </p:cBhvr>
                                    </p:anim>
                                    <p:animScale>
                                      <p:cBhvr>
                                        <p:cTn id="15" dur="200" decel="100000" autoRev="1" fill="hold">
                                          <p:stCondLst>
                                            <p:cond delay="600"/>
                                          </p:stCondLst>
                                        </p:cTn>
                                        <p:tgtEl>
                                          <p:spTgt spid="12"/>
                                        </p:tgtEl>
                                      </p:cBhvr>
                                      <p:from x="100000" y="100000"/>
                                      <p:to x="80000" y="100000"/>
                                    </p:animScale>
                                    <p:anim by="(#ppt_h/3+#ppt_w*0.1)" calcmode="lin" valueType="num">
                                      <p:cBhvr additive="sum">
                                        <p:cTn id="16" dur="200" decel="100000" autoRev="1" fill="hold">
                                          <p:stCondLst>
                                            <p:cond delay="600"/>
                                          </p:stCondLst>
                                        </p:cTn>
                                        <p:tgtEl>
                                          <p:spTgt spid="12"/>
                                        </p:tgtEl>
                                        <p:attrNameLst>
                                          <p:attrName>ppt_x</p:attrName>
                                        </p:attrNameLst>
                                      </p:cBhvr>
                                    </p:anim>
                                  </p:childTnLst>
                                </p:cTn>
                              </p:par>
                            </p:childTnLst>
                          </p:cTn>
                        </p:par>
                      </p:childTnLst>
                    </p:cTn>
                  </p:par>
                  <p:par>
                    <p:cTn id="17" fill="hold">
                      <p:stCondLst>
                        <p:cond delay="indefinite"/>
                      </p:stCondLst>
                      <p:childTnLst>
                        <p:par>
                          <p:cTn id="18" fill="hold">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strVal val="#ppt_w*0.05"/>
                                          </p:val>
                                        </p:tav>
                                        <p:tav tm="100000">
                                          <p:val>
                                            <p:strVal val="#ppt_w"/>
                                          </p:val>
                                        </p:tav>
                                      </p:tavLst>
                                    </p:anim>
                                    <p:anim calcmode="lin" valueType="num">
                                      <p:cBhvr>
                                        <p:cTn id="22" dur="500" fill="hold"/>
                                        <p:tgtEl>
                                          <p:spTgt spid="13"/>
                                        </p:tgtEl>
                                        <p:attrNameLst>
                                          <p:attrName>ppt_h</p:attrName>
                                        </p:attrNameLst>
                                      </p:cBhvr>
                                      <p:tavLst>
                                        <p:tav tm="0">
                                          <p:val>
                                            <p:strVal val="#ppt_h"/>
                                          </p:val>
                                        </p:tav>
                                        <p:tav tm="100000">
                                          <p:val>
                                            <p:strVal val="#ppt_h"/>
                                          </p:val>
                                        </p:tav>
                                      </p:tavLst>
                                    </p:anim>
                                    <p:anim calcmode="lin" valueType="num">
                                      <p:cBhvr>
                                        <p:cTn id="23" dur="500" fill="hold"/>
                                        <p:tgtEl>
                                          <p:spTgt spid="13"/>
                                        </p:tgtEl>
                                        <p:attrNameLst>
                                          <p:attrName>ppt_x</p:attrName>
                                        </p:attrNameLst>
                                      </p:cBhvr>
                                      <p:tavLst>
                                        <p:tav tm="0">
                                          <p:val>
                                            <p:strVal val="#ppt_x-.2"/>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Effect transition="in" filter="fade">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5"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ID="52"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animScale>
                                      <p:cBhvr>
                                        <p:cTn id="38"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5"/>
                                        </p:tgtEl>
                                        <p:attrNameLst>
                                          <p:attrName>ppt_x</p:attrName>
                                          <p:attrName>ppt_y</p:attrName>
                                        </p:attrNameLst>
                                      </p:cBhvr>
                                    </p:animMotion>
                                    <p:animEffect transition="in" filter="fade">
                                      <p:cBhvr>
                                        <p:cTn id="40" dur="10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26"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down)">
                                      <p:cBhvr>
                                        <p:cTn id="45" dur="580">
                                          <p:stCondLst>
                                            <p:cond delay="0"/>
                                          </p:stCondLst>
                                        </p:cTn>
                                        <p:tgtEl>
                                          <p:spTgt spid="16"/>
                                        </p:tgtEl>
                                      </p:cBhvr>
                                    </p:animEffect>
                                    <p:anim calcmode="lin" valueType="num">
                                      <p:cBhvr>
                                        <p:cTn id="46"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51" dur="26">
                                          <p:stCondLst>
                                            <p:cond delay="650"/>
                                          </p:stCondLst>
                                        </p:cTn>
                                        <p:tgtEl>
                                          <p:spTgt spid="16"/>
                                        </p:tgtEl>
                                      </p:cBhvr>
                                      <p:to x="100000" y="60000"/>
                                    </p:animScale>
                                    <p:animScale>
                                      <p:cBhvr>
                                        <p:cTn id="52" dur="166" decel="50000">
                                          <p:stCondLst>
                                            <p:cond delay="676"/>
                                          </p:stCondLst>
                                        </p:cTn>
                                        <p:tgtEl>
                                          <p:spTgt spid="16"/>
                                        </p:tgtEl>
                                      </p:cBhvr>
                                      <p:to x="100000" y="100000"/>
                                    </p:animScale>
                                    <p:animScale>
                                      <p:cBhvr>
                                        <p:cTn id="53" dur="26">
                                          <p:stCondLst>
                                            <p:cond delay="1312"/>
                                          </p:stCondLst>
                                        </p:cTn>
                                        <p:tgtEl>
                                          <p:spTgt spid="16"/>
                                        </p:tgtEl>
                                      </p:cBhvr>
                                      <p:to x="100000" y="80000"/>
                                    </p:animScale>
                                    <p:animScale>
                                      <p:cBhvr>
                                        <p:cTn id="54" dur="166" decel="50000">
                                          <p:stCondLst>
                                            <p:cond delay="1338"/>
                                          </p:stCondLst>
                                        </p:cTn>
                                        <p:tgtEl>
                                          <p:spTgt spid="16"/>
                                        </p:tgtEl>
                                      </p:cBhvr>
                                      <p:to x="100000" y="100000"/>
                                    </p:animScale>
                                    <p:animScale>
                                      <p:cBhvr>
                                        <p:cTn id="55" dur="26">
                                          <p:stCondLst>
                                            <p:cond delay="1642"/>
                                          </p:stCondLst>
                                        </p:cTn>
                                        <p:tgtEl>
                                          <p:spTgt spid="16"/>
                                        </p:tgtEl>
                                      </p:cBhvr>
                                      <p:to x="100000" y="90000"/>
                                    </p:animScale>
                                    <p:animScale>
                                      <p:cBhvr>
                                        <p:cTn id="56" dur="166" decel="50000">
                                          <p:stCondLst>
                                            <p:cond delay="1668"/>
                                          </p:stCondLst>
                                        </p:cTn>
                                        <p:tgtEl>
                                          <p:spTgt spid="16"/>
                                        </p:tgtEl>
                                      </p:cBhvr>
                                      <p:to x="100000" y="100000"/>
                                    </p:animScale>
                                    <p:animScale>
                                      <p:cBhvr>
                                        <p:cTn id="57" dur="26">
                                          <p:stCondLst>
                                            <p:cond delay="1808"/>
                                          </p:stCondLst>
                                        </p:cTn>
                                        <p:tgtEl>
                                          <p:spTgt spid="16"/>
                                        </p:tgtEl>
                                      </p:cBhvr>
                                      <p:to x="100000" y="95000"/>
                                    </p:animScale>
                                    <p:animScale>
                                      <p:cBhvr>
                                        <p:cTn id="58"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animBg="1"/>
      <p:bldP spid="14" grpId="0" animBg="1"/>
      <p:bldP spid="15" grpId="0" animBg="1"/>
      <p:bldP spid="16"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000" b="1" dirty="0" smtClean="0">
                <a:solidFill>
                  <a:srgbClr val="FF0000"/>
                </a:solidFill>
              </a:rPr>
              <a:t>أولاً : ميدان آسيا الصغرى</a:t>
            </a:r>
            <a:endParaRPr lang="en-US" sz="4000" b="1" dirty="0">
              <a:solidFill>
                <a:srgbClr val="FF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7" name="32-Point Star 16"/>
          <p:cNvSpPr/>
          <p:nvPr/>
        </p:nvSpPr>
        <p:spPr>
          <a:xfrm>
            <a:off x="1259632" y="836712"/>
            <a:ext cx="7560840" cy="1008112"/>
          </a:xfrm>
          <a:prstGeom prst="star32">
            <a:avLst>
              <a:gd name="adj" fmla="val 316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3600" b="1" dirty="0" smtClean="0"/>
              <a:t>(ج)دولة السلاجقة</a:t>
            </a:r>
            <a:endParaRPr lang="en-US" sz="3600" b="1" dirty="0"/>
          </a:p>
        </p:txBody>
      </p:sp>
      <p:sp>
        <p:nvSpPr>
          <p:cNvPr id="18" name="Round Single Corner Rectangle 17"/>
          <p:cNvSpPr/>
          <p:nvPr/>
        </p:nvSpPr>
        <p:spPr>
          <a:xfrm>
            <a:off x="1187624" y="1916832"/>
            <a:ext cx="7812360" cy="4824536"/>
          </a:xfrm>
          <a:prstGeom prst="round1Rect">
            <a:avLst/>
          </a:prstGeom>
          <a:blipFill>
            <a:blip r:embed="rId11" cstate="print">
              <a:lum contrast="40000"/>
            </a:blip>
            <a:tile tx="0" ty="0" sx="100000" sy="100000" flip="none" algn="tl"/>
          </a:blipFill>
          <a:ln w="76200">
            <a:solidFill>
              <a:schemeClr val="accent6"/>
            </a:solidFill>
          </a:ln>
          <a:effectLst>
            <a:glow rad="228600">
              <a:schemeClr val="accent3">
                <a:satMod val="175000"/>
                <a:alpha val="40000"/>
              </a:schemeClr>
            </a:glow>
            <a:outerShdw blurRad="50800" dist="38100" dir="2700000" algn="tl" rotWithShape="0">
              <a:prstClr val="black">
                <a:alpha val="40000"/>
              </a:prstClr>
            </a:outerShdw>
            <a:softEdge rad="31750"/>
          </a:effectLst>
        </p:spPr>
        <p:style>
          <a:lnRef idx="3">
            <a:schemeClr val="lt1"/>
          </a:lnRef>
          <a:fillRef idx="1">
            <a:schemeClr val="accent3"/>
          </a:fillRef>
          <a:effectRef idx="1">
            <a:schemeClr val="accent3"/>
          </a:effectRef>
          <a:fontRef idx="minor">
            <a:schemeClr val="lt1"/>
          </a:fontRef>
        </p:style>
        <p:txBody>
          <a:bodyPr rtlCol="0" anchor="ctr"/>
          <a:lstStyle/>
          <a:p>
            <a:pPr algn="justLow"/>
            <a:r>
              <a:rPr lang="ar-EG" sz="2400" b="1" dirty="0" smtClean="0"/>
              <a:t>كانت الإمبراطورية البيزنطية قد استغلت ضعف الخلفاء العباسيين، فسيطروا على آسيا الصغرى، وهددوا أطراف الشام الشمالية، فتصدى لهم المسلمون بقيادة ألب أرسلان ولما كان جيش البيزنطيين يفوق جيش المسلمين بالعدد والعتاد، وأن لا مفر من وقوع المعركة، فقد وقت ألب أرسلان للمعركة واختار أن يكون اللقاء يوم الجمعة في الوقت الذي يكون فيها الخطباء على المنابر يدعون للمجاهدين بالنصر، كما ذكَّر جنده بالجهاد وأهميته لنصرة المسلمين.</a:t>
            </a:r>
          </a:p>
          <a:p>
            <a:pPr algn="justLow"/>
            <a:r>
              <a:rPr lang="ar-EG" sz="2400" b="1" dirty="0" smtClean="0"/>
              <a:t>وقد وقعت بين الطرفين معركة ملاذكرد الشهيرة سنة 463 هـ التي انتصر فيها المسلمون على البيزنطيين، وأَسروا الأمبراطور رومانوس، وقد نتج عن هذا الانتصار الحاسم للمسلمين أن ارتفعت روحهم المعنوية، كما أعادوا للمسلمين أملاكهم في آسيا الصغرى بعد أن توغلوا حتى وصلوا حدود القسطنطينية عاصمة البيزنطيين وهددوا أوروبا.</a:t>
            </a:r>
            <a:endParaRPr lang="en-US" sz="2400" b="1" dirty="0" smtClean="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80">
                                          <p:stCondLst>
                                            <p:cond delay="0"/>
                                          </p:stCondLst>
                                        </p:cTn>
                                        <p:tgtEl>
                                          <p:spTgt spid="17"/>
                                        </p:tgtEl>
                                      </p:cBhvr>
                                    </p:animEffect>
                                    <p:anim calcmode="lin" valueType="num">
                                      <p:cBhvr>
                                        <p:cTn id="15"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20" dur="26">
                                          <p:stCondLst>
                                            <p:cond delay="650"/>
                                          </p:stCondLst>
                                        </p:cTn>
                                        <p:tgtEl>
                                          <p:spTgt spid="17"/>
                                        </p:tgtEl>
                                      </p:cBhvr>
                                      <p:to x="100000" y="60000"/>
                                    </p:animScale>
                                    <p:animScale>
                                      <p:cBhvr>
                                        <p:cTn id="21" dur="166" decel="50000">
                                          <p:stCondLst>
                                            <p:cond delay="676"/>
                                          </p:stCondLst>
                                        </p:cTn>
                                        <p:tgtEl>
                                          <p:spTgt spid="17"/>
                                        </p:tgtEl>
                                      </p:cBhvr>
                                      <p:to x="100000" y="100000"/>
                                    </p:animScale>
                                    <p:animScale>
                                      <p:cBhvr>
                                        <p:cTn id="22" dur="26">
                                          <p:stCondLst>
                                            <p:cond delay="1312"/>
                                          </p:stCondLst>
                                        </p:cTn>
                                        <p:tgtEl>
                                          <p:spTgt spid="17"/>
                                        </p:tgtEl>
                                      </p:cBhvr>
                                      <p:to x="100000" y="80000"/>
                                    </p:animScale>
                                    <p:animScale>
                                      <p:cBhvr>
                                        <p:cTn id="23" dur="166" decel="50000">
                                          <p:stCondLst>
                                            <p:cond delay="1338"/>
                                          </p:stCondLst>
                                        </p:cTn>
                                        <p:tgtEl>
                                          <p:spTgt spid="17"/>
                                        </p:tgtEl>
                                      </p:cBhvr>
                                      <p:to x="100000" y="100000"/>
                                    </p:animScale>
                                    <p:animScale>
                                      <p:cBhvr>
                                        <p:cTn id="24" dur="26">
                                          <p:stCondLst>
                                            <p:cond delay="1642"/>
                                          </p:stCondLst>
                                        </p:cTn>
                                        <p:tgtEl>
                                          <p:spTgt spid="17"/>
                                        </p:tgtEl>
                                      </p:cBhvr>
                                      <p:to x="100000" y="90000"/>
                                    </p:animScale>
                                    <p:animScale>
                                      <p:cBhvr>
                                        <p:cTn id="25" dur="166" decel="50000">
                                          <p:stCondLst>
                                            <p:cond delay="1668"/>
                                          </p:stCondLst>
                                        </p:cTn>
                                        <p:tgtEl>
                                          <p:spTgt spid="17"/>
                                        </p:tgtEl>
                                      </p:cBhvr>
                                      <p:to x="100000" y="100000"/>
                                    </p:animScale>
                                    <p:animScale>
                                      <p:cBhvr>
                                        <p:cTn id="26" dur="26">
                                          <p:stCondLst>
                                            <p:cond delay="1808"/>
                                          </p:stCondLst>
                                        </p:cTn>
                                        <p:tgtEl>
                                          <p:spTgt spid="17"/>
                                        </p:tgtEl>
                                      </p:cBhvr>
                                      <p:to x="100000" y="95000"/>
                                    </p:animScale>
                                    <p:animScale>
                                      <p:cBhvr>
                                        <p:cTn id="27" dur="166" decel="50000">
                                          <p:stCondLst>
                                            <p:cond delay="1834"/>
                                          </p:stCondLst>
                                        </p:cTn>
                                        <p:tgtEl>
                                          <p:spTgt spid="17"/>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18">
                                            <p:bg/>
                                          </p:spTgt>
                                        </p:tgtEl>
                                        <p:attrNameLst>
                                          <p:attrName>style.visibility</p:attrName>
                                        </p:attrNameLst>
                                      </p:cBhvr>
                                      <p:to>
                                        <p:strVal val="visible"/>
                                      </p:to>
                                    </p:set>
                                    <p:animEffect transition="in" filter="wipe(down)">
                                      <p:cBhvr>
                                        <p:cTn id="32" dur="580">
                                          <p:stCondLst>
                                            <p:cond delay="0"/>
                                          </p:stCondLst>
                                        </p:cTn>
                                        <p:tgtEl>
                                          <p:spTgt spid="18">
                                            <p:bg/>
                                          </p:spTgt>
                                        </p:tgtEl>
                                      </p:cBhvr>
                                    </p:animEffect>
                                    <p:anim calcmode="lin" valueType="num">
                                      <p:cBhvr>
                                        <p:cTn id="33" dur="1822" tmFilter="0,0; 0.14,0.36; 0.43,0.73; 0.71,0.91; 1.0,1.0">
                                          <p:stCondLst>
                                            <p:cond delay="0"/>
                                          </p:stCondLst>
                                        </p:cTn>
                                        <p:tgtEl>
                                          <p:spTgt spid="18">
                                            <p:bg/>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18">
                                            <p:bg/>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18">
                                            <p:bg/>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18">
                                            <p:bg/>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18">
                                            <p:bg/>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18">
                                            <p:bg/>
                                          </p:spTgt>
                                        </p:tgtEl>
                                      </p:cBhvr>
                                      <p:to x="100000" y="60000"/>
                                    </p:animScale>
                                    <p:animScale>
                                      <p:cBhvr>
                                        <p:cTn id="39" dur="166" decel="50000">
                                          <p:stCondLst>
                                            <p:cond delay="676"/>
                                          </p:stCondLst>
                                        </p:cTn>
                                        <p:tgtEl>
                                          <p:spTgt spid="18">
                                            <p:bg/>
                                          </p:spTgt>
                                        </p:tgtEl>
                                      </p:cBhvr>
                                      <p:to x="100000" y="100000"/>
                                    </p:animScale>
                                    <p:animScale>
                                      <p:cBhvr>
                                        <p:cTn id="40" dur="26">
                                          <p:stCondLst>
                                            <p:cond delay="1312"/>
                                          </p:stCondLst>
                                        </p:cTn>
                                        <p:tgtEl>
                                          <p:spTgt spid="18">
                                            <p:bg/>
                                          </p:spTgt>
                                        </p:tgtEl>
                                      </p:cBhvr>
                                      <p:to x="100000" y="80000"/>
                                    </p:animScale>
                                    <p:animScale>
                                      <p:cBhvr>
                                        <p:cTn id="41" dur="166" decel="50000">
                                          <p:stCondLst>
                                            <p:cond delay="1338"/>
                                          </p:stCondLst>
                                        </p:cTn>
                                        <p:tgtEl>
                                          <p:spTgt spid="18">
                                            <p:bg/>
                                          </p:spTgt>
                                        </p:tgtEl>
                                      </p:cBhvr>
                                      <p:to x="100000" y="100000"/>
                                    </p:animScale>
                                    <p:animScale>
                                      <p:cBhvr>
                                        <p:cTn id="42" dur="26">
                                          <p:stCondLst>
                                            <p:cond delay="1642"/>
                                          </p:stCondLst>
                                        </p:cTn>
                                        <p:tgtEl>
                                          <p:spTgt spid="18">
                                            <p:bg/>
                                          </p:spTgt>
                                        </p:tgtEl>
                                      </p:cBhvr>
                                      <p:to x="100000" y="90000"/>
                                    </p:animScale>
                                    <p:animScale>
                                      <p:cBhvr>
                                        <p:cTn id="43" dur="166" decel="50000">
                                          <p:stCondLst>
                                            <p:cond delay="1668"/>
                                          </p:stCondLst>
                                        </p:cTn>
                                        <p:tgtEl>
                                          <p:spTgt spid="18">
                                            <p:bg/>
                                          </p:spTgt>
                                        </p:tgtEl>
                                      </p:cBhvr>
                                      <p:to x="100000" y="100000"/>
                                    </p:animScale>
                                    <p:animScale>
                                      <p:cBhvr>
                                        <p:cTn id="44" dur="26">
                                          <p:stCondLst>
                                            <p:cond delay="1808"/>
                                          </p:stCondLst>
                                        </p:cTn>
                                        <p:tgtEl>
                                          <p:spTgt spid="18">
                                            <p:bg/>
                                          </p:spTgt>
                                        </p:tgtEl>
                                      </p:cBhvr>
                                      <p:to x="100000" y="95000"/>
                                    </p:animScale>
                                    <p:animScale>
                                      <p:cBhvr>
                                        <p:cTn id="45" dur="166" decel="50000">
                                          <p:stCondLst>
                                            <p:cond delay="1834"/>
                                          </p:stCondLst>
                                        </p:cTn>
                                        <p:tgtEl>
                                          <p:spTgt spid="18">
                                            <p:bg/>
                                          </p:spTgt>
                                        </p:tgtEl>
                                      </p:cBhvr>
                                      <p:to x="100000" y="100000"/>
                                    </p:animScale>
                                  </p:childTnLst>
                                </p:cTn>
                              </p:par>
                              <p:par>
                                <p:cTn id="46" presetID="26" presetClass="entr" presetSubtype="0" fill="hold" grpId="0" nodeType="withEffect">
                                  <p:stCondLst>
                                    <p:cond delay="0"/>
                                  </p:stCondLst>
                                  <p:childTnLst>
                                    <p:set>
                                      <p:cBhvr>
                                        <p:cTn id="47" dur="1" fill="hold">
                                          <p:stCondLst>
                                            <p:cond delay="0"/>
                                          </p:stCondLst>
                                        </p:cTn>
                                        <p:tgtEl>
                                          <p:spTgt spid="18">
                                            <p:txEl>
                                              <p:pRg st="0" end="0"/>
                                            </p:txEl>
                                          </p:spTgt>
                                        </p:tgtEl>
                                        <p:attrNameLst>
                                          <p:attrName>style.visibility</p:attrName>
                                        </p:attrNameLst>
                                      </p:cBhvr>
                                      <p:to>
                                        <p:strVal val="visible"/>
                                      </p:to>
                                    </p:set>
                                    <p:animEffect transition="in" filter="wipe(down)">
                                      <p:cBhvr>
                                        <p:cTn id="48" dur="580">
                                          <p:stCondLst>
                                            <p:cond delay="0"/>
                                          </p:stCondLst>
                                        </p:cTn>
                                        <p:tgtEl>
                                          <p:spTgt spid="18">
                                            <p:txEl>
                                              <p:pRg st="0" end="0"/>
                                            </p:txEl>
                                          </p:spTgt>
                                        </p:tgtEl>
                                      </p:cBhvr>
                                    </p:animEffect>
                                    <p:anim calcmode="lin" valueType="num">
                                      <p:cBhvr>
                                        <p:cTn id="49" dur="1822" tmFilter="0,0; 0.14,0.36; 0.43,0.73; 0.71,0.91; 1.0,1.0">
                                          <p:stCondLst>
                                            <p:cond delay="0"/>
                                          </p:stCondLst>
                                        </p:cTn>
                                        <p:tgtEl>
                                          <p:spTgt spid="18">
                                            <p:txEl>
                                              <p:pRg st="0" end="0"/>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18">
                                            <p:txEl>
                                              <p:pRg st="0" end="0"/>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18">
                                            <p:txEl>
                                              <p:pRg st="0" end="0"/>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18">
                                            <p:txEl>
                                              <p:pRg st="0" end="0"/>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18">
                                            <p:txEl>
                                              <p:pRg st="0" end="0"/>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18">
                                            <p:txEl>
                                              <p:pRg st="0" end="0"/>
                                            </p:txEl>
                                          </p:spTgt>
                                        </p:tgtEl>
                                      </p:cBhvr>
                                      <p:to x="100000" y="60000"/>
                                    </p:animScale>
                                    <p:animScale>
                                      <p:cBhvr>
                                        <p:cTn id="55" dur="166" decel="50000">
                                          <p:stCondLst>
                                            <p:cond delay="676"/>
                                          </p:stCondLst>
                                        </p:cTn>
                                        <p:tgtEl>
                                          <p:spTgt spid="18">
                                            <p:txEl>
                                              <p:pRg st="0" end="0"/>
                                            </p:txEl>
                                          </p:spTgt>
                                        </p:tgtEl>
                                      </p:cBhvr>
                                      <p:to x="100000" y="100000"/>
                                    </p:animScale>
                                    <p:animScale>
                                      <p:cBhvr>
                                        <p:cTn id="56" dur="26">
                                          <p:stCondLst>
                                            <p:cond delay="1312"/>
                                          </p:stCondLst>
                                        </p:cTn>
                                        <p:tgtEl>
                                          <p:spTgt spid="18">
                                            <p:txEl>
                                              <p:pRg st="0" end="0"/>
                                            </p:txEl>
                                          </p:spTgt>
                                        </p:tgtEl>
                                      </p:cBhvr>
                                      <p:to x="100000" y="80000"/>
                                    </p:animScale>
                                    <p:animScale>
                                      <p:cBhvr>
                                        <p:cTn id="57" dur="166" decel="50000">
                                          <p:stCondLst>
                                            <p:cond delay="1338"/>
                                          </p:stCondLst>
                                        </p:cTn>
                                        <p:tgtEl>
                                          <p:spTgt spid="18">
                                            <p:txEl>
                                              <p:pRg st="0" end="0"/>
                                            </p:txEl>
                                          </p:spTgt>
                                        </p:tgtEl>
                                      </p:cBhvr>
                                      <p:to x="100000" y="100000"/>
                                    </p:animScale>
                                    <p:animScale>
                                      <p:cBhvr>
                                        <p:cTn id="58" dur="26">
                                          <p:stCondLst>
                                            <p:cond delay="1642"/>
                                          </p:stCondLst>
                                        </p:cTn>
                                        <p:tgtEl>
                                          <p:spTgt spid="18">
                                            <p:txEl>
                                              <p:pRg st="0" end="0"/>
                                            </p:txEl>
                                          </p:spTgt>
                                        </p:tgtEl>
                                      </p:cBhvr>
                                      <p:to x="100000" y="90000"/>
                                    </p:animScale>
                                    <p:animScale>
                                      <p:cBhvr>
                                        <p:cTn id="59" dur="166" decel="50000">
                                          <p:stCondLst>
                                            <p:cond delay="1668"/>
                                          </p:stCondLst>
                                        </p:cTn>
                                        <p:tgtEl>
                                          <p:spTgt spid="18">
                                            <p:txEl>
                                              <p:pRg st="0" end="0"/>
                                            </p:txEl>
                                          </p:spTgt>
                                        </p:tgtEl>
                                      </p:cBhvr>
                                      <p:to x="100000" y="100000"/>
                                    </p:animScale>
                                    <p:animScale>
                                      <p:cBhvr>
                                        <p:cTn id="60" dur="26">
                                          <p:stCondLst>
                                            <p:cond delay="1808"/>
                                          </p:stCondLst>
                                        </p:cTn>
                                        <p:tgtEl>
                                          <p:spTgt spid="18">
                                            <p:txEl>
                                              <p:pRg st="0" end="0"/>
                                            </p:txEl>
                                          </p:spTgt>
                                        </p:tgtEl>
                                      </p:cBhvr>
                                      <p:to x="100000" y="95000"/>
                                    </p:animScale>
                                    <p:animScale>
                                      <p:cBhvr>
                                        <p:cTn id="61" dur="166" decel="50000">
                                          <p:stCondLst>
                                            <p:cond delay="1834"/>
                                          </p:stCondLst>
                                        </p:cTn>
                                        <p:tgtEl>
                                          <p:spTgt spid="18">
                                            <p:txEl>
                                              <p:pRg st="0" end="0"/>
                                            </p:txEl>
                                          </p:spTgt>
                                        </p:tgtEl>
                                      </p:cBhvr>
                                      <p:to x="100000" y="100000"/>
                                    </p:animScale>
                                  </p:childTnLst>
                                </p:cTn>
                              </p:par>
                              <p:par>
                                <p:cTn id="62" presetID="26" presetClass="entr" presetSubtype="0" fill="hold" grpId="0" nodeType="withEffect">
                                  <p:stCondLst>
                                    <p:cond delay="0"/>
                                  </p:stCondLst>
                                  <p:childTnLst>
                                    <p:set>
                                      <p:cBhvr>
                                        <p:cTn id="63" dur="1" fill="hold">
                                          <p:stCondLst>
                                            <p:cond delay="0"/>
                                          </p:stCondLst>
                                        </p:cTn>
                                        <p:tgtEl>
                                          <p:spTgt spid="18">
                                            <p:txEl>
                                              <p:pRg st="1" end="1"/>
                                            </p:txEl>
                                          </p:spTgt>
                                        </p:tgtEl>
                                        <p:attrNameLst>
                                          <p:attrName>style.visibility</p:attrName>
                                        </p:attrNameLst>
                                      </p:cBhvr>
                                      <p:to>
                                        <p:strVal val="visible"/>
                                      </p:to>
                                    </p:set>
                                    <p:animEffect transition="in" filter="wipe(down)">
                                      <p:cBhvr>
                                        <p:cTn id="64" dur="580">
                                          <p:stCondLst>
                                            <p:cond delay="0"/>
                                          </p:stCondLst>
                                        </p:cTn>
                                        <p:tgtEl>
                                          <p:spTgt spid="18">
                                            <p:txEl>
                                              <p:pRg st="1" end="1"/>
                                            </p:txEl>
                                          </p:spTgt>
                                        </p:tgtEl>
                                      </p:cBhvr>
                                    </p:animEffect>
                                    <p:anim calcmode="lin" valueType="num">
                                      <p:cBhvr>
                                        <p:cTn id="65" dur="1822" tmFilter="0,0; 0.14,0.36; 0.43,0.73; 0.71,0.91; 1.0,1.0">
                                          <p:stCondLst>
                                            <p:cond delay="0"/>
                                          </p:stCondLst>
                                        </p:cTn>
                                        <p:tgtEl>
                                          <p:spTgt spid="18">
                                            <p:txEl>
                                              <p:pRg st="1" end="1"/>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18">
                                            <p:txEl>
                                              <p:pRg st="1" end="1"/>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18">
                                            <p:txEl>
                                              <p:pRg st="1" end="1"/>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18">
                                            <p:txEl>
                                              <p:pRg st="1" end="1"/>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18">
                                            <p:txEl>
                                              <p:pRg st="1" end="1"/>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18">
                                            <p:txEl>
                                              <p:pRg st="1" end="1"/>
                                            </p:txEl>
                                          </p:spTgt>
                                        </p:tgtEl>
                                      </p:cBhvr>
                                      <p:to x="100000" y="60000"/>
                                    </p:animScale>
                                    <p:animScale>
                                      <p:cBhvr>
                                        <p:cTn id="71" dur="166" decel="50000">
                                          <p:stCondLst>
                                            <p:cond delay="676"/>
                                          </p:stCondLst>
                                        </p:cTn>
                                        <p:tgtEl>
                                          <p:spTgt spid="18">
                                            <p:txEl>
                                              <p:pRg st="1" end="1"/>
                                            </p:txEl>
                                          </p:spTgt>
                                        </p:tgtEl>
                                      </p:cBhvr>
                                      <p:to x="100000" y="100000"/>
                                    </p:animScale>
                                    <p:animScale>
                                      <p:cBhvr>
                                        <p:cTn id="72" dur="26">
                                          <p:stCondLst>
                                            <p:cond delay="1312"/>
                                          </p:stCondLst>
                                        </p:cTn>
                                        <p:tgtEl>
                                          <p:spTgt spid="18">
                                            <p:txEl>
                                              <p:pRg st="1" end="1"/>
                                            </p:txEl>
                                          </p:spTgt>
                                        </p:tgtEl>
                                      </p:cBhvr>
                                      <p:to x="100000" y="80000"/>
                                    </p:animScale>
                                    <p:animScale>
                                      <p:cBhvr>
                                        <p:cTn id="73" dur="166" decel="50000">
                                          <p:stCondLst>
                                            <p:cond delay="1338"/>
                                          </p:stCondLst>
                                        </p:cTn>
                                        <p:tgtEl>
                                          <p:spTgt spid="18">
                                            <p:txEl>
                                              <p:pRg st="1" end="1"/>
                                            </p:txEl>
                                          </p:spTgt>
                                        </p:tgtEl>
                                      </p:cBhvr>
                                      <p:to x="100000" y="100000"/>
                                    </p:animScale>
                                    <p:animScale>
                                      <p:cBhvr>
                                        <p:cTn id="74" dur="26">
                                          <p:stCondLst>
                                            <p:cond delay="1642"/>
                                          </p:stCondLst>
                                        </p:cTn>
                                        <p:tgtEl>
                                          <p:spTgt spid="18">
                                            <p:txEl>
                                              <p:pRg st="1" end="1"/>
                                            </p:txEl>
                                          </p:spTgt>
                                        </p:tgtEl>
                                      </p:cBhvr>
                                      <p:to x="100000" y="90000"/>
                                    </p:animScale>
                                    <p:animScale>
                                      <p:cBhvr>
                                        <p:cTn id="75" dur="166" decel="50000">
                                          <p:stCondLst>
                                            <p:cond delay="1668"/>
                                          </p:stCondLst>
                                        </p:cTn>
                                        <p:tgtEl>
                                          <p:spTgt spid="18">
                                            <p:txEl>
                                              <p:pRg st="1" end="1"/>
                                            </p:txEl>
                                          </p:spTgt>
                                        </p:tgtEl>
                                      </p:cBhvr>
                                      <p:to x="100000" y="100000"/>
                                    </p:animScale>
                                    <p:animScale>
                                      <p:cBhvr>
                                        <p:cTn id="76" dur="26">
                                          <p:stCondLst>
                                            <p:cond delay="1808"/>
                                          </p:stCondLst>
                                        </p:cTn>
                                        <p:tgtEl>
                                          <p:spTgt spid="18">
                                            <p:txEl>
                                              <p:pRg st="1" end="1"/>
                                            </p:txEl>
                                          </p:spTgt>
                                        </p:tgtEl>
                                      </p:cBhvr>
                                      <p:to x="100000" y="95000"/>
                                    </p:animScale>
                                    <p:animScale>
                                      <p:cBhvr>
                                        <p:cTn id="77" dur="166" decel="50000">
                                          <p:stCondLst>
                                            <p:cond delay="1834"/>
                                          </p:stCondLst>
                                        </p:cTn>
                                        <p:tgtEl>
                                          <p:spTgt spid="18">
                                            <p:txEl>
                                              <p:pRg st="1" end="1"/>
                                            </p:txEl>
                                          </p:spTgt>
                                        </p:tgtEl>
                                      </p:cBhvr>
                                      <p:to x="100000" y="100000"/>
                                    </p:animScale>
                                  </p:childTnLst>
                                </p:cTn>
                              </p:par>
                            </p:childTnLst>
                          </p:cTn>
                        </p:par>
                      </p:childTnLst>
                    </p:cTn>
                  </p:par>
                  <p:par>
                    <p:cTn id="78" fill="hold">
                      <p:stCondLst>
                        <p:cond delay="indefinite"/>
                      </p:stCondLst>
                      <p:childTnLst>
                        <p:par>
                          <p:cTn id="79" fill="hold">
                            <p:stCondLst>
                              <p:cond delay="0"/>
                            </p:stCondLst>
                            <p:childTnLst>
                              <p:par>
                                <p:cTn id="80" presetID="54" presetClass="entr" presetSubtype="0" accel="100000" fill="hold" nodeType="clickEffect">
                                  <p:stCondLst>
                                    <p:cond delay="0"/>
                                  </p:stCondLst>
                                  <p:childTnLst>
                                    <p:set>
                                      <p:cBhvr>
                                        <p:cTn id="81" dur="1" fill="hold">
                                          <p:stCondLst>
                                            <p:cond delay="0"/>
                                          </p:stCondLst>
                                        </p:cTn>
                                        <p:tgtEl>
                                          <p:spTgt spid="18">
                                            <p:txEl>
                                              <p:pRg st="0" end="0"/>
                                            </p:txEl>
                                          </p:spTgt>
                                        </p:tgtEl>
                                        <p:attrNameLst>
                                          <p:attrName>style.visibility</p:attrName>
                                        </p:attrNameLst>
                                      </p:cBhvr>
                                      <p:to>
                                        <p:strVal val="visible"/>
                                      </p:to>
                                    </p:set>
                                    <p:anim calcmode="lin" valueType="num">
                                      <p:cBhvr>
                                        <p:cTn id="82" dur="500" fill="hold"/>
                                        <p:tgtEl>
                                          <p:spTgt spid="18">
                                            <p:txEl>
                                              <p:pRg st="0" end="0"/>
                                            </p:txEl>
                                          </p:spTgt>
                                        </p:tgtEl>
                                        <p:attrNameLst>
                                          <p:attrName>ppt_w</p:attrName>
                                        </p:attrNameLst>
                                      </p:cBhvr>
                                      <p:tavLst>
                                        <p:tav tm="0">
                                          <p:val>
                                            <p:strVal val="#ppt_w*0.05"/>
                                          </p:val>
                                        </p:tav>
                                        <p:tav tm="100000">
                                          <p:val>
                                            <p:strVal val="#ppt_w"/>
                                          </p:val>
                                        </p:tav>
                                      </p:tavLst>
                                    </p:anim>
                                    <p:anim calcmode="lin" valueType="num">
                                      <p:cBhvr>
                                        <p:cTn id="83" dur="500" fill="hold"/>
                                        <p:tgtEl>
                                          <p:spTgt spid="18">
                                            <p:txEl>
                                              <p:pRg st="0" end="0"/>
                                            </p:txEl>
                                          </p:spTgt>
                                        </p:tgtEl>
                                        <p:attrNameLst>
                                          <p:attrName>ppt_h</p:attrName>
                                        </p:attrNameLst>
                                      </p:cBhvr>
                                      <p:tavLst>
                                        <p:tav tm="0">
                                          <p:val>
                                            <p:strVal val="#ppt_h"/>
                                          </p:val>
                                        </p:tav>
                                        <p:tav tm="100000">
                                          <p:val>
                                            <p:strVal val="#ppt_h"/>
                                          </p:val>
                                        </p:tav>
                                      </p:tavLst>
                                    </p:anim>
                                    <p:anim calcmode="lin" valueType="num">
                                      <p:cBhvr>
                                        <p:cTn id="84" dur="500" fill="hold"/>
                                        <p:tgtEl>
                                          <p:spTgt spid="18">
                                            <p:txEl>
                                              <p:pRg st="0" end="0"/>
                                            </p:txEl>
                                          </p:spTgt>
                                        </p:tgtEl>
                                        <p:attrNameLst>
                                          <p:attrName>ppt_x</p:attrName>
                                        </p:attrNameLst>
                                      </p:cBhvr>
                                      <p:tavLst>
                                        <p:tav tm="0">
                                          <p:val>
                                            <p:strVal val="#ppt_x-.2"/>
                                          </p:val>
                                        </p:tav>
                                        <p:tav tm="100000">
                                          <p:val>
                                            <p:strVal val="#ppt_x"/>
                                          </p:val>
                                        </p:tav>
                                      </p:tavLst>
                                    </p:anim>
                                    <p:anim calcmode="lin" valueType="num">
                                      <p:cBhvr>
                                        <p:cTn id="85" dur="500" fill="hold"/>
                                        <p:tgtEl>
                                          <p:spTgt spid="18">
                                            <p:txEl>
                                              <p:pRg st="0" end="0"/>
                                            </p:txEl>
                                          </p:spTgt>
                                        </p:tgtEl>
                                        <p:attrNameLst>
                                          <p:attrName>ppt_y</p:attrName>
                                        </p:attrNameLst>
                                      </p:cBhvr>
                                      <p:tavLst>
                                        <p:tav tm="0">
                                          <p:val>
                                            <p:strVal val="#ppt_y"/>
                                          </p:val>
                                        </p:tav>
                                        <p:tav tm="100000">
                                          <p:val>
                                            <p:strVal val="#ppt_y"/>
                                          </p:val>
                                        </p:tav>
                                      </p:tavLst>
                                    </p:anim>
                                    <p:animEffect transition="in" filter="fade">
                                      <p:cBhvr>
                                        <p:cTn id="86" dur="500"/>
                                        <p:tgtEl>
                                          <p:spTgt spid="18">
                                            <p:txEl>
                                              <p:pRg st="0" end="0"/>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35" presetClass="entr" presetSubtype="0" fill="hold" nodeType="clickEffect">
                                  <p:stCondLst>
                                    <p:cond delay="0"/>
                                  </p:stCondLst>
                                  <p:childTnLst>
                                    <p:set>
                                      <p:cBhvr>
                                        <p:cTn id="90" dur="1" fill="hold">
                                          <p:stCondLst>
                                            <p:cond delay="0"/>
                                          </p:stCondLst>
                                        </p:cTn>
                                        <p:tgtEl>
                                          <p:spTgt spid="18">
                                            <p:txEl>
                                              <p:pRg st="1" end="1"/>
                                            </p:txEl>
                                          </p:spTgt>
                                        </p:tgtEl>
                                        <p:attrNameLst>
                                          <p:attrName>style.visibility</p:attrName>
                                        </p:attrNameLst>
                                      </p:cBhvr>
                                      <p:to>
                                        <p:strVal val="visible"/>
                                      </p:to>
                                    </p:set>
                                    <p:animEffect transition="in" filter="fade">
                                      <p:cBhvr>
                                        <p:cTn id="91" dur="2000"/>
                                        <p:tgtEl>
                                          <p:spTgt spid="18">
                                            <p:txEl>
                                              <p:pRg st="1" end="1"/>
                                            </p:txEl>
                                          </p:spTgt>
                                        </p:tgtEl>
                                      </p:cBhvr>
                                    </p:animEffect>
                                    <p:anim calcmode="lin" valueType="num">
                                      <p:cBhvr>
                                        <p:cTn id="92" dur="2000" fill="hold"/>
                                        <p:tgtEl>
                                          <p:spTgt spid="18">
                                            <p:txEl>
                                              <p:pRg st="1" end="1"/>
                                            </p:txEl>
                                          </p:spTgt>
                                        </p:tgtEl>
                                        <p:attrNameLst>
                                          <p:attrName>style.rotation</p:attrName>
                                        </p:attrNameLst>
                                      </p:cBhvr>
                                      <p:tavLst>
                                        <p:tav tm="0">
                                          <p:val>
                                            <p:fltVal val="720"/>
                                          </p:val>
                                        </p:tav>
                                        <p:tav tm="100000">
                                          <p:val>
                                            <p:fltVal val="0"/>
                                          </p:val>
                                        </p:tav>
                                      </p:tavLst>
                                    </p:anim>
                                    <p:anim calcmode="lin" valueType="num">
                                      <p:cBhvr>
                                        <p:cTn id="93" dur="2000" fill="hold"/>
                                        <p:tgtEl>
                                          <p:spTgt spid="18">
                                            <p:txEl>
                                              <p:pRg st="1" end="1"/>
                                            </p:txEl>
                                          </p:spTgt>
                                        </p:tgtEl>
                                        <p:attrNameLst>
                                          <p:attrName>ppt_h</p:attrName>
                                        </p:attrNameLst>
                                      </p:cBhvr>
                                      <p:tavLst>
                                        <p:tav tm="0">
                                          <p:val>
                                            <p:fltVal val="0"/>
                                          </p:val>
                                        </p:tav>
                                        <p:tav tm="100000">
                                          <p:val>
                                            <p:strVal val="#ppt_h"/>
                                          </p:val>
                                        </p:tav>
                                      </p:tavLst>
                                    </p:anim>
                                    <p:anim calcmode="lin" valueType="num">
                                      <p:cBhvr>
                                        <p:cTn id="94" dur="2000" fill="hold"/>
                                        <p:tgtEl>
                                          <p:spTgt spid="18">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8" grpId="0" build="allAtOnce"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800" b="1" dirty="0" smtClean="0">
                <a:solidFill>
                  <a:srgbClr val="C00000"/>
                </a:solidFill>
              </a:rPr>
              <a:t>ثانياً : ميدان الهند</a:t>
            </a:r>
            <a:endParaRPr lang="ar-SA" sz="4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Terminator 10"/>
          <p:cNvSpPr/>
          <p:nvPr/>
        </p:nvSpPr>
        <p:spPr>
          <a:xfrm>
            <a:off x="2195736" y="908720"/>
            <a:ext cx="5616624" cy="576064"/>
          </a:xfrm>
          <a:prstGeom prst="flowChartTerminator">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ar-EG" sz="3600" b="1" dirty="0" smtClean="0"/>
              <a:t>أولاً: فتوحات الخلفاء العباسيين</a:t>
            </a:r>
            <a:endParaRPr lang="en-US" sz="3600" b="1" dirty="0"/>
          </a:p>
        </p:txBody>
      </p:sp>
      <p:sp>
        <p:nvSpPr>
          <p:cNvPr id="14" name="Folded Corner 13"/>
          <p:cNvSpPr/>
          <p:nvPr/>
        </p:nvSpPr>
        <p:spPr>
          <a:xfrm>
            <a:off x="3923928" y="1556792"/>
            <a:ext cx="5112568" cy="5184576"/>
          </a:xfrm>
          <a:prstGeom prst="foldedCorner">
            <a:avLst>
              <a:gd name="adj" fmla="val 12039"/>
            </a:avLst>
          </a:prstGeom>
        </p:spPr>
        <p:style>
          <a:lnRef idx="0">
            <a:schemeClr val="accent5"/>
          </a:lnRef>
          <a:fillRef idx="3">
            <a:schemeClr val="accent5"/>
          </a:fillRef>
          <a:effectRef idx="3">
            <a:schemeClr val="accent5"/>
          </a:effectRef>
          <a:fontRef idx="minor">
            <a:schemeClr val="lt1"/>
          </a:fontRef>
        </p:style>
        <p:txBody>
          <a:bodyPr rtlCol="0" anchor="ctr"/>
          <a:lstStyle/>
          <a:p>
            <a:pPr algn="justLow"/>
            <a:r>
              <a:rPr lang="ar-EG" sz="2500" b="1" dirty="0" smtClean="0">
                <a:solidFill>
                  <a:schemeClr val="tx1"/>
                </a:solidFill>
              </a:rPr>
              <a:t>حكم العباسيون بلاد الهند بعد قضائهم على الخلافة الأموية، وقد عمل الخليفة أبوجعفر المنصور (158-136هـ)على توسيع رقعة الدولة الإسلامية في تلك البلاد، وقد عني الخليفة المهدي (158 - 169 هـ) بنشر الإسلام في بلاد السند عناية كبرى، إلا أن الأوضاع الداخلية للبلاد وانقسام القبائل العربية المقيمة هناك أضعف المركز السياسي للخلافة.</a:t>
            </a:r>
          </a:p>
          <a:p>
            <a:pPr algn="justLow"/>
            <a:r>
              <a:rPr lang="ar-EG" sz="2500" b="1" dirty="0" smtClean="0">
                <a:solidFill>
                  <a:schemeClr val="tx1"/>
                </a:solidFill>
              </a:rPr>
              <a:t>وفي عهد المعتصم بالله تولى حكم الهند عمران بن موسى، ففتح منطقة القيقان، وبنى مدينة سماها</a:t>
            </a:r>
            <a:r>
              <a:rPr lang="en-US" sz="2500" b="1" dirty="0" smtClean="0">
                <a:solidFill>
                  <a:schemeClr val="tx1"/>
                </a:solidFill>
              </a:rPr>
              <a:t> </a:t>
            </a:r>
            <a:r>
              <a:rPr lang="ar-EG" sz="2500" b="1" dirty="0" smtClean="0">
                <a:solidFill>
                  <a:schemeClr val="tx1"/>
                </a:solidFill>
              </a:rPr>
              <a:t>البيضاء، وأسكنها الجند ؛ مما ساعد على مواصلة الفتوح الإسلامية وتثبيتها.</a:t>
            </a:r>
            <a:endParaRPr lang="en-US" sz="2500" b="1" dirty="0" smtClean="0">
              <a:solidFill>
                <a:schemeClr val="tx1"/>
              </a:solidFill>
            </a:endParaRPr>
          </a:p>
        </p:txBody>
      </p:sp>
      <p:pic>
        <p:nvPicPr>
          <p:cNvPr id="15" name="Picture 4"/>
          <p:cNvPicPr>
            <a:picLocks noChangeAspect="1" noChangeArrowheads="1"/>
          </p:cNvPicPr>
          <p:nvPr/>
        </p:nvPicPr>
        <p:blipFill>
          <a:blip r:embed="rId11" cstate="print">
            <a:lum bright="-10000" contrast="10000"/>
          </a:blip>
          <a:srcRect/>
          <a:stretch>
            <a:fillRect/>
          </a:stretch>
        </p:blipFill>
        <p:spPr bwMode="auto">
          <a:xfrm>
            <a:off x="899592" y="1584176"/>
            <a:ext cx="2880320" cy="5229200"/>
          </a:xfrm>
          <a:prstGeom prst="round2DiagRect">
            <a:avLst>
              <a:gd name="adj1" fmla="val 16667"/>
              <a:gd name="adj2" fmla="val 0"/>
            </a:avLst>
          </a:prstGeom>
          <a:ln w="38100" cap="sq">
            <a:solidFill>
              <a:schemeClr val="accent2"/>
            </a:solidFill>
            <a:prstDash val="lgDash"/>
            <a:miter lim="800000"/>
          </a:ln>
          <a:effectLst>
            <a:glow rad="228600">
              <a:schemeClr val="accent2">
                <a:satMod val="175000"/>
                <a:alpha val="40000"/>
              </a:schemeClr>
            </a:glow>
            <a:outerShdw blurRad="50800" dist="38100" dir="2700000" algn="tl" rotWithShape="0">
              <a:prstClr val="black">
                <a:alpha val="40000"/>
              </a:prstClr>
            </a:outerShdw>
            <a:softEdge rad="12700"/>
          </a:effectLst>
          <a:scene3d>
            <a:camera prst="obliqueTopLeft"/>
            <a:lightRig rig="threePt" dir="t"/>
          </a:scene3d>
          <a:sp3d>
            <a:bevelT prst="convex"/>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amond(in)">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9" presetClass="entr" presetSubtype="0" accel="10000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15"/>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15"/>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4"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800" b="1" dirty="0" smtClean="0">
                <a:solidFill>
                  <a:srgbClr val="C00000"/>
                </a:solidFill>
              </a:rPr>
              <a:t>ثانياً : ميدان الهند</a:t>
            </a:r>
            <a:endParaRPr lang="ar-SA" sz="4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Hexagon 10"/>
          <p:cNvSpPr/>
          <p:nvPr/>
        </p:nvSpPr>
        <p:spPr>
          <a:xfrm>
            <a:off x="1259632" y="980728"/>
            <a:ext cx="7740352" cy="936104"/>
          </a:xfrm>
          <a:prstGeom prst="hexagon">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ar-EG" sz="3200" b="1" dirty="0" smtClean="0"/>
              <a:t>ثانياً: الفتوحات في عصر الدويلات التي انفصلت عن الخلافة العباسية</a:t>
            </a:r>
            <a:endParaRPr lang="en-US" sz="3200" b="1" dirty="0"/>
          </a:p>
        </p:txBody>
      </p:sp>
      <p:sp>
        <p:nvSpPr>
          <p:cNvPr id="12" name="Flowchart: Terminator 11"/>
          <p:cNvSpPr/>
          <p:nvPr/>
        </p:nvSpPr>
        <p:spPr>
          <a:xfrm>
            <a:off x="5148064" y="1988840"/>
            <a:ext cx="3960440" cy="50405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000" b="1" dirty="0" smtClean="0"/>
              <a:t>(أ)عهد الدولة الغزنوية 366 - 582 هـ</a:t>
            </a:r>
            <a:endParaRPr lang="en-US" sz="2000" b="1" dirty="0"/>
          </a:p>
        </p:txBody>
      </p:sp>
      <p:sp>
        <p:nvSpPr>
          <p:cNvPr id="13" name="Flowchart: Terminator 12"/>
          <p:cNvSpPr/>
          <p:nvPr/>
        </p:nvSpPr>
        <p:spPr>
          <a:xfrm>
            <a:off x="971600" y="1988840"/>
            <a:ext cx="3960440" cy="504056"/>
          </a:xfrm>
          <a:prstGeom prst="flowChartTerminator">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b="1" dirty="0" smtClean="0"/>
              <a:t>)</a:t>
            </a:r>
            <a:r>
              <a:rPr lang="ar-EG" sz="2000" b="1" dirty="0" smtClean="0"/>
              <a:t>ب</a:t>
            </a:r>
            <a:r>
              <a:rPr lang="en-US" sz="2000" b="1" dirty="0" smtClean="0"/>
              <a:t>(</a:t>
            </a:r>
            <a:r>
              <a:rPr lang="ar-EG" sz="2000" b="1" dirty="0" smtClean="0"/>
              <a:t>عهد الدولة الغورية  582 - 602 هـ</a:t>
            </a:r>
            <a:endParaRPr lang="en-US" sz="2000" b="1" dirty="0"/>
          </a:p>
        </p:txBody>
      </p:sp>
      <p:sp>
        <p:nvSpPr>
          <p:cNvPr id="16" name="Rounded Rectangle 15"/>
          <p:cNvSpPr/>
          <p:nvPr/>
        </p:nvSpPr>
        <p:spPr>
          <a:xfrm>
            <a:off x="1187624" y="2708920"/>
            <a:ext cx="3600400" cy="39604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justLow"/>
            <a:r>
              <a:rPr lang="ar-EG" sz="2600" b="1" dirty="0" smtClean="0"/>
              <a:t> بعد وفاة السلطان محمود الغزنوي تجزأت دولته</a:t>
            </a:r>
            <a:r>
              <a:rPr lang="en-US" sz="2600" b="1" dirty="0" smtClean="0"/>
              <a:t> </a:t>
            </a:r>
            <a:r>
              <a:rPr lang="ar-EG" sz="2600" b="1" dirty="0" smtClean="0"/>
              <a:t>وضعفت، فاستولى عليها  الغوريون الأفغان، وقد  حافظ السلطان محمد</a:t>
            </a:r>
            <a:r>
              <a:rPr lang="en-US" sz="2600" b="1" dirty="0" smtClean="0"/>
              <a:t> </a:t>
            </a:r>
            <a:r>
              <a:rPr lang="ar-EG" sz="2600" b="1" dirty="0" smtClean="0"/>
              <a:t>الغوري على أملاك</a:t>
            </a:r>
            <a:r>
              <a:rPr lang="en-US" sz="2600" b="1" dirty="0" smtClean="0"/>
              <a:t> </a:t>
            </a:r>
            <a:r>
              <a:rPr lang="ar-EG" sz="2600" b="1" dirty="0" smtClean="0"/>
              <a:t>المسلمين في الهند من  الضياع، ثم أخذ يعمل على</a:t>
            </a:r>
            <a:r>
              <a:rPr lang="en-US" sz="2600" b="1" dirty="0" smtClean="0"/>
              <a:t> </a:t>
            </a:r>
            <a:r>
              <a:rPr lang="ar-EG" sz="2600" b="1" dirty="0" smtClean="0"/>
              <a:t>نشر الإسلام في</a:t>
            </a:r>
            <a:r>
              <a:rPr lang="en-US" sz="2600" b="1" dirty="0" smtClean="0"/>
              <a:t> </a:t>
            </a:r>
            <a:r>
              <a:rPr lang="ar-EG" sz="2600" b="1" dirty="0" smtClean="0"/>
              <a:t>الأراضي الهندية.</a:t>
            </a:r>
            <a:endParaRPr lang="en-US" sz="2600" b="1" dirty="0" smtClean="0"/>
          </a:p>
        </p:txBody>
      </p:sp>
      <p:sp>
        <p:nvSpPr>
          <p:cNvPr id="17" name="Rounded Rectangle 16"/>
          <p:cNvSpPr/>
          <p:nvPr/>
        </p:nvSpPr>
        <p:spPr>
          <a:xfrm>
            <a:off x="5220072" y="2708920"/>
            <a:ext cx="3744416" cy="396044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Low"/>
            <a:r>
              <a:rPr lang="ar-EG" sz="2500" b="1" dirty="0" smtClean="0">
                <a:solidFill>
                  <a:schemeClr val="tx1"/>
                </a:solidFill>
              </a:rPr>
              <a:t> ظهر الفتح الإسلامي في   الهند أيام الدولة الغزنوية على أوسع نطاق، حين شرع الغزنويون بطرق أبواب القارة الهندية يتوغلون فيها بعد أن أقاموا لهم دولة في  غزنة فكان فتحهم هذا بداية الفتح الإسلامي الحقيقي لهذه البلاد، وقد بدأ ذلك الفتح على يد (سبكتكين) مؤسس الدولة الغزنوية</a:t>
            </a:r>
            <a:endParaRPr lang="en-US" sz="2500"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Bottom)">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strips(downLeft)">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0" presetClass="entr" presetSubtype="0" fill="hold" grpId="0" nodeType="clickEffect">
                                  <p:stCondLst>
                                    <p:cond delay="0"/>
                                  </p:stCondLst>
                                  <p:iterate type="lt">
                                    <p:tmPct val="10000"/>
                                  </p:iterate>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1"/>
                                          </p:val>
                                        </p:tav>
                                        <p:tav tm="100000">
                                          <p:val>
                                            <p:strVal val="#ppt_x"/>
                                          </p:val>
                                        </p:tav>
                                      </p:tavLst>
                                    </p:anim>
                                    <p:anim calcmode="lin" valueType="num">
                                      <p:cBhvr>
                                        <p:cTn id="19"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 calcmode="lin" valueType="num">
                                      <p:cBhvr>
                                        <p:cTn id="26" dur="500" fill="hold"/>
                                        <p:tgtEl>
                                          <p:spTgt spid="13"/>
                                        </p:tgtEl>
                                        <p:attrNameLst>
                                          <p:attrName>style.rotation</p:attrName>
                                        </p:attrNameLst>
                                      </p:cBhvr>
                                      <p:tavLst>
                                        <p:tav tm="0">
                                          <p:val>
                                            <p:fltVal val="360"/>
                                          </p:val>
                                        </p:tav>
                                        <p:tav tm="100000">
                                          <p:val>
                                            <p:fltVal val="0"/>
                                          </p:val>
                                        </p:tav>
                                      </p:tavLst>
                                    </p:anim>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35"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anim calcmode="lin" valueType="num">
                                      <p:cBhvr>
                                        <p:cTn id="33" dur="2000" fill="hold"/>
                                        <p:tgtEl>
                                          <p:spTgt spid="17"/>
                                        </p:tgtEl>
                                        <p:attrNameLst>
                                          <p:attrName>style.rotation</p:attrName>
                                        </p:attrNameLst>
                                      </p:cBhvr>
                                      <p:tavLst>
                                        <p:tav tm="0">
                                          <p:val>
                                            <p:fltVal val="720"/>
                                          </p:val>
                                        </p:tav>
                                        <p:tav tm="100000">
                                          <p:val>
                                            <p:fltVal val="0"/>
                                          </p:val>
                                        </p:tav>
                                      </p:tavLst>
                                    </p:anim>
                                    <p:anim calcmode="lin" valueType="num">
                                      <p:cBhvr>
                                        <p:cTn id="34" dur="2000" fill="hold"/>
                                        <p:tgtEl>
                                          <p:spTgt spid="17"/>
                                        </p:tgtEl>
                                        <p:attrNameLst>
                                          <p:attrName>ppt_h</p:attrName>
                                        </p:attrNameLst>
                                      </p:cBhvr>
                                      <p:tavLst>
                                        <p:tav tm="0">
                                          <p:val>
                                            <p:fltVal val="0"/>
                                          </p:val>
                                        </p:tav>
                                        <p:tav tm="100000">
                                          <p:val>
                                            <p:strVal val="#ppt_h"/>
                                          </p:val>
                                        </p:tav>
                                      </p:tavLst>
                                    </p:anim>
                                    <p:anim calcmode="lin" valueType="num">
                                      <p:cBhvr>
                                        <p:cTn id="35" dur="2000" fill="hold"/>
                                        <p:tgtEl>
                                          <p:spTgt spid="17"/>
                                        </p:tgtEl>
                                        <p:attrNameLst>
                                          <p:attrName>ppt_w</p:attrName>
                                        </p:attrNameLst>
                                      </p:cBhvr>
                                      <p:tavLst>
                                        <p:tav tm="0">
                                          <p:val>
                                            <p:fltVal val="0"/>
                                          </p:val>
                                        </p:tav>
                                        <p:tav tm="100000">
                                          <p:val>
                                            <p:strVal val="#ppt_w"/>
                                          </p:val>
                                        </p:tav>
                                      </p:tavLst>
                                    </p:anim>
                                  </p:childTnLst>
                                </p:cTn>
                              </p:par>
                            </p:childTnLst>
                          </p:cTn>
                        </p:par>
                      </p:childTnLst>
                    </p:cTn>
                  </p:par>
                  <p:par>
                    <p:cTn id="36" fill="hold">
                      <p:stCondLst>
                        <p:cond delay="indefinite"/>
                      </p:stCondLst>
                      <p:childTnLst>
                        <p:par>
                          <p:cTn id="37" fill="hold">
                            <p:stCondLst>
                              <p:cond delay="0"/>
                            </p:stCondLst>
                            <p:childTnLst>
                              <p:par>
                                <p:cTn id="38" presetID="15"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1000" fill="hold"/>
                                        <p:tgtEl>
                                          <p:spTgt spid="16"/>
                                        </p:tgtEl>
                                        <p:attrNameLst>
                                          <p:attrName>ppt_w</p:attrName>
                                        </p:attrNameLst>
                                      </p:cBhvr>
                                      <p:tavLst>
                                        <p:tav tm="0">
                                          <p:val>
                                            <p:fltVal val="0"/>
                                          </p:val>
                                        </p:tav>
                                        <p:tav tm="100000">
                                          <p:val>
                                            <p:strVal val="#ppt_w"/>
                                          </p:val>
                                        </p:tav>
                                      </p:tavLst>
                                    </p:anim>
                                    <p:anim calcmode="lin" valueType="num">
                                      <p:cBhvr>
                                        <p:cTn id="41" dur="1000" fill="hold"/>
                                        <p:tgtEl>
                                          <p:spTgt spid="16"/>
                                        </p:tgtEl>
                                        <p:attrNameLst>
                                          <p:attrName>ppt_h</p:attrName>
                                        </p:attrNameLst>
                                      </p:cBhvr>
                                      <p:tavLst>
                                        <p:tav tm="0">
                                          <p:val>
                                            <p:fltVal val="0"/>
                                          </p:val>
                                        </p:tav>
                                        <p:tav tm="100000">
                                          <p:val>
                                            <p:strVal val="#ppt_h"/>
                                          </p:val>
                                        </p:tav>
                                      </p:tavLst>
                                    </p:anim>
                                    <p:anim calcmode="lin" valueType="num">
                                      <p:cBhvr>
                                        <p:cTn id="42"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6" grpId="0" animBg="1"/>
      <p:bldP spid="1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400" b="1" dirty="0" smtClean="0">
                <a:solidFill>
                  <a:srgbClr val="C00000"/>
                </a:solidFill>
              </a:rPr>
              <a:t>ثانياً : ميدان الهند</a:t>
            </a:r>
            <a:endParaRPr lang="ar-SA" sz="4400" b="1" dirty="0">
              <a:solidFill>
                <a:srgbClr val="C00000"/>
              </a:solidFill>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Terminator 10"/>
          <p:cNvSpPr/>
          <p:nvPr/>
        </p:nvSpPr>
        <p:spPr>
          <a:xfrm>
            <a:off x="5076056" y="980728"/>
            <a:ext cx="3960440" cy="504056"/>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EG" sz="2100" b="1" dirty="0" smtClean="0"/>
              <a:t>(ج)عهد دولة المماليك 602 - 686 هـ</a:t>
            </a:r>
            <a:endParaRPr lang="en-US" sz="2100" b="1" dirty="0"/>
          </a:p>
        </p:txBody>
      </p:sp>
      <p:sp>
        <p:nvSpPr>
          <p:cNvPr id="12" name="Flowchart: Terminator 11"/>
          <p:cNvSpPr/>
          <p:nvPr/>
        </p:nvSpPr>
        <p:spPr>
          <a:xfrm>
            <a:off x="1259632" y="980728"/>
            <a:ext cx="3672408" cy="504056"/>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smtClean="0"/>
              <a:t>(د) دولة المغول</a:t>
            </a:r>
            <a:endParaRPr lang="en-US" sz="2400" b="1" dirty="0"/>
          </a:p>
        </p:txBody>
      </p:sp>
      <p:sp>
        <p:nvSpPr>
          <p:cNvPr id="13" name="Rounded Rectangle 12"/>
          <p:cNvSpPr/>
          <p:nvPr/>
        </p:nvSpPr>
        <p:spPr>
          <a:xfrm>
            <a:off x="5076056" y="1628800"/>
            <a:ext cx="3960440" cy="5112568"/>
          </a:xfrm>
          <a:prstGeom prst="roundRect">
            <a:avLst>
              <a:gd name="adj" fmla="val 13316"/>
            </a:avLst>
          </a:prstGeom>
        </p:spPr>
        <p:style>
          <a:lnRef idx="0">
            <a:schemeClr val="accent4"/>
          </a:lnRef>
          <a:fillRef idx="3">
            <a:schemeClr val="accent4"/>
          </a:fillRef>
          <a:effectRef idx="3">
            <a:schemeClr val="accent4"/>
          </a:effectRef>
          <a:fontRef idx="minor">
            <a:schemeClr val="lt1"/>
          </a:fontRef>
        </p:style>
        <p:txBody>
          <a:bodyPr rtlCol="0" anchor="ctr"/>
          <a:lstStyle/>
          <a:p>
            <a:pPr algn="just"/>
            <a:r>
              <a:rPr lang="ar-EG" sz="2800" b="1" dirty="0" smtClean="0"/>
              <a:t>عمل السلطان المملوكي شمس الدين ألتمش على استرداد ما فقده المسلمون من البلدان التي سبق أن</a:t>
            </a:r>
            <a:r>
              <a:rPr lang="en-US" sz="2800" b="1" dirty="0" smtClean="0"/>
              <a:t> </a:t>
            </a:r>
            <a:r>
              <a:rPr lang="ar-EG" sz="2800" b="1" dirty="0" smtClean="0"/>
              <a:t>فتحوها في</a:t>
            </a:r>
            <a:r>
              <a:rPr lang="en-US" sz="2800" b="1" dirty="0" smtClean="0"/>
              <a:t> </a:t>
            </a:r>
            <a:r>
              <a:rPr lang="ar-EG" sz="2800" b="1" dirty="0" smtClean="0"/>
              <a:t>الهند، كما عمل على نشر الإسلام هناك، واعتنى بالعلوم والعمران. وبعد وفاة ألتمش شُغل</a:t>
            </a:r>
            <a:r>
              <a:rPr lang="en-US" sz="2800" b="1" dirty="0" smtClean="0"/>
              <a:t> </a:t>
            </a:r>
            <a:r>
              <a:rPr lang="ar-EG" sz="2800" b="1" dirty="0" smtClean="0"/>
              <a:t>زعماء المماليك بتحصين بلادهم ووقايتها من خطر</a:t>
            </a:r>
            <a:r>
              <a:rPr lang="en-US" sz="2800" b="1" dirty="0" smtClean="0"/>
              <a:t> </a:t>
            </a:r>
            <a:r>
              <a:rPr lang="ar-EG" sz="2800" b="1" dirty="0" smtClean="0"/>
              <a:t>المغول الوثنيين</a:t>
            </a:r>
            <a:r>
              <a:rPr lang="en-US" sz="2800" b="1" dirty="0" smtClean="0"/>
              <a:t> </a:t>
            </a:r>
            <a:r>
              <a:rPr lang="ar-EG" sz="2800" b="1" dirty="0" smtClean="0"/>
              <a:t>.</a:t>
            </a:r>
            <a:endParaRPr lang="en-US" sz="2800" b="1" dirty="0"/>
          </a:p>
        </p:txBody>
      </p:sp>
      <p:sp>
        <p:nvSpPr>
          <p:cNvPr id="14" name="Rounded Rectangle 13"/>
          <p:cNvSpPr/>
          <p:nvPr/>
        </p:nvSpPr>
        <p:spPr>
          <a:xfrm>
            <a:off x="1115616" y="1628800"/>
            <a:ext cx="3744416" cy="5112568"/>
          </a:xfrm>
          <a:prstGeom prst="roundRect">
            <a:avLst>
              <a:gd name="adj" fmla="val 15879"/>
            </a:avLst>
          </a:prstGeom>
        </p:spPr>
        <p:style>
          <a:lnRef idx="0">
            <a:schemeClr val="accent1"/>
          </a:lnRef>
          <a:fillRef idx="3">
            <a:schemeClr val="accent1"/>
          </a:fillRef>
          <a:effectRef idx="3">
            <a:schemeClr val="accent1"/>
          </a:effectRef>
          <a:fontRef idx="minor">
            <a:schemeClr val="lt1"/>
          </a:fontRef>
        </p:style>
        <p:txBody>
          <a:bodyPr rtlCol="0" anchor="ctr"/>
          <a:lstStyle/>
          <a:p>
            <a:pPr algn="justLow"/>
            <a:r>
              <a:rPr lang="ar-EG" sz="3200" b="1" dirty="0" smtClean="0"/>
              <a:t>تولى حكم الهند بعد</a:t>
            </a:r>
            <a:r>
              <a:rPr lang="en-US" sz="3200" b="1" dirty="0" smtClean="0"/>
              <a:t> </a:t>
            </a:r>
            <a:r>
              <a:rPr lang="ar-EG" sz="3200" b="1" dirty="0" smtClean="0"/>
              <a:t>المماليك ملوك من</a:t>
            </a:r>
            <a:r>
              <a:rPr lang="en-US" sz="3200" b="1" dirty="0" smtClean="0"/>
              <a:t> </a:t>
            </a:r>
            <a:r>
              <a:rPr lang="ar-EG" sz="3200" b="1" dirty="0" smtClean="0"/>
              <a:t>سلالات كثيرة كالخلجيين وغيرهم وانتهى أمرهم بقيام الدولة المغولية المسلمة في الهند، وسيطرتها على أقاليم كثيرة في قارة آسيا، وكان (أورانغ زيب)</a:t>
            </a:r>
            <a:r>
              <a:rPr lang="en-US" sz="3200" b="1" dirty="0" smtClean="0"/>
              <a:t> </a:t>
            </a:r>
            <a:r>
              <a:rPr lang="ar-EG" sz="3200" b="1" dirty="0" smtClean="0"/>
              <a:t>من أبرز ملوكها</a:t>
            </a:r>
            <a:r>
              <a:rPr lang="en-US" sz="3200" b="1" dirty="0" smtClean="0"/>
              <a:t> </a:t>
            </a:r>
            <a:r>
              <a:rPr lang="ar-EG" sz="3200" b="1" dirty="0" smtClean="0"/>
              <a:t>.</a:t>
            </a:r>
            <a:endParaRPr lang="en-US" sz="3200" b="1" dirty="0" smtClean="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9"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ppt_x</p:attrName>
                                        </p:attrNameLst>
                                      </p:cBhvr>
                                      <p:tavLst>
                                        <p:tav tm="0">
                                          <p:val>
                                            <p:strVal val="#ppt_x-.2"/>
                                          </p:val>
                                        </p:tav>
                                        <p:tav tm="100000">
                                          <p:val>
                                            <p:strVal val="#ppt_x"/>
                                          </p:val>
                                        </p:tav>
                                      </p:tavLst>
                                    </p:anim>
                                    <p:anim calcmode="lin" valueType="num">
                                      <p:cBhvr>
                                        <p:cTn id="14"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34"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 from="(-#ppt_w/2)" to="(#ppt_x)" calcmode="lin" valueType="num">
                                      <p:cBhvr>
                                        <p:cTn id="20" dur="600" fill="hold">
                                          <p:stCondLst>
                                            <p:cond delay="0"/>
                                          </p:stCondLst>
                                        </p:cTn>
                                        <p:tgtEl>
                                          <p:spTgt spid="13"/>
                                        </p:tgtEl>
                                        <p:attrNameLst>
                                          <p:attrName>ppt_x</p:attrName>
                                        </p:attrNameLst>
                                      </p:cBhvr>
                                    </p:anim>
                                    <p:anim from="0" to="-1.0" calcmode="lin" valueType="num">
                                      <p:cBhvr>
                                        <p:cTn id="21" dur="200" decel="50000" autoRev="1" fill="hold">
                                          <p:stCondLst>
                                            <p:cond delay="600"/>
                                          </p:stCondLst>
                                        </p:cTn>
                                        <p:tgtEl>
                                          <p:spTgt spid="13"/>
                                        </p:tgtEl>
                                        <p:attrNameLst>
                                          <p:attrName>xshear</p:attrName>
                                        </p:attrNameLst>
                                      </p:cBhvr>
                                    </p:anim>
                                    <p:animScale>
                                      <p:cBhvr>
                                        <p:cTn id="22" dur="200" decel="100000" autoRev="1" fill="hold">
                                          <p:stCondLst>
                                            <p:cond delay="600"/>
                                          </p:stCondLst>
                                        </p:cTn>
                                        <p:tgtEl>
                                          <p:spTgt spid="13"/>
                                        </p:tgtEl>
                                      </p:cBhvr>
                                      <p:from x="100000" y="100000"/>
                                      <p:to x="80000" y="100000"/>
                                    </p:animScale>
                                    <p:anim by="(#ppt_h/3+#ppt_w*0.1)" calcmode="lin" valueType="num">
                                      <p:cBhvr additive="sum">
                                        <p:cTn id="23" dur="200" decel="100000" autoRev="1" fill="hold">
                                          <p:stCondLst>
                                            <p:cond delay="600"/>
                                          </p:stCondLst>
                                        </p:cTn>
                                        <p:tgtEl>
                                          <p:spTgt spid="13"/>
                                        </p:tgtEl>
                                        <p:attrNameLst>
                                          <p:attrName>ppt_x</p:attrName>
                                        </p:attrNameLst>
                                      </p:cBhvr>
                                    </p:anim>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2000"/>
                                        <p:tgtEl>
                                          <p:spTgt spid="12"/>
                                        </p:tgtEl>
                                      </p:cBhvr>
                                    </p:animEffect>
                                    <p:anim calcmode="lin" valueType="num">
                                      <p:cBhvr>
                                        <p:cTn id="29" dur="2000" fill="hold"/>
                                        <p:tgtEl>
                                          <p:spTgt spid="12"/>
                                        </p:tgtEl>
                                        <p:attrNameLst>
                                          <p:attrName>style.rotation</p:attrName>
                                        </p:attrNameLst>
                                      </p:cBhvr>
                                      <p:tavLst>
                                        <p:tav tm="0">
                                          <p:val>
                                            <p:fltVal val="720"/>
                                          </p:val>
                                        </p:tav>
                                        <p:tav tm="100000">
                                          <p:val>
                                            <p:fltVal val="0"/>
                                          </p:val>
                                        </p:tav>
                                      </p:tavLst>
                                    </p:anim>
                                    <p:anim calcmode="lin" valueType="num">
                                      <p:cBhvr>
                                        <p:cTn id="30" dur="2000" fill="hold"/>
                                        <p:tgtEl>
                                          <p:spTgt spid="12"/>
                                        </p:tgtEl>
                                        <p:attrNameLst>
                                          <p:attrName>ppt_h</p:attrName>
                                        </p:attrNameLst>
                                      </p:cBhvr>
                                      <p:tavLst>
                                        <p:tav tm="0">
                                          <p:val>
                                            <p:fltVal val="0"/>
                                          </p:val>
                                        </p:tav>
                                        <p:tav tm="100000">
                                          <p:val>
                                            <p:strVal val="#ppt_h"/>
                                          </p:val>
                                        </p:tav>
                                      </p:tavLst>
                                    </p:anim>
                                    <p:anim calcmode="lin" valueType="num">
                                      <p:cBhvr>
                                        <p:cTn id="31" dur="2000" fill="hold"/>
                                        <p:tgtEl>
                                          <p:spTgt spid="12"/>
                                        </p:tgtEl>
                                        <p:attrNameLst>
                                          <p:attrName>ppt_w</p:attrName>
                                        </p:attrNameLst>
                                      </p:cBhvr>
                                      <p:tavLst>
                                        <p:tav tm="0">
                                          <p:val>
                                            <p:fltVal val="0"/>
                                          </p:val>
                                        </p:tav>
                                        <p:tav tm="100000">
                                          <p:val>
                                            <p:strVal val="#ppt_w"/>
                                          </p:val>
                                        </p:tav>
                                      </p:tavLst>
                                    </p:anim>
                                  </p:childTnLst>
                                </p:cTn>
                              </p:par>
                            </p:childTnLst>
                          </p:cTn>
                        </p:par>
                      </p:childTnLst>
                    </p:cTn>
                  </p:par>
                  <p:par>
                    <p:cTn id="32" fill="hold">
                      <p:stCondLst>
                        <p:cond delay="indefinite"/>
                      </p:stCondLst>
                      <p:childTnLst>
                        <p:par>
                          <p:cTn id="33" fill="hold">
                            <p:stCondLst>
                              <p:cond delay="0"/>
                            </p:stCondLst>
                            <p:childTnLst>
                              <p:par>
                                <p:cTn id="34" presetID="52"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Scale>
                                      <p:cBhvr>
                                        <p:cTn id="36"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4"/>
                                        </p:tgtEl>
                                        <p:attrNameLst>
                                          <p:attrName>ppt_x</p:attrName>
                                          <p:attrName>ppt_y</p:attrName>
                                        </p:attrNameLst>
                                      </p:cBhvr>
                                    </p:animMotion>
                                    <p:animEffect transition="in" filter="fade">
                                      <p:cBhvr>
                                        <p:cTn id="3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000" b="1" dirty="0" smtClean="0">
                <a:solidFill>
                  <a:srgbClr val="C00000"/>
                </a:solidFill>
              </a:rPr>
              <a:t>ثالثاً : ميدان صقلية وإيطاليا</a:t>
            </a:r>
            <a:endParaRPr lang="ar-SA" sz="40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Rounded Rectangle 10"/>
          <p:cNvSpPr/>
          <p:nvPr/>
        </p:nvSpPr>
        <p:spPr>
          <a:xfrm>
            <a:off x="3779912" y="1008112"/>
            <a:ext cx="5364088" cy="573325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ar-EG" sz="2100" b="1" dirty="0" smtClean="0">
                <a:effectLst>
                  <a:outerShdw blurRad="38100" dist="38100" dir="2700000" algn="tl">
                    <a:srgbClr val="000000">
                      <a:alpha val="43137"/>
                    </a:srgbClr>
                  </a:outerShdw>
                </a:effectLst>
              </a:rPr>
              <a:t> استقرت الأمور في إفريقية </a:t>
            </a:r>
            <a:r>
              <a:rPr lang="en-US" sz="2100" b="1" dirty="0" smtClean="0">
                <a:effectLst>
                  <a:outerShdw blurRad="38100" dist="38100" dir="2700000" algn="tl">
                    <a:srgbClr val="000000">
                      <a:alpha val="43137"/>
                    </a:srgbClr>
                  </a:outerShdw>
                </a:effectLst>
              </a:rPr>
              <a:t>)</a:t>
            </a:r>
            <a:r>
              <a:rPr lang="ar-EG" sz="2100" b="1" dirty="0" smtClean="0">
                <a:effectLst>
                  <a:outerShdw blurRad="38100" dist="38100" dir="2700000" algn="tl">
                    <a:srgbClr val="000000">
                      <a:alpha val="43137"/>
                    </a:srgbClr>
                  </a:outerShdw>
                </a:effectLst>
              </a:rPr>
              <a:t>تونس</a:t>
            </a:r>
            <a:r>
              <a:rPr lang="en-US" sz="2100" b="1" dirty="0" smtClean="0">
                <a:effectLst>
                  <a:outerShdw blurRad="38100" dist="38100" dir="2700000" algn="tl">
                    <a:srgbClr val="000000">
                      <a:alpha val="43137"/>
                    </a:srgbClr>
                  </a:outerShdw>
                </a:effectLst>
              </a:rPr>
              <a:t>(</a:t>
            </a:r>
            <a:r>
              <a:rPr lang="ar-EG" sz="2100" b="1" dirty="0" smtClean="0">
                <a:effectLst>
                  <a:outerShdw blurRad="38100" dist="38100" dir="2700000" algn="tl">
                    <a:srgbClr val="000000">
                      <a:alpha val="43137"/>
                    </a:srgbClr>
                  </a:outerShdw>
                </a:effectLst>
              </a:rPr>
              <a:t> لبني الأغلب في عهد الخليفة العباسي هارون الرشيد، فأخذوا يتطلعون إلى نشر الإسلام فيما وراء سواحلهم، فقرر زيادة الله بن إبراهيم بن الأغلب فتح جزيرة صقلية، فأعد حملة تزيد على مائة ألف مقاتل عام 212 هـ ، بقيادة القاضي أسد بن الفرات فقيه القيروان، فهاجمت الحملة جزيرة صقلية، وبدأ بفتح مدنها حتى وصل إلى مدينة سرقوسة، توغل المسلمون داخل الجزيرة وفتحوا عدداً من مدنها بعد أن خاضوا معارك ضارية مع الروم، استشهد فيها عدد كبير من مقاتلي المسلمين ؛ مما اضطر ابن أبي الجواري إلى طلب النجدات من القيروان، ثم دخلها المسلمون عام 216 هـ . فأصبحت تلك المدينة معقلاً حصيناً للمسلمين في جزيرة صقلية ومركزاً لولاتهم طوال مدة وجودهم فيها، ومن ذلك المركز القريب من البر الإيطالي أخذ أولئك الولاة يتطلعون لغزو إيطاليا، حيث نجح المسلمون في الاستيلاء على بعض المواقع في البر الأوروبي.</a:t>
            </a:r>
            <a:endParaRPr lang="en-US" sz="2100" b="1" dirty="0" smtClean="0">
              <a:effectLst>
                <a:outerShdw blurRad="38100" dist="38100" dir="2700000" algn="tl">
                  <a:srgbClr val="000000">
                    <a:alpha val="43137"/>
                  </a:srgbClr>
                </a:outerShdw>
              </a:effectLst>
            </a:endParaRPr>
          </a:p>
        </p:txBody>
      </p:sp>
      <p:pic>
        <p:nvPicPr>
          <p:cNvPr id="12" name="Picture 5"/>
          <p:cNvPicPr>
            <a:picLocks noChangeAspect="1" noChangeArrowheads="1"/>
          </p:cNvPicPr>
          <p:nvPr/>
        </p:nvPicPr>
        <p:blipFill>
          <a:blip r:embed="rId11" cstate="print"/>
          <a:srcRect/>
          <a:stretch>
            <a:fillRect/>
          </a:stretch>
        </p:blipFill>
        <p:spPr bwMode="auto">
          <a:xfrm>
            <a:off x="1043608" y="1124744"/>
            <a:ext cx="2664296" cy="5616624"/>
          </a:xfrm>
          <a:prstGeom prst="roundRect">
            <a:avLst/>
          </a:prstGeom>
          <a:ln>
            <a:noFill/>
          </a:ln>
          <a:effectLst>
            <a:outerShdw blurRad="292100" dist="139700" dir="2700000" algn="tl" rotWithShape="0">
              <a:srgbClr val="333333">
                <a:alpha val="65000"/>
              </a:srgbClr>
            </a:outerShdw>
          </a:effectLst>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2.5"/>
                                          </p:val>
                                        </p:tav>
                                        <p:tav tm="100000">
                                          <p:val>
                                            <p:strVal val="#ppt_w"/>
                                          </p:val>
                                        </p:tav>
                                      </p:tavLst>
                                    </p:anim>
                                    <p:anim calcmode="lin" valueType="num">
                                      <p:cBhvr>
                                        <p:cTn id="8" dur="1000" fill="hold"/>
                                        <p:tgtEl>
                                          <p:spTgt spid="10"/>
                                        </p:tgtEl>
                                        <p:attrNameLst>
                                          <p:attrName>ppt_h</p:attrName>
                                        </p:attrNameLst>
                                      </p:cBhvr>
                                      <p:tavLst>
                                        <p:tav tm="0">
                                          <p:val>
                                            <p:strVal val="#ppt_h*0.01"/>
                                          </p:val>
                                        </p:tav>
                                        <p:tav tm="100000">
                                          <p:val>
                                            <p:strVal val="#ppt_h"/>
                                          </p:val>
                                        </p:tav>
                                      </p:tavLst>
                                    </p:anim>
                                    <p:anim calcmode="lin" valueType="num">
                                      <p:cBhvr>
                                        <p:cTn id="9" dur="1000" fill="hold"/>
                                        <p:tgtEl>
                                          <p:spTgt spid="10"/>
                                        </p:tgtEl>
                                        <p:attrNameLst>
                                          <p:attrName>ppt_x</p:attrName>
                                        </p:attrNameLst>
                                      </p:cBhvr>
                                      <p:tavLst>
                                        <p:tav tm="0">
                                          <p:val>
                                            <p:strVal val="#ppt_x"/>
                                          </p:val>
                                        </p:tav>
                                        <p:tav tm="100000">
                                          <p:val>
                                            <p:strVal val="#ppt_x"/>
                                          </p:val>
                                        </p:tav>
                                      </p:tavLst>
                                    </p:anim>
                                    <p:anim calcmode="lin" valueType="num">
                                      <p:cBhvr>
                                        <p:cTn id="10" dur="1000" fill="hold"/>
                                        <p:tgtEl>
                                          <p:spTgt spid="10"/>
                                        </p:tgtEl>
                                        <p:attrNameLst>
                                          <p:attrName>ppt_y</p:attrName>
                                        </p:attrNameLst>
                                      </p:cBhvr>
                                      <p:tavLst>
                                        <p:tav tm="0">
                                          <p:val>
                                            <p:strVal val="#ppt_h+1"/>
                                          </p:val>
                                        </p:tav>
                                        <p:tav tm="100000">
                                          <p:val>
                                            <p:strVal val="#ppt_y"/>
                                          </p:val>
                                        </p:tav>
                                      </p:tavLst>
                                    </p:anim>
                                    <p:animEffect transition="in" filter="fade">
                                      <p:cBhvr>
                                        <p:cTn id="11" dur="10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strVal val="#ppt_w*0.05"/>
                                          </p:val>
                                        </p:tav>
                                        <p:tav tm="100000">
                                          <p:val>
                                            <p:strVal val="#ppt_w"/>
                                          </p:val>
                                        </p:tav>
                                      </p:tavLst>
                                    </p:anim>
                                    <p:anim calcmode="lin" valueType="num">
                                      <p:cBhvr>
                                        <p:cTn id="17" dur="1000" fill="hold"/>
                                        <p:tgtEl>
                                          <p:spTgt spid="11"/>
                                        </p:tgtEl>
                                        <p:attrNameLst>
                                          <p:attrName>ppt_h</p:attrName>
                                        </p:attrNameLst>
                                      </p:cBhvr>
                                      <p:tavLst>
                                        <p:tav tm="0">
                                          <p:val>
                                            <p:strVal val="#ppt_h"/>
                                          </p:val>
                                        </p:tav>
                                        <p:tav tm="100000">
                                          <p:val>
                                            <p:strVal val="#ppt_h"/>
                                          </p:val>
                                        </p:tav>
                                      </p:tavLst>
                                    </p:anim>
                                    <p:anim calcmode="lin" valueType="num">
                                      <p:cBhvr>
                                        <p:cTn id="18" dur="1000" fill="hold"/>
                                        <p:tgtEl>
                                          <p:spTgt spid="11"/>
                                        </p:tgtEl>
                                        <p:attrNameLst>
                                          <p:attrName>ppt_x</p:attrName>
                                        </p:attrNameLst>
                                      </p:cBhvr>
                                      <p:tavLst>
                                        <p:tav tm="0">
                                          <p:val>
                                            <p:strVal val="#ppt_x-.2"/>
                                          </p:val>
                                        </p:tav>
                                        <p:tav tm="100000">
                                          <p:val>
                                            <p:strVal val="#ppt_x"/>
                                          </p:val>
                                        </p:tav>
                                      </p:tavLst>
                                    </p:anim>
                                    <p:anim calcmode="lin" valueType="num">
                                      <p:cBhvr>
                                        <p:cTn id="19" dur="1000" fill="hold"/>
                                        <p:tgtEl>
                                          <p:spTgt spid="11"/>
                                        </p:tgtEl>
                                        <p:attrNameLst>
                                          <p:attrName>ppt_y</p:attrName>
                                        </p:attrNameLst>
                                      </p:cBhvr>
                                      <p:tavLst>
                                        <p:tav tm="0">
                                          <p:val>
                                            <p:strVal val="#ppt_y"/>
                                          </p:val>
                                        </p:tav>
                                        <p:tav tm="100000">
                                          <p:val>
                                            <p:strVal val="#ppt_y"/>
                                          </p:val>
                                        </p:tav>
                                      </p:tavLst>
                                    </p:anim>
                                    <p:animEffect transition="in" filter="fade">
                                      <p:cBhvr>
                                        <p:cTn id="20" dur="10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35"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2000"/>
                                        <p:tgtEl>
                                          <p:spTgt spid="12"/>
                                        </p:tgtEl>
                                      </p:cBhvr>
                                    </p:animEffect>
                                    <p:anim calcmode="lin" valueType="num">
                                      <p:cBhvr>
                                        <p:cTn id="26" dur="2000" fill="hold"/>
                                        <p:tgtEl>
                                          <p:spTgt spid="12"/>
                                        </p:tgtEl>
                                        <p:attrNameLst>
                                          <p:attrName>style.rotation</p:attrName>
                                        </p:attrNameLst>
                                      </p:cBhvr>
                                      <p:tavLst>
                                        <p:tav tm="0">
                                          <p:val>
                                            <p:fltVal val="720"/>
                                          </p:val>
                                        </p:tav>
                                        <p:tav tm="100000">
                                          <p:val>
                                            <p:fltVal val="0"/>
                                          </p:val>
                                        </p:tav>
                                      </p:tavLst>
                                    </p:anim>
                                    <p:anim calcmode="lin" valueType="num">
                                      <p:cBhvr>
                                        <p:cTn id="27" dur="2000" fill="hold"/>
                                        <p:tgtEl>
                                          <p:spTgt spid="12"/>
                                        </p:tgtEl>
                                        <p:attrNameLst>
                                          <p:attrName>ppt_h</p:attrName>
                                        </p:attrNameLst>
                                      </p:cBhvr>
                                      <p:tavLst>
                                        <p:tav tm="0">
                                          <p:val>
                                            <p:fltVal val="0"/>
                                          </p:val>
                                        </p:tav>
                                        <p:tav tm="100000">
                                          <p:val>
                                            <p:strVal val="#ppt_h"/>
                                          </p:val>
                                        </p:tav>
                                      </p:tavLst>
                                    </p:anim>
                                    <p:anim calcmode="lin" valueType="num">
                                      <p:cBhvr>
                                        <p:cTn id="28" dur="2000" fill="hold"/>
                                        <p:tgtEl>
                                          <p:spTgt spid="1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C00000"/>
                </a:solidFill>
                <a:effectLst>
                  <a:outerShdw blurRad="38100" dist="38100" dir="2700000" algn="tl">
                    <a:srgbClr val="000000">
                      <a:alpha val="43137"/>
                    </a:srgbClr>
                  </a:outerShdw>
                </a:effectLst>
                <a:latin typeface="ae_AlBattar" pitchFamily="18" charset="-78"/>
                <a:cs typeface="ae_AlBattar" pitchFamily="18" charset="-78"/>
              </a:rPr>
              <a:t>خريطة(مواقع المعارك الإسلاميه في العراق)</a:t>
            </a:r>
            <a:endParaRPr lang="ar-SA" sz="28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pic>
        <p:nvPicPr>
          <p:cNvPr id="6145" name="Picture 1"/>
          <p:cNvPicPr>
            <a:picLocks noChangeAspect="1" noChangeArrowheads="1"/>
          </p:cNvPicPr>
          <p:nvPr/>
        </p:nvPicPr>
        <p:blipFill>
          <a:blip r:embed="rId11" cstate="print">
            <a:lum contrast="10000"/>
          </a:blip>
          <a:srcRect/>
          <a:stretch>
            <a:fillRect/>
          </a:stretch>
        </p:blipFill>
        <p:spPr bwMode="auto">
          <a:xfrm>
            <a:off x="899592" y="836712"/>
            <a:ext cx="8172400" cy="5949280"/>
          </a:xfrm>
          <a:prstGeom prst="roundRect">
            <a:avLst>
              <a:gd name="adj" fmla="val 16667"/>
            </a:avLst>
          </a:prstGeom>
          <a:ln>
            <a:solidFill>
              <a:srgbClr val="7030A0"/>
            </a:solidFill>
          </a:ln>
          <a:effectLst>
            <a:glow rad="101600">
              <a:schemeClr val="tx1">
                <a:alpha val="60000"/>
              </a:schemeClr>
            </a:glow>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4)">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6145"/>
                                        </p:tgtEl>
                                        <p:attrNameLst>
                                          <p:attrName>style.visibility</p:attrName>
                                        </p:attrNameLst>
                                      </p:cBhvr>
                                      <p:to>
                                        <p:strVal val="visible"/>
                                      </p:to>
                                    </p:set>
                                    <p:animEffect transition="in" filter="wipe(down)">
                                      <p:cBhvr>
                                        <p:cTn id="12" dur="580">
                                          <p:stCondLst>
                                            <p:cond delay="0"/>
                                          </p:stCondLst>
                                        </p:cTn>
                                        <p:tgtEl>
                                          <p:spTgt spid="6145"/>
                                        </p:tgtEl>
                                      </p:cBhvr>
                                    </p:animEffect>
                                    <p:anim calcmode="lin" valueType="num">
                                      <p:cBhvr>
                                        <p:cTn id="13" dur="1822" tmFilter="0,0; 0.14,0.36; 0.43,0.73; 0.71,0.91; 1.0,1.0">
                                          <p:stCondLst>
                                            <p:cond delay="0"/>
                                          </p:stCondLst>
                                        </p:cTn>
                                        <p:tgtEl>
                                          <p:spTgt spid="614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14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14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14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145"/>
                                        </p:tgtEl>
                                        <p:attrNameLst>
                                          <p:attrName>ppt_y</p:attrName>
                                        </p:attrNameLst>
                                      </p:cBhvr>
                                      <p:tavLst>
                                        <p:tav tm="0" fmla="#ppt_y-sin(pi*$)/81">
                                          <p:val>
                                            <p:fltVal val="0"/>
                                          </p:val>
                                        </p:tav>
                                        <p:tav tm="100000">
                                          <p:val>
                                            <p:fltVal val="1"/>
                                          </p:val>
                                        </p:tav>
                                      </p:tavLst>
                                    </p:anim>
                                    <p:animScale>
                                      <p:cBhvr>
                                        <p:cTn id="18" dur="26">
                                          <p:stCondLst>
                                            <p:cond delay="650"/>
                                          </p:stCondLst>
                                        </p:cTn>
                                        <p:tgtEl>
                                          <p:spTgt spid="6145"/>
                                        </p:tgtEl>
                                      </p:cBhvr>
                                      <p:to x="100000" y="60000"/>
                                    </p:animScale>
                                    <p:animScale>
                                      <p:cBhvr>
                                        <p:cTn id="19" dur="166" decel="50000">
                                          <p:stCondLst>
                                            <p:cond delay="676"/>
                                          </p:stCondLst>
                                        </p:cTn>
                                        <p:tgtEl>
                                          <p:spTgt spid="6145"/>
                                        </p:tgtEl>
                                      </p:cBhvr>
                                      <p:to x="100000" y="100000"/>
                                    </p:animScale>
                                    <p:animScale>
                                      <p:cBhvr>
                                        <p:cTn id="20" dur="26">
                                          <p:stCondLst>
                                            <p:cond delay="1312"/>
                                          </p:stCondLst>
                                        </p:cTn>
                                        <p:tgtEl>
                                          <p:spTgt spid="6145"/>
                                        </p:tgtEl>
                                      </p:cBhvr>
                                      <p:to x="100000" y="80000"/>
                                    </p:animScale>
                                    <p:animScale>
                                      <p:cBhvr>
                                        <p:cTn id="21" dur="166" decel="50000">
                                          <p:stCondLst>
                                            <p:cond delay="1338"/>
                                          </p:stCondLst>
                                        </p:cTn>
                                        <p:tgtEl>
                                          <p:spTgt spid="6145"/>
                                        </p:tgtEl>
                                      </p:cBhvr>
                                      <p:to x="100000" y="100000"/>
                                    </p:animScale>
                                    <p:animScale>
                                      <p:cBhvr>
                                        <p:cTn id="22" dur="26">
                                          <p:stCondLst>
                                            <p:cond delay="1642"/>
                                          </p:stCondLst>
                                        </p:cTn>
                                        <p:tgtEl>
                                          <p:spTgt spid="6145"/>
                                        </p:tgtEl>
                                      </p:cBhvr>
                                      <p:to x="100000" y="90000"/>
                                    </p:animScale>
                                    <p:animScale>
                                      <p:cBhvr>
                                        <p:cTn id="23" dur="166" decel="50000">
                                          <p:stCondLst>
                                            <p:cond delay="1668"/>
                                          </p:stCondLst>
                                        </p:cTn>
                                        <p:tgtEl>
                                          <p:spTgt spid="6145"/>
                                        </p:tgtEl>
                                      </p:cBhvr>
                                      <p:to x="100000" y="100000"/>
                                    </p:animScale>
                                    <p:animScale>
                                      <p:cBhvr>
                                        <p:cTn id="24" dur="26">
                                          <p:stCondLst>
                                            <p:cond delay="1808"/>
                                          </p:stCondLst>
                                        </p:cTn>
                                        <p:tgtEl>
                                          <p:spTgt spid="6145"/>
                                        </p:tgtEl>
                                      </p:cBhvr>
                                      <p:to x="100000" y="95000"/>
                                    </p:animScale>
                                    <p:animScale>
                                      <p:cBhvr>
                                        <p:cTn id="25" dur="166" decel="50000">
                                          <p:stCondLst>
                                            <p:cond delay="1834"/>
                                          </p:stCondLst>
                                        </p:cTn>
                                        <p:tgtEl>
                                          <p:spTgt spid="614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000" b="1" dirty="0" smtClean="0">
                <a:solidFill>
                  <a:srgbClr val="C00000"/>
                </a:solidFill>
              </a:rPr>
              <a:t>رابعاً : ميدان النوبة والسودان</a:t>
            </a:r>
            <a:endParaRPr lang="ar-SA" sz="40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pic>
        <p:nvPicPr>
          <p:cNvPr id="12" name="Picture 2"/>
          <p:cNvPicPr>
            <a:picLocks noChangeAspect="1" noChangeArrowheads="1"/>
          </p:cNvPicPr>
          <p:nvPr/>
        </p:nvPicPr>
        <p:blipFill>
          <a:blip r:embed="rId11" cstate="print">
            <a:lum bright="-10000" contrast="20000"/>
          </a:blip>
          <a:srcRect/>
          <a:stretch>
            <a:fillRect/>
          </a:stretch>
        </p:blipFill>
        <p:spPr bwMode="auto">
          <a:xfrm>
            <a:off x="1043608" y="2931369"/>
            <a:ext cx="4113659" cy="3809999"/>
          </a:xfrm>
          <a:prstGeom prst="roundRect">
            <a:avLst>
              <a:gd name="adj" fmla="val 4167"/>
            </a:avLst>
          </a:prstGeom>
          <a:solidFill>
            <a:srgbClr val="FFFFFF"/>
          </a:solidFill>
          <a:ln w="76200" cap="sq">
            <a:solidFill>
              <a:schemeClr val="accent5"/>
            </a:solidFill>
            <a:prstDash val="dash"/>
            <a:miter lim="800000"/>
          </a:ln>
          <a:effectLst>
            <a:glow rad="228600">
              <a:schemeClr val="accent1">
                <a:satMod val="175000"/>
                <a:alpha val="40000"/>
              </a:schemeClr>
            </a:glow>
            <a:softEdge rad="63500"/>
          </a:effectLst>
          <a:scene3d>
            <a:camera prst="orthographicFront"/>
            <a:lightRig rig="threePt" dir="t">
              <a:rot lat="0" lon="0" rev="2700000"/>
            </a:lightRig>
          </a:scene3d>
          <a:sp3d>
            <a:bevelT h="38100" prst="cross"/>
            <a:contourClr>
              <a:srgbClr val="C0C0C0"/>
            </a:contourClr>
          </a:sp3d>
        </p:spPr>
      </p:pic>
      <p:sp>
        <p:nvSpPr>
          <p:cNvPr id="13" name="Freeform 12"/>
          <p:cNvSpPr/>
          <p:nvPr/>
        </p:nvSpPr>
        <p:spPr>
          <a:xfrm>
            <a:off x="1096602" y="980728"/>
            <a:ext cx="7939894" cy="5805264"/>
          </a:xfrm>
          <a:custGeom>
            <a:avLst/>
            <a:gdLst>
              <a:gd name="connsiteX0" fmla="*/ 7683910 w 7742904"/>
              <a:gd name="connsiteY0" fmla="*/ 29497 h 5648633"/>
              <a:gd name="connsiteX1" fmla="*/ 14749 w 7742904"/>
              <a:gd name="connsiteY1" fmla="*/ 0 h 5648633"/>
              <a:gd name="connsiteX2" fmla="*/ 0 w 7742904"/>
              <a:gd name="connsiteY2" fmla="*/ 1843549 h 5648633"/>
              <a:gd name="connsiteX3" fmla="*/ 4055807 w 7742904"/>
              <a:gd name="connsiteY3" fmla="*/ 1843549 h 5648633"/>
              <a:gd name="connsiteX4" fmla="*/ 4026310 w 7742904"/>
              <a:gd name="connsiteY4" fmla="*/ 5648633 h 5648633"/>
              <a:gd name="connsiteX5" fmla="*/ 7728155 w 7742904"/>
              <a:gd name="connsiteY5" fmla="*/ 5648633 h 5648633"/>
              <a:gd name="connsiteX6" fmla="*/ 7742904 w 7742904"/>
              <a:gd name="connsiteY6" fmla="*/ 0 h 5648633"/>
              <a:gd name="connsiteX7" fmla="*/ 7565923 w 7742904"/>
              <a:gd name="connsiteY7" fmla="*/ 0 h 5648633"/>
              <a:gd name="connsiteX8" fmla="*/ 7683910 w 7742904"/>
              <a:gd name="connsiteY8" fmla="*/ 29497 h 5648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42904" h="5648633">
                <a:moveTo>
                  <a:pt x="7683910" y="29497"/>
                </a:moveTo>
                <a:lnTo>
                  <a:pt x="14749" y="0"/>
                </a:lnTo>
                <a:lnTo>
                  <a:pt x="0" y="1843549"/>
                </a:lnTo>
                <a:lnTo>
                  <a:pt x="4055807" y="1843549"/>
                </a:lnTo>
                <a:lnTo>
                  <a:pt x="4026310" y="5648633"/>
                </a:lnTo>
                <a:lnTo>
                  <a:pt x="7728155" y="5648633"/>
                </a:lnTo>
                <a:cubicBezTo>
                  <a:pt x="7733071" y="3765755"/>
                  <a:pt x="7737988" y="1882878"/>
                  <a:pt x="7742904" y="0"/>
                </a:cubicBezTo>
                <a:lnTo>
                  <a:pt x="7565923" y="0"/>
                </a:lnTo>
                <a:lnTo>
                  <a:pt x="7683910" y="29497"/>
                </a:lnTo>
                <a:close/>
              </a:path>
            </a:pathLst>
          </a:custGeom>
          <a:ln w="38100">
            <a:solidFill>
              <a:srgbClr val="7030A0"/>
            </a:solidFill>
            <a:prstDash val="dash"/>
          </a:ln>
        </p:spPr>
        <p:style>
          <a:lnRef idx="1">
            <a:schemeClr val="accent1"/>
          </a:lnRef>
          <a:fillRef idx="2">
            <a:schemeClr val="accent1"/>
          </a:fillRef>
          <a:effectRef idx="1">
            <a:schemeClr val="accent1"/>
          </a:effectRef>
          <a:fontRef idx="minor">
            <a:schemeClr val="dk1"/>
          </a:fontRef>
        </p:style>
        <p:txBody>
          <a:bodyPr rtlCol="0" anchor="ctr"/>
          <a:lstStyle/>
          <a:p>
            <a:pPr algn="justLow"/>
            <a:r>
              <a:rPr lang="ar-EG" sz="2200" b="1" dirty="0" smtClean="0"/>
              <a:t>على الرغم من اتفاقيات عدم الاعتداء المعقودة بين النوبيين وقادة المسلمين وولاتهم في مصر إبان العهدين الراشدي والأموي، إلا أن النوبيين وكذلك قبائل البجَة كانوا يخرقون تلك الاتفاقيات كلما وجدوا فرصة مواتية لغزو صعيد مصر. ولإيقاف تعدياتهم</a:t>
            </a:r>
          </a:p>
          <a:p>
            <a:pPr algn="justLow"/>
            <a:r>
              <a:rPr lang="ar-EG" sz="2200" b="1" dirty="0" smtClean="0"/>
              <a:t>بعث إليهم الخليفة المأمون عام 216 هـ جيشاً بقيادة عبدالله بن الجهم فانتصر عليهم، وأسر ملك البِجَة وأرسله إلى بغداد، وانتهى الأمر إلى إذعان البِجَة والنوبيين لدفع الجزية وتمكين المسلمين من التوغل في </a:t>
            </a:r>
          </a:p>
          <a:p>
            <a:pPr algn="justLow"/>
            <a:r>
              <a:rPr lang="ar-EG" sz="2200" b="1" dirty="0" smtClean="0"/>
              <a:t>بلاد النوبة.</a:t>
            </a:r>
          </a:p>
          <a:p>
            <a:pPr algn="justLow"/>
            <a:r>
              <a:rPr lang="ar-EG" sz="2200" b="1" dirty="0" smtClean="0"/>
              <a:t>وفي عام 674 هـ امتنع ملك النوبة عن </a:t>
            </a:r>
          </a:p>
          <a:p>
            <a:pPr algn="justLow"/>
            <a:r>
              <a:rPr lang="ar-EG" sz="2200" b="1" dirty="0" smtClean="0"/>
              <a:t>دفع الجزية، بالإضافة إلى اعتداءاته على</a:t>
            </a:r>
          </a:p>
          <a:p>
            <a:pPr algn="justLow"/>
            <a:r>
              <a:rPr lang="ar-EG" sz="2200" b="1" dirty="0" smtClean="0"/>
              <a:t> المسلمين هناك، فسير له الظاهر بيبرس</a:t>
            </a:r>
          </a:p>
          <a:p>
            <a:pPr algn="justLow"/>
            <a:r>
              <a:rPr lang="ar-EG" sz="2200" b="1" dirty="0" smtClean="0"/>
              <a:t> حملة عسكرية تمكنت من هزيمة النوبيين.</a:t>
            </a:r>
          </a:p>
          <a:p>
            <a:pPr algn="justLow"/>
            <a:r>
              <a:rPr lang="ar-EG" sz="2200" b="1" dirty="0" smtClean="0"/>
              <a:t> وضم السودان للدوله الإسلامية. وبعدها </a:t>
            </a:r>
          </a:p>
          <a:p>
            <a:pPr algn="justLow"/>
            <a:r>
              <a:rPr lang="ar-EG" sz="2200" b="1" dirty="0" smtClean="0"/>
              <a:t>أصبح عبدالله بن سابو الذي اعتنق الإسلام</a:t>
            </a:r>
          </a:p>
          <a:p>
            <a:pPr algn="justLow"/>
            <a:r>
              <a:rPr lang="ar-EG" sz="2200" b="1" dirty="0" smtClean="0"/>
              <a:t>ملكاً على النوبة؛فأدى إسلامه إلى فتح </a:t>
            </a:r>
          </a:p>
          <a:p>
            <a:pPr algn="justLow"/>
            <a:r>
              <a:rPr lang="ar-EG" sz="2200" b="1" dirty="0" smtClean="0"/>
              <a:t>أبواب الهجرة إلى بلاد النوبة، واعتناق </a:t>
            </a:r>
          </a:p>
          <a:p>
            <a:pPr algn="justLow"/>
            <a:r>
              <a:rPr lang="ar-EG" sz="2200" b="1" dirty="0" smtClean="0"/>
              <a:t>أعداد غفيرة من النوبيين الإسلام وتلاشى</a:t>
            </a:r>
          </a:p>
          <a:p>
            <a:pPr algn="justLow"/>
            <a:r>
              <a:rPr lang="ar-EG" sz="2200" b="1" dirty="0" smtClean="0"/>
              <a:t>العنصر النوبي شيئاً فشيئاَ.</a:t>
            </a:r>
            <a:endParaRPr lang="en-US" sz="22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900" decel="100000" fill="hold"/>
                                        <p:tgtEl>
                                          <p:spTgt spid="1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3"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
                                        <p:tgtEl>
                                          <p:spTgt spid="13"/>
                                        </p:tgtEl>
                                      </p:cBhvr>
                                    </p:animEffect>
                                    <p:anim calcmode="lin" valueType="num">
                                      <p:cBhvr>
                                        <p:cTn id="16" dur="400" fill="hold"/>
                                        <p:tgtEl>
                                          <p:spTgt spid="13"/>
                                        </p:tgtEl>
                                        <p:attrNameLst>
                                          <p:attrName>ppt_x</p:attrName>
                                        </p:attrNameLst>
                                      </p:cBhvr>
                                      <p:tavLst>
                                        <p:tav tm="0">
                                          <p:val>
                                            <p:strVal val="#ppt_x"/>
                                          </p:val>
                                        </p:tav>
                                        <p:tav tm="100000">
                                          <p:val>
                                            <p:strVal val="#ppt_x"/>
                                          </p:val>
                                        </p:tav>
                                      </p:tavLst>
                                    </p:anim>
                                    <p:anim calcmode="lin" valueType="num">
                                      <p:cBhvr>
                                        <p:cTn id="17" dur="400" fill="hold"/>
                                        <p:tgtEl>
                                          <p:spTgt spid="13"/>
                                        </p:tgtEl>
                                        <p:attrNameLst>
                                          <p:attrName>ppt_y</p:attrName>
                                        </p:attrNameLst>
                                      </p:cBhvr>
                                      <p:tavLst>
                                        <p:tav tm="0">
                                          <p:val>
                                            <p:strVal val="#ppt_y+0.31"/>
                                          </p:val>
                                        </p:tav>
                                        <p:tav tm="100000">
                                          <p:val>
                                            <p:strVal val="#ppt_y+0.31"/>
                                          </p:val>
                                        </p:tav>
                                      </p:tavLst>
                                    </p:anim>
                                    <p:anim calcmode="lin" valueType="num">
                                      <p:cBhvr>
                                        <p:cTn id="18" dur="600" decel="50000" fill="hold">
                                          <p:stCondLst>
                                            <p:cond delay="400"/>
                                          </p:stCondLst>
                                        </p:cTn>
                                        <p:tgtEl>
                                          <p:spTgt spid="1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9" dur="600" decel="50000" fill="hold">
                                          <p:stCondLst>
                                            <p:cond delay="400"/>
                                          </p:stCondLst>
                                        </p:cTn>
                                        <p:tgtEl>
                                          <p:spTgt spid="1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580">
                                          <p:stCondLst>
                                            <p:cond delay="0"/>
                                          </p:stCondLst>
                                        </p:cTn>
                                        <p:tgtEl>
                                          <p:spTgt spid="12"/>
                                        </p:tgtEl>
                                      </p:cBhvr>
                                    </p:animEffect>
                                    <p:anim calcmode="lin" valueType="num">
                                      <p:cBhvr>
                                        <p:cTn id="25"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30" dur="26">
                                          <p:stCondLst>
                                            <p:cond delay="650"/>
                                          </p:stCondLst>
                                        </p:cTn>
                                        <p:tgtEl>
                                          <p:spTgt spid="12"/>
                                        </p:tgtEl>
                                      </p:cBhvr>
                                      <p:to x="100000" y="60000"/>
                                    </p:animScale>
                                    <p:animScale>
                                      <p:cBhvr>
                                        <p:cTn id="31" dur="166" decel="50000">
                                          <p:stCondLst>
                                            <p:cond delay="676"/>
                                          </p:stCondLst>
                                        </p:cTn>
                                        <p:tgtEl>
                                          <p:spTgt spid="12"/>
                                        </p:tgtEl>
                                      </p:cBhvr>
                                      <p:to x="100000" y="100000"/>
                                    </p:animScale>
                                    <p:animScale>
                                      <p:cBhvr>
                                        <p:cTn id="32" dur="26">
                                          <p:stCondLst>
                                            <p:cond delay="1312"/>
                                          </p:stCondLst>
                                        </p:cTn>
                                        <p:tgtEl>
                                          <p:spTgt spid="12"/>
                                        </p:tgtEl>
                                      </p:cBhvr>
                                      <p:to x="100000" y="80000"/>
                                    </p:animScale>
                                    <p:animScale>
                                      <p:cBhvr>
                                        <p:cTn id="33" dur="166" decel="50000">
                                          <p:stCondLst>
                                            <p:cond delay="1338"/>
                                          </p:stCondLst>
                                        </p:cTn>
                                        <p:tgtEl>
                                          <p:spTgt spid="12"/>
                                        </p:tgtEl>
                                      </p:cBhvr>
                                      <p:to x="100000" y="100000"/>
                                    </p:animScale>
                                    <p:animScale>
                                      <p:cBhvr>
                                        <p:cTn id="34" dur="26">
                                          <p:stCondLst>
                                            <p:cond delay="1642"/>
                                          </p:stCondLst>
                                        </p:cTn>
                                        <p:tgtEl>
                                          <p:spTgt spid="12"/>
                                        </p:tgtEl>
                                      </p:cBhvr>
                                      <p:to x="100000" y="90000"/>
                                    </p:animScale>
                                    <p:animScale>
                                      <p:cBhvr>
                                        <p:cTn id="35" dur="166" decel="50000">
                                          <p:stCondLst>
                                            <p:cond delay="1668"/>
                                          </p:stCondLst>
                                        </p:cTn>
                                        <p:tgtEl>
                                          <p:spTgt spid="12"/>
                                        </p:tgtEl>
                                      </p:cBhvr>
                                      <p:to x="100000" y="100000"/>
                                    </p:animScale>
                                    <p:animScale>
                                      <p:cBhvr>
                                        <p:cTn id="36" dur="26">
                                          <p:stCondLst>
                                            <p:cond delay="1808"/>
                                          </p:stCondLst>
                                        </p:cTn>
                                        <p:tgtEl>
                                          <p:spTgt spid="12"/>
                                        </p:tgtEl>
                                      </p:cBhvr>
                                      <p:to x="100000" y="95000"/>
                                    </p:animScale>
                                    <p:animScale>
                                      <p:cBhvr>
                                        <p:cTn id="37"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1495797"/>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3600" b="1" dirty="0" smtClean="0">
                <a:solidFill>
                  <a:srgbClr val="C00000"/>
                </a:solidFill>
              </a:rPr>
              <a:t>الفصل الرابع:الفتوحات الإسلامية   في عهد العثمانيين</a:t>
            </a:r>
            <a:endParaRPr lang="ar-SA" sz="36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504056"/>
            <a:ext cx="1368152" cy="1052736"/>
          </a:xfrm>
          <a:prstGeom prst="ellipse">
            <a:avLst/>
          </a:prstGeom>
          <a:ln>
            <a:noFill/>
          </a:ln>
          <a:effectLst>
            <a:softEdge rad="112500"/>
          </a:effectLst>
        </p:spPr>
      </p:pic>
      <p:sp>
        <p:nvSpPr>
          <p:cNvPr id="11" name="Oval 10"/>
          <p:cNvSpPr/>
          <p:nvPr/>
        </p:nvSpPr>
        <p:spPr>
          <a:xfrm>
            <a:off x="1115616" y="1412776"/>
            <a:ext cx="7884368" cy="100811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800" b="1" dirty="0" smtClean="0">
                <a:solidFill>
                  <a:srgbClr val="0000CC"/>
                </a:solidFill>
                <a:hlinkClick r:id="rId11" action="ppaction://hlinksldjump"/>
              </a:rPr>
              <a:t>أولاً: الميدان الأوروبي وجزر البحر المتوسط والشمال الإفريقي</a:t>
            </a:r>
            <a:endParaRPr lang="en-US" sz="2800" b="1" dirty="0">
              <a:solidFill>
                <a:srgbClr val="0000CC"/>
              </a:solidFill>
            </a:endParaRPr>
          </a:p>
        </p:txBody>
      </p:sp>
      <p:sp>
        <p:nvSpPr>
          <p:cNvPr id="12" name="Oval 11"/>
          <p:cNvSpPr/>
          <p:nvPr/>
        </p:nvSpPr>
        <p:spPr>
          <a:xfrm>
            <a:off x="1187624" y="3960440"/>
            <a:ext cx="7776864" cy="1052736"/>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EG" sz="2800" b="1" dirty="0" smtClean="0">
                <a:solidFill>
                  <a:srgbClr val="0000CC"/>
                </a:solidFill>
                <a:hlinkClick r:id="rId12" action="ppaction://hlinksldjump"/>
              </a:rPr>
              <a:t>ثانياً : ميدان جنوبي الجزيرة العربية والهند</a:t>
            </a:r>
            <a:endParaRPr lang="en-US" sz="2800" b="1" dirty="0">
              <a:solidFill>
                <a:srgbClr val="0000CC"/>
              </a:solidFill>
            </a:endParaRPr>
          </a:p>
        </p:txBody>
      </p:sp>
      <p:graphicFrame>
        <p:nvGraphicFramePr>
          <p:cNvPr id="28" name="Table 27"/>
          <p:cNvGraphicFramePr>
            <a:graphicFrameLocks noGrp="1"/>
          </p:cNvGraphicFramePr>
          <p:nvPr/>
        </p:nvGraphicFramePr>
        <p:xfrm>
          <a:off x="1115616" y="2420888"/>
          <a:ext cx="7896200" cy="1512168"/>
        </p:xfrm>
        <a:graphic>
          <a:graphicData uri="http://schemas.openxmlformats.org/drawingml/2006/table">
            <a:tbl>
              <a:tblPr firstRow="1" bandRow="1">
                <a:tableStyleId>{00A15C55-8517-42AA-B614-E9B94910E393}</a:tableStyleId>
              </a:tblPr>
              <a:tblGrid>
                <a:gridCol w="1974050"/>
                <a:gridCol w="1974050"/>
                <a:gridCol w="1974050"/>
                <a:gridCol w="1974050"/>
              </a:tblGrid>
              <a:tr h="75608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2000" dirty="0" smtClean="0"/>
                        <a:t>7 </a:t>
                      </a:r>
                      <a:r>
                        <a:rPr lang="en-US" sz="2000" dirty="0" smtClean="0"/>
                        <a:t>-</a:t>
                      </a:r>
                      <a:r>
                        <a:rPr lang="ar-EG" sz="2000" dirty="0" smtClean="0"/>
                        <a:t> فتوحات السلطان سليمان القانوني</a:t>
                      </a:r>
                      <a:endParaRPr lang="en-US" sz="2000" b="1" dirty="0" smtClean="0">
                        <a:solidFill>
                          <a:schemeClr val="tx1"/>
                        </a:solidFill>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2000" dirty="0" smtClean="0"/>
                        <a:t>5 </a:t>
                      </a:r>
                      <a:r>
                        <a:rPr lang="en-US" sz="2000" dirty="0" smtClean="0"/>
                        <a:t>-</a:t>
                      </a:r>
                      <a:r>
                        <a:rPr lang="ar-EG" sz="2000" dirty="0" smtClean="0"/>
                        <a:t> في عهد السلطان بايزيد الثاني</a:t>
                      </a:r>
                      <a:endParaRPr lang="en-US" sz="2000" b="1" dirty="0" smtClean="0">
                        <a:solidFill>
                          <a:schemeClr val="tx1"/>
                        </a:solidFill>
                      </a:endParaRPr>
                    </a:p>
                  </a:txBody>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2000" dirty="0" smtClean="0"/>
                        <a:t>3 </a:t>
                      </a:r>
                      <a:r>
                        <a:rPr lang="en-US" sz="2000" dirty="0" smtClean="0"/>
                        <a:t>–</a:t>
                      </a:r>
                      <a:r>
                        <a:rPr lang="ar-EG" sz="2000" dirty="0" smtClean="0"/>
                        <a:t> في عهد بايزيد وحفيده مراد الثاني</a:t>
                      </a:r>
                      <a:endParaRPr lang="en-US" sz="2000" b="1" dirty="0" smtClean="0">
                        <a:solidFill>
                          <a:schemeClr val="tx1"/>
                        </a:solidFill>
                        <a:latin typeface="+mn-lt"/>
                        <a:cs typeface="+mn-cs"/>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sz="2000" dirty="0" smtClean="0"/>
                        <a:t>-1</a:t>
                      </a:r>
                      <a:r>
                        <a:rPr lang="ar-EG" sz="2000" dirty="0" smtClean="0"/>
                        <a:t> في عهد الغازي عثمان وابنه أورخان</a:t>
                      </a:r>
                      <a:endParaRPr lang="en-US" sz="2000" b="1" dirty="0" smtClean="0">
                        <a:solidFill>
                          <a:schemeClr val="tx1"/>
                        </a:solidFill>
                      </a:endParaRPr>
                    </a:p>
                  </a:txBody>
                  <a:tcPr/>
                </a:tc>
              </a:tr>
              <a:tr h="75608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2000" dirty="0" smtClean="0"/>
                        <a:t>8</a:t>
                      </a:r>
                      <a:r>
                        <a:rPr lang="en-US" sz="2000" dirty="0" smtClean="0"/>
                        <a:t>- </a:t>
                      </a:r>
                      <a:r>
                        <a:rPr lang="ar-EG" sz="2000" dirty="0" smtClean="0"/>
                        <a:t> الأحداث بعد وفاة السلطان سليمان</a:t>
                      </a:r>
                      <a:endParaRPr lang="en-US" sz="2000" b="1" dirty="0" smtClean="0">
                        <a:solidFill>
                          <a:schemeClr val="tx1"/>
                        </a:solidFill>
                        <a:latin typeface="+mn-lt"/>
                        <a:cs typeface="+mn-cs"/>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2000" dirty="0" smtClean="0"/>
                        <a:t>6 </a:t>
                      </a:r>
                      <a:r>
                        <a:rPr lang="en-US" sz="2000" dirty="0" smtClean="0"/>
                        <a:t>-</a:t>
                      </a:r>
                      <a:r>
                        <a:rPr lang="ar-EG" sz="2000" dirty="0" smtClean="0"/>
                        <a:t> في عهد السلطان سليم الأول</a:t>
                      </a:r>
                      <a:endParaRPr lang="en-US" sz="2000" b="1" dirty="0" smtClean="0">
                        <a:solidFill>
                          <a:schemeClr val="tx1"/>
                        </a:solidFill>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2000" dirty="0" smtClean="0"/>
                        <a:t>4 </a:t>
                      </a:r>
                      <a:r>
                        <a:rPr lang="en-US" sz="2000" dirty="0" smtClean="0"/>
                        <a:t>-</a:t>
                      </a:r>
                      <a:r>
                        <a:rPr lang="ar-EG" sz="2000" dirty="0" smtClean="0"/>
                        <a:t> في عهد محمد الثاني</a:t>
                      </a:r>
                      <a:endParaRPr lang="en-US" sz="2000" b="1" dirty="0" smtClean="0">
                        <a:solidFill>
                          <a:schemeClr val="tx1"/>
                        </a:solidFill>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2000" dirty="0" smtClean="0"/>
                        <a:t>2 </a:t>
                      </a:r>
                      <a:r>
                        <a:rPr lang="en-US" sz="2000" dirty="0" smtClean="0"/>
                        <a:t>-</a:t>
                      </a:r>
                      <a:r>
                        <a:rPr lang="ar-EG" sz="2000" dirty="0" smtClean="0"/>
                        <a:t> في عهد مراد الأول</a:t>
                      </a:r>
                      <a:endParaRPr lang="en-US" sz="2000" b="1" dirty="0" smtClean="0">
                        <a:solidFill>
                          <a:schemeClr val="tx1"/>
                        </a:solidFill>
                      </a:endParaRPr>
                    </a:p>
                  </a:txBody>
                  <a:tcPr/>
                </a:tc>
              </a:tr>
            </a:tbl>
          </a:graphicData>
        </a:graphic>
      </p:graphicFrame>
      <p:graphicFrame>
        <p:nvGraphicFramePr>
          <p:cNvPr id="29" name="Table 28"/>
          <p:cNvGraphicFramePr>
            <a:graphicFrameLocks noGrp="1"/>
          </p:cNvGraphicFramePr>
          <p:nvPr/>
        </p:nvGraphicFramePr>
        <p:xfrm>
          <a:off x="1200472" y="5085184"/>
          <a:ext cx="7836024" cy="1645920"/>
        </p:xfrm>
        <a:graphic>
          <a:graphicData uri="http://schemas.openxmlformats.org/drawingml/2006/table">
            <a:tbl>
              <a:tblPr firstRow="1" bandRow="1">
                <a:tableStyleId>{93296810-A885-4BE3-A3E7-6D5BEEA58F35}</a:tableStyleId>
              </a:tblPr>
              <a:tblGrid>
                <a:gridCol w="2612008"/>
                <a:gridCol w="2612008"/>
                <a:gridCol w="2612008"/>
              </a:tblGrid>
              <a:tr h="720080">
                <a:tc>
                  <a:txBody>
                    <a:bodyPr/>
                    <a:lstStyle/>
                    <a:p>
                      <a:r>
                        <a:rPr lang="ar-EG" sz="2400" kern="1200" baseline="0" dirty="0" smtClean="0"/>
                        <a:t>5 </a:t>
                      </a:r>
                      <a:r>
                        <a:rPr lang="en-US" sz="2400" kern="1200" baseline="0" dirty="0" smtClean="0"/>
                        <a:t>-</a:t>
                      </a:r>
                      <a:r>
                        <a:rPr lang="ar-EG" sz="2400" kern="1200" baseline="0" dirty="0" smtClean="0"/>
                        <a:t> جهود العثمانيين في محاربة البرتغاليين</a:t>
                      </a:r>
                      <a:endParaRPr lang="en-US" sz="2400" b="1" dirty="0"/>
                    </a:p>
                  </a:txBody>
                  <a:tcPr/>
                </a:tc>
                <a:tc>
                  <a:txBody>
                    <a:bodyPr/>
                    <a:lstStyle/>
                    <a:p>
                      <a:r>
                        <a:rPr lang="ar-EG" sz="2400" kern="1200" baseline="0" dirty="0" smtClean="0"/>
                        <a:t>3 </a:t>
                      </a:r>
                      <a:r>
                        <a:rPr lang="en-US" sz="2400" kern="1200" baseline="0" dirty="0" smtClean="0"/>
                        <a:t>-</a:t>
                      </a:r>
                      <a:r>
                        <a:rPr lang="ar-EG" sz="2400" kern="1200" baseline="0" dirty="0" smtClean="0"/>
                        <a:t> دور المماليك في مساعدة حكام الهند</a:t>
                      </a:r>
                      <a:endParaRPr lang="en-US" sz="2400" b="1" dirty="0"/>
                    </a:p>
                  </a:txBody>
                  <a:tcPr/>
                </a:tc>
                <a:tc>
                  <a:txBody>
                    <a:bodyPr/>
                    <a:lstStyle/>
                    <a:p>
                      <a:r>
                        <a:rPr lang="ar-EG" sz="2400" kern="1200" baseline="0" dirty="0" smtClean="0"/>
                        <a:t>1 </a:t>
                      </a:r>
                      <a:r>
                        <a:rPr lang="en-US" sz="2400" kern="1200" baseline="0" dirty="0" smtClean="0"/>
                        <a:t>-</a:t>
                      </a:r>
                      <a:r>
                        <a:rPr lang="ar-EG" sz="2400" kern="1200" baseline="0" dirty="0" smtClean="0"/>
                        <a:t> العمليات العسكرية في هذا الميدان</a:t>
                      </a:r>
                      <a:endParaRPr lang="en-US" sz="2400" b="1" dirty="0"/>
                    </a:p>
                  </a:txBody>
                  <a:tcPr/>
                </a:tc>
              </a:tr>
              <a:tr h="720080">
                <a:tc>
                  <a:txBody>
                    <a:bodyPr/>
                    <a:lstStyle/>
                    <a:p>
                      <a:endParaRPr lang="en-US" sz="2400" b="1" dirty="0"/>
                    </a:p>
                  </a:txBody>
                  <a:tcPr/>
                </a:tc>
                <a:tc>
                  <a:txBody>
                    <a:bodyPr/>
                    <a:lstStyle/>
                    <a:p>
                      <a:r>
                        <a:rPr lang="ar-EG" sz="2400" kern="1200" baseline="0" dirty="0" smtClean="0"/>
                        <a:t>4 </a:t>
                      </a:r>
                      <a:r>
                        <a:rPr lang="en-US" sz="2400" kern="1200" baseline="0" dirty="0" smtClean="0"/>
                        <a:t>-</a:t>
                      </a:r>
                      <a:r>
                        <a:rPr lang="ar-EG" sz="2400" kern="1200" baseline="0" dirty="0" smtClean="0"/>
                        <a:t> دور العثمانيين في مساعدة المماليك</a:t>
                      </a:r>
                      <a:endParaRPr lang="en-US" sz="2400" b="1" dirty="0"/>
                    </a:p>
                  </a:txBody>
                  <a:tcPr/>
                </a:tc>
                <a:tc>
                  <a:txBody>
                    <a:bodyPr/>
                    <a:lstStyle/>
                    <a:p>
                      <a:r>
                        <a:rPr lang="ar-EG" sz="2400" kern="1200" baseline="0" dirty="0" smtClean="0"/>
                        <a:t>2 </a:t>
                      </a:r>
                      <a:r>
                        <a:rPr lang="en-US" sz="2400" kern="1200" baseline="0" dirty="0" smtClean="0"/>
                        <a:t>-</a:t>
                      </a:r>
                      <a:r>
                        <a:rPr lang="ar-EG" sz="2400" kern="1200" baseline="0" dirty="0" smtClean="0"/>
                        <a:t> بداية العمليات العسكرية</a:t>
                      </a:r>
                      <a:endParaRPr lang="en-US" sz="2400" b="1" dirty="0"/>
                    </a:p>
                  </a:txBody>
                  <a:tcPr/>
                </a:tc>
              </a:tr>
            </a:tbl>
          </a:graphicData>
        </a:graphic>
      </p:graphicFrame>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000"/>
                                        <p:tgtEl>
                                          <p:spTgt spid="11"/>
                                        </p:tgtEl>
                                      </p:cBhvr>
                                    </p:animEffect>
                                    <p:anim calcmode="lin" valueType="num">
                                      <p:cBhvr>
                                        <p:cTn id="26" dur="2000" fill="hold"/>
                                        <p:tgtEl>
                                          <p:spTgt spid="11"/>
                                        </p:tgtEl>
                                        <p:attrNameLst>
                                          <p:attrName>ppt_x</p:attrName>
                                        </p:attrNameLst>
                                      </p:cBhvr>
                                      <p:tavLst>
                                        <p:tav tm="0">
                                          <p:val>
                                            <p:strVal val="#ppt_x"/>
                                          </p:val>
                                        </p:tav>
                                        <p:tav tm="100000">
                                          <p:val>
                                            <p:strVal val="#ppt_x"/>
                                          </p:val>
                                        </p:tav>
                                      </p:tavLst>
                                    </p:anim>
                                    <p:anim calcmode="lin" valueType="num">
                                      <p:cBhvr>
                                        <p:cTn id="27" dur="1800" decel="100000" fill="hold"/>
                                        <p:tgtEl>
                                          <p:spTgt spid="11"/>
                                        </p:tgtEl>
                                        <p:attrNameLst>
                                          <p:attrName>ppt_y</p:attrName>
                                        </p:attrNameLst>
                                      </p:cBhvr>
                                      <p:tavLst>
                                        <p:tav tm="0">
                                          <p:val>
                                            <p:strVal val="#ppt_y+1"/>
                                          </p:val>
                                        </p:tav>
                                        <p:tav tm="100000">
                                          <p:val>
                                            <p:strVal val="#ppt_y-.03"/>
                                          </p:val>
                                        </p:tav>
                                      </p:tavLst>
                                    </p:anim>
                                    <p:anim calcmode="lin" valueType="num">
                                      <p:cBhvr>
                                        <p:cTn id="28" dur="200" accel="100000" fill="hold">
                                          <p:stCondLst>
                                            <p:cond delay="18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2000" fill="hold"/>
                                        <p:tgtEl>
                                          <p:spTgt spid="28"/>
                                        </p:tgtEl>
                                        <p:attrNameLst>
                                          <p:attrName>ppt_w</p:attrName>
                                        </p:attrNameLst>
                                      </p:cBhvr>
                                      <p:tavLst>
                                        <p:tav tm="0">
                                          <p:val>
                                            <p:strVal val="#ppt_w+.3"/>
                                          </p:val>
                                        </p:tav>
                                        <p:tav tm="100000">
                                          <p:val>
                                            <p:strVal val="#ppt_w"/>
                                          </p:val>
                                        </p:tav>
                                      </p:tavLst>
                                    </p:anim>
                                    <p:anim calcmode="lin" valueType="num">
                                      <p:cBhvr>
                                        <p:cTn id="34" dur="2000" fill="hold"/>
                                        <p:tgtEl>
                                          <p:spTgt spid="28"/>
                                        </p:tgtEl>
                                        <p:attrNameLst>
                                          <p:attrName>ppt_h</p:attrName>
                                        </p:attrNameLst>
                                      </p:cBhvr>
                                      <p:tavLst>
                                        <p:tav tm="0">
                                          <p:val>
                                            <p:strVal val="#ppt_h"/>
                                          </p:val>
                                        </p:tav>
                                        <p:tav tm="100000">
                                          <p:val>
                                            <p:strVal val="#ppt_h"/>
                                          </p:val>
                                        </p:tav>
                                      </p:tavLst>
                                    </p:anim>
                                    <p:animEffect transition="in" filter="fade">
                                      <p:cBhvr>
                                        <p:cTn id="35" dur="2000"/>
                                        <p:tgtEl>
                                          <p:spTgt spid="28"/>
                                        </p:tgtEl>
                                      </p:cBhvr>
                                    </p:animEffect>
                                  </p:childTnLst>
                                </p:cTn>
                              </p:par>
                            </p:childTnLst>
                          </p:cTn>
                        </p:par>
                      </p:childTnLst>
                    </p:cTn>
                  </p:par>
                  <p:par>
                    <p:cTn id="36" fill="hold">
                      <p:stCondLst>
                        <p:cond delay="indefinite"/>
                      </p:stCondLst>
                      <p:childTnLst>
                        <p:par>
                          <p:cTn id="37" fill="hold">
                            <p:stCondLst>
                              <p:cond delay="0"/>
                            </p:stCondLst>
                            <p:childTnLst>
                              <p:par>
                                <p:cTn id="38" presetID="50" presetClass="entr" presetSubtype="0" decel="10000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2000" fill="hold"/>
                                        <p:tgtEl>
                                          <p:spTgt spid="12"/>
                                        </p:tgtEl>
                                        <p:attrNameLst>
                                          <p:attrName>ppt_w</p:attrName>
                                        </p:attrNameLst>
                                      </p:cBhvr>
                                      <p:tavLst>
                                        <p:tav tm="0">
                                          <p:val>
                                            <p:strVal val="#ppt_w+.3"/>
                                          </p:val>
                                        </p:tav>
                                        <p:tav tm="100000">
                                          <p:val>
                                            <p:strVal val="#ppt_w"/>
                                          </p:val>
                                        </p:tav>
                                      </p:tavLst>
                                    </p:anim>
                                    <p:anim calcmode="lin" valueType="num">
                                      <p:cBhvr>
                                        <p:cTn id="41" dur="2000" fill="hold"/>
                                        <p:tgtEl>
                                          <p:spTgt spid="12"/>
                                        </p:tgtEl>
                                        <p:attrNameLst>
                                          <p:attrName>ppt_h</p:attrName>
                                        </p:attrNameLst>
                                      </p:cBhvr>
                                      <p:tavLst>
                                        <p:tav tm="0">
                                          <p:val>
                                            <p:strVal val="#ppt_h"/>
                                          </p:val>
                                        </p:tav>
                                        <p:tav tm="100000">
                                          <p:val>
                                            <p:strVal val="#ppt_h"/>
                                          </p:val>
                                        </p:tav>
                                      </p:tavLst>
                                    </p:anim>
                                    <p:animEffect transition="in" filter="fade">
                                      <p:cBhvr>
                                        <p:cTn id="42" dur="20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7" presetClass="entr" presetSubtype="4" fill="hold" nodeType="click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1000" fill="hold"/>
                                        <p:tgtEl>
                                          <p:spTgt spid="29"/>
                                        </p:tgtEl>
                                        <p:attrNameLst>
                                          <p:attrName>ppt_x</p:attrName>
                                        </p:attrNameLst>
                                      </p:cBhvr>
                                      <p:tavLst>
                                        <p:tav tm="0">
                                          <p:val>
                                            <p:strVal val="#ppt_x"/>
                                          </p:val>
                                        </p:tav>
                                        <p:tav tm="100000">
                                          <p:val>
                                            <p:strVal val="#ppt_x"/>
                                          </p:val>
                                        </p:tav>
                                      </p:tavLst>
                                    </p:anim>
                                    <p:anim calcmode="lin" valueType="num">
                                      <p:cBhvr additive="base">
                                        <p:cTn id="48" dur="10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400" b="1" dirty="0" smtClean="0">
                <a:solidFill>
                  <a:srgbClr val="C00000"/>
                </a:solidFill>
              </a:rPr>
              <a:t>أولاً: الميدان الأوروبي وجزر البحر المتوسط والشمال الإفريقي</a:t>
            </a:r>
            <a:endParaRPr lang="ar-SA" sz="24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144016"/>
            <a:ext cx="1368152" cy="1052736"/>
          </a:xfrm>
          <a:prstGeom prst="ellipse">
            <a:avLst/>
          </a:prstGeom>
          <a:ln>
            <a:noFill/>
          </a:ln>
          <a:effectLst>
            <a:softEdge rad="112500"/>
          </a:effectLst>
        </p:spPr>
      </p:pic>
      <p:sp>
        <p:nvSpPr>
          <p:cNvPr id="11" name="Oval 10"/>
          <p:cNvSpPr/>
          <p:nvPr/>
        </p:nvSpPr>
        <p:spPr>
          <a:xfrm>
            <a:off x="1259632" y="908720"/>
            <a:ext cx="7632848" cy="792088"/>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ar-EG" sz="2800" b="1" dirty="0" smtClean="0"/>
              <a:t>من عهد الغازي عثمان حتى عهد بايزيد الثاني ( 699 - 918 هـ)</a:t>
            </a:r>
            <a:endParaRPr lang="en-US" sz="2800" b="1" dirty="0"/>
          </a:p>
        </p:txBody>
      </p:sp>
      <p:pic>
        <p:nvPicPr>
          <p:cNvPr id="12" name="Picture 3"/>
          <p:cNvPicPr>
            <a:picLocks noChangeAspect="1" noChangeArrowheads="1"/>
          </p:cNvPicPr>
          <p:nvPr/>
        </p:nvPicPr>
        <p:blipFill>
          <a:blip r:embed="rId11" cstate="print"/>
          <a:srcRect/>
          <a:stretch>
            <a:fillRect/>
          </a:stretch>
        </p:blipFill>
        <p:spPr bwMode="auto">
          <a:xfrm>
            <a:off x="1043608" y="1841723"/>
            <a:ext cx="4896544" cy="38915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Rounded Rectangle 12"/>
          <p:cNvSpPr/>
          <p:nvPr/>
        </p:nvSpPr>
        <p:spPr>
          <a:xfrm>
            <a:off x="6012160" y="1844824"/>
            <a:ext cx="3059832" cy="381642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Low"/>
            <a:r>
              <a:rPr lang="ar-EG" sz="2400" b="1" dirty="0" smtClean="0"/>
              <a:t>تتركز أهداف الفتوحات</a:t>
            </a:r>
          </a:p>
          <a:p>
            <a:pPr algn="justLow"/>
            <a:r>
              <a:rPr lang="ar-EG" sz="2400" b="1" dirty="0" smtClean="0"/>
              <a:t>العثمانية في هذا الميدان على نشر الإسلام ولتحقيق هذا  الهدف؛ اعتنى السلاطين العثمانيون بإعداد قواتهم</a:t>
            </a:r>
            <a:r>
              <a:rPr lang="en-US" sz="2400" b="1" dirty="0" smtClean="0"/>
              <a:t> </a:t>
            </a:r>
            <a:r>
              <a:rPr lang="ar-EG" sz="2400" b="1" dirty="0" smtClean="0"/>
              <a:t>ومنها فرقة (الإنكشاريه) وخاضوا سلسلة من المعارك</a:t>
            </a:r>
            <a:r>
              <a:rPr lang="en-US" sz="2400" b="1" dirty="0" smtClean="0"/>
              <a:t> </a:t>
            </a:r>
            <a:r>
              <a:rPr lang="ar-EG" sz="2400" b="1" dirty="0" smtClean="0"/>
              <a:t>البرية والبحرية.</a:t>
            </a:r>
            <a:endParaRPr lang="en-US" sz="2400" b="1" dirty="0" smtClean="0"/>
          </a:p>
        </p:txBody>
      </p:sp>
      <p:sp>
        <p:nvSpPr>
          <p:cNvPr id="14" name="Rounded Rectangle 13"/>
          <p:cNvSpPr/>
          <p:nvPr/>
        </p:nvSpPr>
        <p:spPr>
          <a:xfrm>
            <a:off x="1115616" y="5805264"/>
            <a:ext cx="7920880" cy="98072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ar-EG" sz="3200" dirty="0" smtClean="0"/>
              <a:t>الإنكشارية : اسم أطلق على فرقة المشاة في الجيش العثماني المسماة بالتركية (يني جري) وتعني الجيش الجديد</a:t>
            </a:r>
            <a:endParaRPr lang="en-US" sz="3200" dirty="0" smtClean="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ppt_w*0.05"/>
                                          </p:val>
                                        </p:tav>
                                        <p:tav tm="100000">
                                          <p:val>
                                            <p:strVal val="#ppt_w"/>
                                          </p:val>
                                        </p:tav>
                                      </p:tavLst>
                                    </p:anim>
                                    <p:anim calcmode="lin" valueType="num">
                                      <p:cBhvr>
                                        <p:cTn id="8" dur="500" fill="hold"/>
                                        <p:tgtEl>
                                          <p:spTgt spid="10"/>
                                        </p:tgtEl>
                                        <p:attrNameLst>
                                          <p:attrName>ppt_h</p:attrName>
                                        </p:attrNameLst>
                                      </p:cBhvr>
                                      <p:tavLst>
                                        <p:tav tm="0">
                                          <p:val>
                                            <p:strVal val="#ppt_h"/>
                                          </p:val>
                                        </p:tav>
                                        <p:tav tm="100000">
                                          <p:val>
                                            <p:strVal val="#ppt_h"/>
                                          </p:val>
                                        </p:tav>
                                      </p:tavLst>
                                    </p:anim>
                                    <p:anim calcmode="lin" valueType="num">
                                      <p:cBhvr>
                                        <p:cTn id="9" dur="500" fill="hold"/>
                                        <p:tgtEl>
                                          <p:spTgt spid="10"/>
                                        </p:tgtEl>
                                        <p:attrNameLst>
                                          <p:attrName>ppt_x</p:attrName>
                                        </p:attrNameLst>
                                      </p:cBhvr>
                                      <p:tavLst>
                                        <p:tav tm="0">
                                          <p:val>
                                            <p:strVal val="#ppt_x-.2"/>
                                          </p:val>
                                        </p:tav>
                                        <p:tav tm="100000">
                                          <p:val>
                                            <p:strVal val="#ppt_x"/>
                                          </p:val>
                                        </p:tav>
                                      </p:tavLst>
                                    </p:anim>
                                    <p:anim calcmode="lin" valueType="num">
                                      <p:cBhvr>
                                        <p:cTn id="10" dur="500" fill="hold"/>
                                        <p:tgtEl>
                                          <p:spTgt spid="10"/>
                                        </p:tgtEl>
                                        <p:attrNameLst>
                                          <p:attrName>ppt_y</p:attrName>
                                        </p:attrNameLst>
                                      </p:cBhvr>
                                      <p:tavLst>
                                        <p:tav tm="0">
                                          <p:val>
                                            <p:strVal val="#ppt_y"/>
                                          </p:val>
                                        </p:tav>
                                        <p:tav tm="100000">
                                          <p:val>
                                            <p:strVal val="#ppt_y"/>
                                          </p:val>
                                        </p:tav>
                                      </p:tavLst>
                                    </p:anim>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4"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 to="" calcmode="lin" valueType="num">
                                      <p:cBhvr>
                                        <p:cTn id="16" dur="1" fill="hold"/>
                                        <p:tgtEl>
                                          <p:spTgt spid="11"/>
                                        </p:tgtEl>
                                        <p:attrNameLst>
                                          <p:attrName/>
                                        </p:attrNameLst>
                                      </p:cBhvr>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900" decel="100000" fill="hold"/>
                                        <p:tgtEl>
                                          <p:spTgt spid="12"/>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FF0000"/>
                </a:solidFill>
              </a:rPr>
              <a:t>1 - في عهد الغازي عثمان وابنه أورخان</a:t>
            </a:r>
            <a:endParaRPr lang="ar-SA" sz="2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72008"/>
            <a:ext cx="1368152" cy="1052736"/>
          </a:xfrm>
          <a:prstGeom prst="ellipse">
            <a:avLst/>
          </a:prstGeom>
          <a:ln>
            <a:noFill/>
          </a:ln>
          <a:effectLst>
            <a:softEdge rad="112500"/>
          </a:effectLst>
        </p:spPr>
      </p:pic>
      <p:sp>
        <p:nvSpPr>
          <p:cNvPr id="11" name="Oval 10"/>
          <p:cNvSpPr/>
          <p:nvPr/>
        </p:nvSpPr>
        <p:spPr>
          <a:xfrm>
            <a:off x="5220072" y="980728"/>
            <a:ext cx="3816424" cy="432048"/>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ar-EG" sz="2400" b="1" dirty="0" smtClean="0">
                <a:solidFill>
                  <a:schemeClr val="tx1"/>
                </a:solidFill>
              </a:rPr>
              <a:t>( أ ) في آسيا الصغرى</a:t>
            </a:r>
            <a:endParaRPr lang="en-US" sz="2400" b="1" dirty="0">
              <a:solidFill>
                <a:schemeClr val="tx1"/>
              </a:solidFill>
            </a:endParaRPr>
          </a:p>
        </p:txBody>
      </p:sp>
      <p:sp>
        <p:nvSpPr>
          <p:cNvPr id="12" name="Horizontal Scroll 11"/>
          <p:cNvSpPr/>
          <p:nvPr/>
        </p:nvSpPr>
        <p:spPr>
          <a:xfrm>
            <a:off x="1187624" y="1340768"/>
            <a:ext cx="7128792" cy="1368152"/>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r>
              <a:rPr lang="ar-EG" sz="2400" b="1" dirty="0" smtClean="0"/>
              <a:t>حمل الغازي عثمان مؤسس الدولة العثمانية لواء الجهاد ضد الدولة البيزنطية، ونجح في توسيع رقعة دولته على حساب البيزنطيين ،</a:t>
            </a:r>
          </a:p>
          <a:p>
            <a:pPr algn="just"/>
            <a:r>
              <a:rPr lang="ar-EG" sz="2400" b="1" dirty="0" smtClean="0"/>
              <a:t>وسار ابنه أورخان على السياسة نفسها .</a:t>
            </a:r>
            <a:endParaRPr lang="en-US" sz="2400" b="1" dirty="0" smtClean="0"/>
          </a:p>
        </p:txBody>
      </p:sp>
      <p:sp>
        <p:nvSpPr>
          <p:cNvPr id="13" name="Oval 12"/>
          <p:cNvSpPr/>
          <p:nvPr/>
        </p:nvSpPr>
        <p:spPr>
          <a:xfrm>
            <a:off x="4860032" y="2636912"/>
            <a:ext cx="4176464" cy="504056"/>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ar-EG" sz="2400" b="1" dirty="0" smtClean="0"/>
              <a:t>(ب) في شبة جزيرة البلقان</a:t>
            </a:r>
            <a:endParaRPr lang="en-US" sz="2400" b="1" dirty="0"/>
          </a:p>
        </p:txBody>
      </p:sp>
      <p:sp>
        <p:nvSpPr>
          <p:cNvPr id="14" name="Horizontal Scroll 13"/>
          <p:cNvSpPr/>
          <p:nvPr/>
        </p:nvSpPr>
        <p:spPr>
          <a:xfrm>
            <a:off x="1259632" y="3140968"/>
            <a:ext cx="7128792" cy="1368152"/>
          </a:xfrm>
          <a:prstGeom prst="horizontalScroll">
            <a:avLst/>
          </a:prstGeom>
        </p:spPr>
        <p:style>
          <a:lnRef idx="0">
            <a:schemeClr val="accent5"/>
          </a:lnRef>
          <a:fillRef idx="3">
            <a:schemeClr val="accent5"/>
          </a:fillRef>
          <a:effectRef idx="3">
            <a:schemeClr val="accent5"/>
          </a:effectRef>
          <a:fontRef idx="minor">
            <a:schemeClr val="lt1"/>
          </a:fontRef>
        </p:style>
        <p:txBody>
          <a:bodyPr rtlCol="0" anchor="ctr"/>
          <a:lstStyle/>
          <a:p>
            <a:pPr algn="justLow"/>
            <a:r>
              <a:rPr lang="ar-EG" sz="2400" b="1" dirty="0" smtClean="0">
                <a:solidFill>
                  <a:schemeClr val="tx1"/>
                </a:solidFill>
              </a:rPr>
              <a:t>تطلع أورخان إلى البر الأوروبي الشرقي فعبرت جيوشه مضيق الدردنيل، وتمكنت من فتح جزء من بلاد البلقان قبل أن يتوفى ، وخلفه في القيادة ابنه مراد الذي تمكن من فتح أدرنة عام 762 هـ.</a:t>
            </a:r>
            <a:endParaRPr lang="en-US" sz="2400" b="1" dirty="0" smtClean="0">
              <a:solidFill>
                <a:schemeClr val="tx1"/>
              </a:solidFill>
            </a:endParaRPr>
          </a:p>
        </p:txBody>
      </p:sp>
      <p:sp>
        <p:nvSpPr>
          <p:cNvPr id="15" name="شريط منحني إلى الأعلى 9"/>
          <p:cNvSpPr/>
          <p:nvPr/>
        </p:nvSpPr>
        <p:spPr>
          <a:xfrm>
            <a:off x="1331640" y="4365104"/>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400" b="1" dirty="0" smtClean="0">
                <a:solidFill>
                  <a:srgbClr val="FF0000"/>
                </a:solidFill>
              </a:rPr>
              <a:t>2- في عهد مراد الأول</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sp>
        <p:nvSpPr>
          <p:cNvPr id="17" name="Rounded Rectangle 16"/>
          <p:cNvSpPr/>
          <p:nvPr/>
        </p:nvSpPr>
        <p:spPr>
          <a:xfrm>
            <a:off x="1043608" y="5301208"/>
            <a:ext cx="8028384" cy="148478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Low"/>
            <a:r>
              <a:rPr lang="ar-EG" sz="2500" b="1" dirty="0" smtClean="0"/>
              <a:t>في العام التالي لفتح أدرنة توفى أورخان، فخلفه ابنه مراد الأول، الذي بادر بنقل مركز الدولة العثمانية إلى مدينة أدرنة. ثم قام بالهجوم على دول البلقان، وفتح مدناً كبيرة مثل: صوفيا وسالونيك كرد فعل على النوايا العدوانية لدول البلقان .</a:t>
            </a:r>
            <a:endParaRPr lang="en-US" sz="2500" b="1" dirty="0" smtClean="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1000" fill="hold"/>
                                        <p:tgtEl>
                                          <p:spTgt spid="11"/>
                                        </p:tgtEl>
                                        <p:attrNameLst>
                                          <p:attrName>ppt_x</p:attrName>
                                        </p:attrNameLst>
                                      </p:cBhvr>
                                      <p:tavLst>
                                        <p:tav tm="0">
                                          <p:val>
                                            <p:strVal val="#ppt_x-.2"/>
                                          </p:val>
                                        </p:tav>
                                        <p:tav tm="100000">
                                          <p:val>
                                            <p:strVal val="#ppt_x"/>
                                          </p:val>
                                        </p:tav>
                                      </p:tavLst>
                                    </p:anim>
                                    <p:anim calcmode="lin" valueType="num">
                                      <p:cBhvr>
                                        <p:cTn id="20"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21" dur="10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35"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2000"/>
                                        <p:tgtEl>
                                          <p:spTgt spid="12"/>
                                        </p:tgtEl>
                                      </p:cBhvr>
                                    </p:animEffect>
                                    <p:anim calcmode="lin" valueType="num">
                                      <p:cBhvr>
                                        <p:cTn id="27" dur="2000" fill="hold"/>
                                        <p:tgtEl>
                                          <p:spTgt spid="12"/>
                                        </p:tgtEl>
                                        <p:attrNameLst>
                                          <p:attrName>style.rotation</p:attrName>
                                        </p:attrNameLst>
                                      </p:cBhvr>
                                      <p:tavLst>
                                        <p:tav tm="0">
                                          <p:val>
                                            <p:fltVal val="720"/>
                                          </p:val>
                                        </p:tav>
                                        <p:tav tm="100000">
                                          <p:val>
                                            <p:fltVal val="0"/>
                                          </p:val>
                                        </p:tav>
                                      </p:tavLst>
                                    </p:anim>
                                    <p:anim calcmode="lin" valueType="num">
                                      <p:cBhvr>
                                        <p:cTn id="28" dur="2000" fill="hold"/>
                                        <p:tgtEl>
                                          <p:spTgt spid="12"/>
                                        </p:tgtEl>
                                        <p:attrNameLst>
                                          <p:attrName>ppt_h</p:attrName>
                                        </p:attrNameLst>
                                      </p:cBhvr>
                                      <p:tavLst>
                                        <p:tav tm="0">
                                          <p:val>
                                            <p:fltVal val="0"/>
                                          </p:val>
                                        </p:tav>
                                        <p:tav tm="100000">
                                          <p:val>
                                            <p:strVal val="#ppt_h"/>
                                          </p:val>
                                        </p:tav>
                                      </p:tavLst>
                                    </p:anim>
                                    <p:anim calcmode="lin" valueType="num">
                                      <p:cBhvr>
                                        <p:cTn id="29" dur="2000" fill="hold"/>
                                        <p:tgtEl>
                                          <p:spTgt spid="12"/>
                                        </p:tgtEl>
                                        <p:attrNameLst>
                                          <p:attrName>ppt_w</p:attrName>
                                        </p:attrNameLst>
                                      </p:cBhvr>
                                      <p:tavLst>
                                        <p:tav tm="0">
                                          <p:val>
                                            <p:fltVal val="0"/>
                                          </p:val>
                                        </p:tav>
                                        <p:tav tm="100000">
                                          <p:val>
                                            <p:strVal val="#ppt_w"/>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
                                        <p:tgtEl>
                                          <p:spTgt spid="13"/>
                                        </p:tgtEl>
                                      </p:cBhvr>
                                    </p:animEffect>
                                    <p:anim calcmode="lin" valueType="num">
                                      <p:cBhvr>
                                        <p:cTn id="35" dur="400" fill="hold"/>
                                        <p:tgtEl>
                                          <p:spTgt spid="13"/>
                                        </p:tgtEl>
                                        <p:attrNameLst>
                                          <p:attrName>ppt_x</p:attrName>
                                        </p:attrNameLst>
                                      </p:cBhvr>
                                      <p:tavLst>
                                        <p:tav tm="0">
                                          <p:val>
                                            <p:strVal val="#ppt_x"/>
                                          </p:val>
                                        </p:tav>
                                        <p:tav tm="100000">
                                          <p:val>
                                            <p:strVal val="#ppt_x"/>
                                          </p:val>
                                        </p:tav>
                                      </p:tavLst>
                                    </p:anim>
                                    <p:anim calcmode="lin" valueType="num">
                                      <p:cBhvr>
                                        <p:cTn id="36" dur="400" fill="hold"/>
                                        <p:tgtEl>
                                          <p:spTgt spid="13"/>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1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1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8" presetClass="entr" presetSubtype="0" accel="10000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strVal val="#ppt_w*2.5"/>
                                          </p:val>
                                        </p:tav>
                                        <p:tav tm="100000">
                                          <p:val>
                                            <p:strVal val="#ppt_w"/>
                                          </p:val>
                                        </p:tav>
                                      </p:tavLst>
                                    </p:anim>
                                    <p:anim calcmode="lin" valueType="num">
                                      <p:cBhvr>
                                        <p:cTn id="44" dur="500" fill="hold"/>
                                        <p:tgtEl>
                                          <p:spTgt spid="14"/>
                                        </p:tgtEl>
                                        <p:attrNameLst>
                                          <p:attrName>ppt_h</p:attrName>
                                        </p:attrNameLst>
                                      </p:cBhvr>
                                      <p:tavLst>
                                        <p:tav tm="0">
                                          <p:val>
                                            <p:strVal val="#ppt_h*0.01"/>
                                          </p:val>
                                        </p:tav>
                                        <p:tav tm="100000">
                                          <p:val>
                                            <p:strVal val="#ppt_h"/>
                                          </p:val>
                                        </p:tav>
                                      </p:tavLst>
                                    </p:anim>
                                    <p:anim calcmode="lin" valueType="num">
                                      <p:cBhvr>
                                        <p:cTn id="45" dur="500" fill="hold"/>
                                        <p:tgtEl>
                                          <p:spTgt spid="14"/>
                                        </p:tgtEl>
                                        <p:attrNameLst>
                                          <p:attrName>ppt_x</p:attrName>
                                        </p:attrNameLst>
                                      </p:cBhvr>
                                      <p:tavLst>
                                        <p:tav tm="0">
                                          <p:val>
                                            <p:strVal val="#ppt_x"/>
                                          </p:val>
                                        </p:tav>
                                        <p:tav tm="100000">
                                          <p:val>
                                            <p:strVal val="#ppt_x"/>
                                          </p:val>
                                        </p:tav>
                                      </p:tavLst>
                                    </p:anim>
                                    <p:anim calcmode="lin" valueType="num">
                                      <p:cBhvr>
                                        <p:cTn id="46" dur="500" fill="hold"/>
                                        <p:tgtEl>
                                          <p:spTgt spid="14"/>
                                        </p:tgtEl>
                                        <p:attrNameLst>
                                          <p:attrName>ppt_y</p:attrName>
                                        </p:attrNameLst>
                                      </p:cBhvr>
                                      <p:tavLst>
                                        <p:tav tm="0">
                                          <p:val>
                                            <p:strVal val="#ppt_h+1"/>
                                          </p:val>
                                        </p:tav>
                                        <p:tav tm="100000">
                                          <p:val>
                                            <p:strVal val="#ppt_y"/>
                                          </p:val>
                                        </p:tav>
                                      </p:tavLst>
                                    </p:anim>
                                    <p:animEffect transition="in" filter="fade">
                                      <p:cBhvr>
                                        <p:cTn id="47" dur="5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 to="" calcmode="lin" valueType="num">
                                      <p:cBhvr>
                                        <p:cTn id="52" dur="1" fill="hold"/>
                                        <p:tgtEl>
                                          <p:spTgt spid="15"/>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6"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wipe(down)">
                                      <p:cBhvr>
                                        <p:cTn id="57" dur="580">
                                          <p:stCondLst>
                                            <p:cond delay="0"/>
                                          </p:stCondLst>
                                        </p:cTn>
                                        <p:tgtEl>
                                          <p:spTgt spid="17"/>
                                        </p:tgtEl>
                                      </p:cBhvr>
                                    </p:animEffect>
                                    <p:anim calcmode="lin" valueType="num">
                                      <p:cBhvr>
                                        <p:cTn id="58"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63" dur="26">
                                          <p:stCondLst>
                                            <p:cond delay="650"/>
                                          </p:stCondLst>
                                        </p:cTn>
                                        <p:tgtEl>
                                          <p:spTgt spid="17"/>
                                        </p:tgtEl>
                                      </p:cBhvr>
                                      <p:to x="100000" y="60000"/>
                                    </p:animScale>
                                    <p:animScale>
                                      <p:cBhvr>
                                        <p:cTn id="64" dur="166" decel="50000">
                                          <p:stCondLst>
                                            <p:cond delay="676"/>
                                          </p:stCondLst>
                                        </p:cTn>
                                        <p:tgtEl>
                                          <p:spTgt spid="17"/>
                                        </p:tgtEl>
                                      </p:cBhvr>
                                      <p:to x="100000" y="100000"/>
                                    </p:animScale>
                                    <p:animScale>
                                      <p:cBhvr>
                                        <p:cTn id="65" dur="26">
                                          <p:stCondLst>
                                            <p:cond delay="1312"/>
                                          </p:stCondLst>
                                        </p:cTn>
                                        <p:tgtEl>
                                          <p:spTgt spid="17"/>
                                        </p:tgtEl>
                                      </p:cBhvr>
                                      <p:to x="100000" y="80000"/>
                                    </p:animScale>
                                    <p:animScale>
                                      <p:cBhvr>
                                        <p:cTn id="66" dur="166" decel="50000">
                                          <p:stCondLst>
                                            <p:cond delay="1338"/>
                                          </p:stCondLst>
                                        </p:cTn>
                                        <p:tgtEl>
                                          <p:spTgt spid="17"/>
                                        </p:tgtEl>
                                      </p:cBhvr>
                                      <p:to x="100000" y="100000"/>
                                    </p:animScale>
                                    <p:animScale>
                                      <p:cBhvr>
                                        <p:cTn id="67" dur="26">
                                          <p:stCondLst>
                                            <p:cond delay="1642"/>
                                          </p:stCondLst>
                                        </p:cTn>
                                        <p:tgtEl>
                                          <p:spTgt spid="17"/>
                                        </p:tgtEl>
                                      </p:cBhvr>
                                      <p:to x="100000" y="90000"/>
                                    </p:animScale>
                                    <p:animScale>
                                      <p:cBhvr>
                                        <p:cTn id="68" dur="166" decel="50000">
                                          <p:stCondLst>
                                            <p:cond delay="1668"/>
                                          </p:stCondLst>
                                        </p:cTn>
                                        <p:tgtEl>
                                          <p:spTgt spid="17"/>
                                        </p:tgtEl>
                                      </p:cBhvr>
                                      <p:to x="100000" y="100000"/>
                                    </p:animScale>
                                    <p:animScale>
                                      <p:cBhvr>
                                        <p:cTn id="69" dur="26">
                                          <p:stCondLst>
                                            <p:cond delay="1808"/>
                                          </p:stCondLst>
                                        </p:cTn>
                                        <p:tgtEl>
                                          <p:spTgt spid="17"/>
                                        </p:tgtEl>
                                      </p:cBhvr>
                                      <p:to x="100000" y="95000"/>
                                    </p:animScale>
                                    <p:animScale>
                                      <p:cBhvr>
                                        <p:cTn id="70"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7"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3200" b="1" dirty="0" smtClean="0">
                <a:solidFill>
                  <a:srgbClr val="FF0000"/>
                </a:solidFill>
              </a:rPr>
              <a:t>3- في عهد بايزيد وحفيده مراد الثاني</a:t>
            </a:r>
            <a:endParaRPr lang="ar-SA" sz="3200" b="1" dirty="0">
              <a:solidFill>
                <a:srgbClr val="FF0000"/>
              </a:solidFill>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Rounded Rectangle 10"/>
          <p:cNvSpPr/>
          <p:nvPr/>
        </p:nvSpPr>
        <p:spPr>
          <a:xfrm>
            <a:off x="1259632" y="980728"/>
            <a:ext cx="7704856" cy="172819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Low"/>
            <a:r>
              <a:rPr lang="ar-EG" sz="2300" b="1" dirty="0" smtClean="0">
                <a:solidFill>
                  <a:srgbClr val="0000CC"/>
                </a:solidFill>
              </a:rPr>
              <a:t>كان من نتائج انتصارات العثمانيين دعوة البابا إلى حرب صليبية ضد المسلمين، فتزعم ملك المجر جيشاً قوياً من فرسان</a:t>
            </a:r>
            <a:r>
              <a:rPr lang="en-US" sz="2300" b="1" dirty="0" smtClean="0">
                <a:solidFill>
                  <a:srgbClr val="0000CC"/>
                </a:solidFill>
              </a:rPr>
              <a:t> </a:t>
            </a:r>
            <a:r>
              <a:rPr lang="ar-EG" sz="2300" b="1" dirty="0" smtClean="0">
                <a:solidFill>
                  <a:srgbClr val="0000CC"/>
                </a:solidFill>
              </a:rPr>
              <a:t>دول أوروبا الغربية، وتمكن بايزيد من</a:t>
            </a:r>
            <a:r>
              <a:rPr lang="en-US" sz="2300" b="1" dirty="0" smtClean="0">
                <a:solidFill>
                  <a:srgbClr val="0000CC"/>
                </a:solidFill>
              </a:rPr>
              <a:t> </a:t>
            </a:r>
            <a:r>
              <a:rPr lang="ar-EG" sz="2300" b="1" dirty="0" smtClean="0">
                <a:solidFill>
                  <a:srgbClr val="0000CC"/>
                </a:solidFill>
              </a:rPr>
              <a:t>إلحاق الهزيمة بالجيش الأوروبي في</a:t>
            </a:r>
            <a:r>
              <a:rPr lang="en-US" sz="2300" b="1" dirty="0" smtClean="0">
                <a:solidFill>
                  <a:srgbClr val="0000CC"/>
                </a:solidFill>
              </a:rPr>
              <a:t> </a:t>
            </a:r>
            <a:r>
              <a:rPr lang="ar-EG" sz="2300" b="1" dirty="0" smtClean="0">
                <a:solidFill>
                  <a:srgbClr val="0000CC"/>
                </a:solidFill>
              </a:rPr>
              <a:t>معركة نيقوبولس</a:t>
            </a:r>
            <a:r>
              <a:rPr lang="en-US" sz="2300" b="1" dirty="0" smtClean="0">
                <a:solidFill>
                  <a:srgbClr val="0000CC"/>
                </a:solidFill>
              </a:rPr>
              <a:t> </a:t>
            </a:r>
            <a:r>
              <a:rPr lang="ar-EG" sz="2300" b="1" dirty="0" smtClean="0">
                <a:solidFill>
                  <a:srgbClr val="0000CC"/>
                </a:solidFill>
              </a:rPr>
              <a:t>عام 799 هـ، ثم</a:t>
            </a:r>
            <a:r>
              <a:rPr lang="en-US" sz="2300" b="1" dirty="0" smtClean="0">
                <a:solidFill>
                  <a:srgbClr val="0000CC"/>
                </a:solidFill>
              </a:rPr>
              <a:t> </a:t>
            </a:r>
            <a:r>
              <a:rPr lang="ar-EG" sz="2300" b="1" dirty="0" smtClean="0">
                <a:solidFill>
                  <a:srgbClr val="0000CC"/>
                </a:solidFill>
              </a:rPr>
              <a:t>توقفت الفتوحات العثمانية في هذا الميدان</a:t>
            </a:r>
            <a:r>
              <a:rPr lang="en-US" sz="2300" b="1" dirty="0" smtClean="0">
                <a:solidFill>
                  <a:srgbClr val="0000CC"/>
                </a:solidFill>
              </a:rPr>
              <a:t> </a:t>
            </a:r>
            <a:r>
              <a:rPr lang="ar-EG" sz="2300" b="1" dirty="0" smtClean="0">
                <a:solidFill>
                  <a:srgbClr val="0000CC"/>
                </a:solidFill>
              </a:rPr>
              <a:t>،تمكن خليفته مراد الثاني من هزيمة التحالف الأوروبي</a:t>
            </a:r>
            <a:endParaRPr lang="en-US" sz="2300" b="1" dirty="0" smtClean="0">
              <a:solidFill>
                <a:srgbClr val="0000CC"/>
              </a:solidFill>
            </a:endParaRPr>
          </a:p>
        </p:txBody>
      </p:sp>
      <p:sp>
        <p:nvSpPr>
          <p:cNvPr id="12" name="شريط منحني إلى الأعلى 9"/>
          <p:cNvSpPr/>
          <p:nvPr/>
        </p:nvSpPr>
        <p:spPr>
          <a:xfrm>
            <a:off x="1115616" y="2797299"/>
            <a:ext cx="7920880" cy="775717"/>
          </a:xfrm>
          <a:prstGeom prst="ellipseRibbon2">
            <a:avLst>
              <a:gd name="adj1" fmla="val 26531"/>
              <a:gd name="adj2" fmla="val 72756"/>
              <a:gd name="adj3" fmla="val 7178"/>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4000" b="1" dirty="0" smtClean="0">
                <a:solidFill>
                  <a:srgbClr val="FF0000"/>
                </a:solidFill>
              </a:rPr>
              <a:t>4 - في عهد محمد الثاني</a:t>
            </a:r>
            <a:endParaRPr lang="ar-SA" sz="40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sp>
        <p:nvSpPr>
          <p:cNvPr id="13" name="Flowchart: Terminator 12"/>
          <p:cNvSpPr/>
          <p:nvPr/>
        </p:nvSpPr>
        <p:spPr>
          <a:xfrm>
            <a:off x="3347864" y="3501008"/>
            <a:ext cx="3600400" cy="576064"/>
          </a:xfrm>
          <a:prstGeom prst="flowChartTerminator">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ar-EG" sz="3200" b="1" dirty="0" smtClean="0"/>
              <a:t>( أ ) فتح القسطنطينية</a:t>
            </a:r>
            <a:endParaRPr lang="en-US" sz="3200" b="1" dirty="0"/>
          </a:p>
        </p:txBody>
      </p:sp>
      <p:sp>
        <p:nvSpPr>
          <p:cNvPr id="16" name="Rectangle 15"/>
          <p:cNvSpPr/>
          <p:nvPr/>
        </p:nvSpPr>
        <p:spPr>
          <a:xfrm>
            <a:off x="3851920" y="4149080"/>
            <a:ext cx="5184576" cy="2592288"/>
          </a:xfrm>
          <a:prstGeom prst="rect">
            <a:avLst/>
          </a:prstGeom>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ar-EG" sz="2400" b="1" dirty="0" smtClean="0">
                <a:solidFill>
                  <a:srgbClr val="7030A0"/>
                </a:solidFill>
              </a:rPr>
              <a:t> </a:t>
            </a:r>
            <a:r>
              <a:rPr lang="ar-EG" sz="2400" b="1" dirty="0" smtClean="0">
                <a:solidFill>
                  <a:schemeClr val="tx1"/>
                </a:solidFill>
              </a:rPr>
              <a:t>عزم محمد الثاني على فتح القسطنطينية عاصمة الدولة البيزنطية</a:t>
            </a:r>
            <a:r>
              <a:rPr lang="ar-EG" sz="2400" b="1" dirty="0" smtClean="0">
                <a:solidFill>
                  <a:srgbClr val="7030A0"/>
                </a:solidFill>
              </a:rPr>
              <a:t>.</a:t>
            </a:r>
            <a:r>
              <a:rPr lang="ar-EG" sz="2400" dirty="0" smtClean="0">
                <a:solidFill>
                  <a:srgbClr val="7030A0"/>
                </a:solidFill>
              </a:rPr>
              <a:t> </a:t>
            </a:r>
            <a:r>
              <a:rPr lang="ar-EG" sz="2400" b="1" dirty="0" smtClean="0">
                <a:solidFill>
                  <a:schemeClr val="tx1"/>
                </a:solidFill>
              </a:rPr>
              <a:t>وتنفيذاً لهذا الهدف حاصر العثمانيون المدينة وتمكنوا من دخولها من البوابات الرئيسية عام 857هـ. ودارت معارك شديدة في شوارع المدينة قتل خلالها الإمبراطور البيزنطي، ولنجاح محمد الثاني في فتح هذه المدينة؛ لقب ب «الفاتح»، وجعلها عاصمة لدولته .</a:t>
            </a:r>
            <a:endParaRPr lang="en-US" sz="2400" b="1" dirty="0">
              <a:solidFill>
                <a:schemeClr val="tx1"/>
              </a:solidFill>
            </a:endParaRPr>
          </a:p>
        </p:txBody>
      </p:sp>
      <p:pic>
        <p:nvPicPr>
          <p:cNvPr id="17" name="Picture 4"/>
          <p:cNvPicPr>
            <a:picLocks noChangeAspect="1" noChangeArrowheads="1"/>
          </p:cNvPicPr>
          <p:nvPr/>
        </p:nvPicPr>
        <p:blipFill>
          <a:blip r:embed="rId11" cstate="print"/>
          <a:srcRect/>
          <a:stretch>
            <a:fillRect/>
          </a:stretch>
        </p:blipFill>
        <p:spPr bwMode="auto">
          <a:xfrm>
            <a:off x="971600" y="4074369"/>
            <a:ext cx="2799928" cy="2666999"/>
          </a:xfrm>
          <a:prstGeom prst="roundRect">
            <a:avLst>
              <a:gd name="adj" fmla="val 16667"/>
            </a:avLst>
          </a:prstGeom>
          <a:ln w="57150">
            <a:solidFill>
              <a:srgbClr val="7030A0"/>
            </a:solidFill>
            <a:prstDash val="lgDash"/>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slide(fromBottom)">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1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7"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ppt_x"/>
                                          </p:val>
                                        </p:tav>
                                        <p:tav tm="100000">
                                          <p:val>
                                            <p:strVal val="#ppt_x"/>
                                          </p:val>
                                        </p:tav>
                                      </p:tavLst>
                                    </p:anim>
                                    <p:anim calcmode="lin" valueType="num">
                                      <p:cBhvr additive="base">
                                        <p:cTn id="23"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900" decel="100000" fill="hold"/>
                                        <p:tgtEl>
                                          <p:spTgt spid="1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4" presetClass="entr" presetSubtype="0"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anim to="" calcmode="lin" valueType="num">
                                      <p:cBhvr>
                                        <p:cTn id="36" dur="1" fill="hold"/>
                                        <p:tgtEl>
                                          <p:spTgt spid="1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6"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fontAlgn="auto">
              <a:spcBef>
                <a:spcPts val="0"/>
              </a:spcBef>
              <a:spcAft>
                <a:spcPts val="0"/>
              </a:spcAft>
              <a:defRPr/>
            </a:pPr>
            <a:r>
              <a:rPr lang="ar-EG" sz="4000" b="1" dirty="0" smtClean="0">
                <a:solidFill>
                  <a:srgbClr val="FF0000"/>
                </a:solidFill>
              </a:rPr>
              <a:t>4 - في عهد محمد الثاني</a:t>
            </a:r>
            <a:endParaRPr lang="ar-SA" sz="4000" b="1" dirty="0">
              <a:solidFill>
                <a:srgbClr val="FF0000"/>
              </a:solidFill>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Terminator 10"/>
          <p:cNvSpPr/>
          <p:nvPr/>
        </p:nvSpPr>
        <p:spPr>
          <a:xfrm>
            <a:off x="2843808" y="692696"/>
            <a:ext cx="3816424" cy="504056"/>
          </a:xfrm>
          <a:prstGeom prst="flowChartTerminator">
            <a:avLst/>
          </a:prstGeom>
        </p:spPr>
        <p:style>
          <a:lnRef idx="1">
            <a:schemeClr val="accent4"/>
          </a:lnRef>
          <a:fillRef idx="2">
            <a:schemeClr val="accent4"/>
          </a:fillRef>
          <a:effectRef idx="1">
            <a:schemeClr val="accent4"/>
          </a:effectRef>
          <a:fontRef idx="minor">
            <a:schemeClr val="dk1"/>
          </a:fontRef>
        </p:style>
        <p:txBody>
          <a:bodyPr rtlCol="0" anchor="ctr"/>
          <a:lstStyle/>
          <a:p>
            <a:r>
              <a:rPr lang="ar-EG" sz="2800" b="1" dirty="0" smtClean="0"/>
              <a:t>ب - في شبه جزيرة البلقان</a:t>
            </a:r>
            <a:endParaRPr lang="en-US" sz="2800" b="1" dirty="0"/>
          </a:p>
        </p:txBody>
      </p:sp>
      <p:sp>
        <p:nvSpPr>
          <p:cNvPr id="12" name="Oval 11"/>
          <p:cNvSpPr/>
          <p:nvPr/>
        </p:nvSpPr>
        <p:spPr>
          <a:xfrm>
            <a:off x="971600" y="1268760"/>
            <a:ext cx="7992888" cy="1224136"/>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r>
              <a:rPr lang="ar-EG" sz="2300" b="1" dirty="0" smtClean="0">
                <a:solidFill>
                  <a:srgbClr val="C00000"/>
                </a:solidFill>
                <a:effectLst>
                  <a:outerShdw blurRad="38100" dist="38100" dir="2700000" algn="tl">
                    <a:srgbClr val="000000">
                      <a:alpha val="43137"/>
                    </a:srgbClr>
                  </a:outerShdw>
                </a:effectLst>
              </a:rPr>
              <a:t>قاد محمد الفاتح عدة حملات على بلاد الصرب أسفرت عن ضمها إلى الدولة العثمانية، كما قاد معارك عدة ضد اليونان وألبانيا نتج عنها ضم اليونان وألبانيا إلى الدولة العثمانية</a:t>
            </a:r>
            <a:endParaRPr lang="en-US" sz="2300" b="1" dirty="0">
              <a:solidFill>
                <a:srgbClr val="C00000"/>
              </a:solidFill>
              <a:effectLst>
                <a:outerShdw blurRad="38100" dist="38100" dir="2700000" algn="tl">
                  <a:srgbClr val="000000">
                    <a:alpha val="43137"/>
                  </a:srgbClr>
                </a:outerShdw>
              </a:effectLst>
            </a:endParaRPr>
          </a:p>
        </p:txBody>
      </p:sp>
      <p:sp>
        <p:nvSpPr>
          <p:cNvPr id="13" name="Flowchart: Terminator 12"/>
          <p:cNvSpPr/>
          <p:nvPr/>
        </p:nvSpPr>
        <p:spPr>
          <a:xfrm>
            <a:off x="5148064" y="2492896"/>
            <a:ext cx="3816424" cy="432048"/>
          </a:xfrm>
          <a:prstGeom prst="flowChartTerminator">
            <a:avLst/>
          </a:prstGeom>
        </p:spPr>
        <p:style>
          <a:lnRef idx="1">
            <a:schemeClr val="dk1"/>
          </a:lnRef>
          <a:fillRef idx="2">
            <a:schemeClr val="dk1"/>
          </a:fillRef>
          <a:effectRef idx="1">
            <a:schemeClr val="dk1"/>
          </a:effectRef>
          <a:fontRef idx="minor">
            <a:schemeClr val="dk1"/>
          </a:fontRef>
        </p:style>
        <p:txBody>
          <a:bodyPr rtlCol="0" anchor="ctr"/>
          <a:lstStyle/>
          <a:p>
            <a:r>
              <a:rPr lang="ar-EG" sz="3200" b="1" dirty="0" smtClean="0"/>
              <a:t>ج - في البحر الأسود</a:t>
            </a:r>
            <a:endParaRPr lang="en-US" sz="3200" b="1" dirty="0"/>
          </a:p>
        </p:txBody>
      </p:sp>
      <p:sp>
        <p:nvSpPr>
          <p:cNvPr id="14" name="Rectangle 13"/>
          <p:cNvSpPr/>
          <p:nvPr/>
        </p:nvSpPr>
        <p:spPr>
          <a:xfrm>
            <a:off x="1043608" y="2996952"/>
            <a:ext cx="7992888" cy="151216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ar-EG" sz="2400" b="1" dirty="0" smtClean="0">
                <a:effectLst>
                  <a:outerShdw blurRad="38100" dist="38100" dir="2700000" algn="tl">
                    <a:srgbClr val="000000">
                      <a:alpha val="43137"/>
                    </a:srgbClr>
                  </a:outerShdw>
                </a:effectLst>
              </a:rPr>
              <a:t>اهتم محمد الفاتح بنشر الإسلام على أجزاء من سواحل البحر الأسود واستطاع السلطان العثماني فتح تلك الأماكن، كما تمكن من التحالف مع خانات القرم ضد جنوه والقبيلة الذهبية ولهذه الإنجازات؛ فقد عدَّ محمد الفاتح من أقدر حكام عصره، كما مكنته من تثبيت دعائم الدولة العثمانية، لأربعة قرون متتالية.</a:t>
            </a:r>
            <a:endParaRPr lang="en-US" sz="2400" b="1" dirty="0">
              <a:effectLst>
                <a:outerShdw blurRad="38100" dist="38100" dir="2700000" algn="tl">
                  <a:srgbClr val="000000">
                    <a:alpha val="43137"/>
                  </a:srgbClr>
                </a:outerShdw>
              </a:effectLst>
            </a:endParaRPr>
          </a:p>
        </p:txBody>
      </p:sp>
      <p:sp>
        <p:nvSpPr>
          <p:cNvPr id="15" name="Rectangle 14"/>
          <p:cNvSpPr/>
          <p:nvPr/>
        </p:nvSpPr>
        <p:spPr>
          <a:xfrm>
            <a:off x="1115616" y="5157192"/>
            <a:ext cx="7920880" cy="163121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ar-EG" sz="2000" b="1" dirty="0" smtClean="0">
                <a:solidFill>
                  <a:schemeClr val="tx1"/>
                </a:solidFill>
                <a:effectLst>
                  <a:outerShdw blurRad="38100" dist="38100" dir="2700000" algn="tl">
                    <a:srgbClr val="000000">
                      <a:alpha val="43137"/>
                    </a:srgbClr>
                  </a:outerShdw>
                </a:effectLst>
              </a:rPr>
              <a:t>اتبع بايزيد الثاني سياسة والده محمد الفاتح التي كانت تهدف إلى زيادة مساحة الدولة العثمانية، لكن صادفت بايزيد الثاني لتحقيق هذه السياسة عدة مشكلات. مع الدول المجاورة، وأهمها المواجهة مع البندقية. إزاء ذلك اضطر بايزيد إلى اتباع سياسة مرنة تتلخص في عدم مجابهة أعدائه في وقت واحد ، ومن ثم هادن بعضهم وأنشأ علاقات دبلوماسية مع بعض دول أوروبا، بل وساعد بعضها عسكرياً حين أيقن أن ذلك يخدم مسألة الحفاظ على حدود دولته .</a:t>
            </a:r>
            <a:endParaRPr lang="en-US" sz="2000" b="1" dirty="0">
              <a:solidFill>
                <a:schemeClr val="tx1"/>
              </a:solidFill>
              <a:effectLst>
                <a:outerShdw blurRad="38100" dist="38100" dir="2700000" algn="tl">
                  <a:srgbClr val="000000">
                    <a:alpha val="43137"/>
                  </a:srgbClr>
                </a:outerShdw>
              </a:effectLst>
            </a:endParaRPr>
          </a:p>
        </p:txBody>
      </p:sp>
      <p:sp>
        <p:nvSpPr>
          <p:cNvPr id="16" name="شريط منحني إلى الأعلى 9"/>
          <p:cNvSpPr/>
          <p:nvPr/>
        </p:nvSpPr>
        <p:spPr>
          <a:xfrm>
            <a:off x="1260673" y="4509120"/>
            <a:ext cx="7343775" cy="648072"/>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fontAlgn="auto">
              <a:spcBef>
                <a:spcPts val="0"/>
              </a:spcBef>
              <a:spcAft>
                <a:spcPts val="0"/>
              </a:spcAft>
              <a:defRPr/>
            </a:pPr>
            <a:r>
              <a:rPr lang="ar-EG" sz="3200" b="1" dirty="0" smtClean="0">
                <a:solidFill>
                  <a:srgbClr val="FF0000"/>
                </a:solidFill>
              </a:rPr>
              <a:t>5  في عهد السلطان بايزيد الثاني</a:t>
            </a:r>
            <a:endParaRPr lang="ar-SA" sz="32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dissolv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12" presetClass="entr" presetSubtype="4"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slide(fromBottom)">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24"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 to="" calcmode="lin" valueType="num">
                                      <p:cBhvr>
                                        <p:cTn id="41" dur="1" fill="hold"/>
                                        <p:tgtEl>
                                          <p:spTgt spid="14"/>
                                        </p:tgtEl>
                                        <p:attrNameLst>
                                          <p:attrName/>
                                        </p:attrNameLst>
                                      </p:cBhvr>
                                    </p:anim>
                                  </p:childTnLst>
                                </p:cTn>
                              </p:par>
                            </p:childTnLst>
                          </p:cTn>
                        </p:par>
                      </p:childTnLst>
                    </p:cTn>
                  </p:par>
                  <p:par>
                    <p:cTn id="42" fill="hold">
                      <p:stCondLst>
                        <p:cond delay="indefinite"/>
                      </p:stCondLst>
                      <p:childTnLst>
                        <p:par>
                          <p:cTn id="43" fill="hold">
                            <p:stCondLst>
                              <p:cond delay="0"/>
                            </p:stCondLst>
                            <p:childTnLst>
                              <p:par>
                                <p:cTn id="44" presetID="49" presetClass="entr" presetSubtype="0" decel="100000" fill="hold" grpId="0" nodeType="click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 calcmode="lin" valueType="num">
                                      <p:cBhvr>
                                        <p:cTn id="48" dur="500" fill="hold"/>
                                        <p:tgtEl>
                                          <p:spTgt spid="16"/>
                                        </p:tgtEl>
                                        <p:attrNameLst>
                                          <p:attrName>style.rotation</p:attrName>
                                        </p:attrNameLst>
                                      </p:cBhvr>
                                      <p:tavLst>
                                        <p:tav tm="0">
                                          <p:val>
                                            <p:fltVal val="360"/>
                                          </p:val>
                                        </p:tav>
                                        <p:tav tm="100000">
                                          <p:val>
                                            <p:fltVal val="0"/>
                                          </p:val>
                                        </p:tav>
                                      </p:tavLst>
                                    </p:anim>
                                    <p:animEffect transition="in" filter="fade">
                                      <p:cBhvr>
                                        <p:cTn id="49" dur="5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54" presetClass="entr" presetSubtype="0" accel="100000" fill="hold" grpId="0" nodeType="click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strVal val="#ppt_w*0.05"/>
                                          </p:val>
                                        </p:tav>
                                        <p:tav tm="100000">
                                          <p:val>
                                            <p:strVal val="#ppt_w"/>
                                          </p:val>
                                        </p:tav>
                                      </p:tavLst>
                                    </p:anim>
                                    <p:anim calcmode="lin" valueType="num">
                                      <p:cBhvr>
                                        <p:cTn id="55" dur="500" fill="hold"/>
                                        <p:tgtEl>
                                          <p:spTgt spid="15"/>
                                        </p:tgtEl>
                                        <p:attrNameLst>
                                          <p:attrName>ppt_h</p:attrName>
                                        </p:attrNameLst>
                                      </p:cBhvr>
                                      <p:tavLst>
                                        <p:tav tm="0">
                                          <p:val>
                                            <p:strVal val="#ppt_h"/>
                                          </p:val>
                                        </p:tav>
                                        <p:tav tm="100000">
                                          <p:val>
                                            <p:strVal val="#ppt_h"/>
                                          </p:val>
                                        </p:tav>
                                      </p:tavLst>
                                    </p:anim>
                                    <p:anim calcmode="lin" valueType="num">
                                      <p:cBhvr>
                                        <p:cTn id="56" dur="500" fill="hold"/>
                                        <p:tgtEl>
                                          <p:spTgt spid="15"/>
                                        </p:tgtEl>
                                        <p:attrNameLst>
                                          <p:attrName>ppt_x</p:attrName>
                                        </p:attrNameLst>
                                      </p:cBhvr>
                                      <p:tavLst>
                                        <p:tav tm="0">
                                          <p:val>
                                            <p:strVal val="#ppt_x-.2"/>
                                          </p:val>
                                        </p:tav>
                                        <p:tav tm="100000">
                                          <p:val>
                                            <p:strVal val="#ppt_x"/>
                                          </p:val>
                                        </p:tav>
                                      </p:tavLst>
                                    </p:anim>
                                    <p:anim calcmode="lin" valueType="num">
                                      <p:cBhvr>
                                        <p:cTn id="57" dur="500" fill="hold"/>
                                        <p:tgtEl>
                                          <p:spTgt spid="15"/>
                                        </p:tgtEl>
                                        <p:attrNameLst>
                                          <p:attrName>ppt_y</p:attrName>
                                        </p:attrNameLst>
                                      </p:cBhvr>
                                      <p:tavLst>
                                        <p:tav tm="0">
                                          <p:val>
                                            <p:strVal val="#ppt_y"/>
                                          </p:val>
                                        </p:tav>
                                        <p:tav tm="100000">
                                          <p:val>
                                            <p:strVal val="#ppt_y"/>
                                          </p:val>
                                        </p:tav>
                                      </p:tavLst>
                                    </p:anim>
                                    <p:animEffect transition="in" filter="fade">
                                      <p:cBhvr>
                                        <p:cTn id="5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1063749"/>
          </a:xfrm>
          <a:prstGeom prst="ellipseRibbon2">
            <a:avLst>
              <a:gd name="adj1" fmla="val 31888"/>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FF0000"/>
                </a:solidFill>
              </a:rPr>
              <a:t>من عهد السلطان سليم الأول حتى إلغاء الخلافة العثمانية (1343هـ)</a:t>
            </a:r>
            <a:endParaRPr lang="ar-SA" sz="2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16024"/>
            <a:ext cx="1368152" cy="1052736"/>
          </a:xfrm>
          <a:prstGeom prst="ellipse">
            <a:avLst/>
          </a:prstGeom>
          <a:ln>
            <a:noFill/>
          </a:ln>
          <a:effectLst>
            <a:softEdge rad="112500"/>
          </a:effectLst>
        </p:spPr>
      </p:pic>
      <p:sp>
        <p:nvSpPr>
          <p:cNvPr id="11" name="Flowchart: Terminator 10"/>
          <p:cNvSpPr/>
          <p:nvPr/>
        </p:nvSpPr>
        <p:spPr>
          <a:xfrm>
            <a:off x="1691680" y="1052736"/>
            <a:ext cx="6336704" cy="576064"/>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EG" sz="4000" b="1" dirty="0" smtClean="0">
                <a:solidFill>
                  <a:srgbClr val="FF0000"/>
                </a:solidFill>
              </a:rPr>
              <a:t>6 - في عهد السلطان سليم الأول</a:t>
            </a:r>
            <a:endParaRPr lang="en-US" sz="4000" b="1" dirty="0">
              <a:solidFill>
                <a:srgbClr val="FF0000"/>
              </a:solidFill>
            </a:endParaRPr>
          </a:p>
        </p:txBody>
      </p:sp>
      <p:sp>
        <p:nvSpPr>
          <p:cNvPr id="12" name="Rounded Rectangle 11"/>
          <p:cNvSpPr/>
          <p:nvPr/>
        </p:nvSpPr>
        <p:spPr>
          <a:xfrm>
            <a:off x="1187624" y="1700808"/>
            <a:ext cx="7776864" cy="223224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Low"/>
            <a:r>
              <a:rPr lang="ar-EG" sz="2200" b="1" dirty="0" smtClean="0">
                <a:solidFill>
                  <a:srgbClr val="FFFF00"/>
                </a:solidFill>
                <a:effectLst>
                  <a:outerShdw blurRad="38100" dist="38100" dir="2700000" algn="tl">
                    <a:srgbClr val="000000">
                      <a:alpha val="43137"/>
                    </a:srgbClr>
                  </a:outerShdw>
                </a:effectLst>
              </a:rPr>
              <a:t>تولى سليم الأول الحكم عام 918 هـ. خلفاً لوالده واستطاع سليم التعامل مع أعدائه كل على حده، وتمكن في النهاية من توسيع مساحة الدولة، وتدعيم مركزها الدولي:</a:t>
            </a:r>
          </a:p>
          <a:p>
            <a:pPr algn="justLow"/>
            <a:r>
              <a:rPr lang="ar-EG" sz="2200" b="1" dirty="0" smtClean="0">
                <a:solidFill>
                  <a:srgbClr val="FFFF00"/>
                </a:solidFill>
                <a:effectLst>
                  <a:outerShdw blurRad="38100" dist="38100" dir="2700000" algn="tl">
                    <a:srgbClr val="000000">
                      <a:alpha val="43137"/>
                    </a:srgbClr>
                  </a:outerShdw>
                </a:effectLst>
              </a:rPr>
              <a:t>- الانتصار على الصفويين في معركة جالديران عام 920 هـ . </a:t>
            </a:r>
          </a:p>
          <a:p>
            <a:pPr algn="justLow"/>
            <a:r>
              <a:rPr lang="ar-EG" sz="2200" b="1" dirty="0" smtClean="0">
                <a:solidFill>
                  <a:srgbClr val="FFFF00"/>
                </a:solidFill>
                <a:effectLst>
                  <a:outerShdw blurRad="38100" dist="38100" dir="2700000" algn="tl">
                    <a:srgbClr val="000000">
                      <a:alpha val="43137"/>
                    </a:srgbClr>
                  </a:outerShdw>
                </a:effectLst>
              </a:rPr>
              <a:t>- القضاء على الدولة المملوكية في الشام ومصر، ودخول الحجاز وأجزاء من اليمن  سلمياً    تحت السيادة العثمانية.</a:t>
            </a:r>
          </a:p>
          <a:p>
            <a:pPr algn="justLow"/>
            <a:r>
              <a:rPr lang="ar-EG" sz="2200" b="1" dirty="0" smtClean="0">
                <a:solidFill>
                  <a:srgbClr val="FFFF00"/>
                </a:solidFill>
                <a:effectLst>
                  <a:outerShdw blurRad="38100" dist="38100" dir="2700000" algn="tl">
                    <a:srgbClr val="000000">
                      <a:alpha val="43137"/>
                    </a:srgbClr>
                  </a:outerShdw>
                </a:effectLst>
              </a:rPr>
              <a:t>- انتزاع الجزائر من الأسبان في عام 924 هـ . </a:t>
            </a:r>
            <a:endParaRPr lang="en-US" sz="2200" b="1" dirty="0">
              <a:solidFill>
                <a:srgbClr val="FFFF00"/>
              </a:solidFill>
              <a:effectLst>
                <a:outerShdw blurRad="38100" dist="38100" dir="2700000" algn="tl">
                  <a:srgbClr val="000000">
                    <a:alpha val="43137"/>
                  </a:srgbClr>
                </a:outerShdw>
              </a:effectLst>
            </a:endParaRPr>
          </a:p>
        </p:txBody>
      </p:sp>
      <p:sp>
        <p:nvSpPr>
          <p:cNvPr id="13" name="Rounded Rectangle 12"/>
          <p:cNvSpPr/>
          <p:nvPr/>
        </p:nvSpPr>
        <p:spPr>
          <a:xfrm>
            <a:off x="1187624" y="4653136"/>
            <a:ext cx="7776864" cy="213285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justLow"/>
            <a:r>
              <a:rPr lang="ar-EG" sz="2000" b="1" dirty="0" smtClean="0">
                <a:solidFill>
                  <a:schemeClr val="tx1"/>
                </a:solidFill>
                <a:effectLst>
                  <a:outerShdw blurRad="38100" dist="38100" dir="2700000" algn="tl">
                    <a:srgbClr val="000000">
                      <a:alpha val="43137"/>
                    </a:srgbClr>
                  </a:outerShdw>
                </a:effectLst>
              </a:rPr>
              <a:t>بعد وفاة السلطان سليم الأول اعتلى العرش ابنه السلطان سليمان عام 926 هـ ، الذي استغل انقسام أوروبا إلى معسكرين أحدهما بزعامة النمسا، والآخر بزعامة فرنسا؛ وذلك لتحقيق سياسته الخارجية في التوسع : ـــ</a:t>
            </a:r>
          </a:p>
          <a:p>
            <a:pPr algn="justLow"/>
            <a:r>
              <a:rPr lang="ar-EG" sz="2000" b="1" dirty="0" smtClean="0">
                <a:solidFill>
                  <a:schemeClr val="tx1"/>
                </a:solidFill>
                <a:effectLst>
                  <a:outerShdw blurRad="38100" dist="38100" dir="2700000" algn="tl">
                    <a:srgbClr val="000000">
                      <a:alpha val="43137"/>
                    </a:srgbClr>
                  </a:outerShdw>
                </a:effectLst>
              </a:rPr>
              <a:t>(  أ  ) فتح بلغراد عام 929 هـ .</a:t>
            </a:r>
          </a:p>
          <a:p>
            <a:pPr algn="justLow"/>
            <a:r>
              <a:rPr lang="ar-EG" sz="2000" b="1" dirty="0" smtClean="0">
                <a:solidFill>
                  <a:schemeClr val="tx1"/>
                </a:solidFill>
                <a:effectLst>
                  <a:outerShdw blurRad="38100" dist="38100" dir="2700000" algn="tl">
                    <a:srgbClr val="000000">
                      <a:alpha val="43137"/>
                    </a:srgbClr>
                  </a:outerShdw>
                </a:effectLst>
              </a:rPr>
              <a:t>( ب ) فتح جزيرة رودس .</a:t>
            </a:r>
          </a:p>
          <a:p>
            <a:pPr algn="justLow"/>
            <a:r>
              <a:rPr lang="ar-EG" sz="2000" b="1" dirty="0" smtClean="0">
                <a:solidFill>
                  <a:schemeClr val="tx1"/>
                </a:solidFill>
                <a:effectLst>
                  <a:outerShdw blurRad="38100" dist="38100" dir="2700000" algn="tl">
                    <a:srgbClr val="000000">
                      <a:alpha val="43137"/>
                    </a:srgbClr>
                  </a:outerShdw>
                </a:effectLst>
              </a:rPr>
              <a:t>( ج ) السيطرة على المجر والاكتفاء بتبعيتها دون إلحاقها بالدولة العثمانية .</a:t>
            </a:r>
          </a:p>
          <a:p>
            <a:pPr algn="justLow"/>
            <a:r>
              <a:rPr lang="ar-EG" sz="2000" b="1" dirty="0" smtClean="0">
                <a:solidFill>
                  <a:schemeClr val="tx1"/>
                </a:solidFill>
                <a:effectLst>
                  <a:outerShdw blurRad="38100" dist="38100" dir="2700000" algn="tl">
                    <a:srgbClr val="000000">
                      <a:alpha val="43137"/>
                    </a:srgbClr>
                  </a:outerShdw>
                </a:effectLst>
              </a:rPr>
              <a:t>(  د ) مهاجمة النمسا ومحاصرة فينا دون فتحها .</a:t>
            </a:r>
            <a:endParaRPr lang="en-US" sz="2000" b="1" dirty="0">
              <a:solidFill>
                <a:schemeClr val="tx1"/>
              </a:solidFill>
              <a:effectLst>
                <a:outerShdw blurRad="38100" dist="38100" dir="2700000" algn="tl">
                  <a:srgbClr val="000000">
                    <a:alpha val="43137"/>
                  </a:srgbClr>
                </a:outerShdw>
              </a:effectLst>
            </a:endParaRPr>
          </a:p>
        </p:txBody>
      </p:sp>
      <p:sp>
        <p:nvSpPr>
          <p:cNvPr id="14" name="شريط منحني إلى الأعلى 9"/>
          <p:cNvSpPr/>
          <p:nvPr/>
        </p:nvSpPr>
        <p:spPr>
          <a:xfrm>
            <a:off x="1187624" y="4005064"/>
            <a:ext cx="7343775" cy="576064"/>
          </a:xfrm>
          <a:prstGeom prst="ellipseRibbon2">
            <a:avLst>
              <a:gd name="adj1" fmla="val 31888"/>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3200" b="1" dirty="0" smtClean="0">
                <a:solidFill>
                  <a:srgbClr val="FF0000"/>
                </a:solidFill>
              </a:rPr>
              <a:t>7 - فتوحات السلطان سليمان القانوني</a:t>
            </a:r>
            <a:endParaRPr lang="ar-SA" sz="32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ox(i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dissolv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Horizontal)">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3200" b="1" dirty="0" smtClean="0">
                <a:solidFill>
                  <a:srgbClr val="FF0000"/>
                </a:solidFill>
              </a:rPr>
              <a:t>8 - الأحداث بعد وفاة السلطان سليمان</a:t>
            </a:r>
            <a:endParaRPr lang="ar-SA" sz="32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2" name="Picture 5"/>
          <p:cNvPicPr>
            <a:picLocks noChangeAspect="1" noChangeArrowheads="1"/>
          </p:cNvPicPr>
          <p:nvPr/>
        </p:nvPicPr>
        <p:blipFill>
          <a:blip r:embed="rId11" cstate="print">
            <a:lum bright="-10000" contrast="10000"/>
          </a:blip>
          <a:srcRect/>
          <a:stretch>
            <a:fillRect/>
          </a:stretch>
        </p:blipFill>
        <p:spPr bwMode="auto">
          <a:xfrm>
            <a:off x="1259632" y="4437112"/>
            <a:ext cx="7776864" cy="2304256"/>
          </a:xfrm>
          <a:prstGeom prst="rect">
            <a:avLst/>
          </a:prstGeom>
          <a:ln w="76200" cap="sq" cmpd="thickThin">
            <a:noFill/>
            <a:prstDash val="solid"/>
            <a:miter lim="800000"/>
          </a:ln>
          <a:effectLst>
            <a:glow rad="139700">
              <a:schemeClr val="accent5">
                <a:satMod val="175000"/>
                <a:alpha val="40000"/>
              </a:schemeClr>
            </a:glow>
            <a:outerShdw blurRad="44450" dist="27940" dir="5400000" algn="ctr">
              <a:srgbClr val="000000">
                <a:alpha val="32000"/>
              </a:srgbClr>
            </a:outerShdw>
            <a:softEdge rad="12700"/>
          </a:effectLst>
          <a:scene3d>
            <a:camera prst="orthographicFront">
              <a:rot lat="0" lon="0" rev="0"/>
            </a:camera>
            <a:lightRig rig="balanced" dir="t">
              <a:rot lat="0" lon="0" rev="8700000"/>
            </a:lightRig>
          </a:scene3d>
          <a:sp3d>
            <a:bevelT w="190500" h="38100"/>
          </a:sp3d>
        </p:spPr>
      </p:pic>
      <p:sp>
        <p:nvSpPr>
          <p:cNvPr id="13" name="Round Diagonal Corner Rectangle 12"/>
          <p:cNvSpPr/>
          <p:nvPr/>
        </p:nvSpPr>
        <p:spPr>
          <a:xfrm>
            <a:off x="1115616" y="980728"/>
            <a:ext cx="7920880" cy="3312368"/>
          </a:xfrm>
          <a:prstGeom prst="round2DiagRect">
            <a:avLst/>
          </a:prstGeom>
        </p:spPr>
        <p:style>
          <a:lnRef idx="0">
            <a:schemeClr val="accent2"/>
          </a:lnRef>
          <a:fillRef idx="3">
            <a:schemeClr val="accent2"/>
          </a:fillRef>
          <a:effectRef idx="3">
            <a:schemeClr val="accent2"/>
          </a:effectRef>
          <a:fontRef idx="minor">
            <a:schemeClr val="lt1"/>
          </a:fontRef>
        </p:style>
        <p:txBody>
          <a:bodyPr rtlCol="0" anchor="ctr"/>
          <a:lstStyle/>
          <a:p>
            <a:pPr algn="justLow"/>
            <a:r>
              <a:rPr lang="ar-EG" sz="2200" b="1" dirty="0" smtClean="0">
                <a:solidFill>
                  <a:schemeClr val="bg1"/>
                </a:solidFill>
                <a:effectLst>
                  <a:outerShdw blurRad="38100" dist="38100" dir="2700000" algn="tl">
                    <a:srgbClr val="000000">
                      <a:alpha val="43137"/>
                    </a:srgbClr>
                  </a:outerShdw>
                </a:effectLst>
              </a:rPr>
              <a:t>تولى بعد السلطان سليمان، السلطان سليم الثاني ، الذي قام بمهاجمة النمسا، وفتح جزيرة قبرص، ثم خلفه مراد الثالث الذي فتح جزيرة كريت. وبفتح العثمانيين لقبرص وكريت وغيرها من الجزر تأكدت لهم السيادة في شرقي البحر المتوسط، كما تمكن العثمانيون من تحويل البحر الأسود إلى بحيرة عثمانية؛ وفي الوقت نفسه بدأت أصوات الخانات (حكام وسط آسيا حلفاء العثمانيين) تتصاعد ضد الروس؛وذلك لمنعهم الحجاج، والتجار المسلمين من استخدام الطريق الرئيسي الذي كانوا يسلكونه قبل، ولقد أثار هذا الوضع انتباه العثمانيين وبدأوا في وضع الخطة لتطويق دولة فارس من الشمال، إلا أن هذه الخطة فشلت بسبب وقوف الروس مع الفرس، واستمرت الحرب بين العثمانيين وخصومهم الروس والفرس سنوات طويلة انتهت بعقد معاهدة قصر شيرين سنة 1049هـ</a:t>
            </a:r>
            <a:endParaRPr lang="en-US" sz="2200" b="1" dirty="0">
              <a:solidFill>
                <a:schemeClr val="bg1"/>
              </a:solidFill>
              <a:effectLst>
                <a:outerShdw blurRad="38100" dist="38100" dir="2700000" algn="tl">
                  <a:srgbClr val="000000">
                    <a:alpha val="43137"/>
                  </a:srgbClr>
                </a:outerShdw>
              </a:effectLst>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plus(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39" presetClass="entr" presetSubtype="0" accel="100000"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FF0000"/>
                </a:solidFill>
              </a:rPr>
              <a:t>ثانياً : ميدان جنوبي الجزيرة العربية والهند</a:t>
            </a:r>
            <a:endParaRPr lang="ar-SA" sz="2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Flowchart: Terminator 10"/>
          <p:cNvSpPr/>
          <p:nvPr/>
        </p:nvSpPr>
        <p:spPr>
          <a:xfrm>
            <a:off x="4788024" y="980728"/>
            <a:ext cx="4320480" cy="504056"/>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EG" sz="2400" b="1" dirty="0" smtClean="0"/>
              <a:t> 1- العمليات العسكرية في هذا الميدان</a:t>
            </a:r>
            <a:endParaRPr lang="en-US" sz="2400" b="1" dirty="0"/>
          </a:p>
        </p:txBody>
      </p:sp>
      <p:sp>
        <p:nvSpPr>
          <p:cNvPr id="12" name="Flowchart: Predefined Process 11"/>
          <p:cNvSpPr/>
          <p:nvPr/>
        </p:nvSpPr>
        <p:spPr>
          <a:xfrm>
            <a:off x="5004048" y="1628800"/>
            <a:ext cx="4032448" cy="5112568"/>
          </a:xfrm>
          <a:prstGeom prst="flowChartPredefined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justLow"/>
            <a:r>
              <a:rPr lang="ar-EG" sz="2400" b="1" dirty="0" smtClean="0"/>
              <a:t>يتناول هذا الميدان العمليات العسكرية بين المسلمين والبرتغاليين، ويتركز السبب الرئيسي لهذه العلميات في النوايا السيئة للبرتغاليين ضد المسلمين، والتي تتلخص في السيطرة على أجزاء من جنوبي الجزيرة العربية وشرقي إفريقيا؛ للقضاء على التجارة الإسلامية في تلك المنطقة، ومحاولة الوصول إلى الأماكن الإسلامية المقدسة في مكة المكرمة والمدينة المنورة .</a:t>
            </a:r>
            <a:endParaRPr lang="en-US" sz="2400" b="1" dirty="0"/>
          </a:p>
        </p:txBody>
      </p:sp>
      <p:sp>
        <p:nvSpPr>
          <p:cNvPr id="13" name="Flowchart: Terminator 12"/>
          <p:cNvSpPr/>
          <p:nvPr/>
        </p:nvSpPr>
        <p:spPr>
          <a:xfrm>
            <a:off x="1331640" y="980728"/>
            <a:ext cx="3312368" cy="504056"/>
          </a:xfrm>
          <a:prstGeom prst="flowChartTerminator">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ar-EG" sz="2400" b="1" dirty="0" smtClean="0"/>
              <a:t>2 - بداية العمليات العسكرية</a:t>
            </a:r>
            <a:endParaRPr lang="en-US" sz="2400" b="1" dirty="0"/>
          </a:p>
        </p:txBody>
      </p:sp>
      <p:sp>
        <p:nvSpPr>
          <p:cNvPr id="14" name="Flowchart: Predefined Process 13"/>
          <p:cNvSpPr/>
          <p:nvPr/>
        </p:nvSpPr>
        <p:spPr>
          <a:xfrm>
            <a:off x="1259632" y="1484784"/>
            <a:ext cx="3456384" cy="2664296"/>
          </a:xfrm>
          <a:prstGeom prst="flowChartPredefinedProcess">
            <a:avLst/>
          </a:prstGeom>
        </p:spPr>
        <p:style>
          <a:lnRef idx="3">
            <a:schemeClr val="lt1"/>
          </a:lnRef>
          <a:fillRef idx="1">
            <a:schemeClr val="accent2"/>
          </a:fillRef>
          <a:effectRef idx="1">
            <a:schemeClr val="accent2"/>
          </a:effectRef>
          <a:fontRef idx="minor">
            <a:schemeClr val="lt1"/>
          </a:fontRef>
        </p:style>
        <p:txBody>
          <a:bodyPr rtlCol="0" anchor="ctr"/>
          <a:lstStyle/>
          <a:p>
            <a:pPr algn="justLow"/>
            <a:r>
              <a:rPr lang="ar-EG" sz="2400" b="1" dirty="0" smtClean="0">
                <a:solidFill>
                  <a:schemeClr val="tx1"/>
                </a:solidFill>
              </a:rPr>
              <a:t>بدأت هذه العمليات باستيلاء البرتغاليين على بعض المراكز التجارية الإسلامية في شمال إفريقيا والمحيط الهندي ، وبعض المراكز على سواحل الهند.</a:t>
            </a:r>
            <a:endParaRPr lang="en-US" sz="2400" b="1" dirty="0">
              <a:solidFill>
                <a:schemeClr val="tx1"/>
              </a:solidFill>
            </a:endParaRPr>
          </a:p>
        </p:txBody>
      </p:sp>
      <p:sp>
        <p:nvSpPr>
          <p:cNvPr id="15" name="Flowchart: Terminator 14"/>
          <p:cNvSpPr/>
          <p:nvPr/>
        </p:nvSpPr>
        <p:spPr>
          <a:xfrm>
            <a:off x="1115616" y="4221088"/>
            <a:ext cx="3744416" cy="576064"/>
          </a:xfrm>
          <a:prstGeom prst="flowChartTerminator">
            <a:avLst/>
          </a:prstGeom>
          <a:blipFill>
            <a:blip r:embed="rId11" cstate="print"/>
            <a:tile tx="0" ty="0" sx="100000" sy="100000" flip="none" algn="tl"/>
          </a:blipFill>
        </p:spPr>
        <p:style>
          <a:lnRef idx="1">
            <a:schemeClr val="dk1"/>
          </a:lnRef>
          <a:fillRef idx="2">
            <a:schemeClr val="dk1"/>
          </a:fillRef>
          <a:effectRef idx="1">
            <a:schemeClr val="dk1"/>
          </a:effectRef>
          <a:fontRef idx="minor">
            <a:schemeClr val="dk1"/>
          </a:fontRef>
        </p:style>
        <p:txBody>
          <a:bodyPr rtlCol="0" anchor="ctr"/>
          <a:lstStyle/>
          <a:p>
            <a:pPr algn="ctr"/>
            <a:r>
              <a:rPr lang="ar-EG" sz="2400" b="1" dirty="0" smtClean="0"/>
              <a:t>3 - دور المماليك في مساعدة حكام الهند</a:t>
            </a:r>
            <a:endParaRPr lang="en-US" sz="2400" b="1" dirty="0"/>
          </a:p>
        </p:txBody>
      </p:sp>
      <p:sp>
        <p:nvSpPr>
          <p:cNvPr id="17" name="Rectangle 16"/>
          <p:cNvSpPr/>
          <p:nvPr/>
        </p:nvSpPr>
        <p:spPr>
          <a:xfrm>
            <a:off x="1115616" y="4869160"/>
            <a:ext cx="3672408" cy="18722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ar-EG" sz="2200" b="1" dirty="0" smtClean="0"/>
              <a:t>قام المماليك في مصر بإرسال الأسطول المصري الذي تعاون مع حكام الهند، وهزم البرتغاليين في بعض المراكز الساحلية بالهند؛ إلا أن هذا الأسطول تحطم على يد البرتغاليين.</a:t>
            </a:r>
            <a:endParaRPr lang="en-US" sz="22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3" presetClass="entr" presetSubtype="16"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plus(in)">
                                      <p:cBhvr>
                                        <p:cTn id="15" dur="2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ox(in)">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0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grpId="0" nodeType="clickEffect">
                                  <p:stCondLst>
                                    <p:cond delay="0"/>
                                  </p:stCondLst>
                                  <p:iterate type="lt">
                                    <p:tmPct val="10000"/>
                                  </p:iterate>
                                  <p:childTnLst>
                                    <p:set>
                                      <p:cBhvr>
                                        <p:cTn id="29" dur="1" fill="hold">
                                          <p:stCondLst>
                                            <p:cond delay="0"/>
                                          </p:stCondLst>
                                        </p:cTn>
                                        <p:tgtEl>
                                          <p:spTgt spid="14"/>
                                        </p:tgtEl>
                                        <p:attrNameLst>
                                          <p:attrName>style.visibility</p:attrName>
                                        </p:attrNameLst>
                                      </p:cBhvr>
                                      <p:to>
                                        <p:strVal val="visible"/>
                                      </p:to>
                                    </p:set>
                                    <p:animEffect transition="in" filter="fade">
                                      <p:cBhvr>
                                        <p:cTn id="30" dur="2000"/>
                                        <p:tgtEl>
                                          <p:spTgt spid="14"/>
                                        </p:tgtEl>
                                      </p:cBhvr>
                                    </p:animEffect>
                                    <p:anim calcmode="lin" valueType="num">
                                      <p:cBhvr>
                                        <p:cTn id="31" dur="2000" fill="hold"/>
                                        <p:tgtEl>
                                          <p:spTgt spid="14"/>
                                        </p:tgtEl>
                                        <p:attrNameLst>
                                          <p:attrName>ppt_w</p:attrName>
                                        </p:attrNameLst>
                                      </p:cBhvr>
                                      <p:tavLst>
                                        <p:tav tm="0" fmla="#ppt_w*sin(2.5*pi*$)">
                                          <p:val>
                                            <p:fltVal val="0"/>
                                          </p:val>
                                        </p:tav>
                                        <p:tav tm="100000">
                                          <p:val>
                                            <p:fltVal val="1"/>
                                          </p:val>
                                        </p:tav>
                                      </p:tavLst>
                                    </p:anim>
                                    <p:anim calcmode="lin" valueType="num">
                                      <p:cBhvr>
                                        <p:cTn id="32" dur="2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to="" calcmode="lin" valueType="num">
                                      <p:cBhvr>
                                        <p:cTn id="37" dur="1" fill="hold"/>
                                        <p:tgtEl>
                                          <p:spTgt spid="15"/>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7"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r>
              <a:rPr lang="ar-EG" sz="2800" b="1" dirty="0" smtClean="0">
                <a:solidFill>
                  <a:srgbClr val="FF0000"/>
                </a:solidFill>
              </a:rPr>
              <a:t>ثانياً : ميدان جنوبي الجزيرة العربية والهند</a:t>
            </a:r>
            <a:endParaRPr lang="ar-SA" sz="2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72008"/>
            <a:ext cx="1368152" cy="1052736"/>
          </a:xfrm>
          <a:prstGeom prst="ellipse">
            <a:avLst/>
          </a:prstGeom>
          <a:ln>
            <a:noFill/>
          </a:ln>
          <a:effectLst>
            <a:softEdge rad="112500"/>
          </a:effectLst>
        </p:spPr>
      </p:pic>
      <p:pic>
        <p:nvPicPr>
          <p:cNvPr id="11" name="Picture 2"/>
          <p:cNvPicPr>
            <a:picLocks noChangeAspect="1" noChangeArrowheads="1"/>
          </p:cNvPicPr>
          <p:nvPr/>
        </p:nvPicPr>
        <p:blipFill>
          <a:blip r:embed="rId11" cstate="print">
            <a:lum bright="-20000" contrast="40000"/>
          </a:blip>
          <a:srcRect/>
          <a:stretch>
            <a:fillRect/>
          </a:stretch>
        </p:blipFill>
        <p:spPr bwMode="auto">
          <a:xfrm>
            <a:off x="4644008" y="3789040"/>
            <a:ext cx="4392488" cy="2956520"/>
          </a:xfrm>
          <a:prstGeom prst="rect">
            <a:avLst/>
          </a:prstGeom>
          <a:noFill/>
          <a:ln w="9525">
            <a:noFill/>
            <a:miter lim="800000"/>
            <a:headEnd/>
            <a:tailEnd/>
          </a:ln>
        </p:spPr>
      </p:pic>
      <p:sp>
        <p:nvSpPr>
          <p:cNvPr id="12" name="Flowchart: Terminator 11"/>
          <p:cNvSpPr/>
          <p:nvPr/>
        </p:nvSpPr>
        <p:spPr>
          <a:xfrm>
            <a:off x="4427984" y="1052736"/>
            <a:ext cx="4716016" cy="504056"/>
          </a:xfrm>
          <a:prstGeom prst="flowChartTerminator">
            <a:avLst/>
          </a:prstGeom>
          <a:blipFill>
            <a:blip r:embed="rId12"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400" b="1" dirty="0" smtClean="0">
                <a:solidFill>
                  <a:schemeClr val="tx1"/>
                </a:solidFill>
              </a:rPr>
              <a:t>4 - دور العثمانيين في مساعدة المماليك</a:t>
            </a:r>
            <a:endParaRPr lang="en-US" sz="2400" b="1" dirty="0">
              <a:solidFill>
                <a:schemeClr val="tx1"/>
              </a:solidFill>
            </a:endParaRPr>
          </a:p>
        </p:txBody>
      </p:sp>
      <p:sp>
        <p:nvSpPr>
          <p:cNvPr id="14" name="Rectangle 13"/>
          <p:cNvSpPr/>
          <p:nvPr/>
        </p:nvSpPr>
        <p:spPr>
          <a:xfrm>
            <a:off x="4644008" y="1628800"/>
            <a:ext cx="4427984" cy="20882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Low"/>
            <a:r>
              <a:rPr lang="ar-EG" sz="2300" b="1" dirty="0" smtClean="0"/>
              <a:t>قدمت الدولة العثمانية المساعدة للمماليك التي تمثلت في :</a:t>
            </a:r>
          </a:p>
          <a:p>
            <a:pPr algn="justLow"/>
            <a:r>
              <a:rPr lang="ar-EG" sz="2300" b="1" dirty="0" smtClean="0"/>
              <a:t>- إرسال الأخشاب والمهندسين؛ لبناء أسطول مملوكي جديد في البحر الأحمر.</a:t>
            </a:r>
          </a:p>
          <a:p>
            <a:pPr algn="justLow"/>
            <a:r>
              <a:rPr lang="ar-EG" sz="2300" b="1" dirty="0" smtClean="0"/>
              <a:t>- انتداب بعض البحارة العثمانيين للجهاد ضد البرتغاليين</a:t>
            </a:r>
            <a:endParaRPr lang="en-US" sz="2300" b="1" dirty="0"/>
          </a:p>
        </p:txBody>
      </p:sp>
      <p:sp>
        <p:nvSpPr>
          <p:cNvPr id="15" name="Flowchart: Terminator 14"/>
          <p:cNvSpPr/>
          <p:nvPr/>
        </p:nvSpPr>
        <p:spPr>
          <a:xfrm>
            <a:off x="1187624" y="1052736"/>
            <a:ext cx="3168352" cy="648072"/>
          </a:xfrm>
          <a:prstGeom prst="flowChartTerminator">
            <a:avLst/>
          </a:prstGeom>
          <a:blipFill>
            <a:blip r:embed="rId13"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300" b="1" dirty="0" smtClean="0">
                <a:solidFill>
                  <a:schemeClr val="tx1"/>
                </a:solidFill>
              </a:rPr>
              <a:t>5  جهود العثمانيين في محاربة البرتغاليين</a:t>
            </a:r>
            <a:endParaRPr lang="en-US" sz="2300" b="1" dirty="0">
              <a:solidFill>
                <a:schemeClr val="tx1"/>
              </a:solidFill>
            </a:endParaRPr>
          </a:p>
        </p:txBody>
      </p:sp>
      <p:sp>
        <p:nvSpPr>
          <p:cNvPr id="16" name="Rectangle 15"/>
          <p:cNvSpPr/>
          <p:nvPr/>
        </p:nvSpPr>
        <p:spPr>
          <a:xfrm>
            <a:off x="1115616" y="1772816"/>
            <a:ext cx="3312368" cy="5013176"/>
          </a:xfrm>
          <a:prstGeom prst="rect">
            <a:avLst/>
          </a:prstGeom>
          <a:blipFill>
            <a:blip r:embed="rId14" cstate="print"/>
            <a:tile tx="0" ty="0" sx="100000" sy="100000" flip="none" algn="tl"/>
          </a:blipFill>
          <a:ln w="76200">
            <a:solidFill>
              <a:srgbClr val="7030A0"/>
            </a:solidFill>
            <a:prstDash val="lgDash"/>
          </a:ln>
        </p:spPr>
        <p:style>
          <a:lnRef idx="2">
            <a:schemeClr val="accent5">
              <a:shade val="50000"/>
            </a:schemeClr>
          </a:lnRef>
          <a:fillRef idx="1">
            <a:schemeClr val="accent5"/>
          </a:fillRef>
          <a:effectRef idx="0">
            <a:schemeClr val="accent5"/>
          </a:effectRef>
          <a:fontRef idx="minor">
            <a:schemeClr val="lt1"/>
          </a:fontRef>
        </p:style>
        <p:txBody>
          <a:bodyPr numCol="1" rtlCol="0" anchor="ctr"/>
          <a:lstStyle/>
          <a:p>
            <a:pPr algn="justLow"/>
            <a:r>
              <a:rPr lang="ar-EG" sz="2200" b="1" dirty="0" smtClean="0">
                <a:solidFill>
                  <a:schemeClr val="bg1"/>
                </a:solidFill>
              </a:rPr>
              <a:t>بعد أن أصبحت مصر ولاية عثمانية في عهد السلطان سليم الأول عام 923 هـ .</a:t>
            </a:r>
          </a:p>
          <a:p>
            <a:pPr algn="justLow"/>
            <a:r>
              <a:rPr lang="ar-EG" sz="2200" b="1" dirty="0" smtClean="0">
                <a:solidFill>
                  <a:schemeClr val="bg1"/>
                </a:solidFill>
              </a:rPr>
              <a:t>قام العثمانيون بما يلي :</a:t>
            </a:r>
          </a:p>
          <a:p>
            <a:pPr algn="justLow"/>
            <a:r>
              <a:rPr lang="ar-EG" sz="2200" b="1" dirty="0" smtClean="0">
                <a:solidFill>
                  <a:schemeClr val="bg1"/>
                </a:solidFill>
              </a:rPr>
              <a:t>- السعي لطرد البرتغاليين من البحر الأحمر، ومن ثم تحول البحر الأحمر إلى بحر إسلامي، واستمر ذلك حتى القرن الثاني عشر الهجري.</a:t>
            </a:r>
          </a:p>
          <a:p>
            <a:pPr algn="justLow"/>
            <a:r>
              <a:rPr lang="ar-EG" sz="2200" b="1" dirty="0" smtClean="0">
                <a:solidFill>
                  <a:schemeClr val="bg1"/>
                </a:solidFill>
              </a:rPr>
              <a:t>- السيطرة على مياه الخليج العربي بالتمركز في البصرة، والسيطرة على الأحساء، كما أنهم ساعدوا المسلمين في سواحل إفريقيا الشرقية على طرد البرتغاليين من هذه المناطق.</a:t>
            </a:r>
            <a:endParaRPr lang="en-US" sz="2200" b="1" dirty="0">
              <a:solidFill>
                <a:schemeClr val="bg1"/>
              </a:solidFill>
            </a:endParaRPr>
          </a:p>
        </p:txBody>
      </p:sp>
    </p:spTree>
  </p:cSld>
  <p:clrMapOvr>
    <a:masterClrMapping/>
  </p:clrMapOvr>
  <p:transition spd="med">
    <p:dissolve/>
    <p:sndAc>
      <p:stSnd>
        <p:snd r:embed="rId2" name="camera.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62"/>
            <a:chOff x="-108541" y="1590745"/>
            <a:chExt cx="1046237" cy="5267270"/>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laser.wav"/>
              </a:hlinkClick>
              <a:hlinkHover r:id="" action="ppaction://noaction" highlightClick="1">
                <a:snd r:embed="rId8" name="الترجمة من Google#en-ar-ط§ظ„طھظ„_4.wav"/>
              </a:hlinkHover>
            </p:cNvPr>
            <p:cNvPicPr>
              <a:picLocks noChangeAspect="1" noChangeArrowheads="1"/>
            </p:cNvPicPr>
            <p:nvPr/>
          </p:nvPicPr>
          <p:blipFill>
            <a:blip r:embed="rId9" cstate="print"/>
            <a:srcRect/>
            <a:stretch>
              <a:fillRect/>
            </a:stretch>
          </p:blipFill>
          <p:spPr bwMode="auto">
            <a:xfrm>
              <a:off x="144521" y="5805279"/>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2800" b="1" dirty="0" smtClean="0">
                <a:solidFill>
                  <a:srgbClr val="C00000"/>
                </a:solidFill>
              </a:rPr>
              <a:t>أولا: ميادين القتال مع الفرس في العراق </a:t>
            </a:r>
            <a:endParaRPr lang="en-US" sz="2800" b="1" dirty="0">
              <a:solidFill>
                <a:srgbClr val="C00000"/>
              </a:solidFill>
            </a:endParaRPr>
          </a:p>
        </p:txBody>
      </p:sp>
      <p:pic>
        <p:nvPicPr>
          <p:cNvPr id="1026"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1"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1" name="Oval 10"/>
          <p:cNvSpPr/>
          <p:nvPr/>
        </p:nvSpPr>
        <p:spPr>
          <a:xfrm>
            <a:off x="4211960" y="1052736"/>
            <a:ext cx="4680520" cy="79208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2400" b="1" dirty="0" smtClean="0">
                <a:solidFill>
                  <a:schemeClr val="tx1"/>
                </a:solidFill>
              </a:rPr>
              <a:t>3 – أشهر المعارك في العراق</a:t>
            </a:r>
            <a:endParaRPr lang="en-US" sz="2400" b="1" dirty="0">
              <a:solidFill>
                <a:schemeClr val="tx1"/>
              </a:solidFill>
            </a:endParaRPr>
          </a:p>
        </p:txBody>
      </p:sp>
      <p:pic>
        <p:nvPicPr>
          <p:cNvPr id="7169" name="Picture 1"/>
          <p:cNvPicPr>
            <a:picLocks noChangeAspect="1" noChangeArrowheads="1"/>
          </p:cNvPicPr>
          <p:nvPr/>
        </p:nvPicPr>
        <p:blipFill>
          <a:blip r:embed="rId12" cstate="print">
            <a:duotone>
              <a:prstClr val="black"/>
              <a:schemeClr val="accent1">
                <a:tint val="45000"/>
                <a:satMod val="400000"/>
              </a:schemeClr>
            </a:duotone>
          </a:blip>
          <a:srcRect/>
          <a:stretch>
            <a:fillRect/>
          </a:stretch>
        </p:blipFill>
        <p:spPr bwMode="auto">
          <a:xfrm>
            <a:off x="1501527" y="2060848"/>
            <a:ext cx="5302721" cy="50405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4" name="Flowchart: Document 13"/>
          <p:cNvSpPr/>
          <p:nvPr/>
        </p:nvSpPr>
        <p:spPr>
          <a:xfrm>
            <a:off x="1428728" y="2857496"/>
            <a:ext cx="7429552" cy="3714776"/>
          </a:xfrm>
          <a:prstGeom prst="flowChartDocument">
            <a:avLst/>
          </a:prstGeom>
        </p:spPr>
        <p:style>
          <a:lnRef idx="1">
            <a:schemeClr val="accent3"/>
          </a:lnRef>
          <a:fillRef idx="2">
            <a:schemeClr val="accent3"/>
          </a:fillRef>
          <a:effectRef idx="1">
            <a:schemeClr val="accent3"/>
          </a:effectRef>
          <a:fontRef idx="minor">
            <a:schemeClr val="dk1"/>
          </a:fontRef>
        </p:style>
        <p:txBody>
          <a:bodyPr rtlCol="1" anchor="ctr"/>
          <a:lstStyle/>
          <a:p>
            <a:pPr algn="just"/>
            <a:r>
              <a:rPr lang="ar-EG" sz="2800" b="1" dirty="0" err="1" smtClean="0">
                <a:solidFill>
                  <a:schemeClr val="tx1"/>
                </a:solidFill>
              </a:rPr>
              <a:t>إنزعج</a:t>
            </a:r>
            <a:r>
              <a:rPr lang="ar-EG" sz="2800" b="1" dirty="0" smtClean="0">
                <a:solidFill>
                  <a:schemeClr val="tx1"/>
                </a:solidFill>
              </a:rPr>
              <a:t> يزدجر ملك الفرس من الانتصارات التي حققها المسلمون في العراق،فقرر خوض معركة فاصلة معهم وأسند قيادته إلى (</a:t>
            </a:r>
            <a:r>
              <a:rPr lang="ar-EG" sz="2800" b="1" dirty="0" err="1" smtClean="0">
                <a:solidFill>
                  <a:schemeClr val="tx1"/>
                </a:solidFill>
              </a:rPr>
              <a:t>رستم</a:t>
            </a:r>
            <a:r>
              <a:rPr lang="ar-EG" sz="2800" b="1" dirty="0" smtClean="0">
                <a:solidFill>
                  <a:schemeClr val="tx1"/>
                </a:solidFill>
              </a:rPr>
              <a:t>)، ولما بلغ عمر بن الخطاب نبأ هذا الاستعداد سارع بالإعداد لهذه المعركة، فأرسل مدداً إلى العراق، وأسند قيادة الجيش إلى سعد بن أبي وقاص، وحدثت معركة عنيفة دامت ثلاثة أيام ونصف، انتهت بانتصار المسلمين وقتل قائد الفرس (</a:t>
            </a:r>
            <a:r>
              <a:rPr lang="ar-EG" sz="2800" b="1" dirty="0" err="1" smtClean="0">
                <a:solidFill>
                  <a:schemeClr val="tx1"/>
                </a:solidFill>
              </a:rPr>
              <a:t>رستم</a:t>
            </a:r>
            <a:r>
              <a:rPr lang="ar-EG" sz="2800" b="1" dirty="0" smtClean="0">
                <a:solidFill>
                  <a:schemeClr val="tx1"/>
                </a:solidFill>
              </a:rPr>
              <a:t>)، وتفرق شمل جيشه.</a:t>
            </a:r>
            <a:endParaRPr lang="en-US" sz="2800" b="1" dirty="0" smtClean="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1"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anim calcmode="lin" valueType="num">
                                      <p:cBhvr>
                                        <p:cTn id="15" dur="500" fill="hold"/>
                                        <p:tgtEl>
                                          <p:spTgt spid="11"/>
                                        </p:tgtEl>
                                        <p:attrNameLst>
                                          <p:attrName>ppt_w</p:attrName>
                                        </p:attrNameLst>
                                      </p:cBhvr>
                                      <p:tavLst>
                                        <p:tav tm="0" fmla="#ppt_w*sin(2.5*pi*$)">
                                          <p:val>
                                            <p:fltVal val="0"/>
                                          </p:val>
                                        </p:tav>
                                        <p:tav tm="100000">
                                          <p:val>
                                            <p:fltVal val="1"/>
                                          </p:val>
                                        </p:tav>
                                      </p:tavLst>
                                    </p:anim>
                                    <p:anim calcmode="lin" valueType="num">
                                      <p:cBhvr>
                                        <p:cTn id="16"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169"/>
                                        </p:tgtEl>
                                        <p:attrNameLst>
                                          <p:attrName>style.visibility</p:attrName>
                                        </p:attrNameLst>
                                      </p:cBhvr>
                                      <p:to>
                                        <p:strVal val="visible"/>
                                      </p:to>
                                    </p:set>
                                    <p:animEffect transition="in" filter="fade">
                                      <p:cBhvr>
                                        <p:cTn id="21" dur="2000"/>
                                        <p:tgtEl>
                                          <p:spTgt spid="7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P spid="11"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2"/>
          <p:cNvPicPr>
            <a:picLocks noChangeAspect="1" noChangeArrowheads="1"/>
          </p:cNvPicPr>
          <p:nvPr/>
        </p:nvPicPr>
        <p:blipFill>
          <a:blip r:embed="rId11" cstate="print">
            <a:lum bright="-20000" contrast="40000"/>
          </a:blip>
          <a:srcRect/>
          <a:stretch>
            <a:fillRect/>
          </a:stretch>
        </p:blipFill>
        <p:spPr bwMode="auto">
          <a:xfrm>
            <a:off x="1285852" y="1142984"/>
            <a:ext cx="7553329" cy="54292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TextBox 11"/>
          <p:cNvSpPr txBox="1"/>
          <p:nvPr/>
        </p:nvSpPr>
        <p:spPr>
          <a:xfrm>
            <a:off x="4842418" y="2119962"/>
            <a:ext cx="785793" cy="523220"/>
          </a:xfrm>
          <a:prstGeom prst="rect">
            <a:avLst/>
          </a:prstGeom>
          <a:noFill/>
        </p:spPr>
        <p:txBody>
          <a:bodyPr wrap="none" rtlCol="0">
            <a:spAutoFit/>
          </a:bodyPr>
          <a:lstStyle/>
          <a:p>
            <a:r>
              <a:rPr lang="ar-EG" sz="2800" b="1" dirty="0" smtClean="0">
                <a:solidFill>
                  <a:srgbClr val="FF0000"/>
                </a:solidFill>
              </a:rPr>
              <a:t>905</a:t>
            </a:r>
            <a:endParaRPr lang="en-US" sz="2800" b="1" dirty="0">
              <a:solidFill>
                <a:srgbClr val="FF0000"/>
              </a:solidFill>
            </a:endParaRPr>
          </a:p>
        </p:txBody>
      </p:sp>
      <p:sp>
        <p:nvSpPr>
          <p:cNvPr id="13" name="TextBox 12"/>
          <p:cNvSpPr txBox="1"/>
          <p:nvPr/>
        </p:nvSpPr>
        <p:spPr>
          <a:xfrm>
            <a:off x="1857356" y="2119962"/>
            <a:ext cx="841897" cy="523220"/>
          </a:xfrm>
          <a:prstGeom prst="rect">
            <a:avLst/>
          </a:prstGeom>
          <a:noFill/>
        </p:spPr>
        <p:txBody>
          <a:bodyPr wrap="none" rtlCol="0">
            <a:spAutoFit/>
          </a:bodyPr>
          <a:lstStyle/>
          <a:p>
            <a:r>
              <a:rPr lang="ar-EG" sz="2800" b="1" dirty="0" smtClean="0">
                <a:solidFill>
                  <a:srgbClr val="FF0000"/>
                </a:solidFill>
              </a:rPr>
              <a:t>بايزيد</a:t>
            </a:r>
            <a:endParaRPr lang="en-US" sz="2800" b="1" dirty="0">
              <a:solidFill>
                <a:srgbClr val="FF0000"/>
              </a:solidFill>
            </a:endParaRPr>
          </a:p>
        </p:txBody>
      </p:sp>
      <p:sp>
        <p:nvSpPr>
          <p:cNvPr id="14" name="TextBox 13"/>
          <p:cNvSpPr txBox="1"/>
          <p:nvPr/>
        </p:nvSpPr>
        <p:spPr>
          <a:xfrm>
            <a:off x="3338553" y="3071810"/>
            <a:ext cx="947695" cy="523220"/>
          </a:xfrm>
          <a:prstGeom prst="rect">
            <a:avLst/>
          </a:prstGeom>
          <a:noFill/>
        </p:spPr>
        <p:txBody>
          <a:bodyPr wrap="none" rtlCol="0">
            <a:spAutoFit/>
          </a:bodyPr>
          <a:lstStyle/>
          <a:p>
            <a:r>
              <a:rPr lang="ar-EG" sz="2800" b="1" dirty="0" smtClean="0">
                <a:solidFill>
                  <a:srgbClr val="FF0000"/>
                </a:solidFill>
              </a:rPr>
              <a:t>رودس</a:t>
            </a:r>
            <a:endParaRPr lang="en-US" sz="2800" b="1" dirty="0">
              <a:solidFill>
                <a:srgbClr val="FF0000"/>
              </a:solidFill>
            </a:endParaRPr>
          </a:p>
        </p:txBody>
      </p:sp>
      <p:sp>
        <p:nvSpPr>
          <p:cNvPr id="15" name="TextBox 14"/>
          <p:cNvSpPr txBox="1"/>
          <p:nvPr/>
        </p:nvSpPr>
        <p:spPr>
          <a:xfrm>
            <a:off x="2485872" y="3977350"/>
            <a:ext cx="780983" cy="523220"/>
          </a:xfrm>
          <a:prstGeom prst="rect">
            <a:avLst/>
          </a:prstGeom>
          <a:noFill/>
        </p:spPr>
        <p:txBody>
          <a:bodyPr wrap="none" rtlCol="0">
            <a:spAutoFit/>
          </a:bodyPr>
          <a:lstStyle/>
          <a:p>
            <a:r>
              <a:rPr lang="ar-EG" sz="2800" b="1" dirty="0" smtClean="0">
                <a:solidFill>
                  <a:srgbClr val="FF0000"/>
                </a:solidFill>
              </a:rPr>
              <a:t>الشام</a:t>
            </a:r>
            <a:endParaRPr lang="en-US" sz="2800" b="1" dirty="0">
              <a:solidFill>
                <a:srgbClr val="FF0000"/>
              </a:solidFill>
            </a:endParaRPr>
          </a:p>
        </p:txBody>
      </p:sp>
      <p:sp>
        <p:nvSpPr>
          <p:cNvPr id="16" name="TextBox 15"/>
          <p:cNvSpPr txBox="1"/>
          <p:nvPr/>
        </p:nvSpPr>
        <p:spPr>
          <a:xfrm>
            <a:off x="1643042" y="3977350"/>
            <a:ext cx="766557" cy="523220"/>
          </a:xfrm>
          <a:prstGeom prst="rect">
            <a:avLst/>
          </a:prstGeom>
          <a:noFill/>
        </p:spPr>
        <p:txBody>
          <a:bodyPr wrap="none" rtlCol="0">
            <a:spAutoFit/>
          </a:bodyPr>
          <a:lstStyle/>
          <a:p>
            <a:r>
              <a:rPr lang="ar-EG" sz="2800" b="1" dirty="0" smtClean="0">
                <a:solidFill>
                  <a:srgbClr val="FF0000"/>
                </a:solidFill>
              </a:rPr>
              <a:t>مصر</a:t>
            </a:r>
            <a:endParaRPr lang="en-US" sz="2800" b="1" dirty="0">
              <a:solidFill>
                <a:srgbClr val="FF0000"/>
              </a:solidFill>
            </a:endParaRPr>
          </a:p>
        </p:txBody>
      </p:sp>
      <p:sp>
        <p:nvSpPr>
          <p:cNvPr id="17" name="TextBox 16"/>
          <p:cNvSpPr txBox="1"/>
          <p:nvPr/>
        </p:nvSpPr>
        <p:spPr>
          <a:xfrm>
            <a:off x="1285852" y="4857760"/>
            <a:ext cx="1766830" cy="523220"/>
          </a:xfrm>
          <a:prstGeom prst="rect">
            <a:avLst/>
          </a:prstGeom>
          <a:noFill/>
        </p:spPr>
        <p:txBody>
          <a:bodyPr wrap="none" rtlCol="0">
            <a:spAutoFit/>
          </a:bodyPr>
          <a:lstStyle/>
          <a:p>
            <a:r>
              <a:rPr lang="ar-EG" sz="2800" b="1" dirty="0" smtClean="0">
                <a:solidFill>
                  <a:srgbClr val="FF0000"/>
                </a:solidFill>
              </a:rPr>
              <a:t>جزيرة رودس</a:t>
            </a:r>
            <a:endParaRPr lang="en-US" sz="2800" b="1" dirty="0">
              <a:solidFill>
                <a:srgbClr val="FF0000"/>
              </a:solidFill>
            </a:endParaRPr>
          </a:p>
        </p:txBody>
      </p:sp>
      <p:sp>
        <p:nvSpPr>
          <p:cNvPr id="18" name="TextBox 17"/>
          <p:cNvSpPr txBox="1"/>
          <p:nvPr/>
        </p:nvSpPr>
        <p:spPr>
          <a:xfrm>
            <a:off x="2963660" y="5786454"/>
            <a:ext cx="1465465" cy="523220"/>
          </a:xfrm>
          <a:prstGeom prst="rect">
            <a:avLst/>
          </a:prstGeom>
          <a:noFill/>
        </p:spPr>
        <p:txBody>
          <a:bodyPr wrap="none" rtlCol="0">
            <a:spAutoFit/>
          </a:bodyPr>
          <a:lstStyle/>
          <a:p>
            <a:r>
              <a:rPr lang="ar-EG" sz="2800" b="1" dirty="0" smtClean="0">
                <a:solidFill>
                  <a:srgbClr val="FF0000"/>
                </a:solidFill>
              </a:rPr>
              <a:t>سليم الثاني</a:t>
            </a:r>
            <a:endParaRPr lang="en-US" sz="2800" b="1" dirty="0">
              <a:solidFill>
                <a:srgbClr val="FF0000"/>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to="" calcmode="lin" valueType="num">
                                      <p:cBhvr>
                                        <p:cTn id="39" dur="1" fill="hold"/>
                                        <p:tgtEl>
                                          <p:spTgt spid="16"/>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4"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 to="" calcmode="lin" valueType="num">
                                      <p:cBhvr>
                                        <p:cTn id="44" dur="1" fill="hold"/>
                                        <p:tgtEl>
                                          <p:spTgt spid="17"/>
                                        </p:tgtEl>
                                        <p:attrNameLst>
                                          <p:attrName/>
                                        </p:attrNameLst>
                                      </p:cBhvr>
                                    </p:anim>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anim to="" calcmode="lin" valueType="num">
                                      <p:cBhvr>
                                        <p:cTn id="49" dur="1" fill="hold"/>
                                        <p:tgtEl>
                                          <p:spTgt spid="1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p:bldP spid="14" grpId="0"/>
      <p:bldP spid="15" grpId="0"/>
      <p:bldP spid="16" grpId="0"/>
      <p:bldP spid="17" grpId="0"/>
      <p:bldP spid="18"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3"/>
          <p:cNvPicPr>
            <a:picLocks noChangeAspect="1" noChangeArrowheads="1"/>
          </p:cNvPicPr>
          <p:nvPr/>
        </p:nvPicPr>
        <p:blipFill>
          <a:blip r:embed="rId11" cstate="print">
            <a:lum bright="-20000" contrast="40000"/>
          </a:blip>
          <a:srcRect/>
          <a:stretch>
            <a:fillRect/>
          </a:stretch>
        </p:blipFill>
        <p:spPr bwMode="auto">
          <a:xfrm>
            <a:off x="1500166" y="1214422"/>
            <a:ext cx="7215189" cy="928694"/>
          </a:xfrm>
          <a:prstGeom prst="roundRect">
            <a:avLst/>
          </a:prstGeom>
          <a:ln w="28575">
            <a:solidFill>
              <a:schemeClr val="accent4"/>
            </a:solidFill>
          </a:ln>
          <a:effectLst>
            <a:glow rad="101600">
              <a:schemeClr val="accent5">
                <a:satMod val="175000"/>
                <a:alpha val="40000"/>
              </a:schemeClr>
            </a:glow>
            <a:outerShdw blurRad="292100" dist="139700" dir="2700000" algn="tl" rotWithShape="0">
              <a:srgbClr val="333333">
                <a:alpha val="65000"/>
              </a:srgbClr>
            </a:outerShdw>
          </a:effectLst>
        </p:spPr>
      </p:pic>
      <p:sp>
        <p:nvSpPr>
          <p:cNvPr id="12" name="Rounded Rectangle 11"/>
          <p:cNvSpPr/>
          <p:nvPr/>
        </p:nvSpPr>
        <p:spPr>
          <a:xfrm>
            <a:off x="1500166" y="2357430"/>
            <a:ext cx="7215238" cy="1571636"/>
          </a:xfrm>
          <a:prstGeom prst="roundRect">
            <a:avLst/>
          </a:prstGeom>
          <a:ln/>
        </p:spPr>
        <p:style>
          <a:lnRef idx="1">
            <a:schemeClr val="accent4"/>
          </a:lnRef>
          <a:fillRef idx="3">
            <a:schemeClr val="accent4"/>
          </a:fillRef>
          <a:effectRef idx="2">
            <a:schemeClr val="accent4"/>
          </a:effectRef>
          <a:fontRef idx="minor">
            <a:schemeClr val="lt1"/>
          </a:fontRef>
        </p:style>
        <p:txBody>
          <a:bodyPr rtlCol="0" anchor="ctr"/>
          <a:lstStyle/>
          <a:p>
            <a:r>
              <a:rPr lang="ar-EG" sz="2400" b="1" dirty="0" smtClean="0"/>
              <a:t>اضطر بايزيد إلى اتباع سياسة مرنة تتلخص في عدم مجابهة أعدائه في وقت واحد، ومن ثم هادن بعضهم وأنشأ علاقات دبلوماسية مع بعض دول أوروبا، بل وساعد بعضها عسكرياً حين أيقن أن ذلك يخدم مسألة الحفاظ على حدود دولته .</a:t>
            </a:r>
            <a:endParaRPr lang="en-US" sz="2400" b="1" dirty="0"/>
          </a:p>
        </p:txBody>
      </p:sp>
      <p:pic>
        <p:nvPicPr>
          <p:cNvPr id="13" name="Picture 5"/>
          <p:cNvPicPr>
            <a:picLocks noChangeAspect="1" noChangeArrowheads="1"/>
          </p:cNvPicPr>
          <p:nvPr/>
        </p:nvPicPr>
        <p:blipFill>
          <a:blip r:embed="rId12" cstate="print">
            <a:lum bright="-20000" contrast="40000"/>
          </a:blip>
          <a:srcRect/>
          <a:stretch>
            <a:fillRect/>
          </a:stretch>
        </p:blipFill>
        <p:spPr bwMode="auto">
          <a:xfrm>
            <a:off x="1571604" y="4071942"/>
            <a:ext cx="7148514" cy="78581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4" name="Rounded Rectangle 13"/>
          <p:cNvSpPr/>
          <p:nvPr/>
        </p:nvSpPr>
        <p:spPr>
          <a:xfrm>
            <a:off x="1571604" y="5143512"/>
            <a:ext cx="7143800" cy="1428760"/>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ar-EG" sz="2400" b="1" dirty="0" smtClean="0"/>
              <a:t>استطاع فتح القسطنطينيه واتخذها عاصمة له ، فتح البلدان المجاوه وتوسيع رقعة الدوله ، التحالف مع خانات القرم ،عقد الصلح والصفقات مع بعض البلدان لخدمة مصالحه والحفاظ على حدود دولته</a:t>
            </a:r>
            <a:endParaRPr lang="en-US" sz="24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4"/>
          <p:cNvPicPr>
            <a:picLocks noChangeAspect="1" noChangeArrowheads="1"/>
          </p:cNvPicPr>
          <p:nvPr/>
        </p:nvPicPr>
        <p:blipFill>
          <a:blip r:embed="rId11" cstate="print">
            <a:lum bright="-20000" contrast="40000"/>
          </a:blip>
          <a:srcRect/>
          <a:stretch>
            <a:fillRect/>
          </a:stretch>
        </p:blipFill>
        <p:spPr bwMode="auto">
          <a:xfrm>
            <a:off x="1357290" y="1193721"/>
            <a:ext cx="7429552" cy="523567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cxnSp>
        <p:nvCxnSpPr>
          <p:cNvPr id="13" name="Straight Connector 12"/>
          <p:cNvCxnSpPr/>
          <p:nvPr/>
        </p:nvCxnSpPr>
        <p:spPr>
          <a:xfrm>
            <a:off x="1571604" y="2428868"/>
            <a:ext cx="428628"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15" name="Straight Connector 14"/>
          <p:cNvCxnSpPr/>
          <p:nvPr/>
        </p:nvCxnSpPr>
        <p:spPr>
          <a:xfrm rot="10800000">
            <a:off x="2071670" y="3213097"/>
            <a:ext cx="714380"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17" name="Straight Connector 16"/>
          <p:cNvCxnSpPr/>
          <p:nvPr/>
        </p:nvCxnSpPr>
        <p:spPr>
          <a:xfrm rot="10800000">
            <a:off x="2714612" y="4141791"/>
            <a:ext cx="642942"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19" name="Straight Connector 18"/>
          <p:cNvCxnSpPr/>
          <p:nvPr/>
        </p:nvCxnSpPr>
        <p:spPr>
          <a:xfrm rot="10800000">
            <a:off x="1500166" y="4857760"/>
            <a:ext cx="928694" cy="1588"/>
          </a:xfrm>
          <a:prstGeom prst="line">
            <a:avLst/>
          </a:prstGeom>
        </p:spPr>
        <p:style>
          <a:lnRef idx="3">
            <a:schemeClr val="accent2"/>
          </a:lnRef>
          <a:fillRef idx="0">
            <a:schemeClr val="accent2"/>
          </a:fillRef>
          <a:effectRef idx="2">
            <a:schemeClr val="accent2"/>
          </a:effectRef>
          <a:fontRef idx="minor">
            <a:schemeClr val="tx1"/>
          </a:fontRef>
        </p:style>
      </p:cxnSp>
      <p:cxnSp>
        <p:nvCxnSpPr>
          <p:cNvPr id="21" name="Straight Connector 20"/>
          <p:cNvCxnSpPr/>
          <p:nvPr/>
        </p:nvCxnSpPr>
        <p:spPr>
          <a:xfrm rot="10800000">
            <a:off x="2357422" y="6356370"/>
            <a:ext cx="714380" cy="1588"/>
          </a:xfrm>
          <a:prstGeom prst="line">
            <a:avLst/>
          </a:prstGeom>
        </p:spPr>
        <p:style>
          <a:lnRef idx="3">
            <a:schemeClr val="accent2"/>
          </a:lnRef>
          <a:fillRef idx="0">
            <a:schemeClr val="accent2"/>
          </a:fillRef>
          <a:effectRef idx="2">
            <a:schemeClr val="accent2"/>
          </a:effectRef>
          <a:fontRef idx="minor">
            <a:schemeClr val="tx1"/>
          </a:fontRef>
        </p:style>
      </p:cxn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 to="" calcmode="lin" valueType="num">
                                      <p:cBhvr>
                                        <p:cTn id="19" dur="1" fill="hold"/>
                                        <p:tgtEl>
                                          <p:spTgt spid="13"/>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 to="" calcmode="lin" valueType="num">
                                      <p:cBhvr>
                                        <p:cTn id="24" dur="1" fill="hold"/>
                                        <p:tgtEl>
                                          <p:spTgt spid="15"/>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 to="" calcmode="lin" valueType="num">
                                      <p:cBhvr>
                                        <p:cTn id="29" dur="1" fill="hold"/>
                                        <p:tgtEl>
                                          <p:spTgt spid="17"/>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 to="" calcmode="lin" valueType="num">
                                      <p:cBhvr>
                                        <p:cTn id="34" dur="1" fill="hold"/>
                                        <p:tgtEl>
                                          <p:spTgt spid="19"/>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anim to="" calcmode="lin" valueType="num">
                                      <p:cBhvr>
                                        <p:cTn id="39" dur="1" fill="hold"/>
                                        <p:tgtEl>
                                          <p:spTgt spid="2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6"/>
          <p:cNvPicPr>
            <a:picLocks noChangeAspect="1" noChangeArrowheads="1"/>
          </p:cNvPicPr>
          <p:nvPr/>
        </p:nvPicPr>
        <p:blipFill>
          <a:blip r:embed="rId11" cstate="print">
            <a:lum bright="-20000" contrast="40000"/>
          </a:blip>
          <a:srcRect/>
          <a:stretch>
            <a:fillRect/>
          </a:stretch>
        </p:blipFill>
        <p:spPr bwMode="auto">
          <a:xfrm>
            <a:off x="1357290" y="1142984"/>
            <a:ext cx="7643866" cy="164307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Rounded Rectangle 11"/>
          <p:cNvSpPr/>
          <p:nvPr/>
        </p:nvSpPr>
        <p:spPr>
          <a:xfrm>
            <a:off x="4143372" y="3214686"/>
            <a:ext cx="4929190" cy="328614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buFont typeface="Arial" pitchFamily="34" charset="0"/>
              <a:buChar char="•"/>
            </a:pPr>
            <a:r>
              <a:rPr lang="ar-EG" sz="4000" b="1" dirty="0" smtClean="0"/>
              <a:t>فتح أدرنة 762 هـ</a:t>
            </a:r>
          </a:p>
          <a:p>
            <a:pPr>
              <a:buFont typeface="Arial" pitchFamily="34" charset="0"/>
              <a:buChar char="•"/>
            </a:pPr>
            <a:r>
              <a:rPr lang="ar-EG" sz="4000" b="1" dirty="0" smtClean="0"/>
              <a:t>معركة قوصوه 791 هـ</a:t>
            </a:r>
          </a:p>
          <a:p>
            <a:pPr>
              <a:buFont typeface="Arial" pitchFamily="34" charset="0"/>
              <a:buChar char="•"/>
            </a:pPr>
            <a:r>
              <a:rPr lang="ar-EG" sz="4000" b="1" dirty="0" smtClean="0"/>
              <a:t>فتح القسطنطينيه 857 هـ</a:t>
            </a:r>
          </a:p>
          <a:p>
            <a:pPr>
              <a:buFont typeface="Arial" pitchFamily="34" charset="0"/>
              <a:buChar char="•"/>
            </a:pPr>
            <a:r>
              <a:rPr lang="ar-EG" sz="4000" b="1" dirty="0" smtClean="0"/>
              <a:t>معركة جالديران 920 هـ</a:t>
            </a:r>
          </a:p>
          <a:p>
            <a:pPr>
              <a:buFont typeface="Arial" pitchFamily="34" charset="0"/>
              <a:buChar char="•"/>
            </a:pPr>
            <a:r>
              <a:rPr lang="ar-EG" sz="4000" b="1" dirty="0" smtClean="0"/>
              <a:t>فتح بلغراد 929 هـ</a:t>
            </a:r>
          </a:p>
        </p:txBody>
      </p:sp>
      <p:pic>
        <p:nvPicPr>
          <p:cNvPr id="4" name="Picture 2" descr="D:\My pictures\images.jpeg"/>
          <p:cNvPicPr>
            <a:picLocks noChangeAspect="1" noChangeArrowheads="1"/>
          </p:cNvPicPr>
          <p:nvPr/>
        </p:nvPicPr>
        <p:blipFill>
          <a:blip r:embed="rId12">
            <a:lum bright="10000" contrast="40000"/>
          </a:blip>
          <a:srcRect/>
          <a:stretch>
            <a:fillRect/>
          </a:stretch>
        </p:blipFill>
        <p:spPr bwMode="auto">
          <a:xfrm>
            <a:off x="1138233" y="3143248"/>
            <a:ext cx="2790825" cy="3357586"/>
          </a:xfrm>
          <a:prstGeom prst="rect">
            <a:avLst/>
          </a:prstGeom>
          <a:noFill/>
          <a:ln w="76200">
            <a:solidFill>
              <a:srgbClr val="FF0000"/>
            </a:solidFill>
            <a:prstDash val="dash"/>
          </a:ln>
          <a:effectLst>
            <a:glow rad="228600">
              <a:schemeClr val="accent2">
                <a:satMod val="175000"/>
                <a:alpha val="40000"/>
              </a:schemeClr>
            </a:glow>
          </a:effectLst>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to="" calcmode="lin" valueType="num">
                                      <p:cBhvr>
                                        <p:cTn id="24"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3"/>
          <p:cNvPicPr>
            <a:picLocks noChangeAspect="1" noChangeArrowheads="1"/>
          </p:cNvPicPr>
          <p:nvPr/>
        </p:nvPicPr>
        <p:blipFill>
          <a:blip r:embed="rId11" cstate="print">
            <a:lum bright="-20000" contrast="40000"/>
          </a:blip>
          <a:srcRect/>
          <a:stretch>
            <a:fillRect/>
          </a:stretch>
        </p:blipFill>
        <p:spPr bwMode="auto">
          <a:xfrm>
            <a:off x="1428728" y="1214422"/>
            <a:ext cx="7410453" cy="78581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Rounded Rectangle 11"/>
          <p:cNvSpPr/>
          <p:nvPr/>
        </p:nvSpPr>
        <p:spPr>
          <a:xfrm>
            <a:off x="1357290" y="2285992"/>
            <a:ext cx="7500990" cy="1428760"/>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justLow"/>
            <a:r>
              <a:rPr lang="ar-EG" sz="3800" b="1" dirty="0" smtClean="0">
                <a:cs typeface="Andalus" pitchFamily="2" charset="-78"/>
              </a:rPr>
              <a:t>لعدم مجابهة أعدائه في وقت واحد،</a:t>
            </a:r>
          </a:p>
          <a:p>
            <a:pPr algn="justLow"/>
            <a:r>
              <a:rPr lang="ar-EG" sz="3800" b="1" dirty="0" smtClean="0">
                <a:cs typeface="Andalus" pitchFamily="2" charset="-78"/>
              </a:rPr>
              <a:t>لأن ذلك يخدم مسألة الحفاظ على حدود دولته.</a:t>
            </a:r>
            <a:endParaRPr lang="en-US" sz="3800" b="1" dirty="0">
              <a:cs typeface="Andalus" pitchFamily="2" charset="-78"/>
            </a:endParaRPr>
          </a:p>
        </p:txBody>
      </p:sp>
      <p:pic>
        <p:nvPicPr>
          <p:cNvPr id="13" name="Picture 5"/>
          <p:cNvPicPr>
            <a:picLocks noChangeAspect="1" noChangeArrowheads="1"/>
          </p:cNvPicPr>
          <p:nvPr/>
        </p:nvPicPr>
        <p:blipFill>
          <a:blip r:embed="rId12" cstate="print">
            <a:lum bright="-20000" contrast="40000"/>
          </a:blip>
          <a:srcRect/>
          <a:stretch>
            <a:fillRect/>
          </a:stretch>
        </p:blipFill>
        <p:spPr bwMode="auto">
          <a:xfrm>
            <a:off x="1357290" y="4000504"/>
            <a:ext cx="7491416" cy="92869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4" name="Rounded Rectangle 13"/>
          <p:cNvSpPr/>
          <p:nvPr/>
        </p:nvSpPr>
        <p:spPr>
          <a:xfrm>
            <a:off x="1357290" y="5143512"/>
            <a:ext cx="7500990" cy="1500198"/>
          </a:xfrm>
          <a:prstGeom prst="roundRect">
            <a:avLst/>
          </a:prstGeom>
        </p:spPr>
        <p:style>
          <a:lnRef idx="0">
            <a:schemeClr val="dk1"/>
          </a:lnRef>
          <a:fillRef idx="3">
            <a:schemeClr val="dk1"/>
          </a:fillRef>
          <a:effectRef idx="3">
            <a:schemeClr val="dk1"/>
          </a:effectRef>
          <a:fontRef idx="minor">
            <a:schemeClr val="lt1"/>
          </a:fontRef>
        </p:style>
        <p:txBody>
          <a:bodyPr rtlCol="0" anchor="ctr"/>
          <a:lstStyle/>
          <a:p>
            <a:r>
              <a:rPr lang="ar-EG" sz="3200" b="1" dirty="0" smtClean="0"/>
              <a:t>بسبب إستغلاله إنقسام أوربا إلى معسكرين </a:t>
            </a:r>
          </a:p>
          <a:p>
            <a:r>
              <a:rPr lang="ar-EG" sz="3200" b="1" dirty="0" smtClean="0"/>
              <a:t>والهجوم عليها مستخدما في ذلك </a:t>
            </a:r>
            <a:r>
              <a:rPr lang="ar-EG" sz="3200" b="1" dirty="0" smtClean="0">
                <a:solidFill>
                  <a:srgbClr val="FFFF00"/>
                </a:solidFill>
              </a:rPr>
              <a:t>الأساطيل البحريه </a:t>
            </a:r>
          </a:p>
          <a:p>
            <a:r>
              <a:rPr lang="ar-EG" sz="3200" b="1" dirty="0" smtClean="0"/>
              <a:t>وفتح عددا من مدنها .</a:t>
            </a:r>
            <a:endParaRPr lang="en-US" sz="32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6"/>
          <p:cNvPicPr>
            <a:picLocks noChangeAspect="1" noChangeArrowheads="1"/>
          </p:cNvPicPr>
          <p:nvPr/>
        </p:nvPicPr>
        <p:blipFill>
          <a:blip r:embed="rId11" cstate="print">
            <a:lum bright="-20000" contrast="40000"/>
          </a:blip>
          <a:srcRect/>
          <a:stretch>
            <a:fillRect/>
          </a:stretch>
        </p:blipFill>
        <p:spPr bwMode="auto">
          <a:xfrm>
            <a:off x="1428728" y="1142984"/>
            <a:ext cx="7462841" cy="7143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Rounded Rectangle 11"/>
          <p:cNvSpPr/>
          <p:nvPr/>
        </p:nvSpPr>
        <p:spPr>
          <a:xfrm>
            <a:off x="1357290" y="2000240"/>
            <a:ext cx="7572428" cy="1143008"/>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justLow"/>
            <a:r>
              <a:rPr lang="ar-EG" sz="2800" b="1" dirty="0" smtClean="0"/>
              <a:t>لمحاربة البرتغاليين الذين يحاولون احتلال (عدن وجده )</a:t>
            </a:r>
          </a:p>
          <a:p>
            <a:pPr algn="justLow"/>
            <a:r>
              <a:rPr lang="ar-EG" sz="2800" b="1" dirty="0" smtClean="0"/>
              <a:t>أملاً في تحقيق حلمهم باحتلال مكة المكرمة والمدينة المنورة.</a:t>
            </a:r>
          </a:p>
        </p:txBody>
      </p:sp>
      <p:pic>
        <p:nvPicPr>
          <p:cNvPr id="13" name="Picture 7"/>
          <p:cNvPicPr>
            <a:picLocks noChangeAspect="1" noChangeArrowheads="1"/>
          </p:cNvPicPr>
          <p:nvPr/>
        </p:nvPicPr>
        <p:blipFill>
          <a:blip r:embed="rId12" cstate="print">
            <a:lum bright="-20000" contrast="40000"/>
          </a:blip>
          <a:srcRect/>
          <a:stretch>
            <a:fillRect/>
          </a:stretch>
        </p:blipFill>
        <p:spPr bwMode="auto">
          <a:xfrm>
            <a:off x="1404964" y="3357562"/>
            <a:ext cx="7524754" cy="7143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4" name="Rounded Rectangle 13"/>
          <p:cNvSpPr/>
          <p:nvPr/>
        </p:nvSpPr>
        <p:spPr>
          <a:xfrm>
            <a:off x="1428728" y="4286256"/>
            <a:ext cx="7500990" cy="857256"/>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ar-EG" sz="2800" b="1" dirty="0" smtClean="0"/>
              <a:t>نتيجة انشغال هذا السلطان في إعادة بناءقوة الدولة العثمانية .</a:t>
            </a:r>
            <a:endParaRPr lang="en-US" sz="2800" b="1" dirty="0"/>
          </a:p>
        </p:txBody>
      </p:sp>
      <p:pic>
        <p:nvPicPr>
          <p:cNvPr id="15" name="Picture 8"/>
          <p:cNvPicPr>
            <a:picLocks noChangeAspect="1" noChangeArrowheads="1"/>
          </p:cNvPicPr>
          <p:nvPr/>
        </p:nvPicPr>
        <p:blipFill>
          <a:blip r:embed="rId13" cstate="print">
            <a:lum bright="-20000" contrast="40000"/>
          </a:blip>
          <a:srcRect/>
          <a:stretch>
            <a:fillRect/>
          </a:stretch>
        </p:blipFill>
        <p:spPr bwMode="auto">
          <a:xfrm>
            <a:off x="1357290" y="5357826"/>
            <a:ext cx="7524754" cy="50006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6" name="Round Diagonal Corner Rectangle 15"/>
          <p:cNvSpPr/>
          <p:nvPr/>
        </p:nvSpPr>
        <p:spPr>
          <a:xfrm>
            <a:off x="1285852" y="6072206"/>
            <a:ext cx="7572428" cy="642918"/>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ar-EG" sz="2800" b="1" dirty="0" smtClean="0"/>
              <a:t>   معاهدة قصر شيرين 1049        فتح القسطنطينيه 857 هـ </a:t>
            </a:r>
            <a:endParaRPr lang="en-US" sz="28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to="" calcmode="lin" valueType="num">
                                      <p:cBhvr>
                                        <p:cTn id="39" dur="1" fill="hold"/>
                                        <p:tgtEl>
                                          <p:spTgt spid="1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P spid="16"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106374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r>
              <a:rPr lang="ar-EG" sz="2800" b="1" dirty="0" smtClean="0">
                <a:solidFill>
                  <a:srgbClr val="FF0000"/>
                </a:solidFill>
              </a:rPr>
              <a:t>الفصل الخامس: بعض البلدان التي انتشر فيها الإسلام عن طريق الدعاة والتجار</a:t>
            </a:r>
            <a:endParaRPr lang="ar-SA" sz="28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16024"/>
            <a:ext cx="1368152" cy="1052736"/>
          </a:xfrm>
          <a:prstGeom prst="ellipse">
            <a:avLst/>
          </a:prstGeom>
          <a:ln>
            <a:noFill/>
          </a:ln>
          <a:effectLst>
            <a:softEdge rad="112500"/>
          </a:effectLst>
        </p:spPr>
      </p:pic>
      <p:sp>
        <p:nvSpPr>
          <p:cNvPr id="11" name="Wave 10"/>
          <p:cNvSpPr/>
          <p:nvPr/>
        </p:nvSpPr>
        <p:spPr>
          <a:xfrm>
            <a:off x="1115616" y="908720"/>
            <a:ext cx="7776864" cy="1440160"/>
          </a:xfrm>
          <a:prstGeom prst="wave">
            <a:avLst>
              <a:gd name="adj1" fmla="val 20000"/>
              <a:gd name="adj2" fmla="val -10000"/>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ar-EG" sz="3600" b="1" dirty="0" smtClean="0">
                <a:hlinkClick r:id="rId11" action="ppaction://hlinksldjump"/>
              </a:rPr>
              <a:t>أولاً : في قارة إفريقيا</a:t>
            </a:r>
            <a:endParaRPr lang="ar-EG" sz="3600" b="1" dirty="0" smtClean="0"/>
          </a:p>
        </p:txBody>
      </p:sp>
      <p:sp>
        <p:nvSpPr>
          <p:cNvPr id="12" name="Wave 11"/>
          <p:cNvSpPr/>
          <p:nvPr/>
        </p:nvSpPr>
        <p:spPr>
          <a:xfrm>
            <a:off x="1115616" y="3861048"/>
            <a:ext cx="7776864" cy="1368152"/>
          </a:xfrm>
          <a:prstGeom prst="wave">
            <a:avLst>
              <a:gd name="adj1" fmla="val 20000"/>
              <a:gd name="adj2" fmla="val -10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ar-EG" sz="3600" b="1" dirty="0" smtClean="0"/>
              <a:t>ثانياً : في قارة آسيا</a:t>
            </a:r>
            <a:endParaRPr lang="en-US" sz="3600" b="1" dirty="0"/>
          </a:p>
        </p:txBody>
      </p:sp>
      <p:graphicFrame>
        <p:nvGraphicFramePr>
          <p:cNvPr id="13" name="Table 12"/>
          <p:cNvGraphicFramePr>
            <a:graphicFrameLocks noGrp="1"/>
          </p:cNvGraphicFramePr>
          <p:nvPr/>
        </p:nvGraphicFramePr>
        <p:xfrm>
          <a:off x="1115616" y="2420888"/>
          <a:ext cx="7848872" cy="1432560"/>
        </p:xfrm>
        <a:graphic>
          <a:graphicData uri="http://schemas.openxmlformats.org/drawingml/2006/table">
            <a:tbl>
              <a:tblPr firstRow="1" bandRow="1">
                <a:tableStyleId>{327F97BB-C833-4FB7-BDE5-3F7075034690}</a:tableStyleId>
              </a:tblPr>
              <a:tblGrid>
                <a:gridCol w="3924436"/>
                <a:gridCol w="3924436"/>
              </a:tblGrid>
              <a:tr h="1306944">
                <a:tc>
                  <a:txBody>
                    <a:bodyPr/>
                    <a:lstStyle/>
                    <a:p>
                      <a:r>
                        <a:rPr lang="ar-EG" sz="4400" b="1" kern="1200" baseline="0" dirty="0" smtClean="0">
                          <a:ln>
                            <a:solidFill>
                              <a:schemeClr val="tx1"/>
                            </a:solidFill>
                          </a:ln>
                          <a:solidFill>
                            <a:schemeClr val="lt1"/>
                          </a:solidFill>
                          <a:effectLst>
                            <a:glow rad="228600">
                              <a:schemeClr val="accent3">
                                <a:satMod val="175000"/>
                                <a:alpha val="40000"/>
                              </a:schemeClr>
                            </a:glow>
                            <a:innerShdw blurRad="63500" dist="50800" dir="5400000">
                              <a:prstClr val="black">
                                <a:alpha val="50000"/>
                              </a:prstClr>
                            </a:innerShdw>
                            <a:reflection blurRad="6350" stA="55000" endA="50" endPos="85000" dir="5400000" sy="-100000" algn="bl" rotWithShape="0"/>
                          </a:effectLst>
                          <a:latin typeface="+mn-lt"/>
                          <a:ea typeface="+mn-ea"/>
                          <a:cs typeface="+mn-cs"/>
                        </a:rPr>
                        <a:t>(ب) انتشار الإسلام في الصومال</a:t>
                      </a:r>
                      <a:endParaRPr lang="en-US" sz="4400" dirty="0">
                        <a:ln>
                          <a:solidFill>
                            <a:schemeClr val="tx1"/>
                          </a:solidFill>
                        </a:ln>
                        <a:effectLst>
                          <a:glow rad="228600">
                            <a:schemeClr val="accent3">
                              <a:satMod val="175000"/>
                              <a:alpha val="40000"/>
                            </a:schemeClr>
                          </a:glow>
                          <a:innerShdw blurRad="63500" dist="50800" dir="5400000">
                            <a:prstClr val="black">
                              <a:alpha val="50000"/>
                            </a:prstClr>
                          </a:innerShdw>
                          <a:reflection blurRad="6350" stA="55000" endA="50" endPos="85000" dir="5400000" sy="-100000" algn="bl" rotWithShape="0"/>
                        </a:effectLst>
                      </a:endParaRPr>
                    </a:p>
                  </a:txBody>
                  <a:tcPr/>
                </a:tc>
                <a:tc>
                  <a:txBody>
                    <a:bodyPr/>
                    <a:lstStyle/>
                    <a:p>
                      <a:r>
                        <a:rPr lang="ar-EG" sz="3600" b="1" kern="1200" baseline="0" dirty="0" smtClean="0">
                          <a:ln>
                            <a:solidFill>
                              <a:schemeClr val="tx1"/>
                            </a:solidFill>
                          </a:ln>
                          <a:solidFill>
                            <a:schemeClr val="lt1"/>
                          </a:solidFill>
                          <a:effectLst>
                            <a:glow rad="228600">
                              <a:schemeClr val="accent3">
                                <a:satMod val="175000"/>
                                <a:alpha val="40000"/>
                              </a:schemeClr>
                            </a:glow>
                            <a:innerShdw blurRad="63500" dist="50800" dir="5400000">
                              <a:prstClr val="black">
                                <a:alpha val="50000"/>
                              </a:prstClr>
                            </a:innerShdw>
                            <a:reflection blurRad="6350" stA="55000" endA="50" endPos="85000" dir="5400000" sy="-100000" algn="bl" rotWithShape="0"/>
                          </a:effectLst>
                          <a:latin typeface="+mn-lt"/>
                          <a:ea typeface="+mn-ea"/>
                          <a:cs typeface="+mn-cs"/>
                        </a:rPr>
                        <a:t>(أ) دخول الإسلام وانتشاره في السودان</a:t>
                      </a:r>
                      <a:endParaRPr lang="en-US" sz="3600" dirty="0">
                        <a:ln>
                          <a:solidFill>
                            <a:schemeClr val="tx1"/>
                          </a:solidFill>
                        </a:ln>
                        <a:effectLst>
                          <a:glow rad="228600">
                            <a:schemeClr val="accent3">
                              <a:satMod val="175000"/>
                              <a:alpha val="40000"/>
                            </a:schemeClr>
                          </a:glow>
                          <a:innerShdw blurRad="63500" dist="50800" dir="5400000">
                            <a:prstClr val="black">
                              <a:alpha val="50000"/>
                            </a:prstClr>
                          </a:innerShdw>
                          <a:reflection blurRad="6350" stA="55000" endA="50" endPos="85000" dir="5400000" sy="-100000" algn="bl" rotWithShape="0"/>
                        </a:effectLst>
                      </a:endParaRPr>
                    </a:p>
                  </a:txBody>
                  <a:tcPr/>
                </a:tc>
              </a:tr>
            </a:tbl>
          </a:graphicData>
        </a:graphic>
      </p:graphicFrame>
      <p:graphicFrame>
        <p:nvGraphicFramePr>
          <p:cNvPr id="14" name="Table 13"/>
          <p:cNvGraphicFramePr>
            <a:graphicFrameLocks noGrp="1"/>
          </p:cNvGraphicFramePr>
          <p:nvPr/>
        </p:nvGraphicFramePr>
        <p:xfrm>
          <a:off x="1115616" y="5301208"/>
          <a:ext cx="7848872" cy="1432560"/>
        </p:xfrm>
        <a:graphic>
          <a:graphicData uri="http://schemas.openxmlformats.org/drawingml/2006/table">
            <a:tbl>
              <a:tblPr firstRow="1" bandRow="1">
                <a:tableStyleId>{3C2FFA5D-87B4-456A-9821-1D502468CF0F}</a:tableStyleId>
              </a:tblPr>
              <a:tblGrid>
                <a:gridCol w="3924436"/>
                <a:gridCol w="3924436"/>
              </a:tblGrid>
              <a:tr h="1306944">
                <a:tc>
                  <a:txBody>
                    <a:bodyPr/>
                    <a:lstStyle/>
                    <a:p>
                      <a:r>
                        <a:rPr lang="ar-EG" sz="4400" b="1" kern="1200" baseline="0" dirty="0" smtClean="0">
                          <a:ln>
                            <a:solidFill>
                              <a:schemeClr val="tx1"/>
                            </a:solidFill>
                          </a:ln>
                          <a:solidFill>
                            <a:schemeClr val="lt1"/>
                          </a:solidFill>
                          <a:effectLst>
                            <a:glow rad="228600">
                              <a:schemeClr val="accent5">
                                <a:satMod val="175000"/>
                                <a:alpha val="40000"/>
                              </a:schemeClr>
                            </a:glow>
                            <a:innerShdw blurRad="63500" dist="50800" dir="8100000">
                              <a:prstClr val="black">
                                <a:alpha val="50000"/>
                              </a:prstClr>
                            </a:innerShdw>
                            <a:reflection blurRad="6350" stA="60000" endA="900" endPos="60000" dist="29997" dir="5400000" sy="-100000" algn="bl" rotWithShape="0"/>
                          </a:effectLst>
                          <a:latin typeface="+mn-lt"/>
                          <a:ea typeface="+mn-ea"/>
                          <a:cs typeface="+mn-cs"/>
                        </a:rPr>
                        <a:t>(ب) انتشار الإسلام في الصين</a:t>
                      </a:r>
                      <a:endParaRPr lang="en-US" sz="4400" dirty="0">
                        <a:ln>
                          <a:solidFill>
                            <a:schemeClr val="tx1"/>
                          </a:solidFill>
                        </a:ln>
                        <a:effectLst>
                          <a:glow rad="228600">
                            <a:schemeClr val="accent5">
                              <a:satMod val="175000"/>
                              <a:alpha val="40000"/>
                            </a:schemeClr>
                          </a:glow>
                          <a:innerShdw blurRad="63500" dist="50800" dir="8100000">
                            <a:prstClr val="black">
                              <a:alpha val="50000"/>
                            </a:prstClr>
                          </a:innerShdw>
                          <a:reflection blurRad="6350" stA="60000" endA="900" endPos="60000" dist="29997" dir="5400000" sy="-100000" algn="bl" rotWithShape="0"/>
                        </a:effectLst>
                      </a:endParaRPr>
                    </a:p>
                  </a:txBody>
                  <a:tcPr/>
                </a:tc>
                <a:tc>
                  <a:txBody>
                    <a:bodyPr/>
                    <a:lstStyle/>
                    <a:p>
                      <a:r>
                        <a:rPr lang="ar-EG" sz="4400" b="1" kern="1200" baseline="0" dirty="0" smtClean="0">
                          <a:ln>
                            <a:solidFill>
                              <a:schemeClr val="tx1"/>
                            </a:solidFill>
                          </a:ln>
                          <a:solidFill>
                            <a:schemeClr val="lt1"/>
                          </a:solidFill>
                          <a:effectLst>
                            <a:glow rad="228600">
                              <a:schemeClr val="accent5">
                                <a:satMod val="175000"/>
                                <a:alpha val="40000"/>
                              </a:schemeClr>
                            </a:glow>
                            <a:innerShdw blurRad="63500" dist="50800" dir="8100000">
                              <a:prstClr val="black">
                                <a:alpha val="50000"/>
                              </a:prstClr>
                            </a:innerShdw>
                            <a:reflection blurRad="6350" stA="60000" endA="900" endPos="60000" dist="29997" dir="5400000" sy="-100000" algn="bl" rotWithShape="0"/>
                          </a:effectLst>
                          <a:latin typeface="+mn-lt"/>
                          <a:ea typeface="+mn-ea"/>
                          <a:cs typeface="+mn-cs"/>
                        </a:rPr>
                        <a:t>(أ) انتشار الإسلام في الهند</a:t>
                      </a:r>
                      <a:endParaRPr lang="en-US" sz="4400" dirty="0">
                        <a:ln>
                          <a:solidFill>
                            <a:schemeClr val="tx1"/>
                          </a:solidFill>
                        </a:ln>
                        <a:effectLst>
                          <a:glow rad="228600">
                            <a:schemeClr val="accent5">
                              <a:satMod val="175000"/>
                              <a:alpha val="40000"/>
                            </a:schemeClr>
                          </a:glow>
                          <a:innerShdw blurRad="63500" dist="50800" dir="8100000">
                            <a:prstClr val="black">
                              <a:alpha val="50000"/>
                            </a:prstClr>
                          </a:innerShdw>
                          <a:reflection blurRad="6350" stA="60000" endA="900" endPos="60000" dist="29997" dir="5400000" sy="-100000" algn="bl" rotWithShape="0"/>
                        </a:effectLst>
                      </a:endParaRPr>
                    </a:p>
                  </a:txBody>
                  <a:tcPr/>
                </a:tc>
              </a:tr>
            </a:tbl>
          </a:graphicData>
        </a:graphic>
      </p:graphicFrame>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1"/>
                                          </p:val>
                                        </p:tav>
                                        <p:tav tm="100000">
                                          <p:val>
                                            <p:strVal val="#ppt_x"/>
                                          </p:val>
                                        </p:tav>
                                      </p:tavLst>
                                    </p:anim>
                                    <p:anim calcmode="lin" valueType="num">
                                      <p:cBhvr>
                                        <p:cTn id="9"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from="(-#ppt_w/2)" to="(#ppt_x)" calcmode="lin" valueType="num">
                                      <p:cBhvr>
                                        <p:cTn id="14" dur="600" fill="hold">
                                          <p:stCondLst>
                                            <p:cond delay="0"/>
                                          </p:stCondLst>
                                        </p:cTn>
                                        <p:tgtEl>
                                          <p:spTgt spid="11"/>
                                        </p:tgtEl>
                                        <p:attrNameLst>
                                          <p:attrName>ppt_x</p:attrName>
                                        </p:attrNameLst>
                                      </p:cBhvr>
                                    </p:anim>
                                    <p:anim from="0" to="-1.0" calcmode="lin" valueType="num">
                                      <p:cBhvr>
                                        <p:cTn id="15" dur="200" decel="50000" autoRev="1" fill="hold">
                                          <p:stCondLst>
                                            <p:cond delay="600"/>
                                          </p:stCondLst>
                                        </p:cTn>
                                        <p:tgtEl>
                                          <p:spTgt spid="11"/>
                                        </p:tgtEl>
                                        <p:attrNameLst>
                                          <p:attrName>xshear</p:attrName>
                                        </p:attrNameLst>
                                      </p:cBhvr>
                                    </p:anim>
                                    <p:animScale>
                                      <p:cBhvr>
                                        <p:cTn id="16" dur="200" decel="100000" autoRev="1" fill="hold">
                                          <p:stCondLst>
                                            <p:cond delay="600"/>
                                          </p:stCondLst>
                                        </p:cTn>
                                        <p:tgtEl>
                                          <p:spTgt spid="11"/>
                                        </p:tgtEl>
                                      </p:cBhvr>
                                      <p:from x="100000" y="100000"/>
                                      <p:to x="80000" y="100000"/>
                                    </p:animScale>
                                    <p:anim by="(#ppt_h/3+#ppt_w*0.1)" calcmode="lin" valueType="num">
                                      <p:cBhvr additive="sum">
                                        <p:cTn id="17" dur="200" decel="100000" autoRev="1" fill="hold">
                                          <p:stCondLst>
                                            <p:cond delay="600"/>
                                          </p:stCondLst>
                                        </p:cTn>
                                        <p:tgtEl>
                                          <p:spTgt spid="11"/>
                                        </p:tgtEl>
                                        <p:attrNameLst>
                                          <p:attrName>ppt_x</p:attrName>
                                        </p:attrNameLst>
                                      </p:cBhvr>
                                    </p:anim>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 calcmode="lin" valueType="num">
                                      <p:cBhvr>
                                        <p:cTn id="24"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6" fill="hold">
                      <p:stCondLst>
                        <p:cond delay="indefinite"/>
                      </p:stCondLst>
                      <p:childTnLst>
                        <p:par>
                          <p:cTn id="27" fill="hold">
                            <p:stCondLst>
                              <p:cond delay="0"/>
                            </p:stCondLst>
                            <p:childTnLst>
                              <p:par>
                                <p:cTn id="28" presetID="37"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900" decel="100000" fill="hold"/>
                                        <p:tgtEl>
                                          <p:spTgt spid="12"/>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3" presetClass="entr" presetSubtype="0"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
                                        <p:tgtEl>
                                          <p:spTgt spid="14"/>
                                        </p:tgtEl>
                                      </p:cBhvr>
                                    </p:animEffect>
                                    <p:anim calcmode="lin" valueType="num">
                                      <p:cBhvr>
                                        <p:cTn id="39" dur="400" fill="hold"/>
                                        <p:tgtEl>
                                          <p:spTgt spid="14"/>
                                        </p:tgtEl>
                                        <p:attrNameLst>
                                          <p:attrName>ppt_x</p:attrName>
                                        </p:attrNameLst>
                                      </p:cBhvr>
                                      <p:tavLst>
                                        <p:tav tm="0">
                                          <p:val>
                                            <p:strVal val="#ppt_x"/>
                                          </p:val>
                                        </p:tav>
                                        <p:tav tm="100000">
                                          <p:val>
                                            <p:strVal val="#ppt_x"/>
                                          </p:val>
                                        </p:tav>
                                      </p:tavLst>
                                    </p:anim>
                                    <p:anim calcmode="lin" valueType="num">
                                      <p:cBhvr>
                                        <p:cTn id="40" dur="400" fill="hold"/>
                                        <p:tgtEl>
                                          <p:spTgt spid="14"/>
                                        </p:tgtEl>
                                        <p:attrNameLst>
                                          <p:attrName>ppt_y</p:attrName>
                                        </p:attrNameLst>
                                      </p:cBhvr>
                                      <p:tavLst>
                                        <p:tav tm="0">
                                          <p:val>
                                            <p:strVal val="#ppt_y+0.31"/>
                                          </p:val>
                                        </p:tav>
                                        <p:tav tm="100000">
                                          <p:val>
                                            <p:strVal val="#ppt_y+0.31"/>
                                          </p:val>
                                        </p:tav>
                                      </p:tavLst>
                                    </p:anim>
                                    <p:anim calcmode="lin" valueType="num">
                                      <p:cBhvr>
                                        <p:cTn id="41" dur="600" decel="50000" fill="hold">
                                          <p:stCondLst>
                                            <p:cond delay="400"/>
                                          </p:stCondLst>
                                        </p:cTn>
                                        <p:tgtEl>
                                          <p:spTgt spid="1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2" dur="600" decel="50000" fill="hold">
                                          <p:stCondLst>
                                            <p:cond delay="400"/>
                                          </p:stCondLst>
                                        </p:cTn>
                                        <p:tgtEl>
                                          <p:spTgt spid="1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919733"/>
          </a:xfrm>
          <a:prstGeom prst="ellipseRibbon2">
            <a:avLst>
              <a:gd name="adj1" fmla="val 25240"/>
              <a:gd name="adj2" fmla="val 70549"/>
              <a:gd name="adj3" fmla="val 11885"/>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rPr>
              <a:t>أولاً : في قارة إفريقيا</a:t>
            </a: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12360" y="-27384"/>
            <a:ext cx="1368152" cy="1052736"/>
          </a:xfrm>
          <a:prstGeom prst="ellipse">
            <a:avLst/>
          </a:prstGeom>
          <a:ln>
            <a:noFill/>
          </a:ln>
          <a:effectLst>
            <a:softEdge rad="112500"/>
          </a:effectLst>
        </p:spPr>
      </p:pic>
      <p:sp>
        <p:nvSpPr>
          <p:cNvPr id="15" name="Round Diagonal Corner Rectangle 14"/>
          <p:cNvSpPr/>
          <p:nvPr/>
        </p:nvSpPr>
        <p:spPr>
          <a:xfrm>
            <a:off x="1115616" y="1556792"/>
            <a:ext cx="7920880" cy="2736304"/>
          </a:xfrm>
          <a:prstGeom prst="round2DiagRect">
            <a:avLst>
              <a:gd name="adj1" fmla="val 23650"/>
              <a:gd name="adj2" fmla="val 26725"/>
            </a:avLst>
          </a:prstGeom>
        </p:spPr>
        <p:style>
          <a:lnRef idx="1">
            <a:schemeClr val="accent4"/>
          </a:lnRef>
          <a:fillRef idx="2">
            <a:schemeClr val="accent4"/>
          </a:fillRef>
          <a:effectRef idx="1">
            <a:schemeClr val="accent4"/>
          </a:effectRef>
          <a:fontRef idx="minor">
            <a:schemeClr val="dk1"/>
          </a:fontRef>
        </p:style>
        <p:txBody>
          <a:bodyPr rtlCol="0" anchor="ctr"/>
          <a:lstStyle/>
          <a:p>
            <a:pPr algn="justLow"/>
            <a:r>
              <a:rPr lang="ar-EG" sz="2200" b="1" dirty="0" smtClean="0"/>
              <a:t>كان للسودان قبل ظهور الإسلام علاقات تجارية مع مصر ومع بلدان المغرب، وكذلك مع الجزيرة العربية. ولما ظهر الإسلام في الجزيرة العربية، وامتدت الفتوحات الإسلامية إلى مصر والشمال الإفريقي، واستقر المسلمون هناك، وقد اجتذب التاجر المسلم بأمانته ومعاملته وحسن خلقه كثيراً من سكان السودان إلى الإسلام فأخذوا يدخلون في دين الله أفواجاً. ومما زاد انتشار الإسلام في السودان:</a:t>
            </a:r>
          </a:p>
          <a:p>
            <a:pPr algn="justLow"/>
            <a:r>
              <a:rPr lang="ar-EG" sz="2200" b="1" dirty="0" smtClean="0"/>
              <a:t>1 - استقرار القبائل العربية المسلمة بين السودانيين، وقيام مصاهرات بينهم .</a:t>
            </a:r>
          </a:p>
          <a:p>
            <a:pPr algn="justLow"/>
            <a:r>
              <a:rPr lang="ar-EG" sz="2200" b="1" dirty="0" smtClean="0"/>
              <a:t>2 - جهود دول شمال إفريقيا المسلمة في هذا المجال.</a:t>
            </a:r>
          </a:p>
          <a:p>
            <a:pPr algn="justLow"/>
            <a:r>
              <a:rPr lang="ar-EG" sz="2200" b="1" dirty="0" smtClean="0"/>
              <a:t>3 - جهاد عدد من القادة والعلماء المسلمين ودعوتهم في هذه البلاد.</a:t>
            </a:r>
            <a:endParaRPr lang="en-US" sz="2200" b="1" dirty="0"/>
          </a:p>
        </p:txBody>
      </p:sp>
      <p:sp>
        <p:nvSpPr>
          <p:cNvPr id="17" name="Round Diagonal Corner Rectangle 16"/>
          <p:cNvSpPr/>
          <p:nvPr/>
        </p:nvSpPr>
        <p:spPr>
          <a:xfrm>
            <a:off x="1115616" y="5085184"/>
            <a:ext cx="7920880" cy="1656184"/>
          </a:xfrm>
          <a:prstGeom prst="round2DiagRect">
            <a:avLst>
              <a:gd name="adj1" fmla="val 32060"/>
              <a:gd name="adj2" fmla="val 0"/>
            </a:avLst>
          </a:prstGeom>
        </p:spPr>
        <p:style>
          <a:lnRef idx="1">
            <a:schemeClr val="accent1"/>
          </a:lnRef>
          <a:fillRef idx="2">
            <a:schemeClr val="accent1"/>
          </a:fillRef>
          <a:effectRef idx="1">
            <a:schemeClr val="accent1"/>
          </a:effectRef>
          <a:fontRef idx="minor">
            <a:schemeClr val="dk1"/>
          </a:fontRef>
        </p:style>
        <p:txBody>
          <a:bodyPr rtlCol="0" anchor="ctr"/>
          <a:lstStyle/>
          <a:p>
            <a:pPr algn="justLow"/>
            <a:r>
              <a:rPr lang="ar-EG" sz="2200" b="1" dirty="0" smtClean="0"/>
              <a:t>نظراً لقرب الصومال من الجزيرة العربية؛ فقد ساعد ذلك على هجرة عدد من القبائل العربية إليه، والاستقرار في مدنه وموانئه الكبرى، وعندما ظهر الإسلام لقي دعاته ترحيباً عظيماً من القبائل الصومالية، واستجابة سريعة منهم للدخول في الإسلام؛ لذلك توالت هجرات كثيرة من التجار العرب إلى الصومال، وأصبحت لهم مصالح تجارية هناك.</a:t>
            </a:r>
            <a:endParaRPr lang="en-US" sz="2200" b="1" dirty="0"/>
          </a:p>
        </p:txBody>
      </p:sp>
      <p:sp>
        <p:nvSpPr>
          <p:cNvPr id="13" name="Flowchart: Terminator 12"/>
          <p:cNvSpPr/>
          <p:nvPr/>
        </p:nvSpPr>
        <p:spPr>
          <a:xfrm>
            <a:off x="2195736" y="4365104"/>
            <a:ext cx="5688632" cy="648072"/>
          </a:xfrm>
          <a:prstGeom prst="flowChartTerminator">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ar-EG" sz="3600" b="1" dirty="0" smtClean="0">
                <a:solidFill>
                  <a:srgbClr val="FF0000"/>
                </a:solidFill>
              </a:rPr>
              <a:t>(ب) انتشار الإسلام في الصومال</a:t>
            </a:r>
          </a:p>
        </p:txBody>
      </p:sp>
      <p:sp>
        <p:nvSpPr>
          <p:cNvPr id="14" name="Flowchart: Terminator 13"/>
          <p:cNvSpPr/>
          <p:nvPr/>
        </p:nvSpPr>
        <p:spPr>
          <a:xfrm>
            <a:off x="2195736" y="908720"/>
            <a:ext cx="5544616" cy="576064"/>
          </a:xfrm>
          <a:prstGeom prst="flowChartTerminator">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3600" b="1" dirty="0" smtClean="0"/>
              <a:t>إنتشار الإسلام في السودان </a:t>
            </a:r>
            <a:endParaRPr lang="en-US" sz="36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34"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 from="(-#ppt_w/2)" to="(#ppt_x)" calcmode="lin" valueType="num">
                                      <p:cBhvr>
                                        <p:cTn id="20" dur="600" fill="hold">
                                          <p:stCondLst>
                                            <p:cond delay="0"/>
                                          </p:stCondLst>
                                        </p:cTn>
                                        <p:tgtEl>
                                          <p:spTgt spid="15"/>
                                        </p:tgtEl>
                                        <p:attrNameLst>
                                          <p:attrName>ppt_x</p:attrName>
                                        </p:attrNameLst>
                                      </p:cBhvr>
                                    </p:anim>
                                    <p:anim from="0" to="-1.0" calcmode="lin" valueType="num">
                                      <p:cBhvr>
                                        <p:cTn id="21" dur="200" decel="50000" autoRev="1" fill="hold">
                                          <p:stCondLst>
                                            <p:cond delay="600"/>
                                          </p:stCondLst>
                                        </p:cTn>
                                        <p:tgtEl>
                                          <p:spTgt spid="15"/>
                                        </p:tgtEl>
                                        <p:attrNameLst>
                                          <p:attrName>xshear</p:attrName>
                                        </p:attrNameLst>
                                      </p:cBhvr>
                                    </p:anim>
                                    <p:animScale>
                                      <p:cBhvr>
                                        <p:cTn id="22" dur="200" decel="100000" autoRev="1" fill="hold">
                                          <p:stCondLst>
                                            <p:cond delay="600"/>
                                          </p:stCondLst>
                                        </p:cTn>
                                        <p:tgtEl>
                                          <p:spTgt spid="15"/>
                                        </p:tgtEl>
                                      </p:cBhvr>
                                      <p:from x="100000" y="100000"/>
                                      <p:to x="80000" y="100000"/>
                                    </p:animScale>
                                    <p:anim by="(#ppt_h/3+#ppt_w*0.1)" calcmode="lin" valueType="num">
                                      <p:cBhvr additive="sum">
                                        <p:cTn id="23" dur="200" decel="100000" autoRev="1" fill="hold">
                                          <p:stCondLst>
                                            <p:cond delay="600"/>
                                          </p:stCondLst>
                                        </p:cTn>
                                        <p:tgtEl>
                                          <p:spTgt spid="15"/>
                                        </p:tgtEl>
                                        <p:attrNameLst>
                                          <p:attrName>ppt_x</p:attrName>
                                        </p:attrNameLst>
                                      </p:cBhvr>
                                    </p:anim>
                                  </p:childTnLst>
                                </p:cTn>
                              </p:par>
                            </p:childTnLst>
                          </p:cTn>
                        </p:par>
                      </p:childTnLst>
                    </p:cTn>
                  </p:par>
                  <p:par>
                    <p:cTn id="24" fill="hold">
                      <p:stCondLst>
                        <p:cond delay="indefinite"/>
                      </p:stCondLst>
                      <p:childTnLst>
                        <p:par>
                          <p:cTn id="25" fill="hold">
                            <p:stCondLst>
                              <p:cond delay="0"/>
                            </p:stCondLst>
                            <p:childTnLst>
                              <p:par>
                                <p:cTn id="26" presetID="15"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1000" fill="hold"/>
                                        <p:tgtEl>
                                          <p:spTgt spid="13"/>
                                        </p:tgtEl>
                                        <p:attrNameLst>
                                          <p:attrName>ppt_w</p:attrName>
                                        </p:attrNameLst>
                                      </p:cBhvr>
                                      <p:tavLst>
                                        <p:tav tm="0">
                                          <p:val>
                                            <p:fltVal val="0"/>
                                          </p:val>
                                        </p:tav>
                                        <p:tav tm="100000">
                                          <p:val>
                                            <p:strVal val="#ppt_w"/>
                                          </p:val>
                                        </p:tav>
                                      </p:tavLst>
                                    </p:anim>
                                    <p:anim calcmode="lin" valueType="num">
                                      <p:cBhvr>
                                        <p:cTn id="29" dur="1000" fill="hold"/>
                                        <p:tgtEl>
                                          <p:spTgt spid="13"/>
                                        </p:tgtEl>
                                        <p:attrNameLst>
                                          <p:attrName>ppt_h</p:attrName>
                                        </p:attrNameLst>
                                      </p:cBhvr>
                                      <p:tavLst>
                                        <p:tav tm="0">
                                          <p:val>
                                            <p:fltVal val="0"/>
                                          </p:val>
                                        </p:tav>
                                        <p:tav tm="100000">
                                          <p:val>
                                            <p:strVal val="#ppt_h"/>
                                          </p:val>
                                        </p:tav>
                                      </p:tavLst>
                                    </p:anim>
                                    <p:anim calcmode="lin" valueType="num">
                                      <p:cBhvr>
                                        <p:cTn id="30"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P spid="17" grpId="0" animBg="1"/>
      <p:bldP spid="13" grpId="0" animBg="1"/>
      <p:bldP spid="1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44624"/>
            <a:ext cx="7343775" cy="703709"/>
          </a:xfrm>
          <a:prstGeom prst="ellipseRibbon2">
            <a:avLst>
              <a:gd name="adj1" fmla="val 20544"/>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rPr>
              <a:t>ثانياً : في قارة آسيا</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99392"/>
            <a:ext cx="1368152" cy="1052736"/>
          </a:xfrm>
          <a:prstGeom prst="ellipse">
            <a:avLst/>
          </a:prstGeom>
          <a:ln>
            <a:noFill/>
          </a:ln>
          <a:effectLst>
            <a:softEdge rad="112500"/>
          </a:effectLst>
        </p:spPr>
      </p:pic>
      <p:sp>
        <p:nvSpPr>
          <p:cNvPr id="11" name="Flowchart: Terminator 10"/>
          <p:cNvSpPr/>
          <p:nvPr/>
        </p:nvSpPr>
        <p:spPr>
          <a:xfrm>
            <a:off x="5148064" y="836712"/>
            <a:ext cx="3888432" cy="576064"/>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800" b="1" dirty="0" smtClean="0"/>
              <a:t>(أ) انتشار الإسلام في الهند</a:t>
            </a:r>
            <a:endParaRPr lang="en-US" sz="2800" b="1" dirty="0"/>
          </a:p>
        </p:txBody>
      </p:sp>
      <p:pic>
        <p:nvPicPr>
          <p:cNvPr id="13" name="Picture 3"/>
          <p:cNvPicPr>
            <a:picLocks noChangeAspect="1" noChangeArrowheads="1"/>
          </p:cNvPicPr>
          <p:nvPr/>
        </p:nvPicPr>
        <p:blipFill>
          <a:blip r:embed="rId11" cstate="print">
            <a:lum contrast="20000"/>
          </a:blip>
          <a:srcRect/>
          <a:stretch>
            <a:fillRect/>
          </a:stretch>
        </p:blipFill>
        <p:spPr bwMode="auto">
          <a:xfrm>
            <a:off x="1187624" y="692696"/>
            <a:ext cx="3600400" cy="2933328"/>
          </a:xfrm>
          <a:prstGeom prst="roundRect">
            <a:avLst>
              <a:gd name="adj" fmla="val 16667"/>
            </a:avLst>
          </a:prstGeom>
          <a:ln>
            <a:noFill/>
          </a:ln>
          <a:effectLst>
            <a:glow rad="228600">
              <a:schemeClr val="accent5">
                <a:satMod val="175000"/>
                <a:alpha val="40000"/>
              </a:schemeClr>
            </a:glow>
            <a:outerShdw blurRad="44450" dist="27940" dir="5400000" algn="ctr">
              <a:srgbClr val="000000">
                <a:alpha val="32000"/>
              </a:srgbClr>
            </a:outerShdw>
            <a:softEdge rad="31750"/>
          </a:effectLst>
          <a:scene3d>
            <a:camera prst="orthographicFront">
              <a:rot lat="0" lon="0" rev="0"/>
            </a:camera>
            <a:lightRig rig="balanced" dir="t">
              <a:rot lat="0" lon="0" rev="8700000"/>
            </a:lightRig>
          </a:scene3d>
          <a:sp3d>
            <a:bevelT w="190500" h="38100"/>
          </a:sp3d>
        </p:spPr>
      </p:pic>
      <p:pic>
        <p:nvPicPr>
          <p:cNvPr id="14" name="Picture 4"/>
          <p:cNvPicPr>
            <a:picLocks noChangeAspect="1" noChangeArrowheads="1"/>
          </p:cNvPicPr>
          <p:nvPr/>
        </p:nvPicPr>
        <p:blipFill>
          <a:blip r:embed="rId12" cstate="print">
            <a:lum bright="10000" contrast="-10000"/>
          </a:blip>
          <a:srcRect/>
          <a:stretch>
            <a:fillRect/>
          </a:stretch>
        </p:blipFill>
        <p:spPr bwMode="auto">
          <a:xfrm>
            <a:off x="1187624" y="3861048"/>
            <a:ext cx="3600400" cy="2935560"/>
          </a:xfrm>
          <a:prstGeom prst="roundRect">
            <a:avLst>
              <a:gd name="adj" fmla="val 16667"/>
            </a:avLst>
          </a:prstGeom>
          <a:ln>
            <a:noFill/>
          </a:ln>
          <a:effectLst>
            <a:glow rad="228600">
              <a:schemeClr val="accent4">
                <a:satMod val="175000"/>
                <a:alpha val="40000"/>
              </a:schemeClr>
            </a:glow>
            <a:outerShdw blurRad="50800" dist="38100" dir="2700000" algn="tl" rotWithShape="0">
              <a:prstClr val="black">
                <a:alpha val="40000"/>
              </a:prstClr>
            </a:outerShdw>
            <a:softEdge rad="31750"/>
          </a:effectLst>
          <a:scene3d>
            <a:camera prst="orthographicFront">
              <a:rot lat="0" lon="0" rev="0"/>
            </a:camera>
            <a:lightRig rig="balanced" dir="t">
              <a:rot lat="0" lon="0" rev="8700000"/>
            </a:lightRig>
          </a:scene3d>
          <a:sp3d>
            <a:bevelT w="190500" h="38100"/>
          </a:sp3d>
        </p:spPr>
      </p:pic>
      <p:sp>
        <p:nvSpPr>
          <p:cNvPr id="15" name="Round Diagonal Corner Rectangle 14"/>
          <p:cNvSpPr/>
          <p:nvPr/>
        </p:nvSpPr>
        <p:spPr>
          <a:xfrm>
            <a:off x="4932040" y="1484784"/>
            <a:ext cx="4139952" cy="5301208"/>
          </a:xfrm>
          <a:prstGeom prst="round2DiagRect">
            <a:avLst/>
          </a:prstGeom>
        </p:spPr>
        <p:style>
          <a:lnRef idx="0">
            <a:schemeClr val="accent4"/>
          </a:lnRef>
          <a:fillRef idx="3">
            <a:schemeClr val="accent4"/>
          </a:fillRef>
          <a:effectRef idx="3">
            <a:schemeClr val="accent4"/>
          </a:effectRef>
          <a:fontRef idx="minor">
            <a:schemeClr val="lt1"/>
          </a:fontRef>
        </p:style>
        <p:txBody>
          <a:bodyPr rtlCol="0" anchor="ctr"/>
          <a:lstStyle/>
          <a:p>
            <a:pPr algn="justLow"/>
            <a:r>
              <a:rPr lang="ar-EG" sz="2400" b="1" dirty="0" smtClean="0">
                <a:solidFill>
                  <a:schemeClr val="bg1"/>
                </a:solidFill>
              </a:rPr>
              <a:t>لما تأسست الدولة الإسلامية وأخذت على عاتقها فتح كثير من البلدان بغرض نشر الإسلام، كانت أجزاء كثيرة من الهند من بين تلك البلدان التي تم فتحها، فبجانب الفتوحات العسكرية كان للخلفاء والقادة المسلمين جهود في نشر الإسلام في المناطق التي لم تصلها الجيوش الإسلامية، فقام أولئك المصلحون بالدعوة إلى الإسلام بالطرق السلمية، وإلى جانب ذلك قاموا ببناء المساجد وتوجيه الدعاة وقد نتج عن تلك الجهود انتشار الإسلام في معظم أجزاء الهند الوسطى والشمالية.</a:t>
            </a:r>
            <a:endParaRPr lang="en-US" sz="2400" b="1" dirty="0">
              <a:solidFill>
                <a:schemeClr val="bg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7" presetClass="entr" presetSubtype="0" fill="hold" grpId="0" nodeType="clickEffect">
                                  <p:stCondLst>
                                    <p:cond delay="0"/>
                                  </p:stCondLst>
                                  <p:iterate type="lt">
                                    <p:tmPct val="50000"/>
                                  </p:iterate>
                                  <p:childTnLst>
                                    <p:set>
                                      <p:cBhvr>
                                        <p:cTn id="14" dur="1" fill="hold">
                                          <p:stCondLst>
                                            <p:cond delay="0"/>
                                          </p:stCondLst>
                                        </p:cTn>
                                        <p:tgtEl>
                                          <p:spTgt spid="11"/>
                                        </p:tgtEl>
                                        <p:attrNameLst>
                                          <p:attrName>style.visibility</p:attrName>
                                        </p:attrNameLst>
                                      </p:cBhvr>
                                      <p:to>
                                        <p:strVal val="visible"/>
                                      </p:to>
                                    </p:set>
                                    <p:anim calcmode="discrete" valueType="clr">
                                      <p:cBhvr override="childStyle">
                                        <p:cTn id="15"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16" dur="80"/>
                                        <p:tgtEl>
                                          <p:spTgt spid="11"/>
                                        </p:tgtEl>
                                        <p:attrNameLst>
                                          <p:attrName>fillcolor</p:attrName>
                                        </p:attrNameLst>
                                      </p:cBhvr>
                                      <p:tavLst>
                                        <p:tav tm="0">
                                          <p:val>
                                            <p:clrVal>
                                              <a:schemeClr val="accent2"/>
                                            </p:clrVal>
                                          </p:val>
                                        </p:tav>
                                        <p:tav tm="50000">
                                          <p:val>
                                            <p:clrVal>
                                              <a:schemeClr val="hlink"/>
                                            </p:clrVal>
                                          </p:val>
                                        </p:tav>
                                      </p:tavLst>
                                    </p:anim>
                                    <p:set>
                                      <p:cBhvr>
                                        <p:cTn id="17" dur="80"/>
                                        <p:tgtEl>
                                          <p:spTgt spid="11"/>
                                        </p:tgtEl>
                                        <p:attrNameLst>
                                          <p:attrName>fill.type</p:attrName>
                                        </p:attrNameLst>
                                      </p:cBhvr>
                                      <p:to>
                                        <p:strVal val="solid"/>
                                      </p:to>
                                    </p:se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plus(in)">
                                      <p:cBhvr>
                                        <p:cTn id="22" dur="20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80">
                                          <p:stCondLst>
                                            <p:cond delay="0"/>
                                          </p:stCondLst>
                                        </p:cTn>
                                        <p:tgtEl>
                                          <p:spTgt spid="14"/>
                                        </p:tgtEl>
                                      </p:cBhvr>
                                    </p:animEffect>
                                    <p:anim calcmode="lin" valueType="num">
                                      <p:cBhvr>
                                        <p:cTn id="35"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0" dur="26">
                                          <p:stCondLst>
                                            <p:cond delay="650"/>
                                          </p:stCondLst>
                                        </p:cTn>
                                        <p:tgtEl>
                                          <p:spTgt spid="14"/>
                                        </p:tgtEl>
                                      </p:cBhvr>
                                      <p:to x="100000" y="60000"/>
                                    </p:animScale>
                                    <p:animScale>
                                      <p:cBhvr>
                                        <p:cTn id="41" dur="166" decel="50000">
                                          <p:stCondLst>
                                            <p:cond delay="676"/>
                                          </p:stCondLst>
                                        </p:cTn>
                                        <p:tgtEl>
                                          <p:spTgt spid="14"/>
                                        </p:tgtEl>
                                      </p:cBhvr>
                                      <p:to x="100000" y="100000"/>
                                    </p:animScale>
                                    <p:animScale>
                                      <p:cBhvr>
                                        <p:cTn id="42" dur="26">
                                          <p:stCondLst>
                                            <p:cond delay="1312"/>
                                          </p:stCondLst>
                                        </p:cTn>
                                        <p:tgtEl>
                                          <p:spTgt spid="14"/>
                                        </p:tgtEl>
                                      </p:cBhvr>
                                      <p:to x="100000" y="80000"/>
                                    </p:animScale>
                                    <p:animScale>
                                      <p:cBhvr>
                                        <p:cTn id="43" dur="166" decel="50000">
                                          <p:stCondLst>
                                            <p:cond delay="1338"/>
                                          </p:stCondLst>
                                        </p:cTn>
                                        <p:tgtEl>
                                          <p:spTgt spid="14"/>
                                        </p:tgtEl>
                                      </p:cBhvr>
                                      <p:to x="100000" y="100000"/>
                                    </p:animScale>
                                    <p:animScale>
                                      <p:cBhvr>
                                        <p:cTn id="44" dur="26">
                                          <p:stCondLst>
                                            <p:cond delay="1642"/>
                                          </p:stCondLst>
                                        </p:cTn>
                                        <p:tgtEl>
                                          <p:spTgt spid="14"/>
                                        </p:tgtEl>
                                      </p:cBhvr>
                                      <p:to x="100000" y="90000"/>
                                    </p:animScale>
                                    <p:animScale>
                                      <p:cBhvr>
                                        <p:cTn id="45" dur="166" decel="50000">
                                          <p:stCondLst>
                                            <p:cond delay="1668"/>
                                          </p:stCondLst>
                                        </p:cTn>
                                        <p:tgtEl>
                                          <p:spTgt spid="14"/>
                                        </p:tgtEl>
                                      </p:cBhvr>
                                      <p:to x="100000" y="100000"/>
                                    </p:animScale>
                                    <p:animScale>
                                      <p:cBhvr>
                                        <p:cTn id="46" dur="26">
                                          <p:stCondLst>
                                            <p:cond delay="1808"/>
                                          </p:stCondLst>
                                        </p:cTn>
                                        <p:tgtEl>
                                          <p:spTgt spid="14"/>
                                        </p:tgtEl>
                                      </p:cBhvr>
                                      <p:to x="100000" y="95000"/>
                                    </p:animScale>
                                    <p:animScale>
                                      <p:cBhvr>
                                        <p:cTn id="47"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5"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rPr>
              <a:t>ثانياً : في قارة آسيا</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sp>
        <p:nvSpPr>
          <p:cNvPr id="11" name="Dodecagon 10"/>
          <p:cNvSpPr/>
          <p:nvPr/>
        </p:nvSpPr>
        <p:spPr>
          <a:xfrm>
            <a:off x="2555776" y="692696"/>
            <a:ext cx="4248472" cy="432048"/>
          </a:xfrm>
          <a:prstGeom prst="dodec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ar-EG" sz="2400" b="1" dirty="0" smtClean="0"/>
              <a:t>(ب) انتشار الإسلام في الصين</a:t>
            </a:r>
            <a:endParaRPr lang="en-US" sz="2400" b="1" dirty="0"/>
          </a:p>
        </p:txBody>
      </p:sp>
      <p:sp>
        <p:nvSpPr>
          <p:cNvPr id="12" name="Round Diagonal Corner Rectangle 11"/>
          <p:cNvSpPr/>
          <p:nvPr/>
        </p:nvSpPr>
        <p:spPr>
          <a:xfrm>
            <a:off x="1259632" y="1196752"/>
            <a:ext cx="7704856" cy="1008112"/>
          </a:xfrm>
          <a:prstGeom prst="round2DiagRect">
            <a:avLst>
              <a:gd name="adj1" fmla="val 50000"/>
              <a:gd name="adj2" fmla="val 50000"/>
            </a:avLst>
          </a:prstGeom>
        </p:spPr>
        <p:style>
          <a:lnRef idx="0">
            <a:schemeClr val="accent6"/>
          </a:lnRef>
          <a:fillRef idx="3">
            <a:schemeClr val="accent6"/>
          </a:fillRef>
          <a:effectRef idx="3">
            <a:schemeClr val="accent6"/>
          </a:effectRef>
          <a:fontRef idx="minor">
            <a:schemeClr val="lt1"/>
          </a:fontRef>
        </p:style>
        <p:txBody>
          <a:bodyPr rtlCol="0" anchor="ctr"/>
          <a:lstStyle/>
          <a:p>
            <a:pPr algn="justLow"/>
            <a:r>
              <a:rPr lang="ar-EG" sz="2100" b="1" dirty="0" smtClean="0">
                <a:solidFill>
                  <a:schemeClr val="tx1"/>
                </a:solidFill>
              </a:rPr>
              <a:t>هناك عدة عوامل ساعدت على نشر الإسلام في الصين منها :</a:t>
            </a:r>
          </a:p>
          <a:p>
            <a:pPr algn="justLow"/>
            <a:r>
              <a:rPr lang="ar-EG" sz="2100" b="1" dirty="0" smtClean="0">
                <a:solidFill>
                  <a:schemeClr val="tx1"/>
                </a:solidFill>
              </a:rPr>
              <a:t>* نشاط التجار المسلمين واستخدام الطرق السلمية.    * استقرار </a:t>
            </a:r>
            <a:r>
              <a:rPr lang="ar-EG" sz="2100" b="1" smtClean="0">
                <a:solidFill>
                  <a:schemeClr val="tx1"/>
                </a:solidFill>
              </a:rPr>
              <a:t>الجاليات الإسلامية.</a:t>
            </a:r>
            <a:endParaRPr lang="en-US" sz="2100" b="1" dirty="0">
              <a:solidFill>
                <a:schemeClr val="tx1"/>
              </a:solidFill>
            </a:endParaRPr>
          </a:p>
        </p:txBody>
      </p:sp>
      <p:sp>
        <p:nvSpPr>
          <p:cNvPr id="13" name="Round Diagonal Corner Rectangle 12"/>
          <p:cNvSpPr/>
          <p:nvPr/>
        </p:nvSpPr>
        <p:spPr>
          <a:xfrm>
            <a:off x="1043608" y="2276872"/>
            <a:ext cx="8028384" cy="4509120"/>
          </a:xfrm>
          <a:prstGeom prst="round2Diag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Low"/>
            <a:r>
              <a:rPr lang="ar-EG" sz="2800" b="1" dirty="0" smtClean="0">
                <a:solidFill>
                  <a:schemeClr val="tx1"/>
                </a:solidFill>
              </a:rPr>
              <a:t>دور التجار المسلمين :</a:t>
            </a:r>
          </a:p>
          <a:p>
            <a:pPr algn="justLow"/>
            <a:r>
              <a:rPr lang="ar-EG" sz="2200" b="1" dirty="0" smtClean="0">
                <a:solidFill>
                  <a:schemeClr val="tx1"/>
                </a:solidFill>
              </a:rPr>
              <a:t>كان الفتح الإسلامي لبلاد ما وراء النهر وأطراف الصين، وامتداد الدولة الإسلامية إلى الهند حافزاً للتجار المسلمين؛ لأن يرتادوا بلاد الصين الشاسعة الأرجاء براً  وبحراً، وقد أسهم مسلمو الهند في تقديم المساعدات للتجار المسلمين للوصول إلى الصين بحراً. </a:t>
            </a:r>
          </a:p>
          <a:p>
            <a:pPr algn="justLow"/>
            <a:r>
              <a:rPr lang="ar-EG" sz="2800" b="1" dirty="0" smtClean="0">
                <a:solidFill>
                  <a:schemeClr val="tx1"/>
                </a:solidFill>
              </a:rPr>
              <a:t>دور الجاليات في نشر الإسلام :</a:t>
            </a:r>
          </a:p>
          <a:p>
            <a:pPr algn="justLow"/>
            <a:r>
              <a:rPr lang="ar-EG" sz="2200" b="1" dirty="0" smtClean="0">
                <a:solidFill>
                  <a:schemeClr val="tx1"/>
                </a:solidFill>
              </a:rPr>
              <a:t>عملت تلك الجاليات على تنشيط الحركة التجارية هناك، فكان ذلك مدعاة لعطف حكام الصين على تلك الجاليات، ومنحها امتيازات واسعة أتاحت لهم فرص التنقل في البلاد، وممارسة نشاطهم الديني، وبناء المساجد.كما سمحت لهم السلطات الصينية في ميناء خانقو بتعيين قاض مسلم يحكم في الجاليات الإسلامية هناك، ويؤمهم عند الصلاة؛ فزاد بذلك عدد المسلمين في الصين عن طريق هؤلاء التجار الذين تصاهروا مع أهل البلد.</a:t>
            </a: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900" decel="100000" fill="hold"/>
                                        <p:tgtEl>
                                          <p:spTgt spid="12"/>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2000"/>
                                        <p:tgtEl>
                                          <p:spTgt spid="13"/>
                                        </p:tgtEl>
                                      </p:cBhvr>
                                    </p:animEffect>
                                    <p:anim calcmode="lin" valueType="num">
                                      <p:cBhvr>
                                        <p:cTn id="30" dur="2000" fill="hold"/>
                                        <p:tgtEl>
                                          <p:spTgt spid="13"/>
                                        </p:tgtEl>
                                        <p:attrNameLst>
                                          <p:attrName>style.rotation</p:attrName>
                                        </p:attrNameLst>
                                      </p:cBhvr>
                                      <p:tavLst>
                                        <p:tav tm="0">
                                          <p:val>
                                            <p:fltVal val="720"/>
                                          </p:val>
                                        </p:tav>
                                        <p:tav tm="100000">
                                          <p:val>
                                            <p:fltVal val="0"/>
                                          </p:val>
                                        </p:tav>
                                      </p:tavLst>
                                    </p:anim>
                                    <p:anim calcmode="lin" valueType="num">
                                      <p:cBhvr>
                                        <p:cTn id="31" dur="2000" fill="hold"/>
                                        <p:tgtEl>
                                          <p:spTgt spid="13"/>
                                        </p:tgtEl>
                                        <p:attrNameLst>
                                          <p:attrName>ppt_h</p:attrName>
                                        </p:attrNameLst>
                                      </p:cBhvr>
                                      <p:tavLst>
                                        <p:tav tm="0">
                                          <p:val>
                                            <p:fltVal val="0"/>
                                          </p:val>
                                        </p:tav>
                                        <p:tav tm="100000">
                                          <p:val>
                                            <p:strVal val="#ppt_h"/>
                                          </p:val>
                                        </p:tav>
                                      </p:tavLst>
                                    </p:anim>
                                    <p:anim calcmode="lin" valueType="num">
                                      <p:cBhvr>
                                        <p:cTn id="32" dur="2000" fill="hold"/>
                                        <p:tgtEl>
                                          <p:spTgt spid="1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2800" b="1" dirty="0" smtClean="0">
                <a:solidFill>
                  <a:srgbClr val="C00000"/>
                </a:solidFill>
              </a:rPr>
              <a:t>أولا: ميادين القتال مع الفرس في العراق </a:t>
            </a:r>
            <a:endParaRPr lang="en-US" sz="2800" b="1" dirty="0">
              <a:solidFill>
                <a:srgbClr val="C0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3" name="Rectangle 12"/>
          <p:cNvSpPr/>
          <p:nvPr/>
        </p:nvSpPr>
        <p:spPr>
          <a:xfrm>
            <a:off x="2571736" y="1268760"/>
            <a:ext cx="624873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ar-EG"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(ب) -  فتح المدائن سنة 16 هـ/ 638 م </a:t>
            </a:r>
            <a:endParaRPr lang="en-U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7" name="Oval 16"/>
          <p:cNvSpPr/>
          <p:nvPr/>
        </p:nvSpPr>
        <p:spPr>
          <a:xfrm>
            <a:off x="1043608" y="2071678"/>
            <a:ext cx="7920880" cy="2357454"/>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
            <a:r>
              <a:rPr lang="ar-EG" sz="2300" b="1" dirty="0" smtClean="0">
                <a:solidFill>
                  <a:schemeClr val="tx1"/>
                </a:solidFill>
              </a:rPr>
              <a:t>استفاد سعد بن أبي وقاص من انتصاره في القادسية فتحرك بمشورة من الخليفة عمر بن الخطاب-رضى الله عنه- (نحو المدائن )عاصمة الفرس فتقدم المسلمون والتقوا بالفرس في أكثر من موقع، فكان النصر فيها حليف المسلمين</a:t>
            </a:r>
            <a:endParaRPr lang="en-US" sz="2300" b="1" dirty="0" smtClean="0">
              <a:solidFill>
                <a:schemeClr val="tx1"/>
              </a:solidFill>
            </a:endParaRPr>
          </a:p>
        </p:txBody>
      </p:sp>
      <p:sp>
        <p:nvSpPr>
          <p:cNvPr id="18" name="Oval 17"/>
          <p:cNvSpPr/>
          <p:nvPr/>
        </p:nvSpPr>
        <p:spPr>
          <a:xfrm>
            <a:off x="1115616" y="4626916"/>
            <a:ext cx="7848872" cy="2088232"/>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r>
              <a:rPr lang="ar-EG" sz="2400" b="1" dirty="0" smtClean="0">
                <a:solidFill>
                  <a:schemeClr val="tx1"/>
                </a:solidFill>
              </a:rPr>
              <a:t>وحاصر الجيش المدائن، فلم تلبث أن سقطت في أيديهم فاستسلم أهلها وحاز المسلمون على غنائم كثيرة، كان يزدجرد (حاكم الفرس) قد ترك عاصمته بعد أن سمع بدنو المسلمين منها.</a:t>
            </a:r>
            <a:endParaRPr lang="en-US" sz="2400" b="1" dirty="0" smtClean="0">
              <a:solidFill>
                <a:schemeClr val="tx1"/>
              </a:solidFill>
            </a:endParaRP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style.rotation</p:attrName>
                                        </p:attrNameLst>
                                      </p:cBhvr>
                                      <p:tavLst>
                                        <p:tav tm="0">
                                          <p:val>
                                            <p:fltVal val="720"/>
                                          </p:val>
                                        </p:tav>
                                        <p:tav tm="100000">
                                          <p:val>
                                            <p:fltVal val="0"/>
                                          </p:val>
                                        </p:tav>
                                      </p:tavLst>
                                    </p:anim>
                                    <p:anim calcmode="lin" valueType="num">
                                      <p:cBhvr>
                                        <p:cTn id="9" dur="2000" fill="hold"/>
                                        <p:tgtEl>
                                          <p:spTgt spid="10"/>
                                        </p:tgtEl>
                                        <p:attrNameLst>
                                          <p:attrName>ppt_h</p:attrName>
                                        </p:attrNameLst>
                                      </p:cBhvr>
                                      <p:tavLst>
                                        <p:tav tm="0">
                                          <p:val>
                                            <p:fltVal val="0"/>
                                          </p:val>
                                        </p:tav>
                                        <p:tav tm="100000">
                                          <p:val>
                                            <p:strVal val="#ppt_h"/>
                                          </p:val>
                                        </p:tav>
                                      </p:tavLst>
                                    </p:anim>
                                    <p:anim calcmode="lin" valueType="num">
                                      <p:cBhvr>
                                        <p:cTn id="10" dur="2000" fill="hold"/>
                                        <p:tgtEl>
                                          <p:spTgt spid="10"/>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80">
                                          <p:stCondLst>
                                            <p:cond delay="0"/>
                                          </p:stCondLst>
                                        </p:cTn>
                                        <p:tgtEl>
                                          <p:spTgt spid="13"/>
                                        </p:tgtEl>
                                      </p:cBhvr>
                                    </p:animEffect>
                                    <p:anim calcmode="lin" valueType="num">
                                      <p:cBhvr>
                                        <p:cTn id="16"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21" dur="26">
                                          <p:stCondLst>
                                            <p:cond delay="650"/>
                                          </p:stCondLst>
                                        </p:cTn>
                                        <p:tgtEl>
                                          <p:spTgt spid="13"/>
                                        </p:tgtEl>
                                      </p:cBhvr>
                                      <p:to x="100000" y="60000"/>
                                    </p:animScale>
                                    <p:animScale>
                                      <p:cBhvr>
                                        <p:cTn id="22" dur="166" decel="50000">
                                          <p:stCondLst>
                                            <p:cond delay="676"/>
                                          </p:stCondLst>
                                        </p:cTn>
                                        <p:tgtEl>
                                          <p:spTgt spid="13"/>
                                        </p:tgtEl>
                                      </p:cBhvr>
                                      <p:to x="100000" y="100000"/>
                                    </p:animScale>
                                    <p:animScale>
                                      <p:cBhvr>
                                        <p:cTn id="23" dur="26">
                                          <p:stCondLst>
                                            <p:cond delay="1312"/>
                                          </p:stCondLst>
                                        </p:cTn>
                                        <p:tgtEl>
                                          <p:spTgt spid="13"/>
                                        </p:tgtEl>
                                      </p:cBhvr>
                                      <p:to x="100000" y="80000"/>
                                    </p:animScale>
                                    <p:animScale>
                                      <p:cBhvr>
                                        <p:cTn id="24" dur="166" decel="50000">
                                          <p:stCondLst>
                                            <p:cond delay="1338"/>
                                          </p:stCondLst>
                                        </p:cTn>
                                        <p:tgtEl>
                                          <p:spTgt spid="13"/>
                                        </p:tgtEl>
                                      </p:cBhvr>
                                      <p:to x="100000" y="100000"/>
                                    </p:animScale>
                                    <p:animScale>
                                      <p:cBhvr>
                                        <p:cTn id="25" dur="26">
                                          <p:stCondLst>
                                            <p:cond delay="1642"/>
                                          </p:stCondLst>
                                        </p:cTn>
                                        <p:tgtEl>
                                          <p:spTgt spid="13"/>
                                        </p:tgtEl>
                                      </p:cBhvr>
                                      <p:to x="100000" y="90000"/>
                                    </p:animScale>
                                    <p:animScale>
                                      <p:cBhvr>
                                        <p:cTn id="26" dur="166" decel="50000">
                                          <p:stCondLst>
                                            <p:cond delay="1668"/>
                                          </p:stCondLst>
                                        </p:cTn>
                                        <p:tgtEl>
                                          <p:spTgt spid="13"/>
                                        </p:tgtEl>
                                      </p:cBhvr>
                                      <p:to x="100000" y="100000"/>
                                    </p:animScale>
                                    <p:animScale>
                                      <p:cBhvr>
                                        <p:cTn id="27" dur="26">
                                          <p:stCondLst>
                                            <p:cond delay="1808"/>
                                          </p:stCondLst>
                                        </p:cTn>
                                        <p:tgtEl>
                                          <p:spTgt spid="13"/>
                                        </p:tgtEl>
                                      </p:cBhvr>
                                      <p:to x="100000" y="95000"/>
                                    </p:animScale>
                                    <p:animScale>
                                      <p:cBhvr>
                                        <p:cTn id="28" dur="166" decel="50000">
                                          <p:stCondLst>
                                            <p:cond delay="1834"/>
                                          </p:stCondLst>
                                        </p:cTn>
                                        <p:tgtEl>
                                          <p:spTgt spid="13"/>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1000" fill="hold"/>
                                        <p:tgtEl>
                                          <p:spTgt spid="17"/>
                                        </p:tgtEl>
                                        <p:attrNameLst>
                                          <p:attrName>ppt_w</p:attrName>
                                        </p:attrNameLst>
                                      </p:cBhvr>
                                      <p:tavLst>
                                        <p:tav tm="0">
                                          <p:val>
                                            <p:strVal val="#ppt_w*0.70"/>
                                          </p:val>
                                        </p:tav>
                                        <p:tav tm="100000">
                                          <p:val>
                                            <p:strVal val="#ppt_w"/>
                                          </p:val>
                                        </p:tav>
                                      </p:tavLst>
                                    </p:anim>
                                    <p:anim calcmode="lin" valueType="num">
                                      <p:cBhvr>
                                        <p:cTn id="34" dur="1000" fill="hold"/>
                                        <p:tgtEl>
                                          <p:spTgt spid="17"/>
                                        </p:tgtEl>
                                        <p:attrNameLst>
                                          <p:attrName>ppt_h</p:attrName>
                                        </p:attrNameLst>
                                      </p:cBhvr>
                                      <p:tavLst>
                                        <p:tav tm="0">
                                          <p:val>
                                            <p:strVal val="#ppt_h"/>
                                          </p:val>
                                        </p:tav>
                                        <p:tav tm="100000">
                                          <p:val>
                                            <p:strVal val="#ppt_h"/>
                                          </p:val>
                                        </p:tav>
                                      </p:tavLst>
                                    </p:anim>
                                    <p:animEffect transition="in" filter="fade">
                                      <p:cBhvr>
                                        <p:cTn id="35" dur="10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15"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1000" fill="hold"/>
                                        <p:tgtEl>
                                          <p:spTgt spid="18"/>
                                        </p:tgtEl>
                                        <p:attrNameLst>
                                          <p:attrName>ppt_w</p:attrName>
                                        </p:attrNameLst>
                                      </p:cBhvr>
                                      <p:tavLst>
                                        <p:tav tm="0">
                                          <p:val>
                                            <p:fltVal val="0"/>
                                          </p:val>
                                        </p:tav>
                                        <p:tav tm="100000">
                                          <p:val>
                                            <p:strVal val="#ppt_w"/>
                                          </p:val>
                                        </p:tav>
                                      </p:tavLst>
                                    </p:anim>
                                    <p:anim calcmode="lin" valueType="num">
                                      <p:cBhvr>
                                        <p:cTn id="41" dur="1000" fill="hold"/>
                                        <p:tgtEl>
                                          <p:spTgt spid="18"/>
                                        </p:tgtEl>
                                        <p:attrNameLst>
                                          <p:attrName>ppt_h</p:attrName>
                                        </p:attrNameLst>
                                      </p:cBhvr>
                                      <p:tavLst>
                                        <p:tav tm="0">
                                          <p:val>
                                            <p:fltVal val="0"/>
                                          </p:val>
                                        </p:tav>
                                        <p:tav tm="100000">
                                          <p:val>
                                            <p:strVal val="#ppt_h"/>
                                          </p:val>
                                        </p:tav>
                                      </p:tavLst>
                                    </p:anim>
                                    <p:anim calcmode="lin" valueType="num">
                                      <p:cBhvr>
                                        <p:cTn id="42"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7" grpId="0" animBg="1"/>
      <p:bldP spid="18"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2"/>
          <p:cNvPicPr>
            <a:picLocks noChangeAspect="1" noChangeArrowheads="1"/>
          </p:cNvPicPr>
          <p:nvPr/>
        </p:nvPicPr>
        <p:blipFill>
          <a:blip r:embed="rId11" cstate="print">
            <a:lum bright="-20000" contrast="40000"/>
          </a:blip>
          <a:srcRect/>
          <a:stretch>
            <a:fillRect/>
          </a:stretch>
        </p:blipFill>
        <p:spPr bwMode="auto">
          <a:xfrm>
            <a:off x="1357290" y="1142984"/>
            <a:ext cx="7572428" cy="257176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TextBox 11"/>
          <p:cNvSpPr txBox="1"/>
          <p:nvPr/>
        </p:nvSpPr>
        <p:spPr>
          <a:xfrm>
            <a:off x="3340644" y="1500174"/>
            <a:ext cx="731290" cy="523220"/>
          </a:xfrm>
          <a:prstGeom prst="rect">
            <a:avLst/>
          </a:prstGeom>
          <a:noFill/>
        </p:spPr>
        <p:txBody>
          <a:bodyPr wrap="none" rtlCol="0">
            <a:spAutoFit/>
          </a:bodyPr>
          <a:lstStyle/>
          <a:p>
            <a:r>
              <a:rPr lang="ar-EG" sz="2800" b="1" dirty="0" smtClean="0">
                <a:solidFill>
                  <a:srgbClr val="7030A0"/>
                </a:solidFill>
              </a:rPr>
              <a:t>الهند</a:t>
            </a:r>
            <a:endParaRPr lang="en-US" sz="2800" b="1" dirty="0">
              <a:solidFill>
                <a:srgbClr val="7030A0"/>
              </a:solidFill>
            </a:endParaRPr>
          </a:p>
        </p:txBody>
      </p:sp>
      <p:sp>
        <p:nvSpPr>
          <p:cNvPr id="13" name="TextBox 12"/>
          <p:cNvSpPr txBox="1"/>
          <p:nvPr/>
        </p:nvSpPr>
        <p:spPr>
          <a:xfrm>
            <a:off x="2154565" y="2500306"/>
            <a:ext cx="917238" cy="523220"/>
          </a:xfrm>
          <a:prstGeom prst="rect">
            <a:avLst/>
          </a:prstGeom>
          <a:noFill/>
        </p:spPr>
        <p:txBody>
          <a:bodyPr wrap="none" rtlCol="0">
            <a:spAutoFit/>
          </a:bodyPr>
          <a:lstStyle/>
          <a:p>
            <a:r>
              <a:rPr lang="ar-EG" sz="2800" b="1" dirty="0" smtClean="0">
                <a:solidFill>
                  <a:srgbClr val="7030A0"/>
                </a:solidFill>
              </a:rPr>
              <a:t>الصين</a:t>
            </a:r>
            <a:endParaRPr lang="en-US" sz="2800" b="1" dirty="0">
              <a:solidFill>
                <a:srgbClr val="7030A0"/>
              </a:solidFill>
            </a:endParaRPr>
          </a:p>
        </p:txBody>
      </p:sp>
      <p:sp>
        <p:nvSpPr>
          <p:cNvPr id="14" name="TextBox 13"/>
          <p:cNvSpPr txBox="1"/>
          <p:nvPr/>
        </p:nvSpPr>
        <p:spPr>
          <a:xfrm>
            <a:off x="4940645" y="3071810"/>
            <a:ext cx="917239" cy="523220"/>
          </a:xfrm>
          <a:prstGeom prst="rect">
            <a:avLst/>
          </a:prstGeom>
          <a:noFill/>
        </p:spPr>
        <p:txBody>
          <a:bodyPr wrap="none" rtlCol="0">
            <a:spAutoFit/>
          </a:bodyPr>
          <a:lstStyle/>
          <a:p>
            <a:r>
              <a:rPr lang="ar-EG" sz="2800" b="1" dirty="0" smtClean="0">
                <a:solidFill>
                  <a:srgbClr val="7030A0"/>
                </a:solidFill>
              </a:rPr>
              <a:t>السابع</a:t>
            </a:r>
            <a:endParaRPr lang="en-US" sz="2800" b="1" dirty="0">
              <a:solidFill>
                <a:srgbClr val="7030A0"/>
              </a:solidFill>
            </a:endParaRPr>
          </a:p>
        </p:txBody>
      </p:sp>
      <p:pic>
        <p:nvPicPr>
          <p:cNvPr id="15" name="Picture 3"/>
          <p:cNvPicPr>
            <a:picLocks noChangeAspect="1" noChangeArrowheads="1"/>
          </p:cNvPicPr>
          <p:nvPr/>
        </p:nvPicPr>
        <p:blipFill>
          <a:blip r:embed="rId12" cstate="print">
            <a:lum bright="-20000" contrast="40000"/>
          </a:blip>
          <a:srcRect/>
          <a:stretch>
            <a:fillRect/>
          </a:stretch>
        </p:blipFill>
        <p:spPr bwMode="auto">
          <a:xfrm>
            <a:off x="1357290" y="4000504"/>
            <a:ext cx="7572428" cy="5715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6" name="Round Single Corner Rectangle 15"/>
          <p:cNvSpPr/>
          <p:nvPr/>
        </p:nvSpPr>
        <p:spPr>
          <a:xfrm>
            <a:off x="1357290" y="4786322"/>
            <a:ext cx="7572396" cy="1785950"/>
          </a:xfrm>
          <a:prstGeom prst="round1Rect">
            <a:avLst/>
          </a:prstGeom>
        </p:spPr>
        <p:style>
          <a:lnRef idx="0">
            <a:schemeClr val="accent4"/>
          </a:lnRef>
          <a:fillRef idx="3">
            <a:schemeClr val="accent4"/>
          </a:fillRef>
          <a:effectRef idx="3">
            <a:schemeClr val="accent4"/>
          </a:effectRef>
          <a:fontRef idx="minor">
            <a:schemeClr val="lt1"/>
          </a:fontRef>
        </p:style>
        <p:txBody>
          <a:bodyPr rtlCol="0" anchor="ctr"/>
          <a:lstStyle/>
          <a:p>
            <a:r>
              <a:rPr lang="ar-EG" sz="2500" b="1" dirty="0" smtClean="0"/>
              <a:t>1 - استقرار القبائل العربية المسلمة بين السودانيين، وقيام مصاهرات .</a:t>
            </a:r>
          </a:p>
          <a:p>
            <a:r>
              <a:rPr lang="ar-EG" sz="2500" b="1" dirty="0" smtClean="0"/>
              <a:t>2 - جهود دول شمال إفريقيا المسلمة في هذا المجال .</a:t>
            </a:r>
          </a:p>
          <a:p>
            <a:r>
              <a:rPr lang="ar-EG" sz="2500" b="1" dirty="0" smtClean="0"/>
              <a:t>3 - جهاد عدد من القادة والعلماء المسلمين ودعوتهم في هذه البلاد.</a:t>
            </a:r>
            <a:endParaRPr lang="en-US" sz="2500" b="1" dirty="0"/>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4"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 to="" calcmode="lin" valueType="num">
                                      <p:cBhvr>
                                        <p:cTn id="34" dur="1" fill="hold"/>
                                        <p:tgtEl>
                                          <p:spTgt spid="15"/>
                                        </p:tgtEl>
                                        <p:attrNameLst>
                                          <p:attrName/>
                                        </p:attrNameLst>
                                      </p:cBhvr>
                                    </p:anim>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 to="" calcmode="lin" valueType="num">
                                      <p:cBhvr>
                                        <p:cTn id="39" dur="1" fill="hold"/>
                                        <p:tgtEl>
                                          <p:spTgt spid="1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p:bldP spid="14" grpId="0"/>
      <p:bldP spid="16"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4"/>
          <p:cNvPicPr>
            <a:picLocks noChangeAspect="1" noChangeArrowheads="1"/>
          </p:cNvPicPr>
          <p:nvPr/>
        </p:nvPicPr>
        <p:blipFill>
          <a:blip r:embed="rId11" cstate="print">
            <a:lum bright="-20000" contrast="40000"/>
          </a:blip>
          <a:srcRect/>
          <a:stretch>
            <a:fillRect/>
          </a:stretch>
        </p:blipFill>
        <p:spPr bwMode="auto">
          <a:xfrm>
            <a:off x="1428728" y="1142984"/>
            <a:ext cx="7439028" cy="5715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Round Same Side Corner Rectangle 11"/>
          <p:cNvSpPr/>
          <p:nvPr/>
        </p:nvSpPr>
        <p:spPr>
          <a:xfrm>
            <a:off x="1428728" y="1928802"/>
            <a:ext cx="7429552" cy="1285884"/>
          </a:xfrm>
          <a:prstGeom prst="round2SameRect">
            <a:avLst/>
          </a:prstGeom>
        </p:spPr>
        <p:style>
          <a:lnRef idx="0">
            <a:schemeClr val="accent2"/>
          </a:lnRef>
          <a:fillRef idx="3">
            <a:schemeClr val="accent2"/>
          </a:fillRef>
          <a:effectRef idx="3">
            <a:schemeClr val="accent2"/>
          </a:effectRef>
          <a:fontRef idx="minor">
            <a:schemeClr val="lt1"/>
          </a:fontRef>
        </p:style>
        <p:txBody>
          <a:bodyPr rtlCol="0" anchor="ctr"/>
          <a:lstStyle/>
          <a:p>
            <a:pPr algn="justLow">
              <a:buFont typeface="Wingdings" pitchFamily="2" charset="2"/>
              <a:buChar char="v"/>
            </a:pPr>
            <a:r>
              <a:rPr lang="ar-EG" sz="3200" b="1" dirty="0" smtClean="0">
                <a:solidFill>
                  <a:schemeClr val="bg1"/>
                </a:solidFill>
              </a:rPr>
              <a:t>نشاط التجار المسلمين واستخدام الطرق السلمية. </a:t>
            </a:r>
          </a:p>
          <a:p>
            <a:pPr algn="justLow">
              <a:buFont typeface="Wingdings" pitchFamily="2" charset="2"/>
              <a:buChar char="v"/>
            </a:pPr>
            <a:r>
              <a:rPr lang="ar-EG" sz="3200" b="1" dirty="0" smtClean="0">
                <a:solidFill>
                  <a:schemeClr val="bg1"/>
                </a:solidFill>
              </a:rPr>
              <a:t> استقرار الجاليات الإسلامية.</a:t>
            </a:r>
            <a:endParaRPr lang="en-US" sz="3200" b="1" dirty="0">
              <a:solidFill>
                <a:schemeClr val="bg1"/>
              </a:solidFill>
            </a:endParaRPr>
          </a:p>
        </p:txBody>
      </p:sp>
      <p:pic>
        <p:nvPicPr>
          <p:cNvPr id="13" name="Picture 5"/>
          <p:cNvPicPr>
            <a:picLocks noChangeAspect="1" noChangeArrowheads="1"/>
          </p:cNvPicPr>
          <p:nvPr/>
        </p:nvPicPr>
        <p:blipFill>
          <a:blip r:embed="rId12" cstate="print">
            <a:lum bright="-20000" contrast="40000"/>
          </a:blip>
          <a:srcRect/>
          <a:stretch>
            <a:fillRect/>
          </a:stretch>
        </p:blipFill>
        <p:spPr bwMode="auto">
          <a:xfrm>
            <a:off x="1428729" y="3500438"/>
            <a:ext cx="7429552" cy="6429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4" name="Snip and Round Single Corner Rectangle 13"/>
          <p:cNvSpPr/>
          <p:nvPr/>
        </p:nvSpPr>
        <p:spPr>
          <a:xfrm>
            <a:off x="1428728" y="4429132"/>
            <a:ext cx="7429552" cy="2143140"/>
          </a:xfrm>
          <a:prstGeom prst="snipRound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v"/>
            </a:pPr>
            <a:r>
              <a:rPr lang="ar-EG" sz="2600" b="1" dirty="0" smtClean="0"/>
              <a:t>العلاقات التجاريه مع مصر وبلدان المغرب والجزيره العربيه .</a:t>
            </a:r>
          </a:p>
          <a:p>
            <a:pPr>
              <a:buFont typeface="Wingdings" pitchFamily="2" charset="2"/>
              <a:buChar char="v"/>
            </a:pPr>
            <a:r>
              <a:rPr lang="ar-EG" sz="2600" b="1" dirty="0" smtClean="0"/>
              <a:t>إستقرار المسلمين وفي مصر والشمال الإفريقي .</a:t>
            </a:r>
          </a:p>
          <a:p>
            <a:pPr>
              <a:buFont typeface="Wingdings" pitchFamily="2" charset="2"/>
              <a:buChar char="v"/>
            </a:pPr>
            <a:r>
              <a:rPr lang="ar-EG" sz="2600" b="1" dirty="0" smtClean="0"/>
              <a:t>أخذوا يتاجرون مع السودان .</a:t>
            </a:r>
          </a:p>
          <a:p>
            <a:pPr>
              <a:buFont typeface="Wingdings" pitchFamily="2" charset="2"/>
              <a:buChar char="v"/>
            </a:pPr>
            <a:r>
              <a:rPr lang="ar-EG" sz="2600" b="1" dirty="0" smtClean="0"/>
              <a:t>اجتذب التاجر المسلم بأمانته ومعاملته وحسن خلقه كثيراً من سكان السودان إلى الإسلام فأخذوا يدخلون في دين الله أفواجاً.</a:t>
            </a:r>
          </a:p>
        </p:txBody>
      </p:sp>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6"/>
          <p:cNvPicPr>
            <a:picLocks noChangeAspect="1" noChangeArrowheads="1"/>
          </p:cNvPicPr>
          <p:nvPr/>
        </p:nvPicPr>
        <p:blipFill>
          <a:blip r:embed="rId11" cstate="print">
            <a:lum bright="-20000" contrast="40000"/>
          </a:blip>
          <a:srcRect/>
          <a:stretch>
            <a:fillRect/>
          </a:stretch>
        </p:blipFill>
        <p:spPr bwMode="auto">
          <a:xfrm>
            <a:off x="1428728" y="1214422"/>
            <a:ext cx="7429552" cy="6429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Snip Diagonal Corner Rectangle 11"/>
          <p:cNvSpPr/>
          <p:nvPr/>
        </p:nvSpPr>
        <p:spPr>
          <a:xfrm>
            <a:off x="1428728" y="2071678"/>
            <a:ext cx="7429552" cy="1714512"/>
          </a:xfrm>
          <a:prstGeom prst="snip2Diag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ar-EG" sz="2400" b="1" dirty="0" smtClean="0"/>
              <a:t>قرب الصومال من الجزيرة العربية</a:t>
            </a:r>
          </a:p>
          <a:p>
            <a:r>
              <a:rPr lang="ar-EG" sz="2400" b="1" dirty="0" smtClean="0"/>
              <a:t>هجرة عدد من القبائل العربية إليه ،والاستقرار في مدنه وموانئه الكبرى</a:t>
            </a:r>
          </a:p>
          <a:p>
            <a:r>
              <a:rPr lang="ar-EG" sz="2400" b="1" dirty="0" smtClean="0"/>
              <a:t>عندما ظهر الإسلام لقي دعاته ترحيباً عظيماً من القبائل الصومالية </a:t>
            </a:r>
          </a:p>
          <a:p>
            <a:r>
              <a:rPr lang="ar-EG" sz="2400" b="1" dirty="0" smtClean="0"/>
              <a:t>واستجابة سريعة منهم للدخول في الإسلام .</a:t>
            </a:r>
            <a:endParaRPr lang="en-US" sz="2400" b="1" dirty="0"/>
          </a:p>
        </p:txBody>
      </p:sp>
      <p:sp>
        <p:nvSpPr>
          <p:cNvPr id="14" name="Round Diagonal Corner Rectangle 13"/>
          <p:cNvSpPr/>
          <p:nvPr/>
        </p:nvSpPr>
        <p:spPr>
          <a:xfrm>
            <a:off x="1357290" y="4857760"/>
            <a:ext cx="7500990" cy="1714512"/>
          </a:xfrm>
          <a:prstGeom prst="round2DiagRect">
            <a:avLst/>
          </a:prstGeom>
        </p:spPr>
        <p:style>
          <a:lnRef idx="1">
            <a:schemeClr val="dk1"/>
          </a:lnRef>
          <a:fillRef idx="2">
            <a:schemeClr val="dk1"/>
          </a:fillRef>
          <a:effectRef idx="1">
            <a:schemeClr val="dk1"/>
          </a:effectRef>
          <a:fontRef idx="minor">
            <a:schemeClr val="dk1"/>
          </a:fontRef>
        </p:style>
        <p:txBody>
          <a:bodyPr rtlCol="0" anchor="ctr"/>
          <a:lstStyle/>
          <a:p>
            <a:pPr algn="justLow"/>
            <a:r>
              <a:rPr lang="ar-EG" sz="2400" b="1" dirty="0" smtClean="0"/>
              <a:t>بسبب عطف حكام الصين على الجاليات المسلمه ، وإعطائهم الحريه الدينيه، ومنحهم امتيازات واسعة أتاحت لهم فرص التنقل في البلاد، وممارسة نشاطهم الديني، وبناء المساجد ، استعان المغول بعد تثبيت أركان الدوله بالخبرة المسلمة في إدارة شؤون البلاد المالية والإدارية.</a:t>
            </a:r>
            <a:endParaRPr lang="en-US" sz="2400" b="1" dirty="0"/>
          </a:p>
        </p:txBody>
      </p:sp>
      <p:pic>
        <p:nvPicPr>
          <p:cNvPr id="15" name="Picture 7"/>
          <p:cNvPicPr>
            <a:picLocks noChangeAspect="1" noChangeArrowheads="1"/>
          </p:cNvPicPr>
          <p:nvPr/>
        </p:nvPicPr>
        <p:blipFill>
          <a:blip r:embed="rId12" cstate="print">
            <a:lum bright="-20000" contrast="40000"/>
          </a:blip>
          <a:srcRect/>
          <a:stretch>
            <a:fillRect/>
          </a:stretch>
        </p:blipFill>
        <p:spPr bwMode="auto">
          <a:xfrm>
            <a:off x="1357290" y="4000504"/>
            <a:ext cx="7453316" cy="685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 to="" calcmode="lin" valueType="num">
                                      <p:cBhvr>
                                        <p:cTn id="24" dur="1" fill="hold"/>
                                        <p:tgtEl>
                                          <p:spTgt spid="15"/>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hlinkshowjump?jump=endshow"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971600" y="60995"/>
            <a:ext cx="7343775" cy="703709"/>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4400" b="1" dirty="0" smtClean="0">
                <a:solidFill>
                  <a:srgbClr val="FF0000"/>
                </a:solidFill>
                <a:effectLst>
                  <a:outerShdw blurRad="38100" dist="38100" dir="2700000" algn="tl">
                    <a:srgbClr val="000000">
                      <a:alpha val="43137"/>
                    </a:srgbClr>
                  </a:outerShdw>
                </a:effectLst>
                <a:latin typeface="ae_AlBattar" pitchFamily="18" charset="-78"/>
                <a:cs typeface="ae_AlBattar" pitchFamily="18" charset="-78"/>
              </a:rPr>
              <a:t>الأسئله</a:t>
            </a:r>
            <a:endParaRPr lang="ar-SA" sz="4400" b="1" dirty="0">
              <a:solidFill>
                <a:srgbClr val="FF0000"/>
              </a:solidFill>
              <a:effectLst>
                <a:outerShdw blurRad="38100" dist="38100" dir="2700000" algn="tl">
                  <a:srgbClr val="000000">
                    <a:alpha val="43137"/>
                  </a:srgbClr>
                </a:outerShdw>
              </a:effectLst>
              <a:latin typeface="ae_AlBattar" pitchFamily="18" charset="-78"/>
              <a:cs typeface="ae_AlBattar" pitchFamily="18" charset="-78"/>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0"/>
            <a:ext cx="1368152" cy="1052736"/>
          </a:xfrm>
          <a:prstGeom prst="ellipse">
            <a:avLst/>
          </a:prstGeom>
          <a:ln>
            <a:noFill/>
          </a:ln>
          <a:effectLst>
            <a:softEdge rad="112500"/>
          </a:effectLst>
        </p:spPr>
      </p:pic>
      <p:pic>
        <p:nvPicPr>
          <p:cNvPr id="11" name="Picture 8"/>
          <p:cNvPicPr>
            <a:picLocks noChangeAspect="1" noChangeArrowheads="1"/>
          </p:cNvPicPr>
          <p:nvPr/>
        </p:nvPicPr>
        <p:blipFill>
          <a:blip r:embed="rId11" cstate="print">
            <a:lum bright="-20000" contrast="40000"/>
          </a:blip>
          <a:srcRect/>
          <a:stretch>
            <a:fillRect/>
          </a:stretch>
        </p:blipFill>
        <p:spPr bwMode="auto">
          <a:xfrm>
            <a:off x="1500166" y="1214422"/>
            <a:ext cx="7339015" cy="5715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2" name="Rounded Rectangle 11"/>
          <p:cNvSpPr/>
          <p:nvPr/>
        </p:nvSpPr>
        <p:spPr>
          <a:xfrm>
            <a:off x="1357290" y="2000240"/>
            <a:ext cx="7500990" cy="114300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Low"/>
            <a:r>
              <a:rPr lang="ar-EG" sz="3200" b="1" dirty="0" smtClean="0"/>
              <a:t>عملت تلك الجاليات على تنشيط الحركة التجارية هناك، </a:t>
            </a:r>
          </a:p>
          <a:p>
            <a:pPr algn="justLow"/>
            <a:r>
              <a:rPr lang="ar-EG" sz="3200" b="1" dirty="0" smtClean="0"/>
              <a:t>فكان ذلك مدعاة لعطف حكام الصين على تلك الجاليات،</a:t>
            </a:r>
            <a:endParaRPr lang="en-US" sz="3200" b="1" dirty="0"/>
          </a:p>
        </p:txBody>
      </p:sp>
      <p:pic>
        <p:nvPicPr>
          <p:cNvPr id="13" name="Picture 9"/>
          <p:cNvPicPr>
            <a:picLocks noChangeAspect="1" noChangeArrowheads="1"/>
          </p:cNvPicPr>
          <p:nvPr/>
        </p:nvPicPr>
        <p:blipFill>
          <a:blip r:embed="rId12" cstate="print">
            <a:lum bright="-20000" contrast="40000"/>
          </a:blip>
          <a:srcRect/>
          <a:stretch>
            <a:fillRect/>
          </a:stretch>
        </p:blipFill>
        <p:spPr bwMode="auto">
          <a:xfrm>
            <a:off x="1367582" y="3512657"/>
            <a:ext cx="7543038" cy="48784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4" name="Picture 10"/>
          <p:cNvPicPr>
            <a:picLocks noChangeAspect="1" noChangeArrowheads="1"/>
          </p:cNvPicPr>
          <p:nvPr/>
        </p:nvPicPr>
        <p:blipFill>
          <a:blip r:embed="rId13" cstate="print">
            <a:lum bright="-20000" contrast="40000"/>
          </a:blip>
          <a:srcRect/>
          <a:stretch>
            <a:fillRect/>
          </a:stretch>
        </p:blipFill>
        <p:spPr bwMode="auto">
          <a:xfrm>
            <a:off x="1357290" y="4548203"/>
            <a:ext cx="7553329" cy="180975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1"/>
                                          </p:val>
                                        </p:tav>
                                        <p:tav tm="100000">
                                          <p:val>
                                            <p:strVal val="#ppt_x"/>
                                          </p:val>
                                        </p:tav>
                                      </p:tavLst>
                                    </p:anim>
                                    <p:anim calcmode="lin" valueType="num">
                                      <p:cBhvr>
                                        <p:cTn id="9"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to="" calcmode="lin" valueType="num">
                                      <p:cBhvr>
                                        <p:cTn id="14" dur="1" fill="hold"/>
                                        <p:tgtEl>
                                          <p:spTgt spid="11"/>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24"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to="" calcmode="lin" valueType="num">
                                      <p:cBhvr>
                                        <p:cTn id="19" dur="1" fill="hold"/>
                                        <p:tgtEl>
                                          <p:spTgt spid="12"/>
                                        </p:tgtEl>
                                        <p:attrNameLst>
                                          <p:attrName/>
                                        </p:attrNameLst>
                                      </p:cBhvr>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 to="" calcmode="lin" valueType="num">
                                      <p:cBhvr>
                                        <p:cTn id="24" dur="1" fill="hold"/>
                                        <p:tgtEl>
                                          <p:spTgt spid="13"/>
                                        </p:tgtEl>
                                        <p:attrNameLst>
                                          <p:attrName/>
                                        </p:attrNameLst>
                                      </p:cBhvr>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 to="" calcmode="lin" valueType="num">
                                      <p:cBhvr>
                                        <p:cTn id="29" dur="1" fill="hold"/>
                                        <p:tgtEl>
                                          <p:spTgt spid="1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مجموعة 8"/>
          <p:cNvGrpSpPr>
            <a:grpSpLocks/>
          </p:cNvGrpSpPr>
          <p:nvPr/>
        </p:nvGrpSpPr>
        <p:grpSpPr bwMode="auto">
          <a:xfrm>
            <a:off x="-108520" y="1590657"/>
            <a:ext cx="1045691" cy="5267343"/>
            <a:chOff x="-108541" y="1590745"/>
            <a:chExt cx="1046237" cy="5267251"/>
          </a:xfrm>
        </p:grpSpPr>
        <p:pic>
          <p:nvPicPr>
            <p:cNvPr id="2052" name="Picture 5" descr="E:\صور تصاميم\up-arrow[1] نسخ.PNG">
              <a:hlinkClick r:id="" action="ppaction://hlinkshowjump?jump=previousslide"/>
              <a:hlinkHover r:id="" action="ppaction://noaction" highlightClick="1">
                <a:snd r:embed="rId3" name="الترجمة من Google#en-ar-ط§ظ„طھظ„.wav"/>
              </a:hlinkHover>
            </p:cNvPr>
            <p:cNvPicPr>
              <a:picLocks noChangeAspect="1" noChangeArrowheads="1"/>
            </p:cNvPicPr>
            <p:nvPr/>
          </p:nvPicPr>
          <p:blipFill>
            <a:blip r:embed="rId4" cstate="print"/>
            <a:srcRect/>
            <a:stretch>
              <a:fillRect/>
            </a:stretch>
          </p:blipFill>
          <p:spPr bwMode="auto">
            <a:xfrm>
              <a:off x="-108541" y="1590745"/>
              <a:ext cx="1046237" cy="1046237"/>
            </a:xfrm>
            <a:prstGeom prst="rect">
              <a:avLst/>
            </a:prstGeom>
            <a:noFill/>
            <a:ln w="9525">
              <a:noFill/>
              <a:miter lim="800000"/>
              <a:headEnd/>
              <a:tailEnd/>
            </a:ln>
          </p:spPr>
        </p:pic>
        <p:pic>
          <p:nvPicPr>
            <p:cNvPr id="2053" name="Picture 5" descr="E:\صور تصاميم\up-arrow[1] نسخ.PNG">
              <a:hlinkClick r:id="" action="ppaction://hlinkshowjump?jump=nextslide"/>
              <a:hlinkHover r:id="" action="ppaction://noaction" highlightClick="1">
                <a:snd r:embed="rId5" name="الترجمة من Google#en-ar-ط§ظ„طھظ„_2.wav"/>
              </a:hlinkHover>
            </p:cNvPr>
            <p:cNvPicPr>
              <a:picLocks noChangeAspect="1" noChangeArrowheads="1"/>
            </p:cNvPicPr>
            <p:nvPr/>
          </p:nvPicPr>
          <p:blipFill>
            <a:blip r:embed="rId4" cstate="print"/>
            <a:srcRect/>
            <a:stretch>
              <a:fillRect/>
            </a:stretch>
          </p:blipFill>
          <p:spPr bwMode="auto">
            <a:xfrm flipV="1">
              <a:off x="-108541" y="4869190"/>
              <a:ext cx="1046237" cy="1114003"/>
            </a:xfrm>
            <a:prstGeom prst="rect">
              <a:avLst/>
            </a:prstGeom>
            <a:noFill/>
            <a:ln w="9525">
              <a:noFill/>
              <a:miter lim="800000"/>
              <a:headEnd/>
              <a:tailEnd/>
            </a:ln>
          </p:spPr>
        </p:pic>
        <p:sp>
          <p:nvSpPr>
            <p:cNvPr id="8" name="مجسم مشطوف الحواف 7">
              <a:hlinkClick r:id="" action="ppaction://hlinkshowjump?jump=firstslide"/>
              <a:hlinkHover r:id="" action="ppaction://noaction" highlightClick="1">
                <a:snd r:embed="rId6" name="الترجمة من Google#en-ar-ط§ظ„طھظ„_3.wav"/>
              </a:hlinkHover>
            </p:cNvPr>
            <p:cNvSpPr/>
            <p:nvPr/>
          </p:nvSpPr>
          <p:spPr>
            <a:xfrm>
              <a:off x="107596" y="2492926"/>
              <a:ext cx="648073" cy="2448271"/>
            </a:xfrm>
            <a:prstGeom prst="bevel">
              <a:avLst/>
            </a:prstGeom>
          </p:spPr>
          <p:style>
            <a:lnRef idx="1">
              <a:schemeClr val="accent6"/>
            </a:lnRef>
            <a:fillRef idx="2">
              <a:schemeClr val="accent6"/>
            </a:fillRef>
            <a:effectRef idx="1">
              <a:schemeClr val="accent6"/>
            </a:effectRef>
            <a:fontRef idx="minor">
              <a:schemeClr val="dk1"/>
            </a:fontRef>
          </p:style>
          <p:txBody>
            <a:bodyPr vert="vert270" rtlCol="1" anchor="ctr"/>
            <a:lstStyle/>
            <a:p>
              <a:pPr algn="ctr" fontAlgn="auto">
                <a:spcBef>
                  <a:spcPts val="0"/>
                </a:spcBef>
                <a:spcAft>
                  <a:spcPts val="0"/>
                </a:spcAft>
                <a:defRPr/>
              </a:pPr>
              <a:r>
                <a:rPr lang="ar-SA" sz="3200" b="1" dirty="0">
                  <a:solidFill>
                    <a:srgbClr val="C00000"/>
                  </a:solidFill>
                  <a:effectLst>
                    <a:outerShdw blurRad="38100" dist="38100" dir="2700000" algn="tl">
                      <a:srgbClr val="000000">
                        <a:alpha val="43137"/>
                      </a:srgbClr>
                    </a:outerShdw>
                  </a:effectLst>
                </a:rPr>
                <a:t>الرئيسية</a:t>
              </a:r>
            </a:p>
          </p:txBody>
        </p:sp>
        <p:pic>
          <p:nvPicPr>
            <p:cNvPr id="2055" name="Picture 6" descr="C:\Documents and Settings\نور المعلم\My Documents\My Pictures\exit[1].png">
              <a:hlinkClick r:id="" action="ppaction://noaction" highlightClick="1">
                <a:snd r:embed="rId7" name="الترجمة من Google#en-ar-ط§ظ„طھظ„_4.wav"/>
              </a:hlinkClick>
              <a:hlinkHover r:id="" action="ppaction://noaction" highlightClick="1">
                <a:snd r:embed="rId7" name="الترجمة من Google#en-ar-ط§ظ„طھظ„_4.wav"/>
              </a:hlinkHover>
            </p:cNvPr>
            <p:cNvPicPr>
              <a:picLocks noChangeAspect="1" noChangeArrowheads="1"/>
            </p:cNvPicPr>
            <p:nvPr/>
          </p:nvPicPr>
          <p:blipFill>
            <a:blip r:embed="rId8" cstate="print"/>
            <a:srcRect/>
            <a:stretch>
              <a:fillRect/>
            </a:stretch>
          </p:blipFill>
          <p:spPr bwMode="auto">
            <a:xfrm>
              <a:off x="144521" y="5805260"/>
              <a:ext cx="755577" cy="1052736"/>
            </a:xfrm>
            <a:prstGeom prst="rect">
              <a:avLst/>
            </a:prstGeom>
            <a:noFill/>
            <a:ln w="9525">
              <a:noFill/>
              <a:miter lim="800000"/>
              <a:headEnd/>
              <a:tailEnd/>
            </a:ln>
          </p:spPr>
        </p:pic>
      </p:grpSp>
      <p:sp>
        <p:nvSpPr>
          <p:cNvPr id="10" name="شريط منحني إلى الأعلى 9"/>
          <p:cNvSpPr/>
          <p:nvPr/>
        </p:nvSpPr>
        <p:spPr>
          <a:xfrm>
            <a:off x="1043608" y="60995"/>
            <a:ext cx="7343775" cy="847725"/>
          </a:xfrm>
          <a:prstGeom prst="ellipseRibbon2">
            <a:avLst>
              <a:gd name="adj1" fmla="val 30050"/>
              <a:gd name="adj2" fmla="val 71352"/>
              <a:gd name="adj3" fmla="val 12500"/>
            </a:avLst>
          </a:prstGeom>
          <a:ln/>
        </p:spPr>
        <p:style>
          <a:lnRef idx="1">
            <a:schemeClr val="accent6"/>
          </a:lnRef>
          <a:fillRef idx="2">
            <a:schemeClr val="accent6"/>
          </a:fillRef>
          <a:effectRef idx="1">
            <a:schemeClr val="accent6"/>
          </a:effectRef>
          <a:fontRef idx="minor">
            <a:schemeClr val="dk1"/>
          </a:fontRef>
        </p:style>
        <p:txBody>
          <a:bodyPr rtlCol="1" anchor="ctr"/>
          <a:lstStyle/>
          <a:p>
            <a:pPr algn="ctr"/>
            <a:r>
              <a:rPr lang="ar-EG" sz="2800" b="1" dirty="0" smtClean="0">
                <a:solidFill>
                  <a:srgbClr val="C00000"/>
                </a:solidFill>
              </a:rPr>
              <a:t>أولا: ميادين القتال مع الفرس في العراق </a:t>
            </a:r>
            <a:endParaRPr lang="en-US" sz="2800" b="1" dirty="0">
              <a:solidFill>
                <a:srgbClr val="C00000"/>
              </a:solidFill>
            </a:endParaRPr>
          </a:p>
        </p:txBody>
      </p:sp>
      <p:pic>
        <p:nvPicPr>
          <p:cNvPr id="1026" name="Picture 2" descr="C:\Documents and Settings\mido\My Documents\Downloads\السعوديه.jpg"/>
          <p:cNvPicPr>
            <a:picLocks noChangeAspect="1" noChangeArrowheads="1"/>
          </p:cNvPicPr>
          <p:nvPr/>
        </p:nvPicPr>
        <p:blipFill>
          <a:blip r:embed="rId9" cstate="print">
            <a:lum bright="10000"/>
          </a:blip>
          <a:srcRect/>
          <a:stretch>
            <a:fillRect/>
          </a:stretch>
        </p:blipFill>
        <p:spPr bwMode="auto">
          <a:xfrm>
            <a:off x="35496" y="-27384"/>
            <a:ext cx="1152128" cy="1700808"/>
          </a:xfrm>
          <a:prstGeom prst="roundRect">
            <a:avLst>
              <a:gd name="adj" fmla="val 16667"/>
            </a:avLst>
          </a:prstGeom>
          <a:ln>
            <a:solidFill>
              <a:schemeClr val="tx2">
                <a:lumMod val="75000"/>
              </a:schemeClr>
            </a:solidFill>
          </a:ln>
          <a:effectLst>
            <a:glow rad="228600">
              <a:schemeClr val="accent4">
                <a:satMod val="175000"/>
                <a:alpha val="40000"/>
              </a:schemeClr>
            </a:glow>
            <a:outerShdw blurRad="152400" dist="12000" dir="900000" sy="98000" kx="110000" ky="200000" algn="tl" rotWithShape="0">
              <a:schemeClr val="accent4">
                <a:lumMod val="75000"/>
                <a:alpha val="30000"/>
              </a:schemeClr>
            </a:outerShdw>
          </a:effectLst>
          <a:scene3d>
            <a:camera prst="perspectiveAbove"/>
            <a:lightRig rig="threePt" dir="t"/>
          </a:scene3d>
          <a:sp3d contourW="6350" prstMaterial="matte">
            <a:bevelT w="101600" h="101600"/>
            <a:contourClr>
              <a:srgbClr val="969696"/>
            </a:contourClr>
          </a:sp3d>
        </p:spPr>
      </p:pic>
      <p:pic>
        <p:nvPicPr>
          <p:cNvPr id="2"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7884368" y="-27384"/>
            <a:ext cx="1368152" cy="1052736"/>
          </a:xfrm>
          <a:prstGeom prst="ellipse">
            <a:avLst/>
          </a:prstGeom>
          <a:ln>
            <a:noFill/>
          </a:ln>
          <a:effectLst>
            <a:softEdge rad="112500"/>
          </a:effectLst>
        </p:spPr>
      </p:pic>
      <p:sp>
        <p:nvSpPr>
          <p:cNvPr id="14" name="Down Arrow Callout 13"/>
          <p:cNvSpPr/>
          <p:nvPr/>
        </p:nvSpPr>
        <p:spPr>
          <a:xfrm>
            <a:off x="1331640" y="980728"/>
            <a:ext cx="7704856" cy="1440160"/>
          </a:xfrm>
          <a:prstGeom prst="downArrow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EG" sz="6000" dirty="0" smtClean="0"/>
              <a:t>أشهر المعارك في بلاد فارس</a:t>
            </a:r>
            <a:endParaRPr lang="en-US" sz="6000" dirty="0"/>
          </a:p>
        </p:txBody>
      </p:sp>
      <p:sp>
        <p:nvSpPr>
          <p:cNvPr id="15" name="Up Arrow Callout 14"/>
          <p:cNvSpPr/>
          <p:nvPr/>
        </p:nvSpPr>
        <p:spPr>
          <a:xfrm>
            <a:off x="1331640" y="2492896"/>
            <a:ext cx="7704856" cy="1584176"/>
          </a:xfrm>
          <a:prstGeom prst="upArrowCallou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ar-EG" sz="5400" dirty="0" smtClean="0">
                <a:solidFill>
                  <a:schemeClr val="tx1"/>
                </a:solidFill>
              </a:rPr>
              <a:t>معركة نهاوند (فتح الفتوح) 21 هـ</a:t>
            </a:r>
            <a:endParaRPr lang="en-US" sz="5400" dirty="0">
              <a:solidFill>
                <a:schemeClr val="tx1"/>
              </a:solidFill>
            </a:endParaRPr>
          </a:p>
        </p:txBody>
      </p:sp>
      <p:sp>
        <p:nvSpPr>
          <p:cNvPr id="17" name="Rounded Rectangle 16"/>
          <p:cNvSpPr/>
          <p:nvPr/>
        </p:nvSpPr>
        <p:spPr>
          <a:xfrm>
            <a:off x="1043608" y="4293096"/>
            <a:ext cx="8028384" cy="237626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
            <a:r>
              <a:rPr lang="ar-EG" sz="2800" b="1" dirty="0" smtClean="0"/>
              <a:t>في عام ( 20 </a:t>
            </a:r>
            <a:r>
              <a:rPr lang="ar-EG" sz="2800" b="1" dirty="0" smtClean="0"/>
              <a:t>هـ</a:t>
            </a:r>
            <a:r>
              <a:rPr lang="ar-SA" sz="2800" b="1" dirty="0" smtClean="0"/>
              <a:t> </a:t>
            </a:r>
            <a:r>
              <a:rPr lang="ar-EG" sz="2800" b="1" dirty="0" smtClean="0"/>
              <a:t>)</a:t>
            </a:r>
            <a:r>
              <a:rPr lang="ar-SA" sz="2800" b="1" dirty="0" smtClean="0"/>
              <a:t> </a:t>
            </a:r>
            <a:r>
              <a:rPr lang="ar-EG" sz="2800" b="1" dirty="0" smtClean="0"/>
              <a:t>جمع </a:t>
            </a:r>
            <a:r>
              <a:rPr lang="ar-EG" sz="2800" b="1" dirty="0" smtClean="0"/>
              <a:t>يزدجرد في نهاوند جيشاً من سائر الأقاليم الفارسية، </a:t>
            </a:r>
            <a:r>
              <a:rPr lang="ar-EG" sz="2800" b="1" dirty="0" smtClean="0"/>
              <a:t>تولى </a:t>
            </a:r>
            <a:r>
              <a:rPr lang="ar-EG" sz="2800" b="1" dirty="0" smtClean="0"/>
              <a:t>قيادته (الفيروزان) </a:t>
            </a:r>
            <a:r>
              <a:rPr lang="ar-SA" sz="2800" b="1" dirty="0" smtClean="0"/>
              <a:t>.</a:t>
            </a:r>
            <a:endParaRPr lang="ar-SA" sz="2800" b="1" dirty="0" smtClean="0"/>
          </a:p>
          <a:p>
            <a:pPr algn="just"/>
            <a:r>
              <a:rPr lang="ar-EG" sz="2800" b="1" dirty="0" smtClean="0"/>
              <a:t>جيش </a:t>
            </a:r>
            <a:r>
              <a:rPr lang="ar-EG" sz="2800" b="1" dirty="0" smtClean="0"/>
              <a:t>المسلمين </a:t>
            </a:r>
            <a:r>
              <a:rPr lang="ar-EG" sz="2800" b="1" dirty="0" smtClean="0"/>
              <a:t>عُين </a:t>
            </a:r>
            <a:r>
              <a:rPr lang="ar-EG" sz="2800" b="1" dirty="0" smtClean="0"/>
              <a:t>لقيادته </a:t>
            </a:r>
            <a:r>
              <a:rPr lang="ar-EG" sz="2800" b="1" dirty="0" smtClean="0"/>
              <a:t>(</a:t>
            </a:r>
            <a:r>
              <a:rPr lang="ar-EG" sz="2800" b="1" dirty="0" smtClean="0"/>
              <a:t>النعمان بن مقرِّن المزُني). </a:t>
            </a:r>
            <a:endParaRPr lang="ar-SA" sz="2800" b="1" dirty="0" smtClean="0"/>
          </a:p>
          <a:p>
            <a:pPr algn="just"/>
            <a:r>
              <a:rPr lang="ar-EG" sz="2800" b="1" dirty="0" smtClean="0"/>
              <a:t>أنتصر </a:t>
            </a:r>
            <a:r>
              <a:rPr lang="ar-EG" sz="2800" b="1" dirty="0" smtClean="0"/>
              <a:t>المسلمين في النهايه ، ودخل المسلمين نهاوند </a:t>
            </a:r>
            <a:r>
              <a:rPr lang="ar-EG" sz="2800" b="1" dirty="0" smtClean="0"/>
              <a:t>وقد </a:t>
            </a:r>
            <a:r>
              <a:rPr lang="ar-EG" sz="2800" b="1" dirty="0" smtClean="0"/>
              <a:t>اغتبط المسلمون بهذا النصر المؤزر فسموه (فتح الفتوح).</a:t>
            </a:r>
            <a:endParaRPr lang="en-US" sz="2800" b="1" dirty="0" smtClean="0"/>
          </a:p>
        </p:txBody>
      </p:sp>
      <p:pic>
        <p:nvPicPr>
          <p:cNvPr id="18"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6012160" y="1916832"/>
            <a:ext cx="2448272" cy="1152128"/>
          </a:xfrm>
          <a:prstGeom prst="ellipse">
            <a:avLst/>
          </a:prstGeom>
          <a:ln>
            <a:noFill/>
          </a:ln>
          <a:effectLst>
            <a:softEdge rad="112500"/>
          </a:effectLst>
        </p:spPr>
      </p:pic>
      <p:pic>
        <p:nvPicPr>
          <p:cNvPr id="19" name="Picture 2" descr="C:\Documents and Settings\mido\My Documents\Downloads\السعوديه.jpg"/>
          <p:cNvPicPr>
            <a:picLocks noChangeAspect="1" noChangeArrowheads="1"/>
          </p:cNvPicPr>
          <p:nvPr/>
        </p:nvPicPr>
        <p:blipFill>
          <a:blip r:embed="rId10" cstate="print">
            <a:lum bright="10000"/>
          </a:blip>
          <a:srcRect/>
          <a:stretch>
            <a:fillRect/>
          </a:stretch>
        </p:blipFill>
        <p:spPr bwMode="auto">
          <a:xfrm>
            <a:off x="1835696" y="1916832"/>
            <a:ext cx="2448272" cy="1124744"/>
          </a:xfrm>
          <a:prstGeom prst="ellipse">
            <a:avLst/>
          </a:prstGeom>
          <a:ln>
            <a:noFill/>
          </a:ln>
          <a:effectLst>
            <a:softEdge rad="112500"/>
          </a:effectLst>
        </p:spPr>
      </p:pic>
    </p:spTree>
  </p:cSld>
  <p:clrMapOvr>
    <a:masterClrMapping/>
  </p:clrMapOvr>
  <p:transition spd="med">
    <p:dissolv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amond(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checkerboard(across)">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2000"/>
                                        <p:tgtEl>
                                          <p:spTgt spid="18"/>
                                        </p:tgtEl>
                                      </p:cBhvr>
                                    </p:animEffect>
                                    <p:anim calcmode="lin" valueType="num">
                                      <p:cBhvr>
                                        <p:cTn id="18" dur="2000" fill="hold"/>
                                        <p:tgtEl>
                                          <p:spTgt spid="18"/>
                                        </p:tgtEl>
                                        <p:attrNameLst>
                                          <p:attrName>style.rotation</p:attrName>
                                        </p:attrNameLst>
                                      </p:cBhvr>
                                      <p:tavLst>
                                        <p:tav tm="0">
                                          <p:val>
                                            <p:fltVal val="720"/>
                                          </p:val>
                                        </p:tav>
                                        <p:tav tm="100000">
                                          <p:val>
                                            <p:fltVal val="0"/>
                                          </p:val>
                                        </p:tav>
                                      </p:tavLst>
                                    </p:anim>
                                    <p:anim calcmode="lin" valueType="num">
                                      <p:cBhvr>
                                        <p:cTn id="19" dur="2000" fill="hold"/>
                                        <p:tgtEl>
                                          <p:spTgt spid="18"/>
                                        </p:tgtEl>
                                        <p:attrNameLst>
                                          <p:attrName>ppt_h</p:attrName>
                                        </p:attrNameLst>
                                      </p:cBhvr>
                                      <p:tavLst>
                                        <p:tav tm="0">
                                          <p:val>
                                            <p:fltVal val="0"/>
                                          </p:val>
                                        </p:tav>
                                        <p:tav tm="100000">
                                          <p:val>
                                            <p:strVal val="#ppt_h"/>
                                          </p:val>
                                        </p:tav>
                                      </p:tavLst>
                                    </p:anim>
                                    <p:anim calcmode="lin" valueType="num">
                                      <p:cBhvr>
                                        <p:cTn id="20" dur="2000" fill="hold"/>
                                        <p:tgtEl>
                                          <p:spTgt spid="18"/>
                                        </p:tgtEl>
                                        <p:attrNameLst>
                                          <p:attrName>ppt_w</p:attrName>
                                        </p:attrNameLst>
                                      </p:cBhvr>
                                      <p:tavLst>
                                        <p:tav tm="0">
                                          <p:val>
                                            <p:fltVal val="0"/>
                                          </p:val>
                                        </p:tav>
                                        <p:tav tm="100000">
                                          <p:val>
                                            <p:strVal val="#ppt_w"/>
                                          </p:val>
                                        </p:tav>
                                      </p:tavLst>
                                    </p:anim>
                                  </p:childTnLst>
                                </p:cTn>
                              </p:par>
                              <p:par>
                                <p:cTn id="21" presetID="35"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2000"/>
                                        <p:tgtEl>
                                          <p:spTgt spid="19"/>
                                        </p:tgtEl>
                                      </p:cBhvr>
                                    </p:animEffect>
                                    <p:anim calcmode="lin" valueType="num">
                                      <p:cBhvr>
                                        <p:cTn id="24" dur="2000" fill="hold"/>
                                        <p:tgtEl>
                                          <p:spTgt spid="19"/>
                                        </p:tgtEl>
                                        <p:attrNameLst>
                                          <p:attrName>style.rotation</p:attrName>
                                        </p:attrNameLst>
                                      </p:cBhvr>
                                      <p:tavLst>
                                        <p:tav tm="0">
                                          <p:val>
                                            <p:fltVal val="720"/>
                                          </p:val>
                                        </p:tav>
                                        <p:tav tm="100000">
                                          <p:val>
                                            <p:fltVal val="0"/>
                                          </p:val>
                                        </p:tav>
                                      </p:tavLst>
                                    </p:anim>
                                    <p:anim calcmode="lin" valueType="num">
                                      <p:cBhvr>
                                        <p:cTn id="25" dur="2000" fill="hold"/>
                                        <p:tgtEl>
                                          <p:spTgt spid="19"/>
                                        </p:tgtEl>
                                        <p:attrNameLst>
                                          <p:attrName>ppt_h</p:attrName>
                                        </p:attrNameLst>
                                      </p:cBhvr>
                                      <p:tavLst>
                                        <p:tav tm="0">
                                          <p:val>
                                            <p:fltVal val="0"/>
                                          </p:val>
                                        </p:tav>
                                        <p:tav tm="100000">
                                          <p:val>
                                            <p:strVal val="#ppt_h"/>
                                          </p:val>
                                        </p:tav>
                                      </p:tavLst>
                                    </p:anim>
                                    <p:anim calcmode="lin" valueType="num">
                                      <p:cBhvr>
                                        <p:cTn id="26" dur="2000" fill="hold"/>
                                        <p:tgtEl>
                                          <p:spTgt spid="19"/>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24"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to="" calcmode="lin" valueType="num">
                                      <p:cBhvr>
                                        <p:cTn id="31" dur="1" fill="hold"/>
                                        <p:tgtEl>
                                          <p:spTgt spid="15"/>
                                        </p:tgtEl>
                                        <p:attrNameLst>
                                          <p:attrName/>
                                        </p:attrNameLst>
                                      </p:cBhvr>
                                    </p:anim>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grpId="0" nodeType="click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80">
                                          <p:stCondLst>
                                            <p:cond delay="0"/>
                                          </p:stCondLst>
                                        </p:cTn>
                                        <p:tgtEl>
                                          <p:spTgt spid="17"/>
                                        </p:tgtEl>
                                      </p:cBhvr>
                                    </p:animEffect>
                                    <p:anim calcmode="lin" valueType="num">
                                      <p:cBhvr>
                                        <p:cTn id="37"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42" dur="26">
                                          <p:stCondLst>
                                            <p:cond delay="650"/>
                                          </p:stCondLst>
                                        </p:cTn>
                                        <p:tgtEl>
                                          <p:spTgt spid="17"/>
                                        </p:tgtEl>
                                      </p:cBhvr>
                                      <p:to x="100000" y="60000"/>
                                    </p:animScale>
                                    <p:animScale>
                                      <p:cBhvr>
                                        <p:cTn id="43" dur="166" decel="50000">
                                          <p:stCondLst>
                                            <p:cond delay="676"/>
                                          </p:stCondLst>
                                        </p:cTn>
                                        <p:tgtEl>
                                          <p:spTgt spid="17"/>
                                        </p:tgtEl>
                                      </p:cBhvr>
                                      <p:to x="100000" y="100000"/>
                                    </p:animScale>
                                    <p:animScale>
                                      <p:cBhvr>
                                        <p:cTn id="44" dur="26">
                                          <p:stCondLst>
                                            <p:cond delay="1312"/>
                                          </p:stCondLst>
                                        </p:cTn>
                                        <p:tgtEl>
                                          <p:spTgt spid="17"/>
                                        </p:tgtEl>
                                      </p:cBhvr>
                                      <p:to x="100000" y="80000"/>
                                    </p:animScale>
                                    <p:animScale>
                                      <p:cBhvr>
                                        <p:cTn id="45" dur="166" decel="50000">
                                          <p:stCondLst>
                                            <p:cond delay="1338"/>
                                          </p:stCondLst>
                                        </p:cTn>
                                        <p:tgtEl>
                                          <p:spTgt spid="17"/>
                                        </p:tgtEl>
                                      </p:cBhvr>
                                      <p:to x="100000" y="100000"/>
                                    </p:animScale>
                                    <p:animScale>
                                      <p:cBhvr>
                                        <p:cTn id="46" dur="26">
                                          <p:stCondLst>
                                            <p:cond delay="1642"/>
                                          </p:stCondLst>
                                        </p:cTn>
                                        <p:tgtEl>
                                          <p:spTgt spid="17"/>
                                        </p:tgtEl>
                                      </p:cBhvr>
                                      <p:to x="100000" y="90000"/>
                                    </p:animScale>
                                    <p:animScale>
                                      <p:cBhvr>
                                        <p:cTn id="47" dur="166" decel="50000">
                                          <p:stCondLst>
                                            <p:cond delay="1668"/>
                                          </p:stCondLst>
                                        </p:cTn>
                                        <p:tgtEl>
                                          <p:spTgt spid="17"/>
                                        </p:tgtEl>
                                      </p:cBhvr>
                                      <p:to x="100000" y="100000"/>
                                    </p:animScale>
                                    <p:animScale>
                                      <p:cBhvr>
                                        <p:cTn id="48" dur="26">
                                          <p:stCondLst>
                                            <p:cond delay="1808"/>
                                          </p:stCondLst>
                                        </p:cTn>
                                        <p:tgtEl>
                                          <p:spTgt spid="17"/>
                                        </p:tgtEl>
                                      </p:cBhvr>
                                      <p:to x="100000" y="95000"/>
                                    </p:animScale>
                                    <p:animScale>
                                      <p:cBhvr>
                                        <p:cTn id="49"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5" grpId="0" animBg="1"/>
      <p:bldP spid="17" grpId="0" animBg="1"/>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4041</TotalTime>
  <Words>7955</Words>
  <Application>Microsoft Office PowerPoint</Application>
  <PresentationFormat>On-screen Show (4:3)</PresentationFormat>
  <Paragraphs>537</Paragraphs>
  <Slides>83</Slides>
  <Notes>0</Notes>
  <HiddenSlides>0</HiddenSlides>
  <MMClips>0</MMClips>
  <ScaleCrop>false</ScaleCrop>
  <HeadingPairs>
    <vt:vector size="4" baseType="variant">
      <vt:variant>
        <vt:lpstr>Theme</vt:lpstr>
      </vt:variant>
      <vt:variant>
        <vt:i4>1</vt:i4>
      </vt:variant>
      <vt:variant>
        <vt:lpstr>Slide Titles</vt:lpstr>
      </vt:variant>
      <vt:variant>
        <vt:i4>83</vt:i4>
      </vt:variant>
    </vt:vector>
  </HeadingPairs>
  <TitlesOfParts>
    <vt:vector size="84" baseType="lpstr">
      <vt:lpstr>سمة Office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Noor Elmo3alem</dc:creator>
  <cp:lastModifiedBy>engzien</cp:lastModifiedBy>
  <cp:revision>452</cp:revision>
  <dcterms:created xsi:type="dcterms:W3CDTF">2011-05-06T17:31:15Z</dcterms:created>
  <dcterms:modified xsi:type="dcterms:W3CDTF">2011-11-07T20:10:03Z</dcterms:modified>
</cp:coreProperties>
</file>