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84" r:id="rId4"/>
    <p:sldId id="264" r:id="rId5"/>
    <p:sldId id="262" r:id="rId6"/>
    <p:sldId id="263" r:id="rId7"/>
    <p:sldId id="296" r:id="rId8"/>
    <p:sldId id="267" r:id="rId9"/>
    <p:sldId id="291" r:id="rId10"/>
    <p:sldId id="269" r:id="rId11"/>
    <p:sldId id="271" r:id="rId12"/>
    <p:sldId id="270" r:id="rId13"/>
    <p:sldId id="292" r:id="rId14"/>
    <p:sldId id="274" r:id="rId15"/>
    <p:sldId id="275" r:id="rId16"/>
    <p:sldId id="297" r:id="rId1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323"/>
    <a:srgbClr val="D2232A"/>
    <a:srgbClr val="BC5C14"/>
    <a:srgbClr val="357C2A"/>
    <a:srgbClr val="21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Public libraries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2008 total 7000</c:v>
                </c:pt>
                <c:pt idx="1">
                  <c:v>2009 total 9000</c:v>
                </c:pt>
                <c:pt idx="2">
                  <c:v>2010 total 13,500</c:v>
                </c:pt>
                <c:pt idx="3">
                  <c:v>2011 total 18,000</c:v>
                </c:pt>
                <c:pt idx="4">
                  <c:v>2012 total 23,500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5750</c:v>
                </c:pt>
                <c:pt idx="1">
                  <c:v>6000</c:v>
                </c:pt>
                <c:pt idx="2">
                  <c:v>9000</c:v>
                </c:pt>
                <c:pt idx="3" formatCode="#,##0">
                  <c:v>10000</c:v>
                </c:pt>
                <c:pt idx="4" formatCode="#,##0">
                  <c:v>12000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Colleges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2008 total 7000</c:v>
                </c:pt>
                <c:pt idx="1">
                  <c:v>2009 total 9000</c:v>
                </c:pt>
                <c:pt idx="2">
                  <c:v>2010 total 13,500</c:v>
                </c:pt>
                <c:pt idx="3">
                  <c:v>2011 total 18,000</c:v>
                </c:pt>
                <c:pt idx="4">
                  <c:v>2012 total 23,500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500</c:v>
                </c:pt>
                <c:pt idx="1">
                  <c:v>1000</c:v>
                </c:pt>
                <c:pt idx="2">
                  <c:v>1700</c:v>
                </c:pt>
                <c:pt idx="3">
                  <c:v>2500</c:v>
                </c:pt>
                <c:pt idx="4">
                  <c:v>6000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Prisons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2008 total 7000</c:v>
                </c:pt>
                <c:pt idx="1">
                  <c:v>2009 total 9000</c:v>
                </c:pt>
                <c:pt idx="2">
                  <c:v>2010 total 13,500</c:v>
                </c:pt>
                <c:pt idx="3">
                  <c:v>2011 total 18,000</c:v>
                </c:pt>
                <c:pt idx="4">
                  <c:v>2012 total 23,500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500</c:v>
                </c:pt>
                <c:pt idx="1">
                  <c:v>1000</c:v>
                </c:pt>
                <c:pt idx="2">
                  <c:v>1000</c:v>
                </c:pt>
                <c:pt idx="3">
                  <c:v>3000</c:v>
                </c:pt>
                <c:pt idx="4">
                  <c:v>4000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Workplaces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2008 total 7000</c:v>
                </c:pt>
                <c:pt idx="1">
                  <c:v>2009 total 9000</c:v>
                </c:pt>
                <c:pt idx="2">
                  <c:v>2010 total 13,500</c:v>
                </c:pt>
                <c:pt idx="3">
                  <c:v>2011 total 18,000</c:v>
                </c:pt>
                <c:pt idx="4">
                  <c:v>2012 total 23,500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250</c:v>
                </c:pt>
                <c:pt idx="1">
                  <c:v>1000</c:v>
                </c:pt>
                <c:pt idx="2">
                  <c:v>1800</c:v>
                </c:pt>
                <c:pt idx="3">
                  <c:v>2500</c:v>
                </c:pt>
                <c:pt idx="4">
                  <c:v>1500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684672"/>
        <c:axId val="81637312"/>
      </c:barChart>
      <c:catAx>
        <c:axId val="110684672"/>
        <c:scaling>
          <c:orientation val="minMax"/>
        </c:scaling>
        <c:delete val="0"/>
        <c:axPos val="b"/>
        <c:majorTickMark val="out"/>
        <c:minorTickMark val="none"/>
        <c:tickLblPos val="nextTo"/>
        <c:crossAx val="81637312"/>
        <c:crosses val="autoZero"/>
        <c:auto val="1"/>
        <c:lblAlgn val="ctr"/>
        <c:lblOffset val="100"/>
        <c:noMultiLvlLbl val="0"/>
      </c:catAx>
      <c:valAx>
        <c:axId val="81637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06846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EF467A-A0BA-4BFE-8DC4-17F2E334CB7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67EB374-EB23-4F76-9EFF-728202C052CF}">
      <dgm:prSet phldrT="[Text]" custT="1"/>
      <dgm:spPr/>
      <dgm:t>
        <a:bodyPr/>
        <a:lstStyle/>
        <a:p>
          <a:r>
            <a:rPr lang="en-GB" sz="1800" b="1" dirty="0" smtClean="0"/>
            <a:t>Learners  engaged in (more) text</a:t>
          </a:r>
          <a:endParaRPr lang="en-GB" sz="1800" b="1" dirty="0"/>
        </a:p>
      </dgm:t>
    </dgm:pt>
    <dgm:pt modelId="{E52628E7-DC10-4A40-8F79-8FBAECFD76ED}" type="parTrans" cxnId="{01CC3EEC-DEEB-446D-958B-15E704E184C0}">
      <dgm:prSet/>
      <dgm:spPr/>
      <dgm:t>
        <a:bodyPr/>
        <a:lstStyle/>
        <a:p>
          <a:endParaRPr lang="en-GB"/>
        </a:p>
      </dgm:t>
    </dgm:pt>
    <dgm:pt modelId="{EC5EA81A-C292-4084-BBE0-6FE57D9FF02E}" type="sibTrans" cxnId="{01CC3EEC-DEEB-446D-958B-15E704E184C0}">
      <dgm:prSet/>
      <dgm:spPr/>
      <dgm:t>
        <a:bodyPr/>
        <a:lstStyle/>
        <a:p>
          <a:endParaRPr lang="en-GB"/>
        </a:p>
      </dgm:t>
    </dgm:pt>
    <dgm:pt modelId="{B3C26405-3A86-45A3-9876-DA4C2B88E538}">
      <dgm:prSet phldrT="[Text]" custT="1"/>
      <dgm:spPr/>
      <dgm:t>
        <a:bodyPr/>
        <a:lstStyle/>
        <a:p>
          <a:r>
            <a:rPr lang="en-GB" sz="1800" b="1" dirty="0" smtClean="0"/>
            <a:t>Learners enjoy reading</a:t>
          </a:r>
          <a:endParaRPr lang="en-GB" sz="1800" b="1" dirty="0"/>
        </a:p>
      </dgm:t>
    </dgm:pt>
    <dgm:pt modelId="{7524182C-45C2-49BA-9E10-4DD6B5AF5101}" type="parTrans" cxnId="{37D049D5-BCF1-4167-A83A-2F6377A96705}">
      <dgm:prSet/>
      <dgm:spPr/>
      <dgm:t>
        <a:bodyPr/>
        <a:lstStyle/>
        <a:p>
          <a:endParaRPr lang="en-GB"/>
        </a:p>
      </dgm:t>
    </dgm:pt>
    <dgm:pt modelId="{5E1AD6B7-DD51-40F1-B46F-6F7B4341EC45}" type="sibTrans" cxnId="{37D049D5-BCF1-4167-A83A-2F6377A96705}">
      <dgm:prSet/>
      <dgm:spPr/>
      <dgm:t>
        <a:bodyPr/>
        <a:lstStyle/>
        <a:p>
          <a:endParaRPr lang="en-GB"/>
        </a:p>
      </dgm:t>
    </dgm:pt>
    <dgm:pt modelId="{0841945C-22CF-42BC-85DA-7CE1883B0B29}">
      <dgm:prSet phldrT="[Text]" custT="1"/>
      <dgm:spPr/>
      <dgm:t>
        <a:bodyPr/>
        <a:lstStyle/>
        <a:p>
          <a:r>
            <a:rPr lang="en-GB" sz="1800" b="1" dirty="0" smtClean="0"/>
            <a:t>Learners</a:t>
          </a:r>
          <a:br>
            <a:rPr lang="en-GB" sz="1800" b="1" dirty="0" smtClean="0"/>
          </a:br>
          <a:r>
            <a:rPr lang="en-GB" sz="1800" b="1" dirty="0" smtClean="0"/>
            <a:t>practise skills</a:t>
          </a:r>
          <a:endParaRPr lang="en-GB" sz="1800" b="1" dirty="0"/>
        </a:p>
      </dgm:t>
    </dgm:pt>
    <dgm:pt modelId="{A4B3E7AE-D468-49D0-88D7-1D1192455867}" type="parTrans" cxnId="{92343A64-1F0A-418F-8FE0-5CB26D554F58}">
      <dgm:prSet/>
      <dgm:spPr/>
      <dgm:t>
        <a:bodyPr/>
        <a:lstStyle/>
        <a:p>
          <a:endParaRPr lang="en-GB"/>
        </a:p>
      </dgm:t>
    </dgm:pt>
    <dgm:pt modelId="{69FA1275-EFF5-4880-B9D5-4B4A73FC09D1}" type="sibTrans" cxnId="{92343A64-1F0A-418F-8FE0-5CB26D554F58}">
      <dgm:prSet/>
      <dgm:spPr/>
      <dgm:t>
        <a:bodyPr/>
        <a:lstStyle/>
        <a:p>
          <a:endParaRPr lang="en-GB"/>
        </a:p>
      </dgm:t>
    </dgm:pt>
    <dgm:pt modelId="{D35552D1-3E49-4228-8D35-9BADECF72585}">
      <dgm:prSet phldrT="[Text]" custT="1"/>
      <dgm:spPr/>
      <dgm:t>
        <a:bodyPr/>
        <a:lstStyle/>
        <a:p>
          <a:r>
            <a:rPr lang="en-GB" sz="1800" b="1" dirty="0" smtClean="0"/>
            <a:t>Learners improve skills</a:t>
          </a:r>
          <a:endParaRPr lang="en-GB" sz="1800" b="1" dirty="0"/>
        </a:p>
      </dgm:t>
    </dgm:pt>
    <dgm:pt modelId="{4915BF81-0E6A-4849-A7DF-06363B6A6342}" type="parTrans" cxnId="{A84DBAF5-FB67-4E39-BA5A-29FFC3381CB1}">
      <dgm:prSet/>
      <dgm:spPr/>
      <dgm:t>
        <a:bodyPr/>
        <a:lstStyle/>
        <a:p>
          <a:endParaRPr lang="en-GB"/>
        </a:p>
      </dgm:t>
    </dgm:pt>
    <dgm:pt modelId="{0A93AEED-FF9B-4978-83CD-DC34DA86A858}" type="sibTrans" cxnId="{A84DBAF5-FB67-4E39-BA5A-29FFC3381CB1}">
      <dgm:prSet/>
      <dgm:spPr/>
      <dgm:t>
        <a:bodyPr/>
        <a:lstStyle/>
        <a:p>
          <a:endParaRPr lang="en-GB"/>
        </a:p>
      </dgm:t>
    </dgm:pt>
    <dgm:pt modelId="{19FC9443-7500-4F27-AA99-3F3C77C2E5E7}">
      <dgm:prSet phldrT="[Text]" custT="1"/>
      <dgm:spPr/>
      <dgm:t>
        <a:bodyPr/>
        <a:lstStyle/>
        <a:p>
          <a:r>
            <a:rPr lang="en-GB" sz="1800" b="1" dirty="0" smtClean="0"/>
            <a:t>Learners </a:t>
          </a:r>
          <a:br>
            <a:rPr lang="en-GB" sz="1800" b="1" dirty="0" smtClean="0"/>
          </a:br>
          <a:r>
            <a:rPr lang="en-GB" sz="1800" b="1" dirty="0" smtClean="0"/>
            <a:t>want to read more</a:t>
          </a:r>
        </a:p>
      </dgm:t>
    </dgm:pt>
    <dgm:pt modelId="{85A1194E-3106-4239-BC6C-A820DB558DF3}" type="parTrans" cxnId="{487BC63F-8CC6-4AAB-8A26-C61C206F79A9}">
      <dgm:prSet/>
      <dgm:spPr/>
      <dgm:t>
        <a:bodyPr/>
        <a:lstStyle/>
        <a:p>
          <a:endParaRPr lang="en-GB"/>
        </a:p>
      </dgm:t>
    </dgm:pt>
    <dgm:pt modelId="{1133B86A-E32B-4322-837D-6F94422B06CB}" type="sibTrans" cxnId="{487BC63F-8CC6-4AAB-8A26-C61C206F79A9}">
      <dgm:prSet/>
      <dgm:spPr/>
      <dgm:t>
        <a:bodyPr/>
        <a:lstStyle/>
        <a:p>
          <a:endParaRPr lang="en-GB"/>
        </a:p>
      </dgm:t>
    </dgm:pt>
    <dgm:pt modelId="{E73A8922-A4F6-4383-91B7-326B94B51FE4}" type="pres">
      <dgm:prSet presAssocID="{C3EF467A-A0BA-4BFE-8DC4-17F2E334CB7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BC196A3-93DF-4286-A4E8-43B920000124}" type="pres">
      <dgm:prSet presAssocID="{667EB374-EB23-4F76-9EFF-728202C052CF}" presName="dummy" presStyleCnt="0"/>
      <dgm:spPr/>
    </dgm:pt>
    <dgm:pt modelId="{4A20E792-4232-40D3-AF13-B79F8AF84DBF}" type="pres">
      <dgm:prSet presAssocID="{667EB374-EB23-4F76-9EFF-728202C052CF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F65CCF-7F8C-49C1-9DB4-F0A9C9774627}" type="pres">
      <dgm:prSet presAssocID="{EC5EA81A-C292-4084-BBE0-6FE57D9FF02E}" presName="sibTrans" presStyleLbl="node1" presStyleIdx="0" presStyleCnt="5"/>
      <dgm:spPr/>
      <dgm:t>
        <a:bodyPr/>
        <a:lstStyle/>
        <a:p>
          <a:endParaRPr lang="en-GB"/>
        </a:p>
      </dgm:t>
    </dgm:pt>
    <dgm:pt modelId="{7FE13525-C0FA-4264-B04B-670C538B26A3}" type="pres">
      <dgm:prSet presAssocID="{B3C26405-3A86-45A3-9876-DA4C2B88E538}" presName="dummy" presStyleCnt="0"/>
      <dgm:spPr/>
    </dgm:pt>
    <dgm:pt modelId="{344F0D3B-3C06-48B6-B26B-BEF83F4651C6}" type="pres">
      <dgm:prSet presAssocID="{B3C26405-3A86-45A3-9876-DA4C2B88E538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0D5C4B-AA8A-4E77-A5A8-AAAF947C9353}" type="pres">
      <dgm:prSet presAssocID="{5E1AD6B7-DD51-40F1-B46F-6F7B4341EC45}" presName="sibTrans" presStyleLbl="node1" presStyleIdx="1" presStyleCnt="5"/>
      <dgm:spPr/>
      <dgm:t>
        <a:bodyPr/>
        <a:lstStyle/>
        <a:p>
          <a:endParaRPr lang="en-GB"/>
        </a:p>
      </dgm:t>
    </dgm:pt>
    <dgm:pt modelId="{A48BD189-DC56-4007-ABFB-DF326E40ACF6}" type="pres">
      <dgm:prSet presAssocID="{0841945C-22CF-42BC-85DA-7CE1883B0B29}" presName="dummy" presStyleCnt="0"/>
      <dgm:spPr/>
    </dgm:pt>
    <dgm:pt modelId="{4EAB4DB8-0351-487A-B8C3-282419FA4601}" type="pres">
      <dgm:prSet presAssocID="{0841945C-22CF-42BC-85DA-7CE1883B0B29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DB4035-23AE-4065-B793-43077908C6E0}" type="pres">
      <dgm:prSet presAssocID="{69FA1275-EFF5-4880-B9D5-4B4A73FC09D1}" presName="sibTrans" presStyleLbl="node1" presStyleIdx="2" presStyleCnt="5"/>
      <dgm:spPr/>
      <dgm:t>
        <a:bodyPr/>
        <a:lstStyle/>
        <a:p>
          <a:endParaRPr lang="en-GB"/>
        </a:p>
      </dgm:t>
    </dgm:pt>
    <dgm:pt modelId="{BCA1511E-8F34-4C72-9F6D-A816038C4BA6}" type="pres">
      <dgm:prSet presAssocID="{D35552D1-3E49-4228-8D35-9BADECF72585}" presName="dummy" presStyleCnt="0"/>
      <dgm:spPr/>
    </dgm:pt>
    <dgm:pt modelId="{66C8036C-FFBD-48DF-94FE-44777A89164E}" type="pres">
      <dgm:prSet presAssocID="{D35552D1-3E49-4228-8D35-9BADECF72585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F539A1-E97B-45B1-BFF5-42FED0F7FA80}" type="pres">
      <dgm:prSet presAssocID="{0A93AEED-FF9B-4978-83CD-DC34DA86A858}" presName="sibTrans" presStyleLbl="node1" presStyleIdx="3" presStyleCnt="5"/>
      <dgm:spPr/>
      <dgm:t>
        <a:bodyPr/>
        <a:lstStyle/>
        <a:p>
          <a:endParaRPr lang="en-GB"/>
        </a:p>
      </dgm:t>
    </dgm:pt>
    <dgm:pt modelId="{76470B34-4D63-4F8B-9B39-9B3E96470E95}" type="pres">
      <dgm:prSet presAssocID="{19FC9443-7500-4F27-AA99-3F3C77C2E5E7}" presName="dummy" presStyleCnt="0"/>
      <dgm:spPr/>
    </dgm:pt>
    <dgm:pt modelId="{E88ED483-DBF9-4C4B-847E-C4616043DFF2}" type="pres">
      <dgm:prSet presAssocID="{19FC9443-7500-4F27-AA99-3F3C77C2E5E7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43DA35-41B2-4079-9BA1-A8F56D11FC70}" type="pres">
      <dgm:prSet presAssocID="{1133B86A-E32B-4322-837D-6F94422B06CB}" presName="sibTrans" presStyleLbl="node1" presStyleIdx="4" presStyleCnt="5"/>
      <dgm:spPr/>
      <dgm:t>
        <a:bodyPr/>
        <a:lstStyle/>
        <a:p>
          <a:endParaRPr lang="en-GB"/>
        </a:p>
      </dgm:t>
    </dgm:pt>
  </dgm:ptLst>
  <dgm:cxnLst>
    <dgm:cxn modelId="{C8A0EF44-EE81-462F-823A-E922511E3468}" type="presOf" srcId="{0841945C-22CF-42BC-85DA-7CE1883B0B29}" destId="{4EAB4DB8-0351-487A-B8C3-282419FA4601}" srcOrd="0" destOrd="0" presId="urn:microsoft.com/office/officeart/2005/8/layout/cycle1"/>
    <dgm:cxn modelId="{9FEE8A5B-104B-4403-AF95-5522BF597C4D}" type="presOf" srcId="{69FA1275-EFF5-4880-B9D5-4B4A73FC09D1}" destId="{24DB4035-23AE-4065-B793-43077908C6E0}" srcOrd="0" destOrd="0" presId="urn:microsoft.com/office/officeart/2005/8/layout/cycle1"/>
    <dgm:cxn modelId="{701FA074-9CE5-4286-AA0C-C74CB3F7A86A}" type="presOf" srcId="{5E1AD6B7-DD51-40F1-B46F-6F7B4341EC45}" destId="{B70D5C4B-AA8A-4E77-A5A8-AAAF947C9353}" srcOrd="0" destOrd="0" presId="urn:microsoft.com/office/officeart/2005/8/layout/cycle1"/>
    <dgm:cxn modelId="{92343A64-1F0A-418F-8FE0-5CB26D554F58}" srcId="{C3EF467A-A0BA-4BFE-8DC4-17F2E334CB77}" destId="{0841945C-22CF-42BC-85DA-7CE1883B0B29}" srcOrd="2" destOrd="0" parTransId="{A4B3E7AE-D468-49D0-88D7-1D1192455867}" sibTransId="{69FA1275-EFF5-4880-B9D5-4B4A73FC09D1}"/>
    <dgm:cxn modelId="{487BC63F-8CC6-4AAB-8A26-C61C206F79A9}" srcId="{C3EF467A-A0BA-4BFE-8DC4-17F2E334CB77}" destId="{19FC9443-7500-4F27-AA99-3F3C77C2E5E7}" srcOrd="4" destOrd="0" parTransId="{85A1194E-3106-4239-BC6C-A820DB558DF3}" sibTransId="{1133B86A-E32B-4322-837D-6F94422B06CB}"/>
    <dgm:cxn modelId="{01CC3EEC-DEEB-446D-958B-15E704E184C0}" srcId="{C3EF467A-A0BA-4BFE-8DC4-17F2E334CB77}" destId="{667EB374-EB23-4F76-9EFF-728202C052CF}" srcOrd="0" destOrd="0" parTransId="{E52628E7-DC10-4A40-8F79-8FBAECFD76ED}" sibTransId="{EC5EA81A-C292-4084-BBE0-6FE57D9FF02E}"/>
    <dgm:cxn modelId="{50AC1C1B-069C-4F14-9F58-2E4C204547C1}" type="presOf" srcId="{EC5EA81A-C292-4084-BBE0-6FE57D9FF02E}" destId="{9CF65CCF-7F8C-49C1-9DB4-F0A9C9774627}" srcOrd="0" destOrd="0" presId="urn:microsoft.com/office/officeart/2005/8/layout/cycle1"/>
    <dgm:cxn modelId="{C41B6A0F-84BD-4DE9-8193-66DD2C9667C5}" type="presOf" srcId="{C3EF467A-A0BA-4BFE-8DC4-17F2E334CB77}" destId="{E73A8922-A4F6-4383-91B7-326B94B51FE4}" srcOrd="0" destOrd="0" presId="urn:microsoft.com/office/officeart/2005/8/layout/cycle1"/>
    <dgm:cxn modelId="{DF7011E6-B341-4947-B191-EF13B5E060DE}" type="presOf" srcId="{19FC9443-7500-4F27-AA99-3F3C77C2E5E7}" destId="{E88ED483-DBF9-4C4B-847E-C4616043DFF2}" srcOrd="0" destOrd="0" presId="urn:microsoft.com/office/officeart/2005/8/layout/cycle1"/>
    <dgm:cxn modelId="{7C870811-8B92-425F-A720-0035DC263EBB}" type="presOf" srcId="{B3C26405-3A86-45A3-9876-DA4C2B88E538}" destId="{344F0D3B-3C06-48B6-B26B-BEF83F4651C6}" srcOrd="0" destOrd="0" presId="urn:microsoft.com/office/officeart/2005/8/layout/cycle1"/>
    <dgm:cxn modelId="{9F7A0B91-084C-4A7D-AE6A-F03B12816CC0}" type="presOf" srcId="{D35552D1-3E49-4228-8D35-9BADECF72585}" destId="{66C8036C-FFBD-48DF-94FE-44777A89164E}" srcOrd="0" destOrd="0" presId="urn:microsoft.com/office/officeart/2005/8/layout/cycle1"/>
    <dgm:cxn modelId="{37D049D5-BCF1-4167-A83A-2F6377A96705}" srcId="{C3EF467A-A0BA-4BFE-8DC4-17F2E334CB77}" destId="{B3C26405-3A86-45A3-9876-DA4C2B88E538}" srcOrd="1" destOrd="0" parTransId="{7524182C-45C2-49BA-9E10-4DD6B5AF5101}" sibTransId="{5E1AD6B7-DD51-40F1-B46F-6F7B4341EC45}"/>
    <dgm:cxn modelId="{1E3A52A1-ECF1-4D56-9AD9-1A986ED9E66D}" type="presOf" srcId="{1133B86A-E32B-4322-837D-6F94422B06CB}" destId="{8243DA35-41B2-4079-9BA1-A8F56D11FC70}" srcOrd="0" destOrd="0" presId="urn:microsoft.com/office/officeart/2005/8/layout/cycle1"/>
    <dgm:cxn modelId="{6689A36F-B5AA-448D-BD13-AD0D8E92C6A6}" type="presOf" srcId="{667EB374-EB23-4F76-9EFF-728202C052CF}" destId="{4A20E792-4232-40D3-AF13-B79F8AF84DBF}" srcOrd="0" destOrd="0" presId="urn:microsoft.com/office/officeart/2005/8/layout/cycle1"/>
    <dgm:cxn modelId="{9CE5E358-8C57-416A-A877-19B5DC809AAA}" type="presOf" srcId="{0A93AEED-FF9B-4978-83CD-DC34DA86A858}" destId="{A6F539A1-E97B-45B1-BFF5-42FED0F7FA80}" srcOrd="0" destOrd="0" presId="urn:microsoft.com/office/officeart/2005/8/layout/cycle1"/>
    <dgm:cxn modelId="{A84DBAF5-FB67-4E39-BA5A-29FFC3381CB1}" srcId="{C3EF467A-A0BA-4BFE-8DC4-17F2E334CB77}" destId="{D35552D1-3E49-4228-8D35-9BADECF72585}" srcOrd="3" destOrd="0" parTransId="{4915BF81-0E6A-4849-A7DF-06363B6A6342}" sibTransId="{0A93AEED-FF9B-4978-83CD-DC34DA86A858}"/>
    <dgm:cxn modelId="{A97AF42B-FAE5-4623-9A6A-3DF8C1867A2E}" type="presParOf" srcId="{E73A8922-A4F6-4383-91B7-326B94B51FE4}" destId="{5BC196A3-93DF-4286-A4E8-43B920000124}" srcOrd="0" destOrd="0" presId="urn:microsoft.com/office/officeart/2005/8/layout/cycle1"/>
    <dgm:cxn modelId="{872B46BF-EEFD-4414-A98A-4B7C95AF0F40}" type="presParOf" srcId="{E73A8922-A4F6-4383-91B7-326B94B51FE4}" destId="{4A20E792-4232-40D3-AF13-B79F8AF84DBF}" srcOrd="1" destOrd="0" presId="urn:microsoft.com/office/officeart/2005/8/layout/cycle1"/>
    <dgm:cxn modelId="{03A7A691-A473-4DB6-AB8B-A407C083C447}" type="presParOf" srcId="{E73A8922-A4F6-4383-91B7-326B94B51FE4}" destId="{9CF65CCF-7F8C-49C1-9DB4-F0A9C9774627}" srcOrd="2" destOrd="0" presId="urn:microsoft.com/office/officeart/2005/8/layout/cycle1"/>
    <dgm:cxn modelId="{DBE265D9-9C1E-4682-858B-91E9AEF12AE8}" type="presParOf" srcId="{E73A8922-A4F6-4383-91B7-326B94B51FE4}" destId="{7FE13525-C0FA-4264-B04B-670C538B26A3}" srcOrd="3" destOrd="0" presId="urn:microsoft.com/office/officeart/2005/8/layout/cycle1"/>
    <dgm:cxn modelId="{B3445578-0D4A-4AF9-A428-4D1A5594BE89}" type="presParOf" srcId="{E73A8922-A4F6-4383-91B7-326B94B51FE4}" destId="{344F0D3B-3C06-48B6-B26B-BEF83F4651C6}" srcOrd="4" destOrd="0" presId="urn:microsoft.com/office/officeart/2005/8/layout/cycle1"/>
    <dgm:cxn modelId="{AA45C52A-9E40-4F1D-8B8C-ED8751B00573}" type="presParOf" srcId="{E73A8922-A4F6-4383-91B7-326B94B51FE4}" destId="{B70D5C4B-AA8A-4E77-A5A8-AAAF947C9353}" srcOrd="5" destOrd="0" presId="urn:microsoft.com/office/officeart/2005/8/layout/cycle1"/>
    <dgm:cxn modelId="{21F68212-48C8-4C40-B4E4-D795F3A5A4EF}" type="presParOf" srcId="{E73A8922-A4F6-4383-91B7-326B94B51FE4}" destId="{A48BD189-DC56-4007-ABFB-DF326E40ACF6}" srcOrd="6" destOrd="0" presId="urn:microsoft.com/office/officeart/2005/8/layout/cycle1"/>
    <dgm:cxn modelId="{1694D226-165D-4F31-B4E7-663C296A70A5}" type="presParOf" srcId="{E73A8922-A4F6-4383-91B7-326B94B51FE4}" destId="{4EAB4DB8-0351-487A-B8C3-282419FA4601}" srcOrd="7" destOrd="0" presId="urn:microsoft.com/office/officeart/2005/8/layout/cycle1"/>
    <dgm:cxn modelId="{853797CE-FF54-44F0-B6B9-F1E8C59D3E3E}" type="presParOf" srcId="{E73A8922-A4F6-4383-91B7-326B94B51FE4}" destId="{24DB4035-23AE-4065-B793-43077908C6E0}" srcOrd="8" destOrd="0" presId="urn:microsoft.com/office/officeart/2005/8/layout/cycle1"/>
    <dgm:cxn modelId="{03FFBB72-010C-4744-A63C-75D03D7541B0}" type="presParOf" srcId="{E73A8922-A4F6-4383-91B7-326B94B51FE4}" destId="{BCA1511E-8F34-4C72-9F6D-A816038C4BA6}" srcOrd="9" destOrd="0" presId="urn:microsoft.com/office/officeart/2005/8/layout/cycle1"/>
    <dgm:cxn modelId="{5C2CF639-54B4-4C99-970E-C1176731E4AF}" type="presParOf" srcId="{E73A8922-A4F6-4383-91B7-326B94B51FE4}" destId="{66C8036C-FFBD-48DF-94FE-44777A89164E}" srcOrd="10" destOrd="0" presId="urn:microsoft.com/office/officeart/2005/8/layout/cycle1"/>
    <dgm:cxn modelId="{9938B79B-4DC3-47B0-B2D6-3969FF1E2F46}" type="presParOf" srcId="{E73A8922-A4F6-4383-91B7-326B94B51FE4}" destId="{A6F539A1-E97B-45B1-BFF5-42FED0F7FA80}" srcOrd="11" destOrd="0" presId="urn:microsoft.com/office/officeart/2005/8/layout/cycle1"/>
    <dgm:cxn modelId="{F299BC3D-BD41-4CDC-969A-8AB24031A1AA}" type="presParOf" srcId="{E73A8922-A4F6-4383-91B7-326B94B51FE4}" destId="{76470B34-4D63-4F8B-9B39-9B3E96470E95}" srcOrd="12" destOrd="0" presId="urn:microsoft.com/office/officeart/2005/8/layout/cycle1"/>
    <dgm:cxn modelId="{4E8B7CBA-C1E4-4291-8302-605253752BB5}" type="presParOf" srcId="{E73A8922-A4F6-4383-91B7-326B94B51FE4}" destId="{E88ED483-DBF9-4C4B-847E-C4616043DFF2}" srcOrd="13" destOrd="0" presId="urn:microsoft.com/office/officeart/2005/8/layout/cycle1"/>
    <dgm:cxn modelId="{5E6CDFF8-2217-4F6E-A6CB-485284E778AA}" type="presParOf" srcId="{E73A8922-A4F6-4383-91B7-326B94B51FE4}" destId="{8243DA35-41B2-4079-9BA1-A8F56D11FC70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20E792-4232-40D3-AF13-B79F8AF84DBF}">
      <dsp:nvSpPr>
        <dsp:cNvPr id="0" name=""/>
        <dsp:cNvSpPr/>
      </dsp:nvSpPr>
      <dsp:spPr>
        <a:xfrm>
          <a:off x="4650258" y="33995"/>
          <a:ext cx="1119113" cy="1119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Learners  engaged in (more) text</a:t>
          </a:r>
          <a:endParaRPr lang="en-GB" sz="1800" b="1" kern="1200" dirty="0"/>
        </a:p>
      </dsp:txBody>
      <dsp:txXfrm>
        <a:off x="4650258" y="33995"/>
        <a:ext cx="1119113" cy="1119113"/>
      </dsp:txXfrm>
    </dsp:sp>
    <dsp:sp modelId="{9CF65CCF-7F8C-49C1-9DB4-F0A9C9774627}">
      <dsp:nvSpPr>
        <dsp:cNvPr id="0" name=""/>
        <dsp:cNvSpPr/>
      </dsp:nvSpPr>
      <dsp:spPr>
        <a:xfrm>
          <a:off x="2015436" y="1347"/>
          <a:ext cx="4198726" cy="4198726"/>
        </a:xfrm>
        <a:prstGeom prst="circularArrow">
          <a:avLst>
            <a:gd name="adj1" fmla="val 5197"/>
            <a:gd name="adj2" fmla="val 335716"/>
            <a:gd name="adj3" fmla="val 21294043"/>
            <a:gd name="adj4" fmla="val 19765537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4F0D3B-3C06-48B6-B26B-BEF83F4651C6}">
      <dsp:nvSpPr>
        <dsp:cNvPr id="0" name=""/>
        <dsp:cNvSpPr/>
      </dsp:nvSpPr>
      <dsp:spPr>
        <a:xfrm>
          <a:off x="5327014" y="2116836"/>
          <a:ext cx="1119113" cy="1119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Learners enjoy reading</a:t>
          </a:r>
          <a:endParaRPr lang="en-GB" sz="1800" b="1" kern="1200" dirty="0"/>
        </a:p>
      </dsp:txBody>
      <dsp:txXfrm>
        <a:off x="5327014" y="2116836"/>
        <a:ext cx="1119113" cy="1119113"/>
      </dsp:txXfrm>
    </dsp:sp>
    <dsp:sp modelId="{B70D5C4B-AA8A-4E77-A5A8-AAAF947C9353}">
      <dsp:nvSpPr>
        <dsp:cNvPr id="0" name=""/>
        <dsp:cNvSpPr/>
      </dsp:nvSpPr>
      <dsp:spPr>
        <a:xfrm>
          <a:off x="2015436" y="1347"/>
          <a:ext cx="4198726" cy="4198726"/>
        </a:xfrm>
        <a:prstGeom prst="circularArrow">
          <a:avLst>
            <a:gd name="adj1" fmla="val 5197"/>
            <a:gd name="adj2" fmla="val 335716"/>
            <a:gd name="adj3" fmla="val 4015529"/>
            <a:gd name="adj4" fmla="val 2252670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AB4DB8-0351-487A-B8C3-282419FA4601}">
      <dsp:nvSpPr>
        <dsp:cNvPr id="0" name=""/>
        <dsp:cNvSpPr/>
      </dsp:nvSpPr>
      <dsp:spPr>
        <a:xfrm>
          <a:off x="3555243" y="3404103"/>
          <a:ext cx="1119113" cy="1119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Learners</a:t>
          </a:r>
          <a:br>
            <a:rPr lang="en-GB" sz="1800" b="1" kern="1200" dirty="0" smtClean="0"/>
          </a:br>
          <a:r>
            <a:rPr lang="en-GB" sz="1800" b="1" kern="1200" dirty="0" smtClean="0"/>
            <a:t>practise skills</a:t>
          </a:r>
          <a:endParaRPr lang="en-GB" sz="1800" b="1" kern="1200" dirty="0"/>
        </a:p>
      </dsp:txBody>
      <dsp:txXfrm>
        <a:off x="3555243" y="3404103"/>
        <a:ext cx="1119113" cy="1119113"/>
      </dsp:txXfrm>
    </dsp:sp>
    <dsp:sp modelId="{24DB4035-23AE-4065-B793-43077908C6E0}">
      <dsp:nvSpPr>
        <dsp:cNvPr id="0" name=""/>
        <dsp:cNvSpPr/>
      </dsp:nvSpPr>
      <dsp:spPr>
        <a:xfrm>
          <a:off x="2015436" y="1347"/>
          <a:ext cx="4198726" cy="4198726"/>
        </a:xfrm>
        <a:prstGeom prst="circularArrow">
          <a:avLst>
            <a:gd name="adj1" fmla="val 5197"/>
            <a:gd name="adj2" fmla="val 335716"/>
            <a:gd name="adj3" fmla="val 8211614"/>
            <a:gd name="adj4" fmla="val 6448755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C8036C-FFBD-48DF-94FE-44777A89164E}">
      <dsp:nvSpPr>
        <dsp:cNvPr id="0" name=""/>
        <dsp:cNvSpPr/>
      </dsp:nvSpPr>
      <dsp:spPr>
        <a:xfrm>
          <a:off x="1783472" y="2116836"/>
          <a:ext cx="1119113" cy="1119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Learners improve skills</a:t>
          </a:r>
          <a:endParaRPr lang="en-GB" sz="1800" b="1" kern="1200" dirty="0"/>
        </a:p>
      </dsp:txBody>
      <dsp:txXfrm>
        <a:off x="1783472" y="2116836"/>
        <a:ext cx="1119113" cy="1119113"/>
      </dsp:txXfrm>
    </dsp:sp>
    <dsp:sp modelId="{A6F539A1-E97B-45B1-BFF5-42FED0F7FA80}">
      <dsp:nvSpPr>
        <dsp:cNvPr id="0" name=""/>
        <dsp:cNvSpPr/>
      </dsp:nvSpPr>
      <dsp:spPr>
        <a:xfrm>
          <a:off x="2015436" y="1347"/>
          <a:ext cx="4198726" cy="4198726"/>
        </a:xfrm>
        <a:prstGeom prst="circularArrow">
          <a:avLst>
            <a:gd name="adj1" fmla="val 5197"/>
            <a:gd name="adj2" fmla="val 335716"/>
            <a:gd name="adj3" fmla="val 12298747"/>
            <a:gd name="adj4" fmla="val 10770240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8ED483-DBF9-4C4B-847E-C4616043DFF2}">
      <dsp:nvSpPr>
        <dsp:cNvPr id="0" name=""/>
        <dsp:cNvSpPr/>
      </dsp:nvSpPr>
      <dsp:spPr>
        <a:xfrm>
          <a:off x="2460228" y="33995"/>
          <a:ext cx="1119113" cy="1119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Learners </a:t>
          </a:r>
          <a:br>
            <a:rPr lang="en-GB" sz="1800" b="1" kern="1200" dirty="0" smtClean="0"/>
          </a:br>
          <a:r>
            <a:rPr lang="en-GB" sz="1800" b="1" kern="1200" dirty="0" smtClean="0"/>
            <a:t>want to read more</a:t>
          </a:r>
        </a:p>
      </dsp:txBody>
      <dsp:txXfrm>
        <a:off x="2460228" y="33995"/>
        <a:ext cx="1119113" cy="1119113"/>
      </dsp:txXfrm>
    </dsp:sp>
    <dsp:sp modelId="{8243DA35-41B2-4079-9BA1-A8F56D11FC70}">
      <dsp:nvSpPr>
        <dsp:cNvPr id="0" name=""/>
        <dsp:cNvSpPr/>
      </dsp:nvSpPr>
      <dsp:spPr>
        <a:xfrm>
          <a:off x="2015436" y="1347"/>
          <a:ext cx="4198726" cy="4198726"/>
        </a:xfrm>
        <a:prstGeom prst="circularArrow">
          <a:avLst>
            <a:gd name="adj1" fmla="val 5197"/>
            <a:gd name="adj2" fmla="val 335716"/>
            <a:gd name="adj3" fmla="val 16866515"/>
            <a:gd name="adj4" fmla="val 15197769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2" tIns="45705" rIns="91412" bIns="457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5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2" tIns="45705" rIns="91412" bIns="457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2" tIns="45705" rIns="91412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2" tIns="45705" rIns="91412" bIns="457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5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2" tIns="45705" rIns="91412" bIns="457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F3E435-DAF9-4EF9-A1DA-4804ADB7AC2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239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76E12E-D3A1-4B00-9E27-5649FE847254}" type="slidenum">
              <a:rPr lang="en-GB"/>
              <a:pPr/>
              <a:t>1</a:t>
            </a:fld>
            <a:endParaRPr lang="en-GB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44ED34-5BD1-49C4-A97F-612C8DAC24E9}" type="slidenum">
              <a:rPr lang="en-GB"/>
              <a:pPr/>
              <a:t>2</a:t>
            </a:fld>
            <a:endParaRPr lang="en-GB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D223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rgbClr val="F053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1" name="Rectangle 10"/>
          <p:cNvSpPr/>
          <p:nvPr userDrawn="1"/>
        </p:nvSpPr>
        <p:spPr>
          <a:xfrm>
            <a:off x="395536" y="260648"/>
            <a:ext cx="8424936" cy="5983897"/>
          </a:xfrm>
          <a:prstGeom prst="rect">
            <a:avLst/>
          </a:prstGeom>
          <a:noFill/>
          <a:ln w="38100" cap="rnd" cmpd="sng">
            <a:solidFill>
              <a:srgbClr val="F05323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662376"/>
            <a:ext cx="2170800" cy="1182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779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684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592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D253DF9-0D85-4AEC-9BAB-611EE125707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144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620AA08-BA7C-4497-992B-37CB4E8310E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319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278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48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29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5536" y="260648"/>
            <a:ext cx="8424936" cy="5983897"/>
          </a:xfrm>
          <a:prstGeom prst="rect">
            <a:avLst/>
          </a:prstGeom>
          <a:noFill/>
          <a:ln w="38100" cap="rnd" cmpd="sng">
            <a:solidFill>
              <a:srgbClr val="F05323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dirty="0" smtClean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662376"/>
            <a:ext cx="2170800" cy="1182251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7544" y="1600200"/>
            <a:ext cx="8229600" cy="4525963"/>
          </a:xfrm>
          <a:prstGeom prst="rect">
            <a:avLst/>
          </a:prstGeom>
          <a:noFill/>
          <a:ln w="25400" cap="sq" cmpd="sng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D2232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05323"/>
        </a:buClr>
        <a:buSzPct val="103000"/>
        <a:buFont typeface="Arial" pitchFamily="34" charset="0"/>
        <a:buChar char="•"/>
        <a:defRPr sz="3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05323"/>
        </a:buClr>
        <a:buFont typeface="Wingdings" pitchFamily="2" charset="2"/>
        <a:buChar char="§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mail@davidkendall.co.uk" TargetMode="External"/><Relationship Id="rId2" Type="http://schemas.openxmlformats.org/officeDocument/2006/relationships/hyperlink" Target="mailto:genevieve.clarke@readingagency.org.u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daniel.colagiovanni@readingagency.org.u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ingagency.org.uk/findarea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24743"/>
            <a:ext cx="7772400" cy="2475707"/>
          </a:xfrm>
        </p:spPr>
        <p:txBody>
          <a:bodyPr/>
          <a:lstStyle/>
          <a:p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800" dirty="0" smtClean="0"/>
              <a:t>Six Book Challenge 2013</a:t>
            </a:r>
            <a:endParaRPr lang="en-GB" sz="4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046" y="980728"/>
            <a:ext cx="3565507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Workplaces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00" y="1600201"/>
            <a:ext cx="5184360" cy="3888270"/>
          </a:xfrm>
        </p:spPr>
      </p:pic>
      <p:sp>
        <p:nvSpPr>
          <p:cNvPr id="5" name="TextBox 4"/>
          <p:cNvSpPr txBox="1"/>
          <p:nvPr/>
        </p:nvSpPr>
        <p:spPr>
          <a:xfrm>
            <a:off x="611560" y="1700808"/>
            <a:ext cx="26642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+mn-lt"/>
              </a:rPr>
              <a:t>“At </a:t>
            </a:r>
            <a:r>
              <a:rPr lang="en-GB" sz="2000" i="1" dirty="0">
                <a:latin typeface="+mn-lt"/>
              </a:rPr>
              <a:t>first I thought I couldn’t do </a:t>
            </a:r>
            <a:r>
              <a:rPr lang="en-GB" sz="2000" i="1" dirty="0" smtClean="0">
                <a:latin typeface="+mn-lt"/>
              </a:rPr>
              <a:t>the Challenge </a:t>
            </a:r>
            <a:r>
              <a:rPr lang="en-GB" sz="2000" i="1" dirty="0">
                <a:latin typeface="+mn-lt"/>
              </a:rPr>
              <a:t>because I wasn’t very good at </a:t>
            </a:r>
            <a:r>
              <a:rPr lang="en-GB" sz="2000" i="1" dirty="0" smtClean="0">
                <a:latin typeface="+mn-lt"/>
              </a:rPr>
              <a:t>reading. But it </a:t>
            </a:r>
            <a:r>
              <a:rPr lang="en-GB" sz="2000" i="1" dirty="0">
                <a:latin typeface="+mn-lt"/>
              </a:rPr>
              <a:t>is really good, it helps you along, and it has definitely helped </a:t>
            </a:r>
            <a:r>
              <a:rPr lang="en-GB" sz="2000" i="1" dirty="0" smtClean="0">
                <a:latin typeface="+mn-lt"/>
              </a:rPr>
              <a:t>me.”</a:t>
            </a:r>
            <a:r>
              <a:rPr lang="en-GB" sz="2000" dirty="0" smtClean="0">
                <a:latin typeface="+mn-lt"/>
              </a:rPr>
              <a:t/>
            </a:r>
            <a:br>
              <a:rPr lang="en-GB" sz="2000" dirty="0" smtClean="0">
                <a:latin typeface="+mn-lt"/>
              </a:rPr>
            </a:br>
            <a:r>
              <a:rPr lang="en-GB" sz="2000" dirty="0" smtClean="0">
                <a:latin typeface="+mn-lt"/>
              </a:rPr>
              <a:t>Yvonne </a:t>
            </a:r>
            <a:r>
              <a:rPr lang="en-GB" sz="2000" dirty="0" err="1" smtClean="0">
                <a:latin typeface="+mn-lt"/>
              </a:rPr>
              <a:t>Hirst</a:t>
            </a:r>
            <a:r>
              <a:rPr lang="en-GB" sz="2000" dirty="0" smtClean="0">
                <a:latin typeface="+mn-lt"/>
              </a:rPr>
              <a:t>, 51, a cleaning supervisor at </a:t>
            </a:r>
            <a:br>
              <a:rPr lang="en-GB" sz="2000" dirty="0" smtClean="0">
                <a:latin typeface="+mn-lt"/>
              </a:rPr>
            </a:br>
            <a:r>
              <a:rPr lang="en-GB" sz="2000" dirty="0" smtClean="0">
                <a:latin typeface="+mn-lt"/>
              </a:rPr>
              <a:t>De Montfort University, who was supported by UNISON to take part</a:t>
            </a: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997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Colleges</a:t>
            </a:r>
            <a:endParaRPr lang="en-GB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01" r="18479"/>
          <a:stretch/>
        </p:blipFill>
        <p:spPr>
          <a:xfrm>
            <a:off x="0" y="1600200"/>
            <a:ext cx="5975355" cy="4525963"/>
          </a:xfrm>
        </p:spPr>
      </p:pic>
      <p:sp>
        <p:nvSpPr>
          <p:cNvPr id="6" name="TextBox 5"/>
          <p:cNvSpPr txBox="1"/>
          <p:nvPr/>
        </p:nvSpPr>
        <p:spPr>
          <a:xfrm>
            <a:off x="6300192" y="1628800"/>
            <a:ext cx="230425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latin typeface="+mn-lt"/>
              </a:rPr>
              <a:t>“I’d never been in a library before and I hated reading! Now I’m feeling confident about reading and I’m finding it easier the more I do.”</a:t>
            </a:r>
          </a:p>
          <a:p>
            <a:r>
              <a:rPr lang="en-GB" sz="2000" dirty="0">
                <a:latin typeface="+mn-lt"/>
              </a:rPr>
              <a:t>Tristan </a:t>
            </a:r>
            <a:r>
              <a:rPr lang="en-GB" sz="2000" dirty="0" err="1">
                <a:latin typeface="+mn-lt"/>
              </a:rPr>
              <a:t>Wrighton</a:t>
            </a:r>
            <a:r>
              <a:rPr lang="en-GB" sz="2000" dirty="0">
                <a:latin typeface="+mn-lt"/>
              </a:rPr>
              <a:t>, 17, a student at Northampton College who downloaded books on to his phone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44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13387"/>
          </a:xfrm>
        </p:spPr>
        <p:txBody>
          <a:bodyPr/>
          <a:lstStyle/>
          <a:p>
            <a:pPr marL="0" indent="0" algn="ctr">
              <a:buNone/>
            </a:pPr>
            <a:r>
              <a:rPr lang="en-GB" i="1" dirty="0"/>
              <a:t>“</a:t>
            </a:r>
            <a:r>
              <a:rPr lang="en-GB" sz="2400" i="1" dirty="0"/>
              <a:t>We’ve piloted the Six Book Challenge with our lower level learners and found it to have a significant impact on their achievement.  So much so that we’re now going to roll out it to all Level 1 learners as part of their teaching and learning which will include regular trips to the college library.  We’re also building it into the syllabus for all Level 2 Functional Skills and GCSE </a:t>
            </a:r>
            <a:r>
              <a:rPr lang="en-GB" sz="2400" i="1" dirty="0" smtClean="0"/>
              <a:t>English students.”</a:t>
            </a:r>
            <a:r>
              <a:rPr lang="en-GB" sz="2400" i="1" dirty="0"/>
              <a:t> </a:t>
            </a:r>
            <a:r>
              <a:rPr lang="en-GB" sz="2400" dirty="0"/>
              <a:t> </a:t>
            </a:r>
          </a:p>
          <a:p>
            <a:pPr marL="0" indent="0" algn="ctr">
              <a:buNone/>
            </a:pPr>
            <a:r>
              <a:rPr lang="en-GB" sz="2400" dirty="0"/>
              <a:t>John </a:t>
            </a:r>
            <a:r>
              <a:rPr lang="en-GB" sz="2400" dirty="0" err="1"/>
              <a:t>Bexson</a:t>
            </a:r>
            <a:r>
              <a:rPr lang="en-GB" sz="2400" dirty="0"/>
              <a:t>, Deputy Principal for Curriculum and Student Services, Northampton College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69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Six Book Challenge 2013</a:t>
            </a:r>
            <a:endParaRPr lang="en-GB" dirty="0"/>
          </a:p>
        </p:txBody>
      </p:sp>
      <p:pic>
        <p:nvPicPr>
          <p:cNvPr id="1026" name="Picture 2" descr="\\TRA01\RedirectedFolders\Genevieve.Clarke\My Documents\Six Book Challenge\Andy McNab Ambassador\Andy McNab at HMP Pentonville June 20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85" t="-3188" r="25820" b="3188"/>
          <a:stretch/>
        </p:blipFill>
        <p:spPr bwMode="auto">
          <a:xfrm>
            <a:off x="0" y="1700808"/>
            <a:ext cx="5180223" cy="393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1600201"/>
            <a:ext cx="2880320" cy="406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48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Six Book Challenge 2013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dirty="0"/>
              <a:t>Packs to promote the Challenge and run it with 50 people January – June </a:t>
            </a:r>
            <a:r>
              <a:rPr lang="en-GB" sz="2800" dirty="0" smtClean="0"/>
              <a:t>2013</a:t>
            </a:r>
          </a:p>
          <a:p>
            <a:pPr>
              <a:lnSpc>
                <a:spcPct val="90000"/>
              </a:lnSpc>
            </a:pPr>
            <a:r>
              <a:rPr lang="en-GB" sz="2800" dirty="0" smtClean="0"/>
              <a:t>Support from Andy </a:t>
            </a:r>
            <a:r>
              <a:rPr lang="en-GB" sz="2800" dirty="0" err="1" smtClean="0"/>
              <a:t>McNab</a:t>
            </a:r>
            <a:r>
              <a:rPr lang="en-GB" sz="2800" dirty="0" smtClean="0"/>
              <a:t> as Ambassador</a:t>
            </a:r>
            <a:endParaRPr lang="en-GB" sz="2800" dirty="0"/>
          </a:p>
          <a:p>
            <a:pPr>
              <a:lnSpc>
                <a:spcPct val="90000"/>
              </a:lnSpc>
            </a:pPr>
            <a:r>
              <a:rPr lang="en-GB" sz="2800" dirty="0"/>
              <a:t>Discounts for multiple </a:t>
            </a:r>
            <a:r>
              <a:rPr lang="en-GB" sz="2800" dirty="0" smtClean="0"/>
              <a:t>packs and reading diaries</a:t>
            </a:r>
          </a:p>
          <a:p>
            <a:pPr>
              <a:lnSpc>
                <a:spcPct val="90000"/>
              </a:lnSpc>
            </a:pPr>
            <a:r>
              <a:rPr lang="en-GB" sz="2800" dirty="0" smtClean="0"/>
              <a:t>Bilingual materials for Wales</a:t>
            </a:r>
          </a:p>
          <a:p>
            <a:pPr>
              <a:lnSpc>
                <a:spcPct val="90000"/>
              </a:lnSpc>
            </a:pPr>
            <a:r>
              <a:rPr lang="en-GB" sz="2800" dirty="0" smtClean="0"/>
              <a:t>Link with Rugby League World Cup 2013</a:t>
            </a:r>
            <a:endParaRPr lang="en-GB" sz="2800" dirty="0"/>
          </a:p>
          <a:p>
            <a:pPr>
              <a:lnSpc>
                <a:spcPct val="90000"/>
              </a:lnSpc>
            </a:pPr>
            <a:r>
              <a:rPr lang="en-GB" sz="2800" dirty="0" smtClean="0"/>
              <a:t>Prize draws for completers</a:t>
            </a:r>
          </a:p>
          <a:p>
            <a:pPr>
              <a:lnSpc>
                <a:spcPct val="90000"/>
              </a:lnSpc>
            </a:pPr>
            <a:r>
              <a:rPr lang="en-GB" sz="2800" dirty="0" smtClean="0"/>
              <a:t>Prize draws for colleges</a:t>
            </a:r>
            <a:r>
              <a:rPr lang="en-GB" sz="2800" dirty="0"/>
              <a:t>, prisons and workplaces – author visits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Gold/silver/bronze award scheme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14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Partnerships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 b="1" dirty="0"/>
              <a:t>Public library services – </a:t>
            </a:r>
            <a:r>
              <a:rPr lang="en-GB" sz="2400" dirty="0" smtClean="0"/>
              <a:t>60% involvement in 2012</a:t>
            </a:r>
            <a:endParaRPr lang="en-GB" sz="2400" b="1" dirty="0"/>
          </a:p>
          <a:p>
            <a:pPr>
              <a:lnSpc>
                <a:spcPct val="90000"/>
              </a:lnSpc>
            </a:pPr>
            <a:r>
              <a:rPr lang="en-GB" sz="2400" b="1" dirty="0"/>
              <a:t>Adult &amp; community learning</a:t>
            </a:r>
            <a:r>
              <a:rPr lang="en-GB" sz="2400" dirty="0"/>
              <a:t> – strong SBC library authorities show engagement of high numbers</a:t>
            </a:r>
          </a:p>
          <a:p>
            <a:pPr>
              <a:lnSpc>
                <a:spcPct val="90000"/>
              </a:lnSpc>
            </a:pPr>
            <a:r>
              <a:rPr lang="en-GB" sz="2400" b="1" dirty="0"/>
              <a:t>W</a:t>
            </a:r>
            <a:r>
              <a:rPr lang="en-GB" sz="2400" b="1" dirty="0" smtClean="0"/>
              <a:t>orkplaces </a:t>
            </a:r>
            <a:r>
              <a:rPr lang="en-GB" sz="2400" dirty="0" smtClean="0"/>
              <a:t>- </a:t>
            </a:r>
            <a:r>
              <a:rPr lang="en-GB" sz="2400" dirty="0"/>
              <a:t>engagement by TUC </a:t>
            </a:r>
            <a:r>
              <a:rPr lang="en-GB" sz="2400" dirty="0" err="1"/>
              <a:t>unionlearn</a:t>
            </a:r>
            <a:r>
              <a:rPr lang="en-GB" sz="2400" dirty="0"/>
              <a:t>, individual unions and some employers</a:t>
            </a:r>
          </a:p>
          <a:p>
            <a:pPr>
              <a:lnSpc>
                <a:spcPct val="90000"/>
              </a:lnSpc>
            </a:pPr>
            <a:r>
              <a:rPr lang="en-GB" sz="2400" b="1" dirty="0"/>
              <a:t>P</a:t>
            </a:r>
            <a:r>
              <a:rPr lang="en-GB" sz="2400" b="1" dirty="0" smtClean="0"/>
              <a:t>rison </a:t>
            </a:r>
            <a:r>
              <a:rPr lang="en-GB" sz="2400" b="1" dirty="0"/>
              <a:t>education</a:t>
            </a:r>
            <a:r>
              <a:rPr lang="en-GB" sz="2400" dirty="0"/>
              <a:t> – around 100 prisons and YOIs</a:t>
            </a:r>
          </a:p>
          <a:p>
            <a:pPr>
              <a:lnSpc>
                <a:spcPct val="90000"/>
              </a:lnSpc>
            </a:pPr>
            <a:r>
              <a:rPr lang="en-GB" sz="2400" b="1" dirty="0"/>
              <a:t>FE college libraries</a:t>
            </a:r>
            <a:r>
              <a:rPr lang="en-GB" sz="2400" dirty="0"/>
              <a:t> – </a:t>
            </a:r>
            <a:r>
              <a:rPr lang="en-GB" sz="2400" dirty="0" smtClean="0"/>
              <a:t>nearly 100 colleges took part in 2012 using </a:t>
            </a:r>
            <a:r>
              <a:rPr lang="en-GB" sz="2400" dirty="0"/>
              <a:t>their own libraries/learning resource centres  </a:t>
            </a:r>
          </a:p>
          <a:p>
            <a:pPr>
              <a:lnSpc>
                <a:spcPct val="90000"/>
              </a:lnSpc>
            </a:pPr>
            <a:r>
              <a:rPr lang="en-GB" sz="2400" b="1" dirty="0"/>
              <a:t>F</a:t>
            </a:r>
            <a:r>
              <a:rPr lang="en-GB" sz="2400" b="1" dirty="0" smtClean="0"/>
              <a:t>amily </a:t>
            </a:r>
            <a:r>
              <a:rPr lang="en-GB" sz="2400" b="1" dirty="0"/>
              <a:t>learning, children’s </a:t>
            </a:r>
            <a:r>
              <a:rPr lang="en-GB" sz="2400" b="1" dirty="0" smtClean="0"/>
              <a:t>centres</a:t>
            </a:r>
            <a:r>
              <a:rPr lang="en-GB" sz="2400" b="1" dirty="0"/>
              <a:t> </a:t>
            </a:r>
            <a:r>
              <a:rPr lang="en-GB" sz="2400" dirty="0" smtClean="0"/>
              <a:t>– </a:t>
            </a:r>
            <a:r>
              <a:rPr lang="en-GB" sz="2400" dirty="0"/>
              <a:t>libraries running the Six Book Challenge alongside the Summer Reading </a:t>
            </a:r>
            <a:r>
              <a:rPr lang="en-GB" sz="2400" dirty="0" smtClean="0"/>
              <a:t>Challenge</a:t>
            </a:r>
          </a:p>
          <a:p>
            <a:pPr>
              <a:lnSpc>
                <a:spcPct val="90000"/>
              </a:lnSpc>
            </a:pPr>
            <a:r>
              <a:rPr lang="en-GB" sz="2400" b="1" dirty="0" smtClean="0"/>
              <a:t>Health</a:t>
            </a:r>
            <a:r>
              <a:rPr lang="en-GB" sz="2400" dirty="0" smtClean="0"/>
              <a:t> – mental health groups, NHS Trusts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37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GB" dirty="0" smtClean="0"/>
              <a:t>National contacts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57403"/>
          </a:xfrm>
        </p:spPr>
        <p:txBody>
          <a:bodyPr/>
          <a:lstStyle/>
          <a:p>
            <a:r>
              <a:rPr lang="en-GB" dirty="0" smtClean="0"/>
              <a:t>Genevieve Clarke (general)</a:t>
            </a:r>
            <a:br>
              <a:rPr lang="en-GB" dirty="0" smtClean="0"/>
            </a:br>
            <a:r>
              <a:rPr lang="en-GB" dirty="0">
                <a:hlinkClick r:id="rId2"/>
              </a:rPr>
              <a:t>genevieve.clarke@readingagency.org.uk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0871 750 2104 / 07500 010 620</a:t>
            </a:r>
            <a:endParaRPr lang="en-GB" dirty="0" smtClean="0"/>
          </a:p>
          <a:p>
            <a:r>
              <a:rPr lang="en-GB" dirty="0" smtClean="0"/>
              <a:t>David Kendall (prisons and workplaces)</a:t>
            </a:r>
            <a:br>
              <a:rPr lang="en-GB" dirty="0" smtClean="0"/>
            </a:br>
            <a:r>
              <a:rPr lang="en-GB" dirty="0">
                <a:hlinkClick r:id="rId3"/>
              </a:rPr>
              <a:t>mail@davidkendall.co.uk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01225 862351 / 07814 060572</a:t>
            </a:r>
            <a:endParaRPr lang="en-GB" dirty="0" smtClean="0"/>
          </a:p>
          <a:p>
            <a:r>
              <a:rPr lang="en-GB" dirty="0" smtClean="0"/>
              <a:t>Daniel Colagiovanni (purchase enquiries)</a:t>
            </a:r>
            <a:br>
              <a:rPr lang="en-GB" dirty="0" smtClean="0"/>
            </a:br>
            <a:r>
              <a:rPr lang="en-GB" dirty="0" smtClean="0">
                <a:hlinkClick r:id="rId4"/>
              </a:rPr>
              <a:t>daniel.colagiovanni@readingagency.org.uk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0207 324 2547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9789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Reading Agency vision</a:t>
            </a:r>
            <a:endParaRPr lang="en-GB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hat </a:t>
            </a:r>
            <a:r>
              <a:rPr lang="en-GB" dirty="0"/>
              <a:t>people’s attitudes to reading, both in print and online, are changed by taking part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in </a:t>
            </a:r>
            <a:r>
              <a:rPr lang="en-GB" dirty="0"/>
              <a:t>the Six Book Challenge, whether or not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they </a:t>
            </a:r>
            <a:r>
              <a:rPr lang="en-GB" dirty="0"/>
              <a:t>are already readers.  </a:t>
            </a:r>
            <a:endParaRPr lang="en-GB" dirty="0" smtClean="0"/>
          </a:p>
          <a:p>
            <a:r>
              <a:rPr lang="en-GB" dirty="0" smtClean="0"/>
              <a:t>Priority audience – those who struggle with the written word</a:t>
            </a:r>
          </a:p>
          <a:p>
            <a:r>
              <a:rPr lang="en-GB" dirty="0" smtClean="0"/>
              <a:t>Also powerful for lapsed readers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5.1 million adults of working age </a:t>
            </a:r>
            <a:r>
              <a:rPr lang="en-GB" dirty="0" smtClean="0"/>
              <a:t>are STILL </a:t>
            </a:r>
            <a:r>
              <a:rPr lang="en-GB" dirty="0"/>
              <a:t>at </a:t>
            </a:r>
            <a:r>
              <a:rPr lang="en-GB" dirty="0" smtClean="0"/>
              <a:t>the </a:t>
            </a:r>
            <a:r>
              <a:rPr lang="en-GB" dirty="0"/>
              <a:t>level expected of an 11 year old </a:t>
            </a:r>
            <a:r>
              <a:rPr lang="en-GB" dirty="0" smtClean="0"/>
              <a:t>(moved from 16% to 15% since 2003)</a:t>
            </a:r>
          </a:p>
          <a:p>
            <a:r>
              <a:rPr lang="en-GB" dirty="0" smtClean="0"/>
              <a:t>14.8 million adults would not achieve a GCSE at A* - C grade (improved from 39.5% to 28.5% since 2003)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</a:t>
            </a:r>
            <a:r>
              <a:rPr lang="en-GB" sz="2400" i="1" dirty="0" smtClean="0"/>
              <a:t>2011 </a:t>
            </a:r>
            <a:r>
              <a:rPr lang="en-GB" sz="2400" i="1" dirty="0"/>
              <a:t>Skills for Life Survey:  </a:t>
            </a:r>
            <a:r>
              <a:rPr lang="en-GB" sz="2400" i="1" dirty="0" smtClean="0"/>
              <a:t>Headline findings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       Department </a:t>
            </a:r>
            <a:r>
              <a:rPr lang="en-GB" sz="2400" dirty="0"/>
              <a:t>for Business, Innovation and </a:t>
            </a:r>
            <a:r>
              <a:rPr lang="en-GB" sz="2400" dirty="0" smtClean="0"/>
              <a:t>Skills, Dec 2011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19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Creating a virtuous circle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4866907"/>
              </p:ext>
            </p:extLst>
          </p:nvPr>
        </p:nvGraphicFramePr>
        <p:xfrm>
          <a:off x="468313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338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Support from The Reading Agency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Advocacy for libraries’ role</a:t>
            </a:r>
            <a:endParaRPr lang="en-GB" sz="2800" dirty="0"/>
          </a:p>
          <a:p>
            <a:r>
              <a:rPr lang="en-GB" sz="2800" dirty="0" smtClean="0"/>
              <a:t>Links </a:t>
            </a:r>
            <a:r>
              <a:rPr lang="en-GB" sz="2800" dirty="0"/>
              <a:t>with national initiatives </a:t>
            </a:r>
            <a:r>
              <a:rPr lang="en-GB" sz="2800" dirty="0" err="1"/>
              <a:t>eg</a:t>
            </a:r>
            <a:r>
              <a:rPr lang="en-GB" sz="2800" dirty="0"/>
              <a:t> </a:t>
            </a:r>
            <a:br>
              <a:rPr lang="en-GB" sz="2800" dirty="0"/>
            </a:br>
            <a:r>
              <a:rPr lang="en-GB" sz="2800" dirty="0"/>
              <a:t>Quick Reads, BBC </a:t>
            </a:r>
            <a:r>
              <a:rPr lang="en-GB" sz="2800" dirty="0" smtClean="0"/>
              <a:t>campaigns, World Book Night</a:t>
            </a:r>
            <a:endParaRPr lang="en-GB" sz="2800" dirty="0"/>
          </a:p>
          <a:p>
            <a:r>
              <a:rPr lang="en-GB" sz="2800" dirty="0" smtClean="0"/>
              <a:t>R &amp; D – reading for pleasure at Entry Level, potential for using digital games</a:t>
            </a:r>
          </a:p>
          <a:p>
            <a:r>
              <a:rPr lang="en-GB" sz="2800" dirty="0" smtClean="0"/>
              <a:t>Reading Groups for Everyone, Mood-Boosting Books</a:t>
            </a:r>
          </a:p>
          <a:p>
            <a:r>
              <a:rPr lang="en-GB" sz="2800" dirty="0" smtClean="0">
                <a:hlinkClick r:id="rId2"/>
              </a:rPr>
              <a:t>www.readingagency.org.uk/findaread</a:t>
            </a:r>
            <a:r>
              <a:rPr lang="en-GB" sz="2800" dirty="0" smtClean="0"/>
              <a:t> </a:t>
            </a:r>
            <a:endParaRPr lang="en-GB" sz="2800" dirty="0"/>
          </a:p>
          <a:p>
            <a:r>
              <a:rPr lang="en-GB" sz="2800" dirty="0"/>
              <a:t>Practical schemes – Six Book </a:t>
            </a:r>
            <a:r>
              <a:rPr lang="en-GB" sz="2800" dirty="0" smtClean="0"/>
              <a:t>Challenge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7987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Six Book Challenge?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An invitation to read six books </a:t>
            </a:r>
            <a:r>
              <a:rPr lang="en-GB" sz="2800" dirty="0" smtClean="0"/>
              <a:t>or other ‘materials’ and </a:t>
            </a:r>
            <a:r>
              <a:rPr lang="en-GB" sz="2800" dirty="0"/>
              <a:t>record reading in a diary</a:t>
            </a:r>
          </a:p>
          <a:p>
            <a:r>
              <a:rPr lang="en-GB" sz="2800" dirty="0"/>
              <a:t>Library support for choosing </a:t>
            </a:r>
            <a:r>
              <a:rPr lang="en-GB" sz="2800" dirty="0" smtClean="0"/>
              <a:t>what to read</a:t>
            </a:r>
            <a:endParaRPr lang="en-GB" sz="2800" dirty="0"/>
          </a:p>
          <a:p>
            <a:r>
              <a:rPr lang="en-GB" sz="2800" dirty="0"/>
              <a:t>Creative activity such as reading </a:t>
            </a:r>
            <a:r>
              <a:rPr lang="en-GB" sz="2800" dirty="0" smtClean="0"/>
              <a:t>groups</a:t>
            </a:r>
          </a:p>
          <a:p>
            <a:r>
              <a:rPr lang="en-GB" sz="2800" dirty="0" smtClean="0"/>
              <a:t>Incentives to increase retention</a:t>
            </a:r>
            <a:endParaRPr lang="en-GB" sz="2800" dirty="0"/>
          </a:p>
          <a:p>
            <a:r>
              <a:rPr lang="en-GB" sz="2800" dirty="0"/>
              <a:t>Certificate for those who read six books (participation certificate for less)</a:t>
            </a:r>
          </a:p>
          <a:p>
            <a:r>
              <a:rPr lang="en-GB" sz="2800" dirty="0"/>
              <a:t>A proven way of engaging and motivating adults to improve their literacy skills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929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Growth of Six Book Challenge</a:t>
            </a:r>
            <a:endParaRPr lang="en-GB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8584015"/>
              </p:ext>
            </p:extLst>
          </p:nvPr>
        </p:nvGraphicFramePr>
        <p:xfrm>
          <a:off x="468313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105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Adult and community education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64" y="1916832"/>
            <a:ext cx="4774767" cy="3581075"/>
          </a:xfrm>
        </p:spPr>
      </p:pic>
      <p:sp>
        <p:nvSpPr>
          <p:cNvPr id="7" name="TextBox 6"/>
          <p:cNvSpPr txBox="1"/>
          <p:nvPr/>
        </p:nvSpPr>
        <p:spPr>
          <a:xfrm>
            <a:off x="5940152" y="2060848"/>
            <a:ext cx="25202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+mn-lt"/>
              </a:rPr>
              <a:t>“</a:t>
            </a:r>
            <a:r>
              <a:rPr lang="en-GB" sz="2000" i="1" dirty="0">
                <a:latin typeface="+mn-lt"/>
              </a:rPr>
              <a:t>I’ve now read a lot more than six </a:t>
            </a:r>
            <a:r>
              <a:rPr lang="en-GB" sz="2000" i="1" dirty="0" smtClean="0">
                <a:latin typeface="+mn-lt"/>
              </a:rPr>
              <a:t>books.  I </a:t>
            </a:r>
            <a:r>
              <a:rPr lang="en-GB" sz="2000" i="1" dirty="0">
                <a:latin typeface="+mn-lt"/>
              </a:rPr>
              <a:t>didn’t read much before but I am going to keep going to classes, keep reading and keep going to the library to get books out</a:t>
            </a:r>
            <a:r>
              <a:rPr lang="en-GB" sz="2000" i="1" dirty="0" smtClean="0">
                <a:latin typeface="+mn-lt"/>
              </a:rPr>
              <a:t>.”</a:t>
            </a:r>
            <a:r>
              <a:rPr lang="en-GB" sz="2000" dirty="0" smtClean="0">
                <a:latin typeface="+mn-lt"/>
              </a:rPr>
              <a:t/>
            </a:r>
            <a:br>
              <a:rPr lang="en-GB" sz="2000" dirty="0" smtClean="0">
                <a:latin typeface="+mn-lt"/>
              </a:rPr>
            </a:br>
            <a:r>
              <a:rPr lang="en-GB" sz="2000" dirty="0" smtClean="0">
                <a:latin typeface="+mn-lt"/>
              </a:rPr>
              <a:t>Brian Bates, 61, an adult learner in Derbyshire</a:t>
            </a: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002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Prisons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13387"/>
          </a:xfrm>
        </p:spPr>
        <p:txBody>
          <a:bodyPr/>
          <a:lstStyle/>
          <a:p>
            <a:r>
              <a:rPr lang="en-US" sz="2800" i="1" dirty="0"/>
              <a:t>“I wouldn’t have read any books, let alone six, without the Challenge.”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dirty="0" smtClean="0"/>
              <a:t>Dylan</a:t>
            </a:r>
            <a:r>
              <a:rPr lang="en-US" sz="2800" dirty="0"/>
              <a:t>, HMYOI </a:t>
            </a:r>
            <a:r>
              <a:rPr lang="en-US" sz="2800" dirty="0" err="1"/>
              <a:t>Feltham</a:t>
            </a:r>
            <a:endParaRPr lang="en-GB" sz="2800" dirty="0"/>
          </a:p>
          <a:p>
            <a:r>
              <a:rPr lang="en-GB" sz="2800" i="1" dirty="0"/>
              <a:t>“The Challenge has helped our students to understand the value of a good book and how it can help with spelling, punctuation and improve on your vocabulary.”  </a:t>
            </a:r>
            <a:br>
              <a:rPr lang="en-GB" sz="2800" i="1" dirty="0"/>
            </a:br>
            <a:r>
              <a:rPr lang="en-GB" sz="2800" dirty="0"/>
              <a:t>Martine </a:t>
            </a:r>
            <a:r>
              <a:rPr lang="en-GB" sz="2800" dirty="0" err="1"/>
              <a:t>Fontenelle</a:t>
            </a:r>
            <a:r>
              <a:rPr lang="en-GB" sz="2800" dirty="0"/>
              <a:t>, Literacy Tutor, </a:t>
            </a:r>
            <a:r>
              <a:rPr lang="en-GB" sz="2800" dirty="0" smtClean="0"/>
              <a:t>HMP </a:t>
            </a:r>
            <a:r>
              <a:rPr lang="en-GB" sz="2800" dirty="0" err="1"/>
              <a:t>Wandsworth</a:t>
            </a:r>
            <a:r>
              <a:rPr lang="en-GB" sz="2800" dirty="0"/>
              <a:t>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442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- our logo only">
  <a:themeElements>
    <a:clrScheme name="ReadingAgency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2232A"/>
      </a:accent1>
      <a:accent2>
        <a:srgbClr val="F05323"/>
      </a:accent2>
      <a:accent3>
        <a:srgbClr val="A59A00"/>
      </a:accent3>
      <a:accent4>
        <a:srgbClr val="FFF200"/>
      </a:accent4>
      <a:accent5>
        <a:srgbClr val="34C1D6"/>
      </a:accent5>
      <a:accent6>
        <a:srgbClr val="EC008C"/>
      </a:accent6>
      <a:hlink>
        <a:srgbClr val="30433C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 template - no partner log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 - no partner log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 - no partner log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 - no partner log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 - no partner log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template - no partner log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 - no partner log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 - no partner log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 - no partner log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 - no partner log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 - no partner log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template - no partner log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- our logo only</Template>
  <TotalTime>182</TotalTime>
  <Words>518</Words>
  <Application>Microsoft Office PowerPoint</Application>
  <PresentationFormat>On-screen Show (4:3)</PresentationFormat>
  <Paragraphs>67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PowerPoint template - our logo only</vt:lpstr>
      <vt:lpstr>  Six Book Challenge 2013</vt:lpstr>
      <vt:lpstr>Reading Agency vision</vt:lpstr>
      <vt:lpstr>Why?</vt:lpstr>
      <vt:lpstr>Creating a virtuous circle</vt:lpstr>
      <vt:lpstr>Support from The Reading Agency</vt:lpstr>
      <vt:lpstr>What is the Six Book Challenge?</vt:lpstr>
      <vt:lpstr>Growth of Six Book Challenge</vt:lpstr>
      <vt:lpstr>Adult and community education</vt:lpstr>
      <vt:lpstr>Prisons</vt:lpstr>
      <vt:lpstr>Workplaces</vt:lpstr>
      <vt:lpstr>Colleges</vt:lpstr>
      <vt:lpstr>PowerPoint Presentation</vt:lpstr>
      <vt:lpstr>Six Book Challenge 2013</vt:lpstr>
      <vt:lpstr>Six Book Challenge 2013</vt:lpstr>
      <vt:lpstr>Partnerships</vt:lpstr>
      <vt:lpstr>National contacts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Running the Six Book Challenge</dc:title>
  <dc:creator>Genevieve Clarke</dc:creator>
  <cp:lastModifiedBy>Genevieve</cp:lastModifiedBy>
  <cp:revision>23</cp:revision>
  <cp:lastPrinted>2012-05-16T13:32:17Z</cp:lastPrinted>
  <dcterms:created xsi:type="dcterms:W3CDTF">2012-11-02T17:01:08Z</dcterms:created>
  <dcterms:modified xsi:type="dcterms:W3CDTF">2013-01-16T18:17:51Z</dcterms:modified>
</cp:coreProperties>
</file>