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CC0066"/>
    <a:srgbClr val="9900FF"/>
    <a:srgbClr val="6600CC"/>
    <a:srgbClr val="993366"/>
    <a:srgbClr val="FF33CC"/>
    <a:srgbClr val="FF6DB6"/>
    <a:srgbClr val="00FF00"/>
    <a:srgbClr val="339933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4">
                <a:lumMod val="75000"/>
                <a:alpha val="18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17160-E35D-4551-9269-9C4D6E6B65D7}" type="datetimeFigureOut">
              <a:rPr lang="ar-SA" smtClean="0"/>
              <a:pPr/>
              <a:t>29/05/1433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5334F-4C36-4678-808E-71056AFEF14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My Documents\mrmr\الفصل الثاني\الفصل الثاني5\صور تصميم\contruction-worker-clip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1732011" cy="24403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 descr="C:\Documents and Settings\Administrator\My Documents\mrmr\الفصل الثاني\الفصل الثاني5\صور تصميم\automechani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277888"/>
            <a:ext cx="2004053" cy="1503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8" name="Picture 4" descr="C:\Documents and Settings\Administrator\My Documents\mrmr\الفصل الثاني\الفصل الثاني5\صور\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8784976" cy="9174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C:\Documents and Settings\Administrator\My Documents\mrmr\الفصل الثاني\الفصل الثاني5\صور\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3732" y="5920506"/>
            <a:ext cx="8790756" cy="8208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مستطيل مستدير الزوايا 5"/>
          <p:cNvSpPr/>
          <p:nvPr/>
        </p:nvSpPr>
        <p:spPr>
          <a:xfrm>
            <a:off x="7812360" y="2996952"/>
            <a:ext cx="864096" cy="2736304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2987825" y="1412776"/>
            <a:ext cx="3456384" cy="923330"/>
          </a:xfrm>
          <a:prstGeom prst="rect">
            <a:avLst/>
          </a:prstGeom>
          <a:gradFill flip="none" rotWithShape="1">
            <a:gsLst>
              <a:gs pos="0">
                <a:srgbClr val="9900FF">
                  <a:tint val="66000"/>
                  <a:satMod val="160000"/>
                </a:srgbClr>
              </a:gs>
              <a:gs pos="50000">
                <a:srgbClr val="9900FF">
                  <a:tint val="44500"/>
                  <a:satMod val="160000"/>
                </a:srgbClr>
              </a:gs>
              <a:gs pos="100000">
                <a:srgbClr val="9900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66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noFill/>
                  <a:prstDash val="solid"/>
                </a:ln>
                <a:solidFill>
                  <a:srgbClr val="CC0066"/>
                </a:solidFill>
                <a:cs typeface="Hesham Bold" pitchFamily="2" charset="-78"/>
              </a:rPr>
              <a:t>الوحدة الثامنة</a:t>
            </a:r>
            <a:endParaRPr lang="ar-SA" sz="5400" b="1" cap="none" spc="0" dirty="0">
              <a:ln w="10541" cmpd="sng">
                <a:noFill/>
                <a:prstDash val="solid"/>
              </a:ln>
              <a:solidFill>
                <a:srgbClr val="CC0066"/>
              </a:solidFill>
              <a:effectLst/>
              <a:cs typeface="Hesham Bold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771801" y="2780928"/>
            <a:ext cx="3801082" cy="923330"/>
          </a:xfrm>
          <a:prstGeom prst="rect">
            <a:avLst/>
          </a:prstGeom>
          <a:gradFill flip="none" rotWithShape="1">
            <a:gsLst>
              <a:gs pos="0">
                <a:srgbClr val="9900FF">
                  <a:tint val="66000"/>
                  <a:satMod val="160000"/>
                </a:srgbClr>
              </a:gs>
              <a:gs pos="50000">
                <a:srgbClr val="9900FF">
                  <a:tint val="44500"/>
                  <a:satMod val="160000"/>
                </a:srgbClr>
              </a:gs>
              <a:gs pos="100000">
                <a:srgbClr val="9900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66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noFill/>
                  <a:prstDash val="solid"/>
                </a:ln>
                <a:solidFill>
                  <a:srgbClr val="CC0066"/>
                </a:solidFill>
                <a:cs typeface="Hesham Bold" pitchFamily="2" charset="-78"/>
              </a:rPr>
              <a:t>المهن والحرف</a:t>
            </a:r>
            <a:endParaRPr lang="ar-SA" sz="5400" b="1" cap="none" spc="0" dirty="0">
              <a:ln w="10541" cmpd="sng">
                <a:noFill/>
                <a:prstDash val="solid"/>
              </a:ln>
              <a:solidFill>
                <a:srgbClr val="CC0066"/>
              </a:solidFill>
              <a:effectLst/>
              <a:cs typeface="Hesham Bold" pitchFamily="2" charset="-78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005952" y="4149080"/>
            <a:ext cx="3510264" cy="923330"/>
          </a:xfrm>
          <a:prstGeom prst="rect">
            <a:avLst/>
          </a:prstGeom>
          <a:gradFill flip="none" rotWithShape="1">
            <a:gsLst>
              <a:gs pos="0">
                <a:srgbClr val="9900FF">
                  <a:tint val="66000"/>
                  <a:satMod val="160000"/>
                </a:srgbClr>
              </a:gs>
              <a:gs pos="50000">
                <a:srgbClr val="9900FF">
                  <a:tint val="44500"/>
                  <a:satMod val="160000"/>
                </a:srgbClr>
              </a:gs>
              <a:gs pos="100000">
                <a:srgbClr val="9900FF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6600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noFill/>
                  <a:prstDash val="solid"/>
                </a:ln>
                <a:solidFill>
                  <a:srgbClr val="CC0066"/>
                </a:solidFill>
                <a:cs typeface="Hesham Bold" pitchFamily="2" charset="-78"/>
              </a:rPr>
              <a:t>مدخل الوحدة</a:t>
            </a:r>
            <a:endParaRPr lang="ar-SA" sz="5400" b="1" cap="none" spc="0" dirty="0">
              <a:ln w="10541" cmpd="sng">
                <a:noFill/>
                <a:prstDash val="solid"/>
              </a:ln>
              <a:solidFill>
                <a:srgbClr val="CC0066"/>
              </a:solidFill>
              <a:effectLst/>
              <a:cs typeface="Hesham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412658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395537" y="118373"/>
            <a:ext cx="8424935" cy="646331"/>
          </a:xfrm>
          <a:prstGeom prst="rect">
            <a:avLst/>
          </a:prstGeom>
          <a:gradFill flip="none" rotWithShape="1">
            <a:gsLst>
              <a:gs pos="0">
                <a:srgbClr val="993366">
                  <a:tint val="66000"/>
                  <a:satMod val="160000"/>
                </a:srgbClr>
              </a:gs>
              <a:gs pos="50000">
                <a:srgbClr val="993366">
                  <a:tint val="44500"/>
                  <a:satMod val="160000"/>
                </a:srgbClr>
              </a:gs>
              <a:gs pos="100000">
                <a:srgbClr val="993366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ماذا تعرفين عن هذه </a:t>
            </a:r>
            <a:r>
              <a:rPr lang="ar-SA" sz="3600" dirty="0" err="1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المهن ؟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95536" y="116632"/>
            <a:ext cx="8424935" cy="646331"/>
          </a:xfrm>
          <a:prstGeom prst="rect">
            <a:avLst/>
          </a:prstGeom>
          <a:gradFill flip="none" rotWithShape="1">
            <a:gsLst>
              <a:gs pos="0">
                <a:srgbClr val="993366">
                  <a:tint val="66000"/>
                  <a:satMod val="160000"/>
                </a:srgbClr>
              </a:gs>
              <a:gs pos="50000">
                <a:srgbClr val="993366">
                  <a:tint val="44500"/>
                  <a:satMod val="160000"/>
                </a:srgbClr>
              </a:gs>
              <a:gs pos="100000">
                <a:srgbClr val="993366">
                  <a:tint val="23500"/>
                  <a:satMod val="160000"/>
                </a:srgb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اكتبي مع من بجوارك جملًا كاملة عن صاحب كل مهنة على غرار المثال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75856" y="1929026"/>
            <a:ext cx="23762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cs typeface="Hesham Bold" pitchFamily="2" charset="-78"/>
              </a:rPr>
              <a:t>ينظم السير</a:t>
            </a:r>
            <a:endParaRPr lang="ar-SA" sz="4000" dirty="0">
              <a:cs typeface="Hesham Bold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347864" y="2924944"/>
            <a:ext cx="252028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يحافظ على سلامة </a:t>
            </a:r>
          </a:p>
          <a:p>
            <a:r>
              <a:rPr lang="ar-SA" sz="3600" dirty="0" smtClean="0">
                <a:cs typeface="Hesham Bold" pitchFamily="2" charset="-78"/>
              </a:rPr>
              <a:t>المشاة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11560" y="1916832"/>
            <a:ext cx="237626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cs typeface="Hesham Bold" pitchFamily="2" charset="-78"/>
              </a:rPr>
              <a:t>يعالج الحيوانات</a:t>
            </a:r>
            <a:endParaRPr lang="ar-SA" sz="4000" dirty="0">
              <a:cs typeface="Hesham Bold" pitchFamily="2" charset="-78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83568" y="2924944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يقضي الوقت في عيادته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428256" y="4172887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يخالف المخالفين لقواعد المرور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3428256" y="5733256"/>
            <a:ext cx="237626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مخلص في </a:t>
            </a:r>
            <a:r>
              <a:rPr lang="ar-SA" sz="3600" dirty="0" err="1" smtClean="0">
                <a:cs typeface="Hesham Bold" pitchFamily="2" charset="-78"/>
              </a:rPr>
              <a:t>عمله .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683568" y="4172887"/>
            <a:ext cx="237626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يصف العلاج للحيوانات المريضة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67544" y="5397023"/>
            <a:ext cx="260067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يحب الحيوانات ويعتني </a:t>
            </a:r>
            <a:r>
              <a:rPr lang="ar-SA" sz="3600" dirty="0" err="1" smtClean="0">
                <a:cs typeface="Hesham Bold" pitchFamily="2" charset="-78"/>
              </a:rPr>
              <a:t>بها</a:t>
            </a: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err="1" smtClean="0">
                <a:cs typeface="Hesham Bold" pitchFamily="2" charset="-78"/>
              </a:rPr>
              <a:t>.</a:t>
            </a:r>
            <a:endParaRPr lang="ar-SA" sz="3600" dirty="0">
              <a:cs typeface="Hesham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44008" y="260648"/>
            <a:ext cx="4320479" cy="707886"/>
          </a:xfrm>
          <a:prstGeom prst="rect">
            <a:avLst/>
          </a:prstGeom>
          <a:gradFill flip="none" rotWithShape="1">
            <a:gsLst>
              <a:gs pos="0">
                <a:srgbClr val="CC0066">
                  <a:tint val="66000"/>
                  <a:satMod val="160000"/>
                </a:srgbClr>
              </a:gs>
              <a:gs pos="50000">
                <a:srgbClr val="CC0066">
                  <a:tint val="44500"/>
                  <a:satMod val="160000"/>
                </a:srgbClr>
              </a:gs>
              <a:gs pos="100000">
                <a:srgbClr val="CC0066">
                  <a:tint val="23500"/>
                  <a:satMod val="160000"/>
                </a:srgbClr>
              </a:gs>
            </a:gsLst>
            <a:lin ang="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0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أتحدث بطلاقة </a:t>
            </a:r>
            <a:endParaRPr lang="ar-SA" sz="60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3" name="شكل بيضاوي 2"/>
          <p:cNvSpPr/>
          <p:nvPr/>
        </p:nvSpPr>
        <p:spPr>
          <a:xfrm>
            <a:off x="8604448" y="1268760"/>
            <a:ext cx="288032" cy="288032"/>
          </a:xfrm>
          <a:prstGeom prst="ellipse">
            <a:avLst/>
          </a:prstGeom>
          <a:solidFill>
            <a:srgbClr val="9933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2315227" y="1124744"/>
            <a:ext cx="5910592" cy="646331"/>
          </a:xfrm>
          <a:prstGeom prst="rect">
            <a:avLst/>
          </a:prstGeom>
          <a:solidFill>
            <a:srgbClr val="FF6DB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اذكري ثلاثة من أصحاب المهن يعملون في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الليل .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cs typeface="Hesham Bold" pitchFamily="2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8604448" y="2134597"/>
            <a:ext cx="288032" cy="288032"/>
          </a:xfrm>
          <a:prstGeom prst="ellipse">
            <a:avLst/>
          </a:prstGeom>
          <a:solidFill>
            <a:srgbClr val="9933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8604448" y="2924944"/>
            <a:ext cx="288032" cy="288032"/>
          </a:xfrm>
          <a:prstGeom prst="ellipse">
            <a:avLst/>
          </a:prstGeom>
          <a:solidFill>
            <a:srgbClr val="9933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8604448" y="4028871"/>
            <a:ext cx="288032" cy="288032"/>
          </a:xfrm>
          <a:prstGeom prst="ellipse">
            <a:avLst/>
          </a:prstGeom>
          <a:solidFill>
            <a:srgbClr val="9933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8604448" y="5229200"/>
            <a:ext cx="288032" cy="288032"/>
          </a:xfrm>
          <a:prstGeom prst="ellipse">
            <a:avLst/>
          </a:prstGeom>
          <a:solidFill>
            <a:srgbClr val="9933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شكل بيضاوي 8"/>
          <p:cNvSpPr/>
          <p:nvPr/>
        </p:nvSpPr>
        <p:spPr>
          <a:xfrm>
            <a:off x="8604448" y="6021288"/>
            <a:ext cx="288032" cy="288032"/>
          </a:xfrm>
          <a:prstGeom prst="ellipse">
            <a:avLst/>
          </a:prstGeom>
          <a:solidFill>
            <a:srgbClr val="9933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3908612" y="1990581"/>
            <a:ext cx="4317207" cy="646331"/>
          </a:xfrm>
          <a:prstGeom prst="rect">
            <a:avLst/>
          </a:prstGeom>
          <a:solidFill>
            <a:srgbClr val="FF6DB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من يلبس معطفًا أبيض في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عمله ؟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cs typeface="Hesham Bold" pitchFamily="2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361154" y="2782669"/>
            <a:ext cx="5896166" cy="646331"/>
          </a:xfrm>
          <a:prstGeom prst="rect">
            <a:avLst/>
          </a:prstGeom>
          <a:solidFill>
            <a:srgbClr val="FF6DB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اقترحي ما يمكن </a:t>
            </a: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أن أعمله لتحسين غرفة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صفي .</a:t>
            </a:r>
            <a:endParaRPr lang="ar-SA" sz="3600" dirty="0" smtClean="0">
              <a:solidFill>
                <a:schemeClr val="tx1">
                  <a:lumMod val="95000"/>
                  <a:lumOff val="5000"/>
                </a:schemeClr>
              </a:solidFill>
              <a:cs typeface="Hesham Bold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683568" y="3596823"/>
            <a:ext cx="7596336" cy="1200329"/>
          </a:xfrm>
          <a:prstGeom prst="rect">
            <a:avLst/>
          </a:prstGeom>
          <a:solidFill>
            <a:srgbClr val="FF6DB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اذكري ثلاثة أشياء يمكن أن أعملها بمساعدة مجموعتي لتحسين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المدرسة .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cs typeface="Hesham Bold" pitchFamily="2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3724216" y="5014917"/>
            <a:ext cx="4581703" cy="646331"/>
          </a:xfrm>
          <a:prstGeom prst="rect">
            <a:avLst/>
          </a:prstGeom>
          <a:solidFill>
            <a:srgbClr val="FF6DB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للعمال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حقوق .</a:t>
            </a: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 اذكري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ماتعرفيه</a:t>
            </a: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منها .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cs typeface="Hesham Bold" pitchFamily="2" charset="-78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3539615" y="5879013"/>
            <a:ext cx="4774064" cy="646331"/>
          </a:xfrm>
          <a:prstGeom prst="rect">
            <a:avLst/>
          </a:prstGeom>
          <a:solidFill>
            <a:srgbClr val="FF6DB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تحدثي عما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تحبي</a:t>
            </a:r>
            <a:r>
              <a:rPr lang="ar-SA" sz="3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 أن تعمليه </a:t>
            </a:r>
            <a:r>
              <a:rPr lang="ar-SA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Hesham Bold" pitchFamily="2" charset="-78"/>
              </a:rPr>
              <a:t>مستقبلًا .</a:t>
            </a:r>
            <a:endParaRPr lang="ar-SA" sz="3600" dirty="0">
              <a:solidFill>
                <a:schemeClr val="tx1">
                  <a:lumMod val="95000"/>
                  <a:lumOff val="5000"/>
                </a:schemeClr>
              </a:solidFill>
              <a:cs typeface="Hesham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صــور\عبارات للمنتديات\56398elbar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24648"/>
            <a:ext cx="5597798" cy="4308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مستطيل 2"/>
          <p:cNvSpPr/>
          <p:nvPr/>
        </p:nvSpPr>
        <p:spPr>
          <a:xfrm>
            <a:off x="3059832" y="260648"/>
            <a:ext cx="312136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6600" b="1" cap="none" spc="0" dirty="0" smtClean="0">
                <a:ln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Hesham Bold" pitchFamily="2" charset="-78"/>
              </a:rPr>
              <a:t>انتهى الدرس</a:t>
            </a:r>
            <a:endParaRPr lang="ar-SA" sz="6600" b="1" cap="none" spc="0" dirty="0">
              <a:ln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Hesham Bold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059832" y="5705380"/>
            <a:ext cx="324800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6600" b="1" cap="none" spc="0" dirty="0" smtClean="0">
                <a:ln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Hesham Bold" pitchFamily="2" charset="-78"/>
              </a:rPr>
              <a:t>أختكم </a:t>
            </a:r>
            <a:r>
              <a:rPr lang="ar-SA" sz="6600" b="1" cap="none" spc="0" dirty="0" err="1" smtClean="0">
                <a:ln>
                  <a:noFill/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Hesham Bold" pitchFamily="2" charset="-78"/>
              </a:rPr>
              <a:t>عـروب</a:t>
            </a:r>
            <a:endParaRPr lang="ar-SA" sz="6600" b="1" cap="none" spc="0" dirty="0">
              <a:ln>
                <a:noFill/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Hesham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546746"/>
            <a:ext cx="3456384" cy="305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573" y="3226643"/>
            <a:ext cx="2457259" cy="315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852264"/>
            <a:ext cx="3384376" cy="288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سهم مسنن إلى اليمين 4"/>
          <p:cNvSpPr/>
          <p:nvPr/>
        </p:nvSpPr>
        <p:spPr>
          <a:xfrm>
            <a:off x="2843808" y="1268760"/>
            <a:ext cx="2160240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dvertisingExtraBold" pitchFamily="2" charset="-78"/>
              </a:rPr>
              <a:t>خزَّاف</a:t>
            </a:r>
            <a:endParaRPr lang="ar-SA" dirty="0">
              <a:cs typeface="AdvertisingExtraBold" pitchFamily="2" charset="-78"/>
            </a:endParaRPr>
          </a:p>
        </p:txBody>
      </p:sp>
      <p:sp>
        <p:nvSpPr>
          <p:cNvPr id="6" name="سهم مسنن إلى اليمين 5"/>
          <p:cNvSpPr/>
          <p:nvPr/>
        </p:nvSpPr>
        <p:spPr>
          <a:xfrm rot="16200000" flipH="1">
            <a:off x="323528" y="1340768"/>
            <a:ext cx="2160240" cy="1152128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1" anchor="ctr"/>
          <a:lstStyle/>
          <a:p>
            <a:pPr algn="ctr"/>
            <a:r>
              <a:rPr lang="ar-SA" sz="3200" dirty="0" smtClean="0">
                <a:cs typeface="AdvertisingExtraBold" pitchFamily="2" charset="-78"/>
              </a:rPr>
              <a:t>طاهي</a:t>
            </a:r>
            <a:endParaRPr lang="ar-SA" dirty="0">
              <a:cs typeface="AdvertisingExtraBold" pitchFamily="2" charset="-78"/>
            </a:endParaRPr>
          </a:p>
        </p:txBody>
      </p:sp>
      <p:sp>
        <p:nvSpPr>
          <p:cNvPr id="7" name="سهم مسنن إلى اليمين 6"/>
          <p:cNvSpPr/>
          <p:nvPr/>
        </p:nvSpPr>
        <p:spPr>
          <a:xfrm>
            <a:off x="3347864" y="4437112"/>
            <a:ext cx="1872208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dvertisingExtraBold" pitchFamily="2" charset="-78"/>
              </a:rPr>
              <a:t>خياط</a:t>
            </a:r>
            <a:endParaRPr lang="ar-SA" dirty="0">
              <a:cs typeface="AdvertisingExtraBold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8368" y="44624"/>
            <a:ext cx="8762104" cy="646331"/>
          </a:xfrm>
          <a:prstGeom prst="rect">
            <a:avLst/>
          </a:prstGeom>
          <a:solidFill>
            <a:srgbClr val="FFFF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انظري إلى الصور،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Aeroplanes" pitchFamily="2" charset="0"/>
              </a:rPr>
              <a:t>وسمي صاحب المهنة في كل منها</a:t>
            </a:r>
            <a:endParaRPr lang="ar-SA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Aeroplane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0649"/>
            <a:ext cx="28083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0648"/>
            <a:ext cx="302433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501008"/>
            <a:ext cx="2880320" cy="301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789040"/>
            <a:ext cx="295232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سهم مسنن إلى اليمين 5"/>
          <p:cNvSpPr/>
          <p:nvPr/>
        </p:nvSpPr>
        <p:spPr>
          <a:xfrm>
            <a:off x="3851920" y="764704"/>
            <a:ext cx="2160240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dvertisingExtraBold" pitchFamily="2" charset="-78"/>
              </a:rPr>
              <a:t>مزارع</a:t>
            </a:r>
            <a:endParaRPr lang="ar-SA" dirty="0">
              <a:cs typeface="AdvertisingExtraBold" pitchFamily="2" charset="-78"/>
            </a:endParaRPr>
          </a:p>
        </p:txBody>
      </p:sp>
      <p:sp>
        <p:nvSpPr>
          <p:cNvPr id="7" name="سهم مسنن إلى اليمين 6"/>
          <p:cNvSpPr/>
          <p:nvPr/>
        </p:nvSpPr>
        <p:spPr>
          <a:xfrm>
            <a:off x="3779912" y="4005064"/>
            <a:ext cx="2160240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AdvertisingExtraBold" pitchFamily="2" charset="-78"/>
              </a:rPr>
              <a:t>حداد</a:t>
            </a:r>
            <a:endParaRPr lang="ar-SA" dirty="0">
              <a:cs typeface="AdvertisingExtraBold" pitchFamily="2" charset="-78"/>
            </a:endParaRPr>
          </a:p>
        </p:txBody>
      </p:sp>
      <p:sp>
        <p:nvSpPr>
          <p:cNvPr id="8" name="سهم مسنن إلى اليمين 7"/>
          <p:cNvSpPr/>
          <p:nvPr/>
        </p:nvSpPr>
        <p:spPr>
          <a:xfrm rot="10800000" flipV="1">
            <a:off x="3347864" y="5229199"/>
            <a:ext cx="2160240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1" anchor="ctr"/>
          <a:lstStyle/>
          <a:p>
            <a:pPr algn="ctr"/>
            <a:r>
              <a:rPr lang="ar-SA" sz="3200" dirty="0" smtClean="0">
                <a:cs typeface="AdvertisingExtraBold" pitchFamily="2" charset="-78"/>
              </a:rPr>
              <a:t>نجار</a:t>
            </a:r>
            <a:endParaRPr lang="ar-SA" sz="3200" dirty="0">
              <a:cs typeface="AdvertisingExtraBold" pitchFamily="2" charset="-78"/>
            </a:endParaRPr>
          </a:p>
        </p:txBody>
      </p:sp>
      <p:sp>
        <p:nvSpPr>
          <p:cNvPr id="9" name="سهم مسنن إلى اليمين 8"/>
          <p:cNvSpPr/>
          <p:nvPr/>
        </p:nvSpPr>
        <p:spPr>
          <a:xfrm rot="10800000" flipV="1">
            <a:off x="3428256" y="1997224"/>
            <a:ext cx="2367880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cs typeface="AdvertisingExtraBold" pitchFamily="2" charset="-78"/>
              </a:rPr>
              <a:t>ميكانيكي</a:t>
            </a:r>
            <a:endParaRPr lang="ar-SA" sz="2400" dirty="0">
              <a:cs typeface="AdvertisingExtra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260648"/>
            <a:ext cx="8682185" cy="769441"/>
          </a:xfrm>
          <a:prstGeom prst="rect">
            <a:avLst/>
          </a:prstGeom>
          <a:solidFill>
            <a:srgbClr val="FFFF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اقرئي </a:t>
            </a:r>
            <a:r>
              <a:rPr lang="ar-SA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العبارات </a:t>
            </a:r>
            <a:r>
              <a:rPr lang="ar-S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؛ </a:t>
            </a:r>
            <a:r>
              <a:rPr lang="ar-SA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لتتعرفي</a:t>
            </a:r>
            <a:r>
              <a:rPr lang="ar-S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 على أصحاب </a:t>
            </a:r>
            <a:r>
              <a:rPr lang="ar-SA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المهن :</a:t>
            </a:r>
            <a:endParaRPr lang="ar-SA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Aeroplanes" pitchFamily="2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67544" y="1268760"/>
            <a:ext cx="8064896" cy="5256584"/>
          </a:xfrm>
          <a:prstGeom prst="rect">
            <a:avLst/>
          </a:prstGeom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3600" dirty="0" smtClean="0">
                <a:cs typeface="Hesham Bold" pitchFamily="2" charset="-78"/>
              </a:rPr>
              <a:t>في محلي ساطور </a:t>
            </a:r>
            <a:r>
              <a:rPr lang="ar-SA" sz="3600" dirty="0" err="1" smtClean="0">
                <a:cs typeface="Hesham Bold" pitchFamily="2" charset="-78"/>
              </a:rPr>
              <a:t>وسكين .</a:t>
            </a:r>
            <a:r>
              <a:rPr lang="ar-SA" sz="3600" dirty="0" smtClean="0">
                <a:cs typeface="Hesham Bold" pitchFamily="2" charset="-78"/>
              </a:rPr>
              <a:t> </a:t>
            </a:r>
          </a:p>
          <a:p>
            <a:endParaRPr lang="ar-SA" sz="3600" dirty="0" smtClean="0">
              <a:cs typeface="Hesham Bold" pitchFamily="2" charset="-78"/>
            </a:endParaRPr>
          </a:p>
          <a:p>
            <a:r>
              <a:rPr lang="ar-SA" sz="3600" dirty="0" smtClean="0">
                <a:cs typeface="Hesham Bold" pitchFamily="2" charset="-78"/>
              </a:rPr>
              <a:t>في يدي منشار وأمامي مسامير </a:t>
            </a:r>
            <a:r>
              <a:rPr lang="ar-SA" sz="3600" dirty="0" err="1" smtClean="0">
                <a:cs typeface="Hesham Bold" pitchFamily="2" charset="-78"/>
              </a:rPr>
              <a:t>وكماشة .</a:t>
            </a:r>
            <a:r>
              <a:rPr lang="ar-SA" sz="3600" dirty="0" smtClean="0">
                <a:cs typeface="Hesham Bold" pitchFamily="2" charset="-78"/>
              </a:rPr>
              <a:t> </a:t>
            </a:r>
          </a:p>
          <a:p>
            <a:endParaRPr lang="ar-SA" sz="3600" dirty="0" smtClean="0">
              <a:cs typeface="Hesham Bold" pitchFamily="2" charset="-78"/>
            </a:endParaRPr>
          </a:p>
          <a:p>
            <a:r>
              <a:rPr lang="ar-SA" sz="3600" dirty="0" smtClean="0">
                <a:cs typeface="Hesham Bold" pitchFamily="2" charset="-78"/>
              </a:rPr>
              <a:t>في ورشتي مطرقة ونار </a:t>
            </a:r>
            <a:r>
              <a:rPr lang="ar-SA" sz="3600" dirty="0" err="1" smtClean="0">
                <a:cs typeface="Hesham Bold" pitchFamily="2" charset="-78"/>
              </a:rPr>
              <a:t>مشتعلة .</a:t>
            </a:r>
            <a:r>
              <a:rPr lang="ar-SA" sz="3600" dirty="0" smtClean="0">
                <a:cs typeface="Hesham Bold" pitchFamily="2" charset="-78"/>
              </a:rPr>
              <a:t> </a:t>
            </a:r>
          </a:p>
          <a:p>
            <a:endParaRPr lang="ar-SA" sz="3600" dirty="0" smtClean="0">
              <a:cs typeface="Hesham Bold" pitchFamily="2" charset="-78"/>
            </a:endParaRPr>
          </a:p>
          <a:p>
            <a:r>
              <a:rPr lang="ar-SA" sz="3600" dirty="0" smtClean="0">
                <a:cs typeface="Hesham Bold" pitchFamily="2" charset="-78"/>
              </a:rPr>
              <a:t>عملي بين السماء </a:t>
            </a:r>
            <a:r>
              <a:rPr lang="ar-SA" sz="3600" dirty="0" err="1" smtClean="0">
                <a:cs typeface="Hesham Bold" pitchFamily="2" charset="-78"/>
              </a:rPr>
              <a:t>والأرض .</a:t>
            </a:r>
            <a:r>
              <a:rPr lang="ar-SA" sz="3600" dirty="0" smtClean="0">
                <a:cs typeface="Hesham Bold" pitchFamily="2" charset="-78"/>
              </a:rPr>
              <a:t> </a:t>
            </a:r>
          </a:p>
          <a:p>
            <a:endParaRPr lang="ar-SA" sz="3600" dirty="0" smtClean="0">
              <a:cs typeface="Hesham Bold" pitchFamily="2" charset="-78"/>
            </a:endParaRPr>
          </a:p>
          <a:p>
            <a:r>
              <a:rPr lang="ar-SA" sz="3600" dirty="0" smtClean="0">
                <a:cs typeface="Hesham Bold" pitchFamily="2" charset="-78"/>
              </a:rPr>
              <a:t>أصنع طعامًا لا يستغني عنه الناس يومًا واحدًا 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765955" y="1363415"/>
            <a:ext cx="1382109" cy="7694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dirty="0" smtClean="0">
                <a:solidFill>
                  <a:srgbClr val="008000"/>
                </a:solidFill>
                <a:cs typeface="Hesham Bold" pitchFamily="2" charset="-78"/>
              </a:rPr>
              <a:t>( </a:t>
            </a:r>
            <a:r>
              <a:rPr lang="ar-SA" sz="4000" dirty="0" err="1" smtClean="0">
                <a:solidFill>
                  <a:srgbClr val="008000"/>
                </a:solidFill>
                <a:cs typeface="Hesham Bold" pitchFamily="2" charset="-78"/>
              </a:rPr>
              <a:t>الجزار</a:t>
            </a:r>
            <a:r>
              <a:rPr lang="ar-SA" sz="4400" dirty="0" err="1" smtClean="0">
                <a:solidFill>
                  <a:srgbClr val="008000"/>
                </a:solidFill>
                <a:cs typeface="Hesham Bold" pitchFamily="2" charset="-78"/>
              </a:rPr>
              <a:t> )</a:t>
            </a:r>
            <a:endParaRPr lang="ar-SA" sz="4400" dirty="0">
              <a:solidFill>
                <a:srgbClr val="008000"/>
              </a:solidFill>
              <a:cs typeface="Hesham Bold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225609" y="2276872"/>
            <a:ext cx="1207382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dirty="0" smtClean="0">
                <a:solidFill>
                  <a:srgbClr val="008000"/>
                </a:solidFill>
                <a:cs typeface="Hesham Bold" pitchFamily="2" charset="-78"/>
              </a:rPr>
              <a:t>( النجار</a:t>
            </a:r>
            <a:r>
              <a:rPr lang="ar-SA" sz="4000" dirty="0" err="1" smtClean="0">
                <a:solidFill>
                  <a:srgbClr val="008000"/>
                </a:solidFill>
                <a:cs typeface="Hesham Bold" pitchFamily="2" charset="-78"/>
              </a:rPr>
              <a:t>)</a:t>
            </a:r>
            <a:endParaRPr lang="ar-SA" sz="4000" dirty="0">
              <a:solidFill>
                <a:srgbClr val="008000"/>
              </a:solidFill>
              <a:cs typeface="Hesham Bold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854953" y="3441194"/>
            <a:ext cx="1330813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dirty="0" smtClean="0">
                <a:solidFill>
                  <a:srgbClr val="008000"/>
                </a:solidFill>
                <a:cs typeface="Hesham Bold" pitchFamily="2" charset="-78"/>
              </a:rPr>
              <a:t>( الحداد</a:t>
            </a:r>
            <a:r>
              <a:rPr lang="ar-SA" sz="4000" dirty="0" err="1" smtClean="0">
                <a:solidFill>
                  <a:srgbClr val="008000"/>
                </a:solidFill>
                <a:cs typeface="Hesham Bold" pitchFamily="2" charset="-78"/>
              </a:rPr>
              <a:t>)</a:t>
            </a:r>
            <a:endParaRPr lang="ar-SA" sz="4000" dirty="0">
              <a:solidFill>
                <a:srgbClr val="008000"/>
              </a:solidFill>
              <a:cs typeface="Hesham Bold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576127" y="4593322"/>
            <a:ext cx="1242648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dirty="0" smtClean="0">
                <a:solidFill>
                  <a:srgbClr val="008000"/>
                </a:solidFill>
                <a:cs typeface="Hesham Bold" pitchFamily="2" charset="-78"/>
              </a:rPr>
              <a:t>( الطيار</a:t>
            </a:r>
            <a:r>
              <a:rPr lang="ar-SA" sz="4000" dirty="0" err="1" smtClean="0">
                <a:solidFill>
                  <a:srgbClr val="008000"/>
                </a:solidFill>
                <a:cs typeface="Hesham Bold" pitchFamily="2" charset="-78"/>
              </a:rPr>
              <a:t>)</a:t>
            </a:r>
            <a:endParaRPr lang="ar-SA" sz="4000" dirty="0">
              <a:solidFill>
                <a:srgbClr val="008000"/>
              </a:solidFill>
              <a:cs typeface="Hesham Bold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441114" y="5601434"/>
            <a:ext cx="1258678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000" dirty="0" smtClean="0">
                <a:solidFill>
                  <a:srgbClr val="008000"/>
                </a:solidFill>
                <a:cs typeface="Hesham Bold" pitchFamily="2" charset="-78"/>
              </a:rPr>
              <a:t>( الخباز</a:t>
            </a:r>
            <a:r>
              <a:rPr lang="ar-SA" sz="4000" dirty="0" err="1" smtClean="0">
                <a:solidFill>
                  <a:srgbClr val="008000"/>
                </a:solidFill>
                <a:cs typeface="Hesham Bold" pitchFamily="2" charset="-78"/>
              </a:rPr>
              <a:t>)</a:t>
            </a:r>
            <a:endParaRPr lang="ar-SA" sz="4000" dirty="0">
              <a:solidFill>
                <a:srgbClr val="008000"/>
              </a:solidFill>
              <a:cs typeface="Hesham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6624736" cy="6192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10313">
            <a:off x="569097" y="548629"/>
            <a:ext cx="1800200" cy="1924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10313">
            <a:off x="569097" y="2420837"/>
            <a:ext cx="1800200" cy="199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10313">
            <a:off x="569097" y="4293045"/>
            <a:ext cx="17716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ستطيل 5"/>
          <p:cNvSpPr/>
          <p:nvPr/>
        </p:nvSpPr>
        <p:spPr>
          <a:xfrm>
            <a:off x="2339752" y="332656"/>
            <a:ext cx="6593953" cy="76944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انشدي واستمتعي</a:t>
            </a:r>
            <a:endParaRPr lang="ar-SA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Aeroplane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325815" y="190381"/>
            <a:ext cx="4533613" cy="769441"/>
          </a:xfrm>
          <a:prstGeom prst="rect">
            <a:avLst/>
          </a:prstGeom>
          <a:gradFill flip="none" rotWithShape="1">
            <a:gsLst>
              <a:gs pos="0">
                <a:srgbClr val="CC6600">
                  <a:tint val="66000"/>
                  <a:satMod val="160000"/>
                </a:srgbClr>
              </a:gs>
              <a:gs pos="50000">
                <a:srgbClr val="CC6600">
                  <a:tint val="44500"/>
                  <a:satMod val="160000"/>
                </a:srgbClr>
              </a:gs>
              <a:gs pos="100000">
                <a:srgbClr val="CC6600">
                  <a:tint val="23500"/>
                  <a:satMod val="160000"/>
                </a:srgbClr>
              </a:gs>
            </a:gsLst>
            <a:lin ang="10800000" scaled="1"/>
            <a:tileRect/>
          </a:gra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eroplanes" pitchFamily="2" charset="0"/>
              </a:rPr>
              <a:t>صلي الأشياء بأصحابها </a:t>
            </a:r>
            <a:endParaRPr lang="ar-SA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Aeroplanes" pitchFamily="2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308304" y="1412776"/>
            <a:ext cx="1584175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كاتب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580112" y="1412776"/>
            <a:ext cx="1584175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نجار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851920" y="1412776"/>
            <a:ext cx="1584175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جندي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123728" y="1412776"/>
            <a:ext cx="1584175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خباز</a:t>
            </a:r>
            <a:endParaRPr lang="ar-SA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cs typeface="Hesham Bold" pitchFamily="2" charset="-7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95536" y="1412776"/>
            <a:ext cx="1584175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صياد</a:t>
            </a:r>
            <a:endParaRPr lang="ar-SA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cs typeface="Hesham Bold" pitchFamily="2" charset="-78"/>
            </a:endParaRPr>
          </a:p>
        </p:txBody>
      </p:sp>
      <p:pic>
        <p:nvPicPr>
          <p:cNvPr id="10" name="صورة 9" descr="634675084521481839_بندقية ضغط هواء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3356992"/>
            <a:ext cx="1794520" cy="1368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 descr="C:\Documents and Settings\Administrator\My Documents\My Pictures\212647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8424" y="5013176"/>
            <a:ext cx="1963936" cy="13683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3" name="Picture 5" descr="C:\Documents and Settings\Administrator\My Documents\My Pictures\FishEyes-649x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7944" y="4985792"/>
            <a:ext cx="1944216" cy="13955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4" name="Picture 6" descr="C:\Documents and Settings\Administrator\My Documents\My Pictures\bre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0984" y="5013176"/>
            <a:ext cx="2001416" cy="1368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5" name="Picture 7" descr="C:\Documents and Settings\Administrator\My Documents\My Pictures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284984"/>
            <a:ext cx="1855093" cy="1368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17" name="رابط كسهم مستقيم 16"/>
          <p:cNvCxnSpPr/>
          <p:nvPr/>
        </p:nvCxnSpPr>
        <p:spPr>
          <a:xfrm flipH="1">
            <a:off x="1835696" y="2276872"/>
            <a:ext cx="5760640" cy="19442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>
            <a:stCxn id="6" idx="2"/>
          </p:cNvCxnSpPr>
          <p:nvPr/>
        </p:nvCxnSpPr>
        <p:spPr>
          <a:xfrm>
            <a:off x="6372200" y="2336106"/>
            <a:ext cx="216024" cy="26770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4932040" y="2348880"/>
            <a:ext cx="2376264" cy="18722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>
            <a:endCxn id="2054" idx="0"/>
          </p:cNvCxnSpPr>
          <p:nvPr/>
        </p:nvCxnSpPr>
        <p:spPr>
          <a:xfrm>
            <a:off x="3059832" y="2348880"/>
            <a:ext cx="1571860" cy="26642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>
            <a:endCxn id="2053" idx="0"/>
          </p:cNvCxnSpPr>
          <p:nvPr/>
        </p:nvCxnSpPr>
        <p:spPr>
          <a:xfrm>
            <a:off x="1403648" y="2348880"/>
            <a:ext cx="1096404" cy="26369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75656" y="476672"/>
            <a:ext cx="633670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339933"/>
                </a:solidFill>
                <a:cs typeface="Hesham Bold" pitchFamily="2" charset="-78"/>
              </a:rPr>
              <a:t>بندقية الجندي   </a:t>
            </a:r>
            <a:endParaRPr lang="ar-SA" sz="5400" dirty="0">
              <a:solidFill>
                <a:srgbClr val="339933"/>
              </a:solidFill>
              <a:cs typeface="Hesham Bold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75656" y="1628800"/>
            <a:ext cx="633670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339933"/>
                </a:solidFill>
                <a:cs typeface="Hesham Bold" pitchFamily="2" charset="-78"/>
              </a:rPr>
              <a:t>منـشار النجـار</a:t>
            </a:r>
            <a:endParaRPr lang="ar-SA" sz="5400" dirty="0">
              <a:solidFill>
                <a:srgbClr val="339933"/>
              </a:solidFill>
              <a:cs typeface="Hesham Bold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75656" y="2865710"/>
            <a:ext cx="633670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339933"/>
                </a:solidFill>
                <a:cs typeface="Hesham Bold" pitchFamily="2" charset="-78"/>
              </a:rPr>
              <a:t>خـبز الخـباز</a:t>
            </a:r>
            <a:endParaRPr lang="ar-SA" sz="5400" dirty="0">
              <a:solidFill>
                <a:srgbClr val="339933"/>
              </a:solidFill>
              <a:cs typeface="Hesham Bold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75656" y="4089846"/>
            <a:ext cx="633670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339933"/>
                </a:solidFill>
                <a:cs typeface="Hesham Bold" pitchFamily="2" charset="-78"/>
              </a:rPr>
              <a:t>صـنارة الصياد</a:t>
            </a:r>
            <a:endParaRPr lang="ar-SA" sz="5400" dirty="0">
              <a:solidFill>
                <a:srgbClr val="339933"/>
              </a:solidFill>
              <a:cs typeface="Hesham Bold" pitchFamily="2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475656" y="5313982"/>
            <a:ext cx="633670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rgbClr val="339933"/>
                </a:solidFill>
                <a:cs typeface="Hesham Bold" pitchFamily="2" charset="-78"/>
              </a:rPr>
              <a:t>قـلم الكـاتب</a:t>
            </a:r>
            <a:endParaRPr lang="ar-SA" sz="5400" dirty="0">
              <a:solidFill>
                <a:srgbClr val="339933"/>
              </a:solidFill>
              <a:cs typeface="Hesham Bold" pitchFamily="2" charset="-78"/>
            </a:endParaRPr>
          </a:p>
        </p:txBody>
      </p:sp>
      <p:pic>
        <p:nvPicPr>
          <p:cNvPr id="9" name="صورة 8" descr="634675084521481839_بندقية ضغط هواء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620688"/>
            <a:ext cx="864096" cy="6587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3" descr="C:\Documents and Settings\Administrator\My Documents\My Pictures\212647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772816"/>
            <a:ext cx="864096" cy="6880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5" descr="C:\Documents and Settings\Administrator\My Documents\My Pictures\FishEyes-649x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21088"/>
            <a:ext cx="936104" cy="6480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6" descr="C:\Documents and Settings\Administrator\My Documents\My Pictures\bre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996952"/>
            <a:ext cx="864095" cy="7200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Picture 7" descr="C:\Documents and Settings\Administrator\My Documents\My Pictures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5445224"/>
            <a:ext cx="936104" cy="6542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4" name="مستطيل 13"/>
          <p:cNvSpPr/>
          <p:nvPr/>
        </p:nvSpPr>
        <p:spPr>
          <a:xfrm>
            <a:off x="3660212" y="44624"/>
            <a:ext cx="508825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Aeroplanes" pitchFamily="2" charset="0"/>
              </a:rPr>
              <a:t>اكتبيها </a:t>
            </a:r>
            <a:r>
              <a:rPr lang="ar-S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Aeroplanes" pitchFamily="2" charset="0"/>
              </a:rPr>
              <a:t>على غرار المثال الأول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32656"/>
            <a:ext cx="2495525" cy="188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1280"/>
            <a:ext cx="3427330" cy="281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5596" y="2852936"/>
            <a:ext cx="4254876" cy="271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56222" y="4203154"/>
            <a:ext cx="3144366" cy="221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مستطيل 6"/>
          <p:cNvSpPr/>
          <p:nvPr/>
        </p:nvSpPr>
        <p:spPr>
          <a:xfrm rot="20041856">
            <a:off x="6146818" y="513949"/>
            <a:ext cx="2088231" cy="175432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أعمال وأماكن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260648"/>
            <a:ext cx="8424935" cy="646331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6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انظري إلى الصور وصلي بين معلومات الأعمدة </a:t>
            </a:r>
            <a:r>
              <a:rPr lang="ar-SA" sz="3600" dirty="0" err="1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أ </a:t>
            </a:r>
            <a:r>
              <a:rPr lang="ar-SA" sz="36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، </a:t>
            </a:r>
            <a:r>
              <a:rPr lang="ar-SA" sz="3600" dirty="0" err="1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ب </a:t>
            </a:r>
            <a:r>
              <a:rPr lang="ar-SA" sz="3600" dirty="0" smtClean="0">
                <a:solidFill>
                  <a:schemeClr val="tx2">
                    <a:lumMod val="50000"/>
                  </a:schemeClr>
                </a:solidFill>
                <a:cs typeface="Hesham Bold" pitchFamily="2" charset="-78"/>
              </a:rPr>
              <a:t>، ج </a:t>
            </a:r>
            <a:endParaRPr lang="ar-SA" sz="5400" dirty="0">
              <a:solidFill>
                <a:schemeClr val="tx2">
                  <a:lumMod val="50000"/>
                </a:schemeClr>
              </a:solidFill>
              <a:cs typeface="Hesham Bold" pitchFamily="2" charset="-78"/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6588224" y="1124744"/>
            <a:ext cx="2339752" cy="5328592"/>
          </a:xfrm>
          <a:prstGeom prst="roundRec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طبيب الأسنان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err="1" smtClean="0">
                <a:cs typeface="Hesham Bold" pitchFamily="2" charset="-78"/>
              </a:rPr>
              <a:t>المعلم .</a:t>
            </a:r>
            <a:endParaRPr lang="ar-SA" sz="3600" dirty="0" smtClean="0">
              <a:cs typeface="Hesham Bold" pitchFamily="2" charset="-78"/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err="1" smtClean="0">
                <a:cs typeface="Hesham Bold" pitchFamily="2" charset="-78"/>
              </a:rPr>
              <a:t>الطاهي .</a:t>
            </a:r>
            <a:endParaRPr lang="ar-SA" sz="3600" dirty="0" smtClean="0">
              <a:cs typeface="Hesham Bold" pitchFamily="2" charset="-78"/>
            </a:endParaRP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err="1" smtClean="0">
                <a:cs typeface="Hesham Bold" pitchFamily="2" charset="-78"/>
              </a:rPr>
              <a:t>العامل .</a:t>
            </a:r>
            <a:endParaRPr lang="ar-SA" sz="3600" dirty="0">
              <a:cs typeface="Hesham Bold" pitchFamily="2" charset="-78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491880" y="1124744"/>
            <a:ext cx="2736304" cy="5328592"/>
          </a:xfrm>
          <a:prstGeom prst="roundRec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في مطبخ المطعم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في </a:t>
            </a:r>
            <a:r>
              <a:rPr lang="ar-SA" sz="3600" dirty="0" err="1" smtClean="0">
                <a:cs typeface="Hesham Bold" pitchFamily="2" charset="-78"/>
              </a:rPr>
              <a:t>عيادته .</a:t>
            </a:r>
            <a:endParaRPr lang="ar-SA" sz="3600" dirty="0" smtClean="0">
              <a:cs typeface="Hesham Bold" pitchFamily="2" charset="-78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smtClean="0">
                <a:cs typeface="Hesham Bold" pitchFamily="2" charset="-78"/>
              </a:rPr>
              <a:t>في </a:t>
            </a:r>
            <a:r>
              <a:rPr lang="ar-SA" sz="3600" dirty="0" err="1" smtClean="0">
                <a:cs typeface="Hesham Bold" pitchFamily="2" charset="-78"/>
              </a:rPr>
              <a:t>الصف .</a:t>
            </a:r>
            <a:endParaRPr lang="ar-SA" sz="3600" dirty="0" smtClean="0">
              <a:cs typeface="Hesham Bold" pitchFamily="2" charset="-78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smtClean="0">
                <a:cs typeface="Hesham Bold" pitchFamily="2" charset="-78"/>
              </a:rPr>
              <a:t>في </a:t>
            </a:r>
            <a:r>
              <a:rPr lang="ar-SA" sz="3600" dirty="0" err="1" smtClean="0">
                <a:cs typeface="Hesham Bold" pitchFamily="2" charset="-78"/>
              </a:rPr>
              <a:t>المصنع .</a:t>
            </a:r>
            <a:endParaRPr lang="ar-SA" sz="3600" dirty="0" smtClean="0">
              <a:cs typeface="Hesham Bold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51520" y="1124744"/>
            <a:ext cx="2808312" cy="5328592"/>
          </a:xfrm>
          <a:prstGeom prst="roundRect">
            <a:avLst/>
          </a:prstGeom>
          <a:gradFill flip="none" rotWithShape="1">
            <a:gsLst>
              <a:gs pos="0">
                <a:srgbClr val="00FF00">
                  <a:tint val="66000"/>
                  <a:satMod val="160000"/>
                </a:srgbClr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يرشد التلميذ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يقطع </a:t>
            </a:r>
            <a:r>
              <a:rPr lang="ar-SA" sz="3600" dirty="0" err="1" smtClean="0">
                <a:cs typeface="Hesham Bold" pitchFamily="2" charset="-78"/>
              </a:rPr>
              <a:t>الأخشاب .</a:t>
            </a:r>
            <a:endParaRPr lang="ar-SA" sz="3600" dirty="0" smtClean="0">
              <a:cs typeface="Hesham Bold" pitchFamily="2" charset="-78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smtClean="0">
                <a:cs typeface="Hesham Bold" pitchFamily="2" charset="-78"/>
              </a:rPr>
              <a:t>يعاين </a:t>
            </a:r>
            <a:r>
              <a:rPr lang="ar-SA" sz="3600" dirty="0" err="1" smtClean="0">
                <a:cs typeface="Hesham Bold" pitchFamily="2" charset="-78"/>
              </a:rPr>
              <a:t>مريضًا .</a:t>
            </a:r>
            <a:endParaRPr lang="ar-SA" sz="3600" dirty="0" smtClean="0">
              <a:cs typeface="Hesham Bold" pitchFamily="2" charset="-78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ar-SA" sz="3600" dirty="0" smtClean="0">
                <a:cs typeface="Hesham Bold" pitchFamily="2" charset="-78"/>
              </a:rPr>
              <a:t> </a:t>
            </a:r>
            <a:r>
              <a:rPr lang="ar-SA" sz="3600" dirty="0" smtClean="0">
                <a:cs typeface="Hesham Bold" pitchFamily="2" charset="-78"/>
              </a:rPr>
              <a:t>يطهو </a:t>
            </a:r>
            <a:r>
              <a:rPr lang="ar-SA" sz="3600" dirty="0" err="1" smtClean="0">
                <a:cs typeface="Hesham Bold" pitchFamily="2" charset="-78"/>
              </a:rPr>
              <a:t>الطعام .</a:t>
            </a:r>
            <a:endParaRPr lang="ar-SA" sz="3600" dirty="0" smtClean="0">
              <a:cs typeface="Hesham Bold" pitchFamily="2" charset="-78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 flipH="1">
            <a:off x="5868144" y="2708920"/>
            <a:ext cx="1440160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H="1">
            <a:off x="5940152" y="3501008"/>
            <a:ext cx="1368152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H="1" flipV="1">
            <a:off x="6012160" y="5085184"/>
            <a:ext cx="1224136" cy="72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flipH="1" flipV="1">
            <a:off x="5940152" y="2564904"/>
            <a:ext cx="1296144" cy="18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2771800" y="2780928"/>
            <a:ext cx="1152128" cy="230425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flipH="1">
            <a:off x="2771800" y="3501008"/>
            <a:ext cx="1656184" cy="7920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 flipH="1" flipV="1">
            <a:off x="2771800" y="2564904"/>
            <a:ext cx="1728192" cy="17281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رابط كسهم مستقيم 35"/>
          <p:cNvCxnSpPr/>
          <p:nvPr/>
        </p:nvCxnSpPr>
        <p:spPr>
          <a:xfrm flipH="1" flipV="1">
            <a:off x="2843808" y="3501008"/>
            <a:ext cx="1656184" cy="172819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256</Words>
  <Application>Microsoft Office PowerPoint</Application>
  <PresentationFormat>عرض على الشاشة (3:4)‏</PresentationFormat>
  <Paragraphs>73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</vt:vector>
  </TitlesOfParts>
  <Company>Screen.com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Screen</dc:creator>
  <cp:lastModifiedBy>Screen</cp:lastModifiedBy>
  <cp:revision>34</cp:revision>
  <dcterms:created xsi:type="dcterms:W3CDTF">2012-04-15T04:49:29Z</dcterms:created>
  <dcterms:modified xsi:type="dcterms:W3CDTF">2012-04-20T15:03:19Z</dcterms:modified>
</cp:coreProperties>
</file>