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1248" r:id="rId2"/>
    <p:sldId id="1249" r:id="rId3"/>
    <p:sldId id="1250" r:id="rId4"/>
    <p:sldId id="1274" r:id="rId5"/>
    <p:sldId id="1302" r:id="rId6"/>
    <p:sldId id="1251" r:id="rId7"/>
    <p:sldId id="1303" r:id="rId8"/>
    <p:sldId id="1253" r:id="rId9"/>
    <p:sldId id="1304" r:id="rId10"/>
    <p:sldId id="1255" r:id="rId11"/>
    <p:sldId id="1290" r:id="rId12"/>
    <p:sldId id="1257" r:id="rId13"/>
    <p:sldId id="1294" r:id="rId14"/>
    <p:sldId id="1306" r:id="rId15"/>
    <p:sldId id="1305" r:id="rId16"/>
    <p:sldId id="1307" r:id="rId17"/>
    <p:sldId id="1308" r:id="rId18"/>
    <p:sldId id="1309" r:id="rId19"/>
    <p:sldId id="1287" r:id="rId20"/>
    <p:sldId id="1261" r:id="rId21"/>
    <p:sldId id="1262" r:id="rId22"/>
    <p:sldId id="1264" r:id="rId23"/>
    <p:sldId id="1265" r:id="rId24"/>
    <p:sldId id="1266" r:id="rId25"/>
    <p:sldId id="1267" r:id="rId26"/>
    <p:sldId id="1268" r:id="rId27"/>
    <p:sldId id="1270" r:id="rId28"/>
    <p:sldId id="1293" r:id="rId29"/>
    <p:sldId id="1310" r:id="rId30"/>
    <p:sldId id="1273" r:id="rId31"/>
  </p:sldIdLst>
  <p:sldSz cx="9144000" cy="6858000" type="screen4x3"/>
  <p:notesSz cx="6858000" cy="9144000"/>
  <p:custDataLst>
    <p:tags r:id="rId33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8B8B"/>
    <a:srgbClr val="92CD8D"/>
    <a:srgbClr val="660033"/>
    <a:srgbClr val="E46C0A"/>
    <a:srgbClr val="D3BEF4"/>
    <a:srgbClr val="FFFF99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5" autoAdjust="0"/>
    <p:restoredTop sz="94671" autoAdjust="0"/>
  </p:normalViewPr>
  <p:slideViewPr>
    <p:cSldViewPr>
      <p:cViewPr>
        <p:scale>
          <a:sx n="80" d="100"/>
          <a:sy n="80" d="100"/>
        </p:scale>
        <p:origin x="-81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A9C21D-1D5D-403A-9EFD-56AC4C2FF780}" type="datetimeFigureOut">
              <a:rPr lang="ar-SA" smtClean="0"/>
              <a:pPr/>
              <a:t>28/11/35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EF8B91-7199-4FBE-8170-8B4D2F4671A7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474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0C58-DB4C-4205-B172-B0BB26694C31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3FA5-3D9B-43E2-B43F-1E04A705CDD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62F2-B5C8-4453-9089-58EDC7AD8EF9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239-4375-48E3-A941-8D198FA0EBB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AF8E-062E-43FA-A722-BE9992140F60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057C-6FB7-4380-9F5D-FA2B00383DA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2C42-1AF7-4D5E-8702-90BE61F3849D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168-5432-4A05-952E-E5A4F556DDC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CE6-FED6-45EC-82A2-371BBCBCDD06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8F27-67B2-4800-ADBF-925DC6070681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96F3-7205-4AE9-B3EA-BC9A3E236359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5227-6343-4B5D-B04A-87BFFB629B5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D5D-8B28-4637-83F4-524B00FB8A94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8CA3-BDDE-409E-BBEE-F67F66969B3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C9C8-4997-40A8-8F36-D3863E7BAC8A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7BB8-BB21-4F68-97DE-637DAB9D1F4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F884-1D01-46D7-BBD1-493B7597C342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243F-78D8-48DB-9CF4-2E312AC3797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CD0-C190-4510-A821-1E2901558EE4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C57E-F0DA-4727-BFC6-A065E107472F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706B-775E-4F5B-807D-0BD1B9DADA60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A53-B28A-4AB1-9D5C-5C82A505696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91921-931F-4F3B-B862-D5C447CFA036}" type="datetimeFigureOut">
              <a:rPr lang="ar-SA"/>
              <a:pPr>
                <a:defRPr/>
              </a:pPr>
              <a:t>28/11/35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EB77-920B-4646-9EB6-DD649639539C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2321" y="1052736"/>
            <a:ext cx="3911647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3200" b="1" dirty="0"/>
              <a:t> </a:t>
            </a:r>
            <a:r>
              <a:rPr lang="en-US" sz="2800" b="1" dirty="0">
                <a:latin typeface="Articulate Extrabold" pitchFamily="2" charset="0"/>
              </a:rPr>
              <a:t>Listen and Discuss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1560" y="2780928"/>
            <a:ext cx="7902152" cy="2052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dirty="0"/>
              <a:t>Did you do any of the things that Omar, Ahmed,</a:t>
            </a:r>
          </a:p>
          <a:p>
            <a:pPr algn="l">
              <a:lnSpc>
                <a:spcPct val="200000"/>
              </a:lnSpc>
            </a:pPr>
            <a:r>
              <a:rPr lang="en-US" sz="2800" dirty="0" err="1"/>
              <a:t>Saeed</a:t>
            </a:r>
            <a:r>
              <a:rPr lang="en-US" sz="2800" dirty="0"/>
              <a:t>, and </a:t>
            </a:r>
            <a:r>
              <a:rPr lang="en-US" sz="2800" dirty="0" err="1"/>
              <a:t>Imad</a:t>
            </a:r>
            <a:r>
              <a:rPr lang="en-US" sz="2800" dirty="0"/>
              <a:t> did last week?</a:t>
            </a:r>
            <a:endParaRPr lang="ar-SA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337270" y="920914"/>
            <a:ext cx="289729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Grammar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6424"/>
            <a:ext cx="8534400" cy="4144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5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28585" cy="512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2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276706" y="980728"/>
            <a:ext cx="5665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A. </a:t>
            </a:r>
            <a:r>
              <a:rPr lang="en-US" sz="2400" dirty="0"/>
              <a:t>It was very cold last weekend, and there was snow. Which activities</a:t>
            </a:r>
          </a:p>
          <a:p>
            <a:pPr algn="l"/>
            <a:r>
              <a:rPr lang="en-US" sz="2400" dirty="0"/>
              <a:t>do you think Steve did? Which activities didn’t he do? Use the list</a:t>
            </a:r>
          </a:p>
          <a:p>
            <a:pPr algn="l"/>
            <a:r>
              <a:rPr lang="en-US" sz="2400" dirty="0"/>
              <a:t>of things. Add your own ideas.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395536" y="3712964"/>
            <a:ext cx="6624736" cy="23083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√</a:t>
            </a:r>
            <a:r>
              <a:rPr lang="en-US" sz="2400" u="sng" dirty="0" smtClean="0"/>
              <a:t> He </a:t>
            </a:r>
            <a:r>
              <a:rPr lang="en-US" sz="2400" u="sng" dirty="0"/>
              <a:t>went skiing. He didn’t go swimming.</a:t>
            </a:r>
          </a:p>
          <a:p>
            <a:pPr algn="l"/>
            <a:r>
              <a:rPr lang="en-US" sz="2400" dirty="0"/>
              <a:t>do the laundry </a:t>
            </a:r>
            <a:r>
              <a:rPr lang="en-US" sz="2400" dirty="0" smtClean="0"/>
              <a:t>                watch </a:t>
            </a:r>
            <a:r>
              <a:rPr lang="en-US" sz="2400" dirty="0"/>
              <a:t>DVDs</a:t>
            </a:r>
          </a:p>
          <a:p>
            <a:pPr algn="l"/>
            <a:r>
              <a:rPr lang="en-US" sz="2400" dirty="0"/>
              <a:t>take a walk </a:t>
            </a:r>
            <a:r>
              <a:rPr lang="en-US" sz="2400" dirty="0" smtClean="0"/>
              <a:t>                       work </a:t>
            </a:r>
            <a:r>
              <a:rPr lang="en-US" sz="2400" dirty="0"/>
              <a:t>outside in the garden</a:t>
            </a:r>
          </a:p>
          <a:p>
            <a:pPr algn="l"/>
            <a:r>
              <a:rPr lang="en-US" sz="2400" dirty="0"/>
              <a:t>go to the mall </a:t>
            </a:r>
            <a:r>
              <a:rPr lang="en-US" sz="2400" dirty="0" smtClean="0"/>
              <a:t>                  talk </a:t>
            </a:r>
            <a:r>
              <a:rPr lang="en-US" sz="2400" dirty="0"/>
              <a:t>on the phone</a:t>
            </a:r>
          </a:p>
          <a:p>
            <a:pPr algn="l"/>
            <a:r>
              <a:rPr lang="en-US" sz="2400" dirty="0"/>
              <a:t>go to the baseball game </a:t>
            </a:r>
            <a:r>
              <a:rPr lang="en-US" sz="2400" dirty="0" smtClean="0"/>
              <a:t>   eat </a:t>
            </a:r>
            <a:r>
              <a:rPr lang="en-US" sz="2400" dirty="0"/>
              <a:t>cookies</a:t>
            </a:r>
          </a:p>
          <a:p>
            <a:pPr algn="l"/>
            <a:r>
              <a:rPr lang="en-US" sz="2400" dirty="0"/>
              <a:t>read a book </a:t>
            </a:r>
            <a:r>
              <a:rPr lang="en-US" sz="2400" dirty="0" smtClean="0"/>
              <a:t>                         drink </a:t>
            </a:r>
            <a:r>
              <a:rPr lang="en-US" sz="2400" dirty="0"/>
              <a:t>hot chocolate</a:t>
            </a:r>
            <a:endParaRPr lang="ar-SA" sz="2400" u="sng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04" y="944578"/>
            <a:ext cx="2446768" cy="2700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9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23528" y="1052736"/>
            <a:ext cx="8496944" cy="440120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/>
              <a:t>He did the laundry. / He didn’t do the laundry.</a:t>
            </a:r>
          </a:p>
          <a:p>
            <a:pPr algn="l"/>
            <a:r>
              <a:rPr lang="en-US" sz="2800" dirty="0"/>
              <a:t>He took a walk. / He didn’t take a walk.</a:t>
            </a:r>
          </a:p>
          <a:p>
            <a:pPr algn="l"/>
            <a:r>
              <a:rPr lang="en-US" sz="2800" dirty="0"/>
              <a:t>He went to the mall. / He didn’t go to the mall.</a:t>
            </a:r>
          </a:p>
          <a:p>
            <a:pPr algn="l"/>
            <a:r>
              <a:rPr lang="en-US" sz="2800" dirty="0"/>
              <a:t>He didn’t go to the baseball game.</a:t>
            </a:r>
          </a:p>
          <a:p>
            <a:pPr algn="l"/>
            <a:r>
              <a:rPr lang="en-US" sz="2800" dirty="0"/>
              <a:t>He read a book. / He didn’t read a book.</a:t>
            </a:r>
          </a:p>
          <a:p>
            <a:pPr algn="l"/>
            <a:r>
              <a:rPr lang="en-US" sz="2800" dirty="0"/>
              <a:t>He watched DVDs. / He didn’t watch DVDs.</a:t>
            </a:r>
          </a:p>
          <a:p>
            <a:pPr algn="l"/>
            <a:r>
              <a:rPr lang="en-US" sz="2800" dirty="0"/>
              <a:t>He didn’t work outside in the garden.</a:t>
            </a:r>
          </a:p>
          <a:p>
            <a:pPr algn="l"/>
            <a:r>
              <a:rPr lang="en-US" sz="2800" dirty="0"/>
              <a:t>He talked on the phone. / He didn’t talk on the phone.</a:t>
            </a:r>
          </a:p>
          <a:p>
            <a:pPr algn="l"/>
            <a:r>
              <a:rPr lang="en-US" sz="2800" dirty="0"/>
              <a:t>He ate cookies. / He didn’t eat cookies.</a:t>
            </a:r>
          </a:p>
          <a:p>
            <a:pPr algn="l"/>
            <a:r>
              <a:rPr lang="en-US" sz="2800" dirty="0"/>
              <a:t>He drank hot chocolate. / He didn’t drink hot chocolate</a:t>
            </a:r>
            <a:endParaRPr lang="en-US" sz="2800" dirty="0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41819"/>
            <a:ext cx="8496944" cy="95410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00FF"/>
                </a:solidFill>
              </a:rPr>
              <a:t>c.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/>
              <a:t>Work with a </a:t>
            </a:r>
            <a:r>
              <a:rPr lang="en-US" sz="2400" dirty="0" smtClean="0"/>
              <a:t>partner. Ask </a:t>
            </a:r>
            <a:r>
              <a:rPr lang="en-US" sz="2400" dirty="0"/>
              <a:t>and answer about what the people did.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5652120" y="5559623"/>
            <a:ext cx="2664296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you / on vacation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323528" y="4470211"/>
            <a:ext cx="5040560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3333FF"/>
                </a:solidFill>
              </a:rPr>
              <a:t>A:</a:t>
            </a:r>
            <a:r>
              <a:rPr lang="en-US" sz="2400" b="1" dirty="0"/>
              <a:t> </a:t>
            </a:r>
            <a:r>
              <a:rPr lang="en-US" sz="2400" dirty="0"/>
              <a:t>What did you do on your vacation?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B:</a:t>
            </a:r>
            <a:r>
              <a:rPr lang="en-US" sz="2400" b="1" dirty="0" smtClean="0"/>
              <a:t> </a:t>
            </a:r>
            <a:r>
              <a:rPr lang="en-US" sz="2400" dirty="0"/>
              <a:t>I went to the beach.</a:t>
            </a:r>
            <a:endParaRPr lang="ar-SA" sz="24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84376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702296" y="2564904"/>
            <a:ext cx="4949824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2 - </a:t>
            </a:r>
            <a:r>
              <a:rPr lang="en-US" sz="2400" dirty="0" err="1"/>
              <a:t>Badr</a:t>
            </a:r>
            <a:r>
              <a:rPr lang="en-US" sz="2400" dirty="0"/>
              <a:t> and his brothers / last night</a:t>
            </a:r>
            <a:endParaRPr lang="ar-SA" sz="2400" dirty="0"/>
          </a:p>
        </p:txBody>
      </p:sp>
      <p:sp>
        <p:nvSpPr>
          <p:cNvPr id="16" name="مستطيل 15"/>
          <p:cNvSpPr/>
          <p:nvPr/>
        </p:nvSpPr>
        <p:spPr>
          <a:xfrm>
            <a:off x="1403648" y="5661248"/>
            <a:ext cx="4104456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3 -  </a:t>
            </a:r>
            <a:r>
              <a:rPr lang="en-US" sz="2400" dirty="0"/>
              <a:t>your family / last weekend</a:t>
            </a:r>
            <a:endParaRPr lang="ar-SA" sz="2400" dirty="0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05412"/>
            <a:ext cx="2880320" cy="2135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76354"/>
            <a:ext cx="2592288" cy="2331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331716" y="1124743"/>
            <a:ext cx="5328591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1. A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/>
              <a:t>What did </a:t>
            </a:r>
            <a:r>
              <a:rPr lang="en-US" sz="2400" dirty="0" err="1"/>
              <a:t>Badr</a:t>
            </a:r>
            <a:r>
              <a:rPr lang="en-US" sz="2400" dirty="0"/>
              <a:t> and his brothers do last night?</a:t>
            </a:r>
          </a:p>
          <a:p>
            <a:pPr algn="l"/>
            <a:r>
              <a:rPr lang="en-US" sz="2400" b="1" dirty="0">
                <a:solidFill>
                  <a:srgbClr val="3333FF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They watched television / TV.</a:t>
            </a:r>
            <a:endParaRPr lang="ar-SA" sz="2400" dirty="0"/>
          </a:p>
        </p:txBody>
      </p:sp>
      <p:sp>
        <p:nvSpPr>
          <p:cNvPr id="18" name="مستطيل 17"/>
          <p:cNvSpPr/>
          <p:nvPr/>
        </p:nvSpPr>
        <p:spPr>
          <a:xfrm>
            <a:off x="290441" y="4155177"/>
            <a:ext cx="5649711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2. A: </a:t>
            </a:r>
            <a:r>
              <a:rPr lang="en-US" sz="2400" dirty="0"/>
              <a:t>What did your family do last weekend?</a:t>
            </a:r>
          </a:p>
          <a:p>
            <a:pPr algn="l"/>
            <a:r>
              <a:rPr lang="en-US" sz="2400" b="1" dirty="0">
                <a:solidFill>
                  <a:srgbClr val="3333FF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They went to the museum.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6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4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1494384" y="2564904"/>
            <a:ext cx="4157736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3 </a:t>
            </a:r>
            <a:r>
              <a:rPr lang="en-US" sz="2400" dirty="0" smtClean="0"/>
              <a:t>- </a:t>
            </a:r>
            <a:r>
              <a:rPr lang="en-US" sz="2400" dirty="0"/>
              <a:t>the boys / last Thursday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323528" y="1124744"/>
            <a:ext cx="5328591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3. A:</a:t>
            </a:r>
            <a:r>
              <a:rPr lang="en-US" sz="2400" b="1" dirty="0"/>
              <a:t> </a:t>
            </a:r>
            <a:r>
              <a:rPr lang="en-US" sz="2400" dirty="0"/>
              <a:t>What did the boys do last Thursday?</a:t>
            </a:r>
          </a:p>
          <a:p>
            <a:pPr algn="l"/>
            <a:r>
              <a:rPr lang="en-US" sz="2400" b="1" dirty="0">
                <a:solidFill>
                  <a:srgbClr val="3333FF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They played tennis.</a:t>
            </a:r>
            <a:endParaRPr lang="ar-SA" sz="2400" dirty="0"/>
          </a:p>
        </p:txBody>
      </p:sp>
      <p:sp>
        <p:nvSpPr>
          <p:cNvPr id="16" name="مستطيل 15"/>
          <p:cNvSpPr/>
          <p:nvPr/>
        </p:nvSpPr>
        <p:spPr>
          <a:xfrm>
            <a:off x="2555776" y="5661248"/>
            <a:ext cx="3024336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4 </a:t>
            </a:r>
            <a:r>
              <a:rPr lang="en-US" sz="2400" dirty="0" smtClean="0"/>
              <a:t>-  </a:t>
            </a:r>
            <a:r>
              <a:rPr lang="en-US" sz="2400" dirty="0"/>
              <a:t>Ron / last night</a:t>
            </a:r>
            <a:endParaRPr lang="ar-SA" sz="2400" dirty="0"/>
          </a:p>
        </p:txBody>
      </p:sp>
      <p:sp>
        <p:nvSpPr>
          <p:cNvPr id="19" name="مستطيل 18"/>
          <p:cNvSpPr/>
          <p:nvPr/>
        </p:nvSpPr>
        <p:spPr>
          <a:xfrm>
            <a:off x="290441" y="4155177"/>
            <a:ext cx="5289671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4. A:</a:t>
            </a:r>
            <a:r>
              <a:rPr lang="en-US" sz="2400" b="1" dirty="0"/>
              <a:t> </a:t>
            </a:r>
            <a:r>
              <a:rPr lang="en-US" sz="2400" dirty="0"/>
              <a:t>What did Ron do last night?</a:t>
            </a:r>
          </a:p>
          <a:p>
            <a:pPr algn="l"/>
            <a:r>
              <a:rPr lang="en-US" sz="2400" b="1" dirty="0">
                <a:solidFill>
                  <a:srgbClr val="3333FF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He went to the library. / He read.</a:t>
            </a:r>
            <a:endParaRPr lang="ar-SA" sz="2400" dirty="0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284480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05" y="3531825"/>
            <a:ext cx="2702678" cy="2566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8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  <p:bldP spid="1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31716" y="2564904"/>
            <a:ext cx="5320404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5 </a:t>
            </a:r>
            <a:r>
              <a:rPr lang="en-US" sz="2400" dirty="0" smtClean="0"/>
              <a:t>- </a:t>
            </a:r>
            <a:r>
              <a:rPr lang="en-US" sz="2400" dirty="0"/>
              <a:t>Keith and his family / in the summer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331716" y="1124743"/>
            <a:ext cx="5328591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5. A:</a:t>
            </a:r>
            <a:r>
              <a:rPr lang="en-US" sz="2400" b="1" dirty="0"/>
              <a:t> </a:t>
            </a:r>
            <a:r>
              <a:rPr lang="en-US" sz="2400" dirty="0"/>
              <a:t>What did Keith and his family do in the summer?</a:t>
            </a:r>
          </a:p>
          <a:p>
            <a:pPr algn="l"/>
            <a:r>
              <a:rPr lang="en-US" sz="2400" b="1" dirty="0">
                <a:solidFill>
                  <a:srgbClr val="3333FF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The went on a cruise / to an island.</a:t>
            </a:r>
            <a:endParaRPr lang="ar-SA" sz="2400" dirty="0"/>
          </a:p>
        </p:txBody>
      </p:sp>
      <p:sp>
        <p:nvSpPr>
          <p:cNvPr id="16" name="مستطيل 15"/>
          <p:cNvSpPr/>
          <p:nvPr/>
        </p:nvSpPr>
        <p:spPr>
          <a:xfrm>
            <a:off x="1475656" y="5589240"/>
            <a:ext cx="4104456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6 </a:t>
            </a:r>
            <a:r>
              <a:rPr lang="en-US" sz="2400" dirty="0" smtClean="0"/>
              <a:t>-  </a:t>
            </a:r>
            <a:r>
              <a:rPr lang="en-US" sz="2400" dirty="0"/>
              <a:t>Huda / before dinner</a:t>
            </a:r>
            <a:endParaRPr lang="ar-SA" sz="2400" dirty="0"/>
          </a:p>
        </p:txBody>
      </p:sp>
      <p:sp>
        <p:nvSpPr>
          <p:cNvPr id="19" name="مستطيل 18"/>
          <p:cNvSpPr/>
          <p:nvPr/>
        </p:nvSpPr>
        <p:spPr>
          <a:xfrm>
            <a:off x="290441" y="4155177"/>
            <a:ext cx="5649711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6. A: </a:t>
            </a:r>
            <a:r>
              <a:rPr lang="en-US" sz="2400" dirty="0"/>
              <a:t>What did Huda do before dinner?</a:t>
            </a:r>
          </a:p>
          <a:p>
            <a:pPr algn="l"/>
            <a:r>
              <a:rPr lang="en-US" sz="2400" b="1" dirty="0">
                <a:solidFill>
                  <a:srgbClr val="3333FF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She did her homework.</a:t>
            </a:r>
            <a:endParaRPr lang="ar-SA" sz="2400" dirty="0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14" y="1055809"/>
            <a:ext cx="2873833" cy="223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66" y="3645025"/>
            <a:ext cx="268708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11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  <p:bldP spid="1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Listening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84482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3333FF"/>
                </a:solidFill>
              </a:rPr>
              <a:t>Listen</a:t>
            </a:r>
            <a:r>
              <a:rPr lang="en-US" sz="2400" dirty="0"/>
              <a:t> to the conversation between the two </a:t>
            </a:r>
            <a:r>
              <a:rPr lang="en-US" sz="2400" dirty="0" smtClean="0"/>
              <a:t>friends . Answer </a:t>
            </a:r>
            <a:r>
              <a:rPr lang="en-US" sz="2400" dirty="0"/>
              <a:t>the questions.</a:t>
            </a:r>
            <a:endParaRPr lang="ar-SA" sz="2400" b="1" dirty="0"/>
          </a:p>
        </p:txBody>
      </p:sp>
      <p:sp>
        <p:nvSpPr>
          <p:cNvPr id="27" name="مستطيل 26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61" y="2780928"/>
            <a:ext cx="5507401" cy="3389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8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6" name="مستطيل 15"/>
          <p:cNvSpPr/>
          <p:nvPr/>
        </p:nvSpPr>
        <p:spPr>
          <a:xfrm>
            <a:off x="323528" y="1823333"/>
            <a:ext cx="8496944" cy="378565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/>
              <a:t>1. </a:t>
            </a:r>
            <a:r>
              <a:rPr lang="en-US" sz="2400" dirty="0"/>
              <a:t>Who did Ken go out with?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2. </a:t>
            </a:r>
            <a:r>
              <a:rPr lang="en-US" sz="2400" dirty="0"/>
              <a:t>Where did they go?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3. </a:t>
            </a:r>
            <a:r>
              <a:rPr lang="en-US" sz="2400" dirty="0"/>
              <a:t>What did they talk about?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4. </a:t>
            </a:r>
            <a:r>
              <a:rPr lang="en-US" sz="2400" dirty="0"/>
              <a:t>When did they go out?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5. </a:t>
            </a:r>
            <a:r>
              <a:rPr lang="en-US" sz="2400" dirty="0"/>
              <a:t>Did Ken have a good time?</a:t>
            </a:r>
            <a:endParaRPr lang="ar-SA" sz="2400" dirty="0"/>
          </a:p>
        </p:txBody>
      </p:sp>
      <p:sp>
        <p:nvSpPr>
          <p:cNvPr id="18" name="مستطيل 17"/>
          <p:cNvSpPr/>
          <p:nvPr/>
        </p:nvSpPr>
        <p:spPr>
          <a:xfrm>
            <a:off x="4139952" y="2060848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He went out with James.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3131840" y="2852936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They went to Gourmet’s, a restaurant near the lake.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4067943" y="3532946"/>
            <a:ext cx="4680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They talked about James’s new car.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3707904" y="4253026"/>
            <a:ext cx="5044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They went out on Wednesday night.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4139952" y="5045114"/>
            <a:ext cx="2584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No, he didn’t.</a:t>
            </a:r>
            <a:endParaRPr lang="ar-SA" dirty="0"/>
          </a:p>
        </p:txBody>
      </p:sp>
      <p:sp>
        <p:nvSpPr>
          <p:cNvPr id="27" name="مستطيل 26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5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1" grpId="0"/>
      <p:bldP spid="22" grpId="0"/>
      <p:bldP spid="23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pic>
        <p:nvPicPr>
          <p:cNvPr id="5" name="Picture 2" descr="C:\Users\TARK\Desktop\شغل بوربوينت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682853" cy="2503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ARK\Desktop\شغل بوربوينت\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07" y="3573016"/>
            <a:ext cx="2697949" cy="2500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RK\Desktop\شغل بوربوينت\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8" y="1052736"/>
            <a:ext cx="4876800" cy="5055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0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388843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Pronunciation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8168" y="1805915"/>
            <a:ext cx="8368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Listen to the pronunciation of the past tense endings. Then practice.</a:t>
            </a:r>
            <a:endParaRPr lang="ar-SA" sz="2400" b="1" dirty="0"/>
          </a:p>
        </p:txBody>
      </p:sp>
      <p:sp>
        <p:nvSpPr>
          <p:cNvPr id="9" name="مستطيل 8"/>
          <p:cNvSpPr/>
          <p:nvPr/>
        </p:nvSpPr>
        <p:spPr>
          <a:xfrm>
            <a:off x="251520" y="3092767"/>
            <a:ext cx="8568952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/t</a:t>
            </a:r>
            <a:r>
              <a:rPr lang="en-US" sz="2400" dirty="0" smtClean="0"/>
              <a:t>/    </a:t>
            </a:r>
            <a:r>
              <a:rPr lang="en-US" sz="2400" dirty="0"/>
              <a:t>liked </a:t>
            </a:r>
            <a:r>
              <a:rPr lang="en-US" sz="2400" dirty="0" smtClean="0"/>
              <a:t>      worked      washed           Paul </a:t>
            </a:r>
            <a:r>
              <a:rPr lang="en-US" sz="2400" b="1" dirty="0">
                <a:solidFill>
                  <a:srgbClr val="3333FF"/>
                </a:solidFill>
              </a:rPr>
              <a:t>worked</a:t>
            </a:r>
            <a:r>
              <a:rPr lang="en-US" sz="2400" b="1" dirty="0"/>
              <a:t> </a:t>
            </a:r>
            <a:r>
              <a:rPr lang="en-US" sz="2400" dirty="0"/>
              <a:t>in the morning.</a:t>
            </a:r>
          </a:p>
          <a:p>
            <a:pPr algn="l"/>
            <a:r>
              <a:rPr lang="en-US" sz="2400" dirty="0" smtClean="0"/>
              <a:t>/d/   played    studied      cleaned           Alan </a:t>
            </a:r>
            <a:r>
              <a:rPr lang="en-US" sz="2400" b="1" dirty="0" smtClean="0">
                <a:solidFill>
                  <a:srgbClr val="3333FF"/>
                </a:solidFill>
              </a:rPr>
              <a:t>studied</a:t>
            </a:r>
            <a:r>
              <a:rPr lang="en-US" sz="2400" b="1" dirty="0" smtClean="0"/>
              <a:t> </a:t>
            </a:r>
            <a:r>
              <a:rPr lang="en-US" sz="2400" dirty="0" smtClean="0"/>
              <a:t>French.</a:t>
            </a:r>
          </a:p>
          <a:p>
            <a:pPr algn="l"/>
            <a:r>
              <a:rPr lang="en-US" sz="2400" dirty="0" smtClean="0"/>
              <a:t>/</a:t>
            </a:r>
            <a:r>
              <a:rPr lang="en-US" sz="2400" dirty="0"/>
              <a:t>Id/ </a:t>
            </a:r>
            <a:r>
              <a:rPr lang="en-US" sz="2400" dirty="0" smtClean="0"/>
              <a:t> wanted   needed      visited             We </a:t>
            </a:r>
            <a:r>
              <a:rPr lang="en-US" sz="2400" b="1" dirty="0">
                <a:solidFill>
                  <a:srgbClr val="3333FF"/>
                </a:solidFill>
              </a:rPr>
              <a:t>needed</a:t>
            </a:r>
            <a:r>
              <a:rPr lang="en-US" sz="2400" b="1" dirty="0"/>
              <a:t> </a:t>
            </a:r>
            <a:r>
              <a:rPr lang="en-US" sz="2400" dirty="0"/>
              <a:t>some help.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2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8" y="920914"/>
            <a:ext cx="3888432" cy="70788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Conversation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520" y="1796038"/>
            <a:ext cx="5616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3333FF"/>
                </a:solidFill>
              </a:rPr>
              <a:t>Sam:</a:t>
            </a:r>
            <a:r>
              <a:rPr lang="en-US" b="1" dirty="0"/>
              <a:t> </a:t>
            </a:r>
            <a:r>
              <a:rPr lang="en-US" dirty="0"/>
              <a:t>What did you do last week?</a:t>
            </a:r>
          </a:p>
          <a:p>
            <a:pPr algn="l"/>
            <a:r>
              <a:rPr lang="en-US" b="1" dirty="0" err="1">
                <a:solidFill>
                  <a:srgbClr val="FF0000"/>
                </a:solidFill>
              </a:rPr>
              <a:t>Amr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Nothing special. How about you?</a:t>
            </a:r>
          </a:p>
          <a:p>
            <a:pPr algn="l"/>
            <a:r>
              <a:rPr lang="en-US" b="1" dirty="0">
                <a:solidFill>
                  <a:srgbClr val="3333FF"/>
                </a:solidFill>
              </a:rPr>
              <a:t>Sam:</a:t>
            </a:r>
            <a:r>
              <a:rPr lang="en-US" b="1" dirty="0"/>
              <a:t> </a:t>
            </a:r>
            <a:r>
              <a:rPr lang="en-US" dirty="0"/>
              <a:t>I went out with a new friend </a:t>
            </a:r>
            <a:r>
              <a:rPr lang="en-US" dirty="0" smtClean="0"/>
              <a:t>from work,       Dave </a:t>
            </a:r>
            <a:r>
              <a:rPr lang="en-US" dirty="0"/>
              <a:t>Robbins.</a:t>
            </a:r>
          </a:p>
          <a:p>
            <a:pPr algn="l"/>
            <a:r>
              <a:rPr lang="en-US" b="1" dirty="0" err="1">
                <a:solidFill>
                  <a:srgbClr val="FF0000"/>
                </a:solidFill>
              </a:rPr>
              <a:t>Amr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Really? What’s he like?</a:t>
            </a:r>
          </a:p>
          <a:p>
            <a:pPr algn="l"/>
            <a:r>
              <a:rPr lang="en-US" b="1" dirty="0" smtClean="0">
                <a:solidFill>
                  <a:srgbClr val="3333FF"/>
                </a:solidFill>
              </a:rPr>
              <a:t>Sam:</a:t>
            </a:r>
            <a:r>
              <a:rPr lang="en-US" b="1" dirty="0" smtClean="0"/>
              <a:t> </a:t>
            </a:r>
            <a:r>
              <a:rPr lang="en-US" dirty="0" smtClean="0"/>
              <a:t>He’s very interesting but very demanding!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Amr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Where did you go?</a:t>
            </a:r>
          </a:p>
          <a:p>
            <a:pPr algn="l"/>
            <a:r>
              <a:rPr lang="en-US" b="1" dirty="0">
                <a:solidFill>
                  <a:srgbClr val="3333FF"/>
                </a:solidFill>
              </a:rPr>
              <a:t>Sam:</a:t>
            </a:r>
            <a:r>
              <a:rPr lang="en-US" b="1" dirty="0"/>
              <a:t> </a:t>
            </a:r>
            <a:r>
              <a:rPr lang="en-US" dirty="0"/>
              <a:t>Well, I wanted to impress him, so I </a:t>
            </a:r>
            <a:r>
              <a:rPr lang="en-US" dirty="0" smtClean="0"/>
              <a:t>took him </a:t>
            </a:r>
            <a:r>
              <a:rPr lang="en-US" dirty="0"/>
              <a:t>to an expensive Indian restaurant.</a:t>
            </a:r>
          </a:p>
          <a:p>
            <a:pPr algn="l"/>
            <a:r>
              <a:rPr lang="en-US" b="1" dirty="0" err="1">
                <a:solidFill>
                  <a:srgbClr val="FF0000"/>
                </a:solidFill>
              </a:rPr>
              <a:t>Amr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Was the food good?</a:t>
            </a:r>
          </a:p>
          <a:p>
            <a:pPr algn="l"/>
            <a:r>
              <a:rPr lang="en-US" b="1" dirty="0">
                <a:solidFill>
                  <a:srgbClr val="3333FF"/>
                </a:solidFill>
              </a:rPr>
              <a:t>Sam:</a:t>
            </a:r>
            <a:r>
              <a:rPr lang="en-US" b="1" dirty="0"/>
              <a:t> </a:t>
            </a:r>
            <a:r>
              <a:rPr lang="en-US" dirty="0"/>
              <a:t>It was great. Um, the problem was </a:t>
            </a:r>
            <a:r>
              <a:rPr lang="en-US" dirty="0" smtClean="0"/>
              <a:t>he didn’t </a:t>
            </a:r>
            <a:r>
              <a:rPr lang="en-US" dirty="0"/>
              <a:t>like the spicy food.</a:t>
            </a:r>
          </a:p>
          <a:p>
            <a:pPr algn="l"/>
            <a:r>
              <a:rPr lang="en-US" b="1" dirty="0" err="1">
                <a:solidFill>
                  <a:srgbClr val="FF0000"/>
                </a:solidFill>
              </a:rPr>
              <a:t>Amr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Didn’t you know?</a:t>
            </a:r>
          </a:p>
          <a:p>
            <a:pPr algn="l"/>
            <a:r>
              <a:rPr lang="en-US" b="1" dirty="0">
                <a:solidFill>
                  <a:srgbClr val="3333FF"/>
                </a:solidFill>
              </a:rPr>
              <a:t>Sam:</a:t>
            </a:r>
            <a:r>
              <a:rPr lang="en-US" b="1" dirty="0"/>
              <a:t> </a:t>
            </a:r>
            <a:r>
              <a:rPr lang="en-US" dirty="0"/>
              <a:t>No, he said he ate all kinds of </a:t>
            </a:r>
            <a:r>
              <a:rPr lang="en-US" dirty="0" smtClean="0"/>
              <a:t>foods. But </a:t>
            </a:r>
            <a:r>
              <a:rPr lang="en-US" dirty="0"/>
              <a:t>at the Indian restaurant, he only </a:t>
            </a:r>
            <a:r>
              <a:rPr lang="en-US" dirty="0" smtClean="0"/>
              <a:t>had the </a:t>
            </a:r>
            <a:r>
              <a:rPr lang="en-US" dirty="0"/>
              <a:t>rice!</a:t>
            </a:r>
            <a:endParaRPr lang="ar-SA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66" y="1052737"/>
            <a:ext cx="2810206" cy="2818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50" y="3933057"/>
            <a:ext cx="2812622" cy="217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6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288822" y="980728"/>
            <a:ext cx="3724033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About the Conversation</a:t>
            </a:r>
            <a:endParaRPr lang="ar-SA" sz="2800" dirty="0"/>
          </a:p>
        </p:txBody>
      </p:sp>
      <p:sp>
        <p:nvSpPr>
          <p:cNvPr id="9" name="مستطيل 8"/>
          <p:cNvSpPr/>
          <p:nvPr/>
        </p:nvSpPr>
        <p:spPr>
          <a:xfrm>
            <a:off x="214968" y="1750422"/>
            <a:ext cx="8496944" cy="378565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/>
              <a:t>1. </a:t>
            </a:r>
            <a:r>
              <a:rPr lang="en-US" sz="2000" dirty="0"/>
              <a:t>Who did Sam go out with?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2. </a:t>
            </a:r>
            <a:r>
              <a:rPr lang="en-US" sz="2000" dirty="0"/>
              <a:t>What was he like?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3. </a:t>
            </a:r>
            <a:r>
              <a:rPr lang="en-US" sz="2000" dirty="0"/>
              <a:t>Where did Sam take Dave</a:t>
            </a:r>
            <a:r>
              <a:rPr lang="en-US" sz="2000" dirty="0" smtClean="0"/>
              <a:t>?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4. </a:t>
            </a:r>
            <a:r>
              <a:rPr lang="en-US" sz="2000" dirty="0"/>
              <a:t>What was the food like?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5. </a:t>
            </a:r>
            <a:r>
              <a:rPr lang="en-US" sz="2000" dirty="0"/>
              <a:t>Did Dave like the food?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6. </a:t>
            </a:r>
            <a:r>
              <a:rPr lang="en-US" sz="2000" dirty="0"/>
              <a:t>What did he eat?</a:t>
            </a:r>
            <a:endParaRPr lang="ar-SA" sz="2000" dirty="0"/>
          </a:p>
        </p:txBody>
      </p:sp>
      <p:sp>
        <p:nvSpPr>
          <p:cNvPr id="10" name="مستطيل 9"/>
          <p:cNvSpPr/>
          <p:nvPr/>
        </p:nvSpPr>
        <p:spPr>
          <a:xfrm>
            <a:off x="3491880" y="180475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He went out with a new friend, Dave Robbins.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473318" y="2564904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He was interesting but demanding.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419873" y="3172906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He took him to an Indian restaurant.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364294" y="3820978"/>
            <a:ext cx="5312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The food was great, but it was spicy.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346768" y="4397042"/>
            <a:ext cx="2233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No, he didn’t.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627784" y="4973106"/>
            <a:ext cx="2344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He only ate rice.</a:t>
            </a:r>
            <a:endParaRPr lang="ar-SA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3" grpId="0"/>
      <p:bldP spid="14" grpId="0"/>
      <p:bldP spid="16" grpId="0"/>
      <p:bldP spid="15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95536" y="1052736"/>
            <a:ext cx="201856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 Turn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5536" y="2924944"/>
            <a:ext cx="8280920" cy="138499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/>
              <a:t>Ask your classmates about their activities last week.</a:t>
            </a:r>
          </a:p>
          <a:p>
            <a:pPr algn="l"/>
            <a:r>
              <a:rPr lang="en-US" sz="2800" b="1" dirty="0"/>
              <a:t>A: </a:t>
            </a:r>
            <a:r>
              <a:rPr lang="en-US" sz="2800" dirty="0"/>
              <a:t>Did you get up late on Thursday?</a:t>
            </a:r>
          </a:p>
          <a:p>
            <a:pPr algn="l"/>
            <a:r>
              <a:rPr lang="en-US" sz="2800" b="1" dirty="0"/>
              <a:t>B: </a:t>
            </a:r>
            <a:r>
              <a:rPr lang="en-US" sz="2800" dirty="0"/>
              <a:t>No, I didn’t.</a:t>
            </a:r>
            <a:endParaRPr lang="ar-SA" sz="28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0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92922"/>
            <a:ext cx="352839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About You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67544" y="2228671"/>
            <a:ext cx="8208912" cy="34163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How good is your memory? Do you remember what you did recently?</a:t>
            </a:r>
          </a:p>
          <a:p>
            <a:pPr algn="l"/>
            <a:r>
              <a:rPr lang="en-US" sz="2400" b="1" dirty="0"/>
              <a:t>1. </a:t>
            </a:r>
            <a:r>
              <a:rPr lang="en-US" sz="2400" dirty="0"/>
              <a:t>Did you drink water with your dinner last night?</a:t>
            </a:r>
          </a:p>
          <a:p>
            <a:pPr algn="l"/>
            <a:r>
              <a:rPr lang="en-US" sz="2400" b="1" dirty="0"/>
              <a:t>2. </a:t>
            </a:r>
            <a:r>
              <a:rPr lang="en-US" sz="2400" dirty="0"/>
              <a:t>What did you eat for breakfast yesterday?</a:t>
            </a:r>
          </a:p>
          <a:p>
            <a:pPr algn="l"/>
            <a:r>
              <a:rPr lang="en-US" sz="2400" b="1" dirty="0"/>
              <a:t>3. </a:t>
            </a:r>
            <a:r>
              <a:rPr lang="en-US" sz="2400" dirty="0"/>
              <a:t>Who was the last person you talked to on the phone?</a:t>
            </a:r>
          </a:p>
          <a:p>
            <a:pPr algn="l"/>
            <a:r>
              <a:rPr lang="en-US" sz="2400" b="1" dirty="0"/>
              <a:t>4. </a:t>
            </a:r>
            <a:r>
              <a:rPr lang="en-US" sz="2400" dirty="0"/>
              <a:t>What was the last email you received?</a:t>
            </a:r>
          </a:p>
          <a:p>
            <a:pPr algn="l"/>
            <a:r>
              <a:rPr lang="en-US" sz="2400" b="1" dirty="0"/>
              <a:t>5. </a:t>
            </a:r>
            <a:r>
              <a:rPr lang="en-US" sz="2400" dirty="0"/>
              <a:t>When did you write an email to a friend? Who did you write to last?</a:t>
            </a:r>
          </a:p>
          <a:p>
            <a:pPr algn="l"/>
            <a:r>
              <a:rPr lang="en-US" sz="2400" b="1" dirty="0"/>
              <a:t>6. </a:t>
            </a:r>
            <a:r>
              <a:rPr lang="en-US" sz="2400" dirty="0"/>
              <a:t>When was the last time you visited relatives?</a:t>
            </a:r>
            <a:endParaRPr lang="ar-SA" sz="24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8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80728"/>
            <a:ext cx="302433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Reading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32599" y="1124744"/>
            <a:ext cx="245156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800" b="1" dirty="0" smtClean="0"/>
              <a:t>Before Reading</a:t>
            </a:r>
            <a:endParaRPr lang="ar-SA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395534" y="1844824"/>
            <a:ext cx="8424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Do you like </a:t>
            </a:r>
            <a:r>
              <a:rPr lang="en-US" sz="2000" dirty="0" smtClean="0"/>
              <a:t>different </a:t>
            </a:r>
            <a:r>
              <a:rPr lang="en-US" sz="2000" dirty="0"/>
              <a:t>kinds of ethnic dishes like </a:t>
            </a:r>
            <a:r>
              <a:rPr lang="en-US" sz="2000" dirty="0" smtClean="0"/>
              <a:t>sushi, pizza</a:t>
            </a:r>
            <a:r>
              <a:rPr lang="en-US" sz="2000" dirty="0"/>
              <a:t>, and curry? Which do you like </a:t>
            </a:r>
            <a:r>
              <a:rPr lang="en-US" sz="2000" dirty="0" smtClean="0"/>
              <a:t>best?</a:t>
            </a:r>
            <a:endParaRPr lang="ar-SA" sz="2000" dirty="0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560988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47912"/>
            <a:ext cx="2664296" cy="211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39" y="4077072"/>
            <a:ext cx="2825703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6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1"/>
            <a:ext cx="24940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49401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633"/>
            <a:ext cx="2480090" cy="158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7430" y="1052736"/>
            <a:ext cx="56867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Many of the favorite foods and snacks in the world were accidents. </a:t>
            </a:r>
            <a:r>
              <a:rPr lang="en-US" sz="2000" dirty="0" smtClean="0"/>
              <a:t>For example</a:t>
            </a:r>
            <a:r>
              <a:rPr lang="en-US" sz="2000" dirty="0"/>
              <a:t>, a favorite snack in the U.S. is chocolate chip cookies. In 1930, </a:t>
            </a:r>
            <a:r>
              <a:rPr lang="en-US" sz="2000" dirty="0" smtClean="0"/>
              <a:t>Mrs. Wakefield </a:t>
            </a:r>
            <a:r>
              <a:rPr lang="en-US" sz="2000" dirty="0"/>
              <a:t>wanted to make cookies for her guests, but she didn’t have </a:t>
            </a:r>
            <a:r>
              <a:rPr lang="en-US" sz="2000" dirty="0" smtClean="0"/>
              <a:t>the baking </a:t>
            </a:r>
            <a:r>
              <a:rPr lang="en-US" sz="2000" dirty="0"/>
              <a:t>chocolate that she usually used. She used regular chocolate, but </a:t>
            </a:r>
            <a:r>
              <a:rPr lang="en-US" sz="2000" dirty="0" smtClean="0"/>
              <a:t>it didn’t </a:t>
            </a:r>
            <a:r>
              <a:rPr lang="en-US" sz="2000" dirty="0"/>
              <a:t>melt. It stayed in small pieces or chips. Her guests loved them, </a:t>
            </a:r>
            <a:r>
              <a:rPr lang="en-US" sz="2000" dirty="0" smtClean="0"/>
              <a:t>and chocolate </a:t>
            </a:r>
            <a:r>
              <a:rPr lang="en-US" sz="2000" dirty="0"/>
              <a:t>chip cookies became popular </a:t>
            </a:r>
            <a:r>
              <a:rPr lang="en-US" sz="2000" dirty="0" smtClean="0"/>
              <a:t>everywhere.</a:t>
            </a:r>
          </a:p>
          <a:p>
            <a:pPr algn="l"/>
            <a:r>
              <a:rPr lang="en-US" sz="2000" dirty="0" smtClean="0"/>
              <a:t>Flat bread with diff rent toppings was common in many cultures, but it became famous in Naples, Italy when they added tomatoes and cheese. At first, it was a meal for the poor, but in the 1800s it became popular with kings and queens. Today, pizza is popular all around the world.</a:t>
            </a:r>
            <a:endParaRPr lang="ar-S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23528" y="972017"/>
            <a:ext cx="2514022" cy="58477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/>
              <a:t>After Reading</a:t>
            </a:r>
            <a:endParaRPr lang="ar-SA" sz="3200" dirty="0"/>
          </a:p>
        </p:txBody>
      </p:sp>
      <p:sp>
        <p:nvSpPr>
          <p:cNvPr id="13" name="مستطيل 12"/>
          <p:cNvSpPr/>
          <p:nvPr/>
        </p:nvSpPr>
        <p:spPr>
          <a:xfrm>
            <a:off x="323528" y="1640989"/>
            <a:ext cx="8424936" cy="4212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/>
              <a:t>1. Who made the </a:t>
            </a:r>
            <a:r>
              <a:rPr lang="en-US" sz="2400" dirty="0" smtClean="0"/>
              <a:t>first </a:t>
            </a:r>
            <a:r>
              <a:rPr lang="en-US" sz="2400" dirty="0"/>
              <a:t>chocolate chip cookies?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2. Why were chocolate chip cookies an “accident”?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3. Where did pizza become popular? Why?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4. What are some of the most popular dishes in the world?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5. What ethnic food is popular in your country?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669032" y="2247255"/>
            <a:ext cx="6495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Mrs. </a:t>
            </a:r>
            <a:r>
              <a:rPr lang="en-US" sz="2000" dirty="0" smtClean="0">
                <a:solidFill>
                  <a:srgbClr val="0000FF"/>
                </a:solidFill>
              </a:rPr>
              <a:t>Wakefield </a:t>
            </a:r>
            <a:r>
              <a:rPr lang="en-US" sz="2000" dirty="0">
                <a:solidFill>
                  <a:srgbClr val="0000FF"/>
                </a:solidFill>
              </a:rPr>
              <a:t>made the </a:t>
            </a:r>
            <a:r>
              <a:rPr lang="en-US" sz="2000" dirty="0" smtClean="0">
                <a:solidFill>
                  <a:srgbClr val="0000FF"/>
                </a:solidFill>
              </a:rPr>
              <a:t>first </a:t>
            </a:r>
            <a:r>
              <a:rPr lang="en-US" sz="2000" dirty="0">
                <a:solidFill>
                  <a:srgbClr val="0000FF"/>
                </a:solidFill>
              </a:rPr>
              <a:t>chocolate chip cookies.</a:t>
            </a:r>
            <a:endParaRPr lang="ar-SA" sz="2000" dirty="0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59832" y="1033571"/>
            <a:ext cx="5335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Answer </a:t>
            </a:r>
            <a:r>
              <a:rPr lang="en-US" sz="2400" b="1" i="1" dirty="0">
                <a:solidFill>
                  <a:srgbClr val="0000FF"/>
                </a:solidFill>
              </a:rPr>
              <a:t>yes</a:t>
            </a:r>
            <a:r>
              <a:rPr lang="en-US" sz="2400" b="1" i="1" dirty="0"/>
              <a:t> </a:t>
            </a:r>
            <a:r>
              <a:rPr lang="en-US" sz="2400" dirty="0"/>
              <a:t>or </a:t>
            </a:r>
            <a:r>
              <a:rPr lang="en-US" sz="2400" b="1" i="1" dirty="0">
                <a:solidFill>
                  <a:srgbClr val="0000FF"/>
                </a:solidFill>
              </a:rPr>
              <a:t>no</a:t>
            </a:r>
            <a:r>
              <a:rPr lang="en-US" sz="2400" dirty="0"/>
              <a:t>. Being cool means:</a:t>
            </a:r>
            <a:endParaRPr lang="ar-SA" sz="2400" dirty="0"/>
          </a:p>
        </p:txBody>
      </p:sp>
      <p:sp>
        <p:nvSpPr>
          <p:cNvPr id="18" name="مستطيل 17"/>
          <p:cNvSpPr/>
          <p:nvPr/>
        </p:nvSpPr>
        <p:spPr>
          <a:xfrm>
            <a:off x="697714" y="2967335"/>
            <a:ext cx="6178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Because they were created by mistake.</a:t>
            </a:r>
            <a:endParaRPr lang="ar-SA" sz="2000" dirty="0">
              <a:solidFill>
                <a:srgbClr val="3333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51520" y="3687415"/>
            <a:ext cx="908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It became popular in Naples, Italy because they added </a:t>
            </a:r>
            <a:r>
              <a:rPr lang="en-US" sz="2000" dirty="0" smtClean="0">
                <a:solidFill>
                  <a:srgbClr val="0000FF"/>
                </a:solidFill>
              </a:rPr>
              <a:t>tomatoes and </a:t>
            </a:r>
            <a:r>
              <a:rPr lang="en-US" sz="2000" dirty="0">
                <a:solidFill>
                  <a:srgbClr val="0000FF"/>
                </a:solidFill>
              </a:rPr>
              <a:t>cheese.</a:t>
            </a:r>
            <a:endParaRPr lang="ar-SA" sz="2000" dirty="0">
              <a:solidFill>
                <a:srgbClr val="3333FF"/>
              </a:solidFill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5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0" grpId="0"/>
      <p:bldP spid="18" grpId="0"/>
      <p:bldP spid="19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44555" y="1116033"/>
            <a:ext cx="1967205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/>
              <a:t>Discussion</a:t>
            </a:r>
            <a:endParaRPr lang="ar-SA" sz="3200" dirty="0"/>
          </a:p>
        </p:txBody>
      </p:sp>
      <p:sp>
        <p:nvSpPr>
          <p:cNvPr id="13" name="مستطيل 12"/>
          <p:cNvSpPr/>
          <p:nvPr/>
        </p:nvSpPr>
        <p:spPr>
          <a:xfrm>
            <a:off x="395536" y="2780928"/>
            <a:ext cx="8424936" cy="1077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/>
              <a:t>Is it important to know </a:t>
            </a:r>
            <a:r>
              <a:rPr lang="en-US" sz="3200" dirty="0" smtClean="0"/>
              <a:t>about different </a:t>
            </a:r>
            <a:r>
              <a:rPr lang="en-US" sz="3200" dirty="0"/>
              <a:t>ethnic cuisines? </a:t>
            </a:r>
            <a:r>
              <a:rPr lang="en-US" sz="3200" dirty="0" smtClean="0"/>
              <a:t>Why? Why </a:t>
            </a:r>
            <a:r>
              <a:rPr lang="en-US" sz="3200" dirty="0"/>
              <a:t>not?</a:t>
            </a:r>
            <a:endParaRPr lang="ar-SA" sz="32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5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black"/>
                  </a:solidFill>
                  <a:latin typeface="Forte" pitchFamily="66" charset="0"/>
                </a:rPr>
                <a:t>Main Page</a:t>
              </a:r>
              <a:endParaRPr lang="ar-SA" sz="2800" dirty="0">
                <a:solidFill>
                  <a:prstClr val="black"/>
                </a:solidFill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  <a:latin typeface="Forte" pitchFamily="66" charset="0"/>
                </a:rPr>
                <a:t>Previous</a:t>
              </a:r>
              <a:endParaRPr lang="ar-SA" sz="2000" dirty="0">
                <a:solidFill>
                  <a:prstClr val="white"/>
                </a:solidFill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  <a:latin typeface="Forte" pitchFamily="66" charset="0"/>
                </a:rPr>
                <a:t>Next</a:t>
              </a:r>
              <a:endParaRPr lang="ar-SA" sz="2800" dirty="0">
                <a:solidFill>
                  <a:prstClr val="white"/>
                </a:solidFill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95536" y="1064930"/>
            <a:ext cx="3024336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ticulate Extrabold" pitchFamily="2" charset="0"/>
              </a:rPr>
              <a:t>Writing </a:t>
            </a:r>
            <a:endParaRPr lang="ar-SA" sz="3200" dirty="0">
              <a:solidFill>
                <a:prstClr val="black"/>
              </a:solidFill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31162" y="2708920"/>
            <a:ext cx="8245294" cy="175432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600" dirty="0"/>
              <a:t>Write about your favorite food and </a:t>
            </a:r>
            <a:r>
              <a:rPr lang="en-US" sz="3600" dirty="0" smtClean="0"/>
              <a:t>how it </a:t>
            </a:r>
            <a:r>
              <a:rPr lang="en-US" sz="3600" dirty="0"/>
              <a:t>is prepared. Include a list of </a:t>
            </a:r>
            <a:r>
              <a:rPr lang="en-US" sz="3600" dirty="0" smtClean="0"/>
              <a:t>the ingredients</a:t>
            </a:r>
            <a:r>
              <a:rPr lang="en-US" sz="3600" dirty="0"/>
              <a:t>.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7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40" y="901945"/>
            <a:ext cx="4034532" cy="2599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11004"/>
            <a:ext cx="4680520" cy="2410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TARK\Desktop\شغل بوربوينت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47330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5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95536" y="1136938"/>
            <a:ext cx="3024336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Project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89388" y="2708920"/>
            <a:ext cx="8187068" cy="10772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/>
              <a:t>Prepare a presentation about a regional dish</a:t>
            </a:r>
          </a:p>
          <a:p>
            <a:pPr algn="l"/>
            <a:r>
              <a:rPr lang="en-US" sz="3200" dirty="0"/>
              <a:t>in your country.</a:t>
            </a:r>
            <a:endParaRPr lang="ar-SA" sz="32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689327" cy="185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149824" cy="3284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992774"/>
            <a:ext cx="4042436" cy="3732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1"/>
            <a:ext cx="804616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6433"/>
            <a:ext cx="8046168" cy="2367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5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67544" y="1052736"/>
            <a:ext cx="2348721" cy="52322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√</a:t>
            </a:r>
            <a:r>
              <a:rPr lang="en-US" sz="2800" b="1" dirty="0" smtClean="0"/>
              <a:t> Quick </a:t>
            </a:r>
            <a:r>
              <a:rPr lang="en-US" sz="2800" b="1" dirty="0"/>
              <a:t>Check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395536" y="2492896"/>
            <a:ext cx="8352928" cy="30469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/>
              <a:t>1. </a:t>
            </a:r>
            <a:r>
              <a:rPr lang="en-US" sz="2400" dirty="0"/>
              <a:t>a competition with cars ________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2. </a:t>
            </a:r>
            <a:r>
              <a:rPr lang="en-US" sz="2400" dirty="0"/>
              <a:t>equipment for video games ________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3. </a:t>
            </a:r>
            <a:r>
              <a:rPr lang="en-US" sz="2400" dirty="0"/>
              <a:t>a high-tech phone ________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4. </a:t>
            </a:r>
            <a:r>
              <a:rPr lang="en-US" sz="2400" dirty="0"/>
              <a:t>looking for ________</a:t>
            </a:r>
            <a:endParaRPr lang="en-US" sz="2400" dirty="0" smtClean="0"/>
          </a:p>
        </p:txBody>
      </p:sp>
      <p:sp>
        <p:nvSpPr>
          <p:cNvPr id="9" name="مستطيل 8"/>
          <p:cNvSpPr/>
          <p:nvPr/>
        </p:nvSpPr>
        <p:spPr>
          <a:xfrm>
            <a:off x="395536" y="177281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A. </a:t>
            </a:r>
            <a:r>
              <a:rPr lang="en-US" sz="2000" b="1" dirty="0" smtClean="0">
                <a:solidFill>
                  <a:srgbClr val="FF0000"/>
                </a:solidFill>
              </a:rPr>
              <a:t>Vocabulary </a:t>
            </a:r>
            <a:r>
              <a:rPr lang="en-US" sz="2000" dirty="0"/>
              <a:t>Read the explanations. </a:t>
            </a:r>
            <a:r>
              <a:rPr lang="en-US" sz="2000" dirty="0" smtClean="0"/>
              <a:t>Write a </a:t>
            </a:r>
            <a:r>
              <a:rPr lang="en-US" sz="2000" dirty="0"/>
              <a:t>word from the </a:t>
            </a:r>
            <a:r>
              <a:rPr lang="en-US" sz="2000" dirty="0" smtClean="0"/>
              <a:t>descriptions</a:t>
            </a:r>
            <a:endParaRPr lang="ar-SA" sz="2000" dirty="0"/>
          </a:p>
        </p:txBody>
      </p:sp>
      <p:sp>
        <p:nvSpPr>
          <p:cNvPr id="11" name="مستطيل 10"/>
          <p:cNvSpPr/>
          <p:nvPr/>
        </p:nvSpPr>
        <p:spPr>
          <a:xfrm>
            <a:off x="3707904" y="2689756"/>
            <a:ext cx="1484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car race</a:t>
            </a:r>
            <a:endParaRPr lang="ar-SA" sz="1400" dirty="0"/>
          </a:p>
        </p:txBody>
      </p:sp>
      <p:sp>
        <p:nvSpPr>
          <p:cNvPr id="12" name="مستطيل 11"/>
          <p:cNvSpPr/>
          <p:nvPr/>
        </p:nvSpPr>
        <p:spPr>
          <a:xfrm>
            <a:off x="4154722" y="3409836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console</a:t>
            </a:r>
            <a:endParaRPr lang="ar-SA" sz="1400" dirty="0"/>
          </a:p>
        </p:txBody>
      </p:sp>
      <p:sp>
        <p:nvSpPr>
          <p:cNvPr id="13" name="مستطيل 12"/>
          <p:cNvSpPr/>
          <p:nvPr/>
        </p:nvSpPr>
        <p:spPr>
          <a:xfrm>
            <a:off x="3062237" y="4129916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smartphone</a:t>
            </a:r>
            <a:endParaRPr lang="ar-SA" sz="1400" dirty="0"/>
          </a:p>
        </p:txBody>
      </p:sp>
      <p:sp>
        <p:nvSpPr>
          <p:cNvPr id="14" name="مستطيل 13"/>
          <p:cNvSpPr/>
          <p:nvPr/>
        </p:nvSpPr>
        <p:spPr>
          <a:xfrm>
            <a:off x="2105929" y="4869160"/>
            <a:ext cx="1745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searching</a:t>
            </a:r>
            <a:endParaRPr lang="ar-SA" dirty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95536" y="1894180"/>
            <a:ext cx="8352928" cy="30469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/>
              <a:t>1. </a:t>
            </a:r>
            <a:r>
              <a:rPr lang="en-US" sz="2400" dirty="0"/>
              <a:t>___ Omar stayed at home on Thursday.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2. </a:t>
            </a:r>
            <a:r>
              <a:rPr lang="en-US" sz="2400" dirty="0"/>
              <a:t>___ Ahmed was pleased with his presentation.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3. </a:t>
            </a:r>
            <a:r>
              <a:rPr lang="en-US" sz="2400" dirty="0"/>
              <a:t>___ </a:t>
            </a:r>
            <a:r>
              <a:rPr lang="en-US" sz="2400" dirty="0" err="1"/>
              <a:t>Saeed</a:t>
            </a:r>
            <a:r>
              <a:rPr lang="en-US" sz="2400" dirty="0"/>
              <a:t> and his brothers drove to the museum.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4. </a:t>
            </a:r>
            <a:r>
              <a:rPr lang="en-US" sz="2400" dirty="0"/>
              <a:t>___ </a:t>
            </a:r>
            <a:r>
              <a:rPr lang="en-US" sz="2400" dirty="0" err="1"/>
              <a:t>Imad</a:t>
            </a:r>
            <a:r>
              <a:rPr lang="en-US" sz="2400" dirty="0"/>
              <a:t> needed to fi </a:t>
            </a:r>
            <a:r>
              <a:rPr lang="en-US" sz="2400" dirty="0" err="1"/>
              <a:t>nish</a:t>
            </a:r>
            <a:r>
              <a:rPr lang="en-US" sz="2400" dirty="0"/>
              <a:t> his assignment </a:t>
            </a:r>
            <a:r>
              <a:rPr lang="en-US" sz="2400" dirty="0" smtClean="0"/>
              <a:t>for Sunday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9" name="مستطيل 8"/>
          <p:cNvSpPr/>
          <p:nvPr/>
        </p:nvSpPr>
        <p:spPr>
          <a:xfrm>
            <a:off x="323528" y="1084674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B. </a:t>
            </a:r>
            <a:r>
              <a:rPr lang="en-US" sz="2400" b="1" dirty="0"/>
              <a:t>Comprehension. </a:t>
            </a:r>
            <a:r>
              <a:rPr lang="en-US" sz="2400" dirty="0"/>
              <a:t>Answer </a:t>
            </a:r>
            <a:r>
              <a:rPr lang="en-US" sz="2400" b="1" i="1" dirty="0">
                <a:solidFill>
                  <a:srgbClr val="3333FF"/>
                </a:solidFill>
              </a:rPr>
              <a:t>yes</a:t>
            </a:r>
            <a:r>
              <a:rPr lang="en-US" sz="2400" b="1" i="1" dirty="0"/>
              <a:t> </a:t>
            </a:r>
            <a:r>
              <a:rPr lang="en-US" sz="2400" dirty="0"/>
              <a:t>or </a:t>
            </a:r>
            <a:r>
              <a:rPr lang="en-US" sz="2400" b="1" i="1" dirty="0">
                <a:solidFill>
                  <a:srgbClr val="3333FF"/>
                </a:solidFill>
              </a:rPr>
              <a:t>no</a:t>
            </a:r>
            <a:r>
              <a:rPr lang="en-US" sz="2400" dirty="0"/>
              <a:t>.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755576" y="210323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sz="1400" dirty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83568" y="2852936"/>
            <a:ext cx="66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</a:t>
            </a:r>
            <a:endParaRPr lang="ar-SA" sz="1400" dirty="0"/>
          </a:p>
        </p:txBody>
      </p:sp>
      <p:sp>
        <p:nvSpPr>
          <p:cNvPr id="17" name="مستطيل 16"/>
          <p:cNvSpPr/>
          <p:nvPr/>
        </p:nvSpPr>
        <p:spPr>
          <a:xfrm>
            <a:off x="803931" y="357301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sz="1400" dirty="0"/>
          </a:p>
        </p:txBody>
      </p:sp>
      <p:sp>
        <p:nvSpPr>
          <p:cNvPr id="18" name="مستطيل 17"/>
          <p:cNvSpPr/>
          <p:nvPr/>
        </p:nvSpPr>
        <p:spPr>
          <a:xfrm>
            <a:off x="755576" y="432271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45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6" name="مستطيل 15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Pair Work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77281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A. </a:t>
            </a:r>
            <a:r>
              <a:rPr lang="en-US" sz="2400" b="1" dirty="0" smtClean="0">
                <a:solidFill>
                  <a:srgbClr val="FF0000"/>
                </a:solidFill>
              </a:rPr>
              <a:t>Ask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answer </a:t>
            </a:r>
            <a:r>
              <a:rPr lang="en-US" sz="2400" dirty="0"/>
              <a:t>about the </a:t>
            </a:r>
            <a:r>
              <a:rPr lang="en-US" sz="2400" dirty="0" smtClean="0"/>
              <a:t>teens .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2097321" y="2780927"/>
            <a:ext cx="6508513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 smtClean="0"/>
              <a:t>Did </a:t>
            </a:r>
            <a:r>
              <a:rPr lang="en-US" sz="2400" dirty="0" err="1" smtClean="0"/>
              <a:t>saeed</a:t>
            </a:r>
            <a:r>
              <a:rPr lang="en-US" sz="2400" dirty="0" smtClean="0"/>
              <a:t> go to school on Wednesday afternoon ? </a:t>
            </a:r>
            <a:endParaRPr lang="ar-SA" sz="2400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1449249" y="2348880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899592" y="3068960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780964" y="3471391"/>
            <a:ext cx="5772158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 smtClean="0"/>
              <a:t>No , he didn`t . He went to the art museum . </a:t>
            </a:r>
            <a:endParaRPr lang="ar-SA" sz="2400" u="sng" dirty="0"/>
          </a:p>
        </p:txBody>
      </p:sp>
      <p:sp>
        <p:nvSpPr>
          <p:cNvPr id="15" name="مستطيل 14"/>
          <p:cNvSpPr/>
          <p:nvPr/>
        </p:nvSpPr>
        <p:spPr>
          <a:xfrm>
            <a:off x="1763688" y="4610744"/>
            <a:ext cx="4476034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 smtClean="0"/>
              <a:t>Did </a:t>
            </a:r>
            <a:r>
              <a:rPr lang="en-US" sz="2400" dirty="0" err="1" smtClean="0"/>
              <a:t>Imad</a:t>
            </a:r>
            <a:r>
              <a:rPr lang="en-US" sz="2400" dirty="0" smtClean="0"/>
              <a:t> stay home on Thursday </a:t>
            </a:r>
            <a:endParaRPr lang="ar-SA" sz="2400" dirty="0"/>
          </a:p>
        </p:txBody>
      </p:sp>
      <p:sp>
        <p:nvSpPr>
          <p:cNvPr id="17" name="وسيلة شرح مستطيلة مستديرة الزوايا 16"/>
          <p:cNvSpPr/>
          <p:nvPr/>
        </p:nvSpPr>
        <p:spPr>
          <a:xfrm>
            <a:off x="1115616" y="4178697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وسيلة شرح مستطيلة مستديرة الزوايا 17"/>
          <p:cNvSpPr/>
          <p:nvPr/>
        </p:nvSpPr>
        <p:spPr>
          <a:xfrm>
            <a:off x="1331640" y="5157192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213012" y="5559623"/>
            <a:ext cx="1650132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 smtClean="0"/>
              <a:t>Yes , he did </a:t>
            </a:r>
            <a:endParaRPr lang="ar-SA" sz="2400" u="sng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5" grpId="0" animBg="1"/>
      <p:bldP spid="12" grpId="0" animBg="1"/>
      <p:bldP spid="25" grpId="0" animBg="1"/>
      <p:bldP spid="26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95535" y="980728"/>
            <a:ext cx="6864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B . </a:t>
            </a:r>
            <a:r>
              <a:rPr lang="en-US" sz="2400" b="1" dirty="0" smtClean="0">
                <a:solidFill>
                  <a:srgbClr val="FF0000"/>
                </a:solidFill>
              </a:rPr>
              <a:t>Ask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answer </a:t>
            </a:r>
            <a:r>
              <a:rPr lang="en-US" sz="2400" dirty="0"/>
              <a:t>about the </a:t>
            </a:r>
            <a:r>
              <a:rPr lang="en-US" sz="2400" dirty="0" smtClean="0"/>
              <a:t>teens yourself .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1187624" y="2132855"/>
            <a:ext cx="3973588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Did you have a test yesterday?</a:t>
            </a:r>
            <a:endParaRPr lang="ar-SA" sz="2400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539552" y="1700808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899592" y="2852936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835696" y="3284984"/>
            <a:ext cx="3066417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Yes, I did. / No, I didn’t.</a:t>
            </a:r>
            <a:endParaRPr lang="ar-SA" sz="2400" u="sng" dirty="0"/>
          </a:p>
        </p:txBody>
      </p:sp>
      <p:sp>
        <p:nvSpPr>
          <p:cNvPr id="15" name="مستطيل 14"/>
          <p:cNvSpPr/>
          <p:nvPr/>
        </p:nvSpPr>
        <p:spPr>
          <a:xfrm>
            <a:off x="1248094" y="4437111"/>
            <a:ext cx="4987199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What did you do yesterday afternoon?</a:t>
            </a:r>
            <a:endParaRPr lang="ar-SA" sz="2400" dirty="0"/>
          </a:p>
        </p:txBody>
      </p:sp>
      <p:sp>
        <p:nvSpPr>
          <p:cNvPr id="17" name="وسيلة شرح مستطيلة مستديرة الزوايا 16"/>
          <p:cNvSpPr/>
          <p:nvPr/>
        </p:nvSpPr>
        <p:spPr>
          <a:xfrm>
            <a:off x="539552" y="4005064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وسيلة شرح مستطيلة مستديرة الزوايا 17"/>
          <p:cNvSpPr/>
          <p:nvPr/>
        </p:nvSpPr>
        <p:spPr>
          <a:xfrm>
            <a:off x="1032384" y="5157192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13756" y="5559623"/>
            <a:ext cx="2365456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u="sng" dirty="0"/>
              <a:t>I went to the zoo.</a:t>
            </a:r>
            <a:endParaRPr lang="ar-SA" sz="2400" u="sng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702296" y="169475"/>
            <a:ext cx="78083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8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Did You Do Last Week?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4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5" grpId="0" animBg="1"/>
      <p:bldP spid="26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59986</TotalTime>
  <Words>1789</Words>
  <Application>Microsoft Office PowerPoint</Application>
  <PresentationFormat>عرض على الشاشة (3:4)‏</PresentationFormat>
  <Paragraphs>271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 Elmo3alem</dc:creator>
  <cp:lastModifiedBy>TARK</cp:lastModifiedBy>
  <cp:revision>5315</cp:revision>
  <dcterms:created xsi:type="dcterms:W3CDTF">2011-07-24T20:30:27Z</dcterms:created>
  <dcterms:modified xsi:type="dcterms:W3CDTF">2014-09-22T15:55:34Z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605CC1C4-9C2D-4714-AE98-2058FC1CDE4C</vt:lpwstr>
  </property>
  <property fmtid="{D5CDD505-2E9C-101B-9397-08002B2CF9AE}" pid="3" name="ArticulatePath">
    <vt:lpwstr>m</vt:lpwstr>
  </property>
</Properties>
</file>