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1248" r:id="rId2"/>
    <p:sldId id="1249" r:id="rId3"/>
    <p:sldId id="1250" r:id="rId4"/>
    <p:sldId id="1274" r:id="rId5"/>
    <p:sldId id="1251" r:id="rId6"/>
    <p:sldId id="1252" r:id="rId7"/>
    <p:sldId id="1253" r:id="rId8"/>
    <p:sldId id="1283" r:id="rId9"/>
    <p:sldId id="1255" r:id="rId10"/>
    <p:sldId id="1290" r:id="rId11"/>
    <p:sldId id="1257" r:id="rId12"/>
    <p:sldId id="1294" r:id="rId13"/>
    <p:sldId id="1298" r:id="rId14"/>
    <p:sldId id="1258" r:id="rId15"/>
    <p:sldId id="1299" r:id="rId16"/>
    <p:sldId id="1287" r:id="rId17"/>
    <p:sldId id="1261" r:id="rId18"/>
    <p:sldId id="1262" r:id="rId19"/>
    <p:sldId id="1264" r:id="rId20"/>
    <p:sldId id="1265" r:id="rId21"/>
    <p:sldId id="1266" r:id="rId22"/>
    <p:sldId id="1267" r:id="rId23"/>
    <p:sldId id="1268" r:id="rId24"/>
    <p:sldId id="1270" r:id="rId25"/>
    <p:sldId id="1300" r:id="rId26"/>
    <p:sldId id="1273" r:id="rId27"/>
  </p:sldIdLst>
  <p:sldSz cx="9144000" cy="6858000" type="screen4x3"/>
  <p:notesSz cx="6858000" cy="9144000"/>
  <p:custDataLst>
    <p:tags r:id="rId29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8B8B"/>
    <a:srgbClr val="92CD8D"/>
    <a:srgbClr val="660033"/>
    <a:srgbClr val="E46C0A"/>
    <a:srgbClr val="D3BEF4"/>
    <a:srgbClr val="FFFF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27/11/35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27/11/35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72321" y="1052736"/>
            <a:ext cx="3911647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Listen and Discuss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2780927"/>
            <a:ext cx="7902152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How well do you know these cities?</a:t>
            </a:r>
          </a:p>
          <a:p>
            <a:pPr algn="l"/>
            <a:r>
              <a:rPr lang="en-US" sz="3200" dirty="0"/>
              <a:t>What do you know about them?</a:t>
            </a:r>
            <a:endParaRPr lang="ar-SA" sz="32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2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2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875596"/>
            <a:ext cx="82089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1. A</a:t>
            </a:r>
            <a:r>
              <a:rPr lang="en-US" sz="2400" b="1" dirty="0"/>
              <a:t>: </a:t>
            </a:r>
            <a:r>
              <a:rPr lang="en-US" sz="2400" dirty="0"/>
              <a:t>______ your father born in the States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No, he ______. He ______ born in Europe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Where in Europe ______ he born</a:t>
            </a:r>
            <a:r>
              <a:rPr lang="en-US" sz="2400" dirty="0" smtClean="0"/>
              <a:t>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 ______ born in Poland.</a:t>
            </a:r>
            <a:r>
              <a:rPr lang="ar-SA" sz="2400" dirty="0" smtClean="0"/>
              <a:t> </a:t>
            </a:r>
            <a:endParaRPr lang="ar-SA" sz="2400" u="sng" dirty="0"/>
          </a:p>
        </p:txBody>
      </p:sp>
      <p:sp>
        <p:nvSpPr>
          <p:cNvPr id="3" name="مستطيل 2"/>
          <p:cNvSpPr/>
          <p:nvPr/>
        </p:nvSpPr>
        <p:spPr>
          <a:xfrm>
            <a:off x="1247062" y="188721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619672" y="2247255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wasn’t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263043" y="224725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409588" y="4077072"/>
            <a:ext cx="82089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2. A: </a:t>
            </a:r>
            <a:r>
              <a:rPr lang="en-US" sz="2400" dirty="0"/>
              <a:t>What ______ your father’s </a:t>
            </a:r>
            <a:r>
              <a:rPr lang="en-US" sz="2400" dirty="0" smtClean="0"/>
              <a:t>first </a:t>
            </a:r>
            <a:r>
              <a:rPr lang="en-US" sz="2400" dirty="0"/>
              <a:t>job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 and his brother ______ waiters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How old ______ they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They </a:t>
            </a:r>
            <a:r>
              <a:rPr lang="en-US" sz="2400" dirty="0" smtClean="0"/>
              <a:t>______     </a:t>
            </a:r>
            <a:r>
              <a:rPr lang="en-US" sz="2400" dirty="0"/>
              <a:t>very old —17 and 15.</a:t>
            </a:r>
            <a:endParaRPr lang="ar-SA" sz="2400" u="sng" dirty="0"/>
          </a:p>
        </p:txBody>
      </p:sp>
      <p:sp>
        <p:nvSpPr>
          <p:cNvPr id="30" name="مستطيل 29"/>
          <p:cNvSpPr/>
          <p:nvPr/>
        </p:nvSpPr>
        <p:spPr>
          <a:xfrm>
            <a:off x="1979712" y="404745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215068" y="4407495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were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859486" y="4797152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were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403648" y="5157192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weren’t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29106" y="1012666"/>
            <a:ext cx="8327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A. </a:t>
            </a:r>
            <a:r>
              <a:rPr lang="en-US" sz="2000" dirty="0"/>
              <a:t>Complete the conversations. Use </a:t>
            </a:r>
            <a:r>
              <a:rPr lang="en-US" sz="2000" b="1" i="1" dirty="0">
                <a:solidFill>
                  <a:srgbClr val="0000FF"/>
                </a:solidFill>
              </a:rPr>
              <a:t>was/wasn’t </a:t>
            </a:r>
            <a:r>
              <a:rPr lang="en-US" sz="2000" dirty="0"/>
              <a:t>or </a:t>
            </a:r>
            <a:r>
              <a:rPr lang="en-US" sz="2000" b="1" i="1" dirty="0">
                <a:solidFill>
                  <a:srgbClr val="0000FF"/>
                </a:solidFill>
              </a:rPr>
              <a:t>were/weren’t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r>
              <a:rPr lang="en-US" sz="2000" dirty="0" smtClean="0"/>
              <a:t> </a:t>
            </a:r>
            <a:r>
              <a:rPr lang="en-US" sz="2000" dirty="0" smtClean="0"/>
              <a:t>.</a:t>
            </a:r>
            <a:endParaRPr lang="ar-SA" sz="2000" dirty="0"/>
          </a:p>
        </p:txBody>
      </p:sp>
      <p:sp>
        <p:nvSpPr>
          <p:cNvPr id="25" name="مستطيل 24"/>
          <p:cNvSpPr/>
          <p:nvPr/>
        </p:nvSpPr>
        <p:spPr>
          <a:xfrm>
            <a:off x="3131840" y="260729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331640" y="296733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22" grpId="0" animBg="1"/>
      <p:bldP spid="23" grpId="0"/>
      <p:bldP spid="24" grpId="0"/>
      <p:bldP spid="29" grpId="0" animBg="1"/>
      <p:bldP spid="30" grpId="0"/>
      <p:bldP spid="31" grpId="0"/>
      <p:bldP spid="32" grpId="0"/>
      <p:bldP spid="33" grpId="0"/>
      <p:bldP spid="21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5536" y="1283276"/>
            <a:ext cx="82089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3. A: </a:t>
            </a:r>
            <a:r>
              <a:rPr lang="en-US" sz="2400" dirty="0"/>
              <a:t>How ______ the graduation party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It ______ great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Who ______ there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All our friends ______ there</a:t>
            </a:r>
            <a:r>
              <a:rPr lang="en-US" sz="2400" dirty="0" smtClean="0"/>
              <a:t>. </a:t>
            </a:r>
            <a:endParaRPr lang="ar-SA" sz="2400" u="sng" dirty="0"/>
          </a:p>
        </p:txBody>
      </p:sp>
      <p:sp>
        <p:nvSpPr>
          <p:cNvPr id="17" name="مستطيل 16"/>
          <p:cNvSpPr/>
          <p:nvPr/>
        </p:nvSpPr>
        <p:spPr>
          <a:xfrm>
            <a:off x="1822883" y="1268760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102803" y="167119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606859" y="203123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09588" y="3674641"/>
            <a:ext cx="82089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4. A: </a:t>
            </a:r>
            <a:r>
              <a:rPr lang="en-US" sz="2400" dirty="0"/>
              <a:t>What ______ Oscar like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 ______ very smart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______ his grades good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No, they </a:t>
            </a:r>
            <a:r>
              <a:rPr lang="en-US" sz="2400" dirty="0" smtClean="0"/>
              <a:t>______. </a:t>
            </a:r>
            <a:endParaRPr lang="ar-SA" sz="2400" u="sng" dirty="0"/>
          </a:p>
        </p:txBody>
      </p:sp>
      <p:sp>
        <p:nvSpPr>
          <p:cNvPr id="21" name="مستطيل 20"/>
          <p:cNvSpPr/>
          <p:nvPr/>
        </p:nvSpPr>
        <p:spPr>
          <a:xfrm>
            <a:off x="2061592" y="3645024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331640" y="404745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79366" y="4394721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were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881304" y="4754761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weren’t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677107" y="2391271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were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5536" y="1283276"/>
            <a:ext cx="82089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5. A: </a:t>
            </a:r>
            <a:r>
              <a:rPr lang="en-US" sz="2400" dirty="0"/>
              <a:t>______ you late for school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Yes, I </a:t>
            </a:r>
            <a:r>
              <a:rPr lang="en-US" sz="2400" dirty="0" smtClean="0"/>
              <a:t>______. 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Why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The bus ______ late</a:t>
            </a:r>
            <a:r>
              <a:rPr lang="en-US" sz="2400" dirty="0" smtClean="0"/>
              <a:t>. </a:t>
            </a:r>
            <a:endParaRPr lang="ar-SA" sz="2400" u="sng" dirty="0"/>
          </a:p>
        </p:txBody>
      </p:sp>
      <p:sp>
        <p:nvSpPr>
          <p:cNvPr id="17" name="مستطيل 16"/>
          <p:cNvSpPr/>
          <p:nvPr/>
        </p:nvSpPr>
        <p:spPr>
          <a:xfrm>
            <a:off x="1126836" y="1311151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were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619672" y="167119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66899" y="239127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09588" y="3674641"/>
            <a:ext cx="82089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6. A: </a:t>
            </a:r>
            <a:r>
              <a:rPr lang="en-US" sz="2400" dirty="0"/>
              <a:t>______ the hotel comfortable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Yes, it ______ OK</a:t>
            </a:r>
            <a:r>
              <a:rPr lang="en-US" sz="2400" dirty="0" smtClean="0"/>
              <a:t>. 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What ______ the weather like</a:t>
            </a:r>
            <a:r>
              <a:rPr lang="en-US" sz="2400" dirty="0" smtClean="0"/>
              <a:t>? 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It ______ terrible</a:t>
            </a:r>
            <a:r>
              <a:rPr lang="en-US" sz="2400" dirty="0" smtClean="0"/>
              <a:t>. </a:t>
            </a:r>
            <a:endParaRPr lang="ar-SA" sz="2400" u="sng" dirty="0"/>
          </a:p>
        </p:txBody>
      </p:sp>
      <p:sp>
        <p:nvSpPr>
          <p:cNvPr id="21" name="مستطيل 20"/>
          <p:cNvSpPr/>
          <p:nvPr/>
        </p:nvSpPr>
        <p:spPr>
          <a:xfrm>
            <a:off x="1269504" y="3645024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691680" y="404745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678867" y="439472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102803" y="475476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was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9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B. </a:t>
            </a:r>
            <a:r>
              <a:rPr lang="en-US" sz="2000" dirty="0"/>
              <a:t>Work with a partner. Imagine you went on </a:t>
            </a:r>
            <a:r>
              <a:rPr lang="en-US" sz="2000" dirty="0" smtClean="0"/>
              <a:t>vacation to </a:t>
            </a:r>
            <a:r>
              <a:rPr lang="en-US" sz="2000" dirty="0"/>
              <a:t>these places. Ask and answer about your </a:t>
            </a:r>
            <a:r>
              <a:rPr lang="en-US" sz="2000" dirty="0" smtClean="0"/>
              <a:t>vacation. Use </a:t>
            </a:r>
            <a:r>
              <a:rPr lang="en-US" sz="2000" dirty="0"/>
              <a:t>the adjectives in the box.</a:t>
            </a:r>
            <a:endParaRPr lang="ar-SA" sz="2000" dirty="0"/>
          </a:p>
        </p:txBody>
      </p:sp>
      <p:sp>
        <p:nvSpPr>
          <p:cNvPr id="18" name="مستطيل 17"/>
          <p:cNvSpPr/>
          <p:nvPr/>
        </p:nvSpPr>
        <p:spPr>
          <a:xfrm>
            <a:off x="467544" y="1724615"/>
            <a:ext cx="4968552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A: </a:t>
            </a:r>
            <a:r>
              <a:rPr lang="en-US" sz="2400" dirty="0"/>
              <a:t>How was your vacation?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It was great. OR It was boring.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That’s good! OR That’s too bad!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81" y="3121274"/>
            <a:ext cx="432249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4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5" name="مستطيل 2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914704" cy="407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5283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52244"/>
            <a:ext cx="4429048" cy="251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6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Listening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1300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Listen to the description of the life of </a:t>
            </a:r>
            <a:r>
              <a:rPr lang="en-US" sz="2000" dirty="0" err="1"/>
              <a:t>Majed</a:t>
            </a:r>
            <a:r>
              <a:rPr lang="en-US" sz="2000" dirty="0"/>
              <a:t> Ahmed </a:t>
            </a:r>
            <a:r>
              <a:rPr lang="en-US" sz="2000" dirty="0" smtClean="0"/>
              <a:t>Abdullah. Complete </a:t>
            </a:r>
            <a:r>
              <a:rPr lang="en-US" sz="2000" dirty="0"/>
              <a:t>the information.</a:t>
            </a:r>
            <a:endParaRPr lang="ar-SA" sz="2000" b="1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85205"/>
              </p:ext>
            </p:extLst>
          </p:nvPr>
        </p:nvGraphicFramePr>
        <p:xfrm>
          <a:off x="336023" y="2492896"/>
          <a:ext cx="8412441" cy="34756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811393"/>
                <a:gridCol w="2601048"/>
              </a:tblGrid>
              <a:tr h="69120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Arabian Pelé</a:t>
                      </a:r>
                      <a:endParaRPr lang="ar-SA" sz="4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Nickname</a:t>
                      </a:r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1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Al-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Jazaeria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Elementary School, Al-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Motawasta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Al-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Thania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 School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Schools</a:t>
                      </a:r>
                      <a:endParaRPr lang="ar-SA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91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goalkeeper for his school and neighborhood team, formed a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with his friends when he was in high school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Football experience</a:t>
                      </a:r>
                    </a:p>
                    <a:p>
                      <a:pPr marL="0" algn="ctr" defTabSz="914400" rtl="1" eaLnBrk="1" latinLnBrk="0" hangingPunct="1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Al-Nasser</a:t>
                      </a:r>
                      <a:endParaRPr lang="ar-SA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912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National records</a:t>
                      </a:r>
                      <a:endParaRPr lang="ar-SA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91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 17 National Team in 1977, Senior National Team in 1978 for 16 year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National Team</a:t>
                      </a:r>
                      <a:endParaRPr lang="ar-SA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05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Pronunciation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168" y="1815207"/>
            <a:ext cx="916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Listen to the pronunciation of </a:t>
            </a:r>
            <a:r>
              <a:rPr lang="en-US" sz="2400" b="1" i="1" dirty="0">
                <a:solidFill>
                  <a:srgbClr val="3333FF"/>
                </a:solidFill>
              </a:rPr>
              <a:t>was</a:t>
            </a:r>
            <a:r>
              <a:rPr lang="en-US" sz="2400" b="1" i="1" dirty="0"/>
              <a:t> </a:t>
            </a:r>
            <a:r>
              <a:rPr lang="en-US" sz="2400" dirty="0"/>
              <a:t>and </a:t>
            </a:r>
            <a:r>
              <a:rPr lang="en-US" sz="2400" b="1" i="1" dirty="0">
                <a:solidFill>
                  <a:srgbClr val="3333FF"/>
                </a:solidFill>
              </a:rPr>
              <a:t>were</a:t>
            </a:r>
            <a:r>
              <a:rPr lang="en-US" sz="2400" dirty="0"/>
              <a:t>. Then practice.</a:t>
            </a:r>
            <a:endParaRPr lang="ar-SA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611560" y="2978949"/>
            <a:ext cx="7452320" cy="954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You </a:t>
            </a:r>
            <a:r>
              <a:rPr lang="en-US" sz="24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2800" b="1" dirty="0"/>
              <a:t> </a:t>
            </a:r>
            <a:r>
              <a:rPr lang="en-US" sz="2800" dirty="0"/>
              <a:t>late for class. Where </a:t>
            </a:r>
            <a:r>
              <a:rPr lang="en-US" sz="24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2800" b="1" dirty="0"/>
              <a:t> </a:t>
            </a:r>
            <a:r>
              <a:rPr lang="en-US" sz="2800" dirty="0"/>
              <a:t>you?</a:t>
            </a:r>
          </a:p>
          <a:p>
            <a:pPr algn="l"/>
            <a:r>
              <a:rPr lang="en-US" sz="2800" dirty="0"/>
              <a:t>Sorry I </a:t>
            </a:r>
            <a:r>
              <a:rPr lang="en-US" sz="24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2800" b="1" dirty="0"/>
              <a:t> </a:t>
            </a:r>
            <a:r>
              <a:rPr lang="en-US" sz="2800" dirty="0"/>
              <a:t>late. I </a:t>
            </a:r>
            <a:r>
              <a:rPr lang="en-US" sz="24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2800" b="1" dirty="0"/>
              <a:t> </a:t>
            </a:r>
            <a:r>
              <a:rPr lang="en-US" sz="2800" dirty="0"/>
              <a:t>in the library.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Conversation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5650" y="1796618"/>
            <a:ext cx="62589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3333FF"/>
                </a:solidFill>
              </a:rPr>
              <a:t>Neil:</a:t>
            </a:r>
            <a:r>
              <a:rPr lang="en-US" sz="2000" b="1" dirty="0"/>
              <a:t> </a:t>
            </a:r>
            <a:r>
              <a:rPr lang="en-US" sz="2000" dirty="0"/>
              <a:t>Hi, Leo. Don’t you </a:t>
            </a:r>
            <a:r>
              <a:rPr lang="en-US" sz="2000" dirty="0" smtClean="0"/>
              <a:t>remember me</a:t>
            </a:r>
            <a:r>
              <a:rPr lang="en-US" sz="2000" dirty="0"/>
              <a:t>? Neil Roberts. I was in </a:t>
            </a:r>
            <a:r>
              <a:rPr lang="en-US" sz="2000" dirty="0" smtClean="0"/>
              <a:t>your class </a:t>
            </a:r>
            <a:r>
              <a:rPr lang="en-US" sz="2000" dirty="0"/>
              <a:t>in ninth grade.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Leo:</a:t>
            </a:r>
            <a:r>
              <a:rPr lang="en-US" sz="2000" b="1" dirty="0"/>
              <a:t> </a:t>
            </a:r>
            <a:r>
              <a:rPr lang="en-US" sz="2000" dirty="0"/>
              <a:t>Oh, yeah. Sure, I remember </a:t>
            </a:r>
            <a:r>
              <a:rPr lang="en-US" sz="2000" dirty="0" smtClean="0"/>
              <a:t>you. How are things</a:t>
            </a:r>
            <a:r>
              <a:rPr lang="en-US" sz="2000" dirty="0"/>
              <a:t>?</a:t>
            </a:r>
          </a:p>
          <a:p>
            <a:pPr algn="l"/>
            <a:r>
              <a:rPr lang="en-US" sz="2000" b="1" dirty="0">
                <a:solidFill>
                  <a:srgbClr val="3333FF"/>
                </a:solidFill>
              </a:rPr>
              <a:t>Neil:</a:t>
            </a:r>
            <a:r>
              <a:rPr lang="en-US" sz="2000" b="1" dirty="0"/>
              <a:t> </a:t>
            </a:r>
            <a:r>
              <a:rPr lang="en-US" sz="2000" dirty="0"/>
              <a:t>OK. Do you ever see any of </a:t>
            </a:r>
            <a:r>
              <a:rPr lang="en-US" sz="2000" dirty="0" smtClean="0"/>
              <a:t>our old </a:t>
            </a:r>
            <a:r>
              <a:rPr lang="en-US" sz="2000" dirty="0"/>
              <a:t>classmates?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Leo:</a:t>
            </a:r>
            <a:r>
              <a:rPr lang="en-US" sz="2000" b="1" dirty="0"/>
              <a:t> </a:t>
            </a:r>
            <a:r>
              <a:rPr lang="en-US" sz="2000" dirty="0"/>
              <a:t>Not very often. How about you?</a:t>
            </a:r>
          </a:p>
          <a:p>
            <a:pPr algn="l"/>
            <a:r>
              <a:rPr lang="en-US" sz="2000" b="1" dirty="0">
                <a:solidFill>
                  <a:srgbClr val="3333FF"/>
                </a:solidFill>
              </a:rPr>
              <a:t>Neil:</a:t>
            </a:r>
            <a:r>
              <a:rPr lang="en-US" sz="2000" b="1" dirty="0"/>
              <a:t> </a:t>
            </a:r>
            <a:r>
              <a:rPr lang="en-US" sz="2000" dirty="0"/>
              <a:t>From time to time. </a:t>
            </a:r>
            <a:r>
              <a:rPr lang="en-US" sz="2000" dirty="0" smtClean="0"/>
              <a:t>Remember Keith </a:t>
            </a:r>
            <a:r>
              <a:rPr lang="en-US" sz="2000" dirty="0"/>
              <a:t>Anderson? He </a:t>
            </a:r>
            <a:r>
              <a:rPr lang="en-US" sz="2000" dirty="0" smtClean="0"/>
              <a:t>was</a:t>
            </a:r>
            <a:r>
              <a:rPr lang="en-US" sz="2000" dirty="0"/>
              <a:t> </a:t>
            </a:r>
            <a:r>
              <a:rPr lang="en-US" sz="2000" dirty="0" smtClean="0"/>
              <a:t>always </a:t>
            </a:r>
            <a:r>
              <a:rPr lang="en-US" sz="2000" dirty="0"/>
              <a:t>the winner of </a:t>
            </a:r>
            <a:r>
              <a:rPr lang="en-US" sz="2000" dirty="0" smtClean="0"/>
              <a:t>school competitions</a:t>
            </a:r>
            <a:r>
              <a:rPr lang="en-US" sz="2000" dirty="0"/>
              <a:t>. He is </a:t>
            </a:r>
            <a:r>
              <a:rPr lang="en-US" sz="2000" dirty="0" smtClean="0"/>
              <a:t>a management </a:t>
            </a:r>
            <a:r>
              <a:rPr lang="en-US" sz="2000" dirty="0"/>
              <a:t>consultant now.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Leo:</a:t>
            </a:r>
            <a:r>
              <a:rPr lang="en-US" sz="2000" b="1" dirty="0"/>
              <a:t> </a:t>
            </a:r>
            <a:r>
              <a:rPr lang="en-US" sz="2000" dirty="0"/>
              <a:t>Really? What about </a:t>
            </a:r>
            <a:r>
              <a:rPr lang="en-US" sz="2000" dirty="0" smtClean="0"/>
              <a:t>Derek Adams</a:t>
            </a:r>
            <a:r>
              <a:rPr lang="en-US" sz="2000" dirty="0"/>
              <a:t>? He </a:t>
            </a:r>
            <a:r>
              <a:rPr lang="en-US" sz="2000" dirty="0" smtClean="0"/>
              <a:t>was really smart</a:t>
            </a:r>
            <a:endParaRPr lang="en-US" sz="2000" dirty="0"/>
          </a:p>
          <a:p>
            <a:pPr algn="l"/>
            <a:r>
              <a:rPr lang="en-US" sz="2000" b="1" dirty="0">
                <a:solidFill>
                  <a:srgbClr val="3333FF"/>
                </a:solidFill>
              </a:rPr>
              <a:t>Neil:</a:t>
            </a:r>
            <a:r>
              <a:rPr lang="en-US" sz="2000" b="1" dirty="0"/>
              <a:t> </a:t>
            </a:r>
            <a:r>
              <a:rPr lang="en-US" sz="2000" dirty="0"/>
              <a:t>Yes, he was. Now he’s </a:t>
            </a:r>
            <a:r>
              <a:rPr lang="en-US" sz="2000" dirty="0" smtClean="0"/>
              <a:t>a successful businessman, and </a:t>
            </a:r>
            <a:r>
              <a:rPr lang="en-US" sz="2000" dirty="0"/>
              <a:t>. . . my boss.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Leo:</a:t>
            </a:r>
            <a:r>
              <a:rPr lang="en-US" sz="2000" b="1" dirty="0"/>
              <a:t> </a:t>
            </a:r>
            <a:r>
              <a:rPr lang="en-US" sz="2000" dirty="0"/>
              <a:t>You’re kidding!</a:t>
            </a:r>
            <a:endParaRPr lang="ar-SA" sz="20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232248" cy="450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88822" y="980728"/>
            <a:ext cx="3724033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About the Conversation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395536" y="2097240"/>
            <a:ext cx="8136904" cy="3636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Were Leo and Neil in the same class? What grade?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Does Leo see his old classmates often?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What was Keith Anderson like?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4. What does Derek Adams do now?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611560" y="2715695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Yes, they were. It was in ninth grade.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1560" y="3465392"/>
            <a:ext cx="260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No, he doesn’t.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11561" y="4185472"/>
            <a:ext cx="7848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was always the winner of school competitions.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00246" y="4905552"/>
            <a:ext cx="7860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is a successful businessman and Neil’s boss.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3" grpId="0"/>
      <p:bldP spid="14" grpId="0"/>
      <p:bldP spid="16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02433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7" y="908720"/>
            <a:ext cx="281020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6" y="3933056"/>
            <a:ext cx="2810206" cy="217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251520" y="2204864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old, oasis town of Riyadh was an area of about one </a:t>
            </a:r>
            <a:r>
              <a:rPr lang="en-US" dirty="0" smtClean="0"/>
              <a:t>square kilometer</a:t>
            </a:r>
            <a:r>
              <a:rPr lang="en-US" dirty="0"/>
              <a:t>, with a population of about 14,000. There were </a:t>
            </a:r>
            <a:r>
              <a:rPr lang="en-US" dirty="0" smtClean="0"/>
              <a:t>many mud-brick </a:t>
            </a:r>
            <a:r>
              <a:rPr lang="en-US" dirty="0"/>
              <a:t>houses, mosques, and other </a:t>
            </a:r>
            <a:r>
              <a:rPr lang="en-US" dirty="0" smtClean="0"/>
              <a:t>buildings inside </a:t>
            </a:r>
            <a:r>
              <a:rPr lang="en-US" dirty="0"/>
              <a:t>the walls </a:t>
            </a:r>
            <a:r>
              <a:rPr lang="en-US" dirty="0" smtClean="0"/>
              <a:t>of the city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Today, most of the buildings and walls of the old city are in </a:t>
            </a:r>
            <a:r>
              <a:rPr lang="en-US" dirty="0" smtClean="0"/>
              <a:t>ruins. But </a:t>
            </a:r>
            <a:r>
              <a:rPr lang="en-US" dirty="0"/>
              <a:t>the Al-</a:t>
            </a:r>
            <a:r>
              <a:rPr lang="en-US" dirty="0" err="1"/>
              <a:t>Masmak</a:t>
            </a:r>
            <a:r>
              <a:rPr lang="en-US" dirty="0"/>
              <a:t> fort and some parts of the walls were </a:t>
            </a:r>
            <a:r>
              <a:rPr lang="en-US" dirty="0" smtClean="0"/>
              <a:t>restored and </a:t>
            </a:r>
            <a:r>
              <a:rPr lang="en-US" dirty="0"/>
              <a:t>are in better </a:t>
            </a:r>
            <a:r>
              <a:rPr lang="en-US" dirty="0" smtClean="0"/>
              <a:t>condition. Nowadays</a:t>
            </a:r>
            <a:r>
              <a:rPr lang="en-US" dirty="0"/>
              <a:t>, Riyadh is home to a population of almost 5.5 </a:t>
            </a:r>
            <a:r>
              <a:rPr lang="en-US" dirty="0" smtClean="0"/>
              <a:t>million people </a:t>
            </a:r>
            <a:r>
              <a:rPr lang="en-US" dirty="0"/>
              <a:t>and covers an area of more than 1,500 square </a:t>
            </a:r>
            <a:r>
              <a:rPr lang="en-US" dirty="0" err="1" smtClean="0"/>
              <a:t>kilometers.Modern</a:t>
            </a:r>
            <a:r>
              <a:rPr lang="en-US" dirty="0" smtClean="0"/>
              <a:t> </a:t>
            </a:r>
            <a:r>
              <a:rPr lang="en-US" dirty="0"/>
              <a:t>building complexes and skyscrapers like the </a:t>
            </a:r>
            <a:r>
              <a:rPr lang="en-US" dirty="0" smtClean="0"/>
              <a:t>Kingdom Center</a:t>
            </a:r>
            <a:r>
              <a:rPr lang="en-US" dirty="0"/>
              <a:t>, the Al-</a:t>
            </a:r>
            <a:r>
              <a:rPr lang="en-US" dirty="0" err="1"/>
              <a:t>Faisaliya</a:t>
            </a:r>
            <a:r>
              <a:rPr lang="en-US" dirty="0"/>
              <a:t> Center, and the Riyadh TV Tower are </a:t>
            </a:r>
            <a:r>
              <a:rPr lang="en-US" dirty="0" smtClean="0"/>
              <a:t>now attractions </a:t>
            </a:r>
            <a:r>
              <a:rPr lang="en-US" dirty="0"/>
              <a:t>of the new city.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052736"/>
            <a:ext cx="20185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Turn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2620069"/>
            <a:ext cx="8280920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Role-play the conversation. Imagine you </a:t>
            </a:r>
            <a:r>
              <a:rPr lang="en-US" sz="3200" dirty="0" smtClean="0"/>
              <a:t>meet an </a:t>
            </a:r>
            <a:r>
              <a:rPr lang="en-US" sz="3200" dirty="0"/>
              <a:t>old school friend. Discuss classmates, </a:t>
            </a:r>
            <a:r>
              <a:rPr lang="en-US" sz="3200" dirty="0" smtClean="0"/>
              <a:t>teachers, and </a:t>
            </a:r>
            <a:r>
              <a:rPr lang="en-US" sz="3200" dirty="0"/>
              <a:t>events.</a:t>
            </a:r>
            <a:endParaRPr lang="ar-SA" sz="32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0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92922"/>
            <a:ext cx="3528392" cy="7078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About You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9388" y="2132856"/>
            <a:ext cx="811506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en-US" sz="2400" dirty="0"/>
              <a:t>Were your grades good in elementary school?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dirty="0"/>
              <a:t>What was your favorite subject?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/>
              <a:t>What was your favorite after-school activity?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4. </a:t>
            </a:r>
            <a:r>
              <a:rPr lang="en-US" sz="2400" dirty="0"/>
              <a:t>Who was your favorite teacher?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5. </a:t>
            </a:r>
            <a:r>
              <a:rPr lang="en-US" sz="2400" dirty="0"/>
              <a:t>Who was your best friend?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6. </a:t>
            </a:r>
            <a:r>
              <a:rPr lang="en-US" sz="2400" dirty="0"/>
              <a:t>Where is he/she now? What is he/she doing?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91880" y="1033572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23528" y="1844824"/>
            <a:ext cx="540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What do you know about basketball? What do you know about the person in the picture?</a:t>
            </a:r>
            <a:endParaRPr lang="ar-SA" sz="2400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525888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6" y="920915"/>
            <a:ext cx="2810950" cy="510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198240" y="1075958"/>
            <a:ext cx="8655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In China, his nickname is “Little Giant.” In </a:t>
            </a:r>
            <a:r>
              <a:rPr lang="en-US" dirty="0" smtClean="0"/>
              <a:t>the West</a:t>
            </a:r>
            <a:r>
              <a:rPr lang="en-US" dirty="0"/>
              <a:t>, they call him the “Great Wall.” Yao </a:t>
            </a:r>
            <a:r>
              <a:rPr lang="en-US" dirty="0" smtClean="0"/>
              <a:t>Ming  is </a:t>
            </a:r>
            <a:r>
              <a:rPr lang="en-US" dirty="0"/>
              <a:t>7 feet 6 inches (2.29 meters) tall. He was </a:t>
            </a:r>
            <a:r>
              <a:rPr lang="en-US" dirty="0" smtClean="0"/>
              <a:t>born on </a:t>
            </a:r>
            <a:r>
              <a:rPr lang="en-US" dirty="0"/>
              <a:t>September 12, 1980, in Shanghai, China. </a:t>
            </a:r>
            <a:r>
              <a:rPr lang="en-US" dirty="0" smtClean="0"/>
              <a:t>His parents </a:t>
            </a:r>
            <a:r>
              <a:rPr lang="en-US" dirty="0"/>
              <a:t>were both tall. </a:t>
            </a:r>
            <a:r>
              <a:rPr lang="en-US" dirty="0" smtClean="0"/>
              <a:t>Their </a:t>
            </a:r>
            <a:r>
              <a:rPr lang="en-US" dirty="0"/>
              <a:t>beds were extra </a:t>
            </a:r>
            <a:r>
              <a:rPr lang="en-US" dirty="0" smtClean="0"/>
              <a:t>long, and </a:t>
            </a:r>
            <a:r>
              <a:rPr lang="en-US" dirty="0"/>
              <a:t>their clothes and shoes were in special </a:t>
            </a:r>
            <a:r>
              <a:rPr lang="en-US" dirty="0" smtClean="0"/>
              <a:t>large sizes</a:t>
            </a:r>
            <a:r>
              <a:rPr lang="en-US" dirty="0"/>
              <a:t>. His dad was a successful basketball player.</a:t>
            </a:r>
          </a:p>
          <a:p>
            <a:pPr algn="l"/>
            <a:r>
              <a:rPr lang="en-US" dirty="0"/>
              <a:t>Yao wasn’t interested in basketball as a child. He </a:t>
            </a:r>
            <a:r>
              <a:rPr lang="en-US" dirty="0" smtClean="0"/>
              <a:t>was tall </a:t>
            </a:r>
            <a:r>
              <a:rPr lang="en-US" dirty="0"/>
              <a:t>but very thin, and he wasn’t very strong. </a:t>
            </a:r>
            <a:r>
              <a:rPr lang="en-US" dirty="0" smtClean="0"/>
              <a:t>Yao’s parents </a:t>
            </a:r>
            <a:r>
              <a:rPr lang="en-US" dirty="0"/>
              <a:t>were very encouraging, and by the age </a:t>
            </a:r>
            <a:r>
              <a:rPr lang="en-US" dirty="0" smtClean="0"/>
              <a:t>of 12</a:t>
            </a:r>
            <a:r>
              <a:rPr lang="en-US" dirty="0"/>
              <a:t>, he was serious about basketball. His </a:t>
            </a:r>
            <a:r>
              <a:rPr lang="en-US" dirty="0" smtClean="0"/>
              <a:t>progress at </a:t>
            </a:r>
            <a:r>
              <a:rPr lang="en-US" dirty="0"/>
              <a:t>Shanghai’s sports academy was excellent. </a:t>
            </a:r>
            <a:r>
              <a:rPr lang="en-US" dirty="0" smtClean="0"/>
              <a:t>Soon</a:t>
            </a:r>
            <a:r>
              <a:rPr lang="en-US" dirty="0"/>
              <a:t> </a:t>
            </a:r>
            <a:r>
              <a:rPr lang="en-US" dirty="0" smtClean="0"/>
              <a:t>he </a:t>
            </a:r>
            <a:r>
              <a:rPr lang="en-US" dirty="0"/>
              <a:t>was on his local youth team. Yao’s big chance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play </a:t>
            </a:r>
            <a:r>
              <a:rPr lang="en-US" dirty="0"/>
              <a:t>for the Chinese national team was in 1999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Asian Cup. By 2002, he was a member of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Houston </a:t>
            </a:r>
            <a:r>
              <a:rPr lang="en-US" dirty="0"/>
              <a:t>Rockets, one of the top professional </a:t>
            </a:r>
            <a:r>
              <a:rPr lang="en-US" dirty="0" smtClean="0"/>
              <a:t>teams in </a:t>
            </a:r>
            <a:r>
              <a:rPr lang="en-US" dirty="0"/>
              <a:t>the U.S. At the opening ceremony of the </a:t>
            </a:r>
            <a:r>
              <a:rPr lang="en-US" dirty="0" smtClean="0"/>
              <a:t>Olympic Games </a:t>
            </a:r>
            <a:r>
              <a:rPr lang="en-US" dirty="0"/>
              <a:t>in Beijing in 2008, he was the </a:t>
            </a:r>
            <a:r>
              <a:rPr lang="en-US" dirty="0" smtClean="0"/>
              <a:t>flag carrier for </a:t>
            </a:r>
            <a:r>
              <a:rPr lang="en-US" dirty="0"/>
              <a:t>the entire Chinese team and a member of </a:t>
            </a:r>
            <a:r>
              <a:rPr lang="en-US" dirty="0" smtClean="0"/>
              <a:t>the basketball team. </a:t>
            </a:r>
          </a:p>
          <a:p>
            <a:pPr algn="l"/>
            <a:r>
              <a:rPr lang="en-US" dirty="0" smtClean="0"/>
              <a:t>Yao </a:t>
            </a:r>
            <a:r>
              <a:rPr lang="en-US" dirty="0"/>
              <a:t>Ming is a celebrity, and his smiling face </a:t>
            </a:r>
            <a:r>
              <a:rPr lang="en-US" dirty="0" smtClean="0"/>
              <a:t>appears in </a:t>
            </a:r>
            <a:r>
              <a:rPr lang="en-US" dirty="0"/>
              <a:t>commercials around the world. He has </a:t>
            </a:r>
            <a:r>
              <a:rPr lang="en-US" dirty="0" smtClean="0"/>
              <a:t>fans everywhere</a:t>
            </a:r>
            <a:r>
              <a:rPr lang="en-US" dirty="0"/>
              <a:t>. In his free time, Yao likes to go </a:t>
            </a:r>
            <a:r>
              <a:rPr lang="en-US" dirty="0" smtClean="0"/>
              <a:t>home to </a:t>
            </a:r>
            <a:r>
              <a:rPr lang="en-US" dirty="0"/>
              <a:t>China and enjoy his mom’s cooking. He says </a:t>
            </a:r>
            <a:r>
              <a:rPr lang="en-US" dirty="0" smtClean="0"/>
              <a:t>he misses </a:t>
            </a:r>
            <a:r>
              <a:rPr lang="en-US" dirty="0"/>
              <a:t>hanging out with his friends at home </a:t>
            </a:r>
            <a:r>
              <a:rPr lang="en-US" dirty="0" smtClean="0"/>
              <a:t>and playing </a:t>
            </a:r>
            <a:r>
              <a:rPr lang="en-US" dirty="0"/>
              <a:t>video games.</a:t>
            </a:r>
            <a:endParaRPr lang="ar-SA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72017"/>
            <a:ext cx="2514022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323528" y="1773280"/>
            <a:ext cx="8424936" cy="417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 smtClean="0"/>
              <a:t>1. </a:t>
            </a:r>
            <a:r>
              <a:rPr lang="en-US" sz="2400" dirty="0" smtClean="0"/>
              <a:t>Where </a:t>
            </a:r>
            <a:r>
              <a:rPr lang="en-US" sz="2400" dirty="0"/>
              <a:t>was Yao Ming born</a:t>
            </a:r>
            <a:r>
              <a:rPr lang="en-US" sz="2400" dirty="0" smtClean="0"/>
              <a:t>? 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Were his parents short</a:t>
            </a:r>
            <a:r>
              <a:rPr lang="en-US" sz="2400" dirty="0" smtClean="0"/>
              <a:t>? 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When was Yao </a:t>
            </a:r>
            <a:r>
              <a:rPr lang="en-US" sz="2400" dirty="0" smtClean="0"/>
              <a:t>first </a:t>
            </a:r>
            <a:r>
              <a:rPr lang="en-US" sz="2400" dirty="0"/>
              <a:t>serious about basketball</a:t>
            </a:r>
            <a:r>
              <a:rPr lang="en-US" sz="2400" dirty="0" smtClean="0"/>
              <a:t>? 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What was the name of his team in the U.S</a:t>
            </a:r>
            <a:r>
              <a:rPr lang="en-US" sz="2400" dirty="0" smtClean="0"/>
              <a:t>.? 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5. </a:t>
            </a:r>
            <a:r>
              <a:rPr lang="en-US" sz="2400" dirty="0"/>
              <a:t>What does he like to do in his free time</a:t>
            </a:r>
            <a:r>
              <a:rPr lang="en-US" sz="2400" dirty="0" smtClean="0"/>
              <a:t>? 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4211960" y="2049123"/>
            <a:ext cx="2514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FF"/>
                </a:solidFill>
              </a:rPr>
              <a:t>Shanghai, China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779912" y="2801141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FF"/>
                </a:solidFill>
              </a:rPr>
              <a:t>No, they were tall.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300192" y="3521221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FF"/>
                </a:solidFill>
              </a:rPr>
              <a:t>By the age of twelve.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140118" y="4281371"/>
            <a:ext cx="2824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FF"/>
                </a:solidFill>
              </a:rPr>
              <a:t>The Houston Rockets</a:t>
            </a:r>
            <a:endParaRPr lang="ar-SA" sz="2000" dirty="0">
              <a:solidFill>
                <a:srgbClr val="3333FF"/>
              </a:solidFill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23686" y="5393429"/>
            <a:ext cx="7786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FF"/>
                </a:solidFill>
              </a:rPr>
              <a:t>He likes to go home to China and enjoy his mom’s cooking.</a:t>
            </a:r>
            <a:endParaRPr lang="ar-SA" sz="2000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/>
      <p:bldP spid="15" grpId="0"/>
      <p:bldP spid="16" grpId="0"/>
      <p:bldP spid="17" grpId="0"/>
      <p:bldP spid="19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Forte" pitchFamily="66" charset="0"/>
                </a:rPr>
                <a:t>Main Page</a:t>
              </a:r>
              <a:endParaRPr lang="ar-SA" sz="2800" dirty="0">
                <a:solidFill>
                  <a:prstClr val="black"/>
                </a:solidFill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Previous</a:t>
              </a:r>
              <a:endParaRPr lang="ar-SA" sz="20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Next</a:t>
              </a:r>
              <a:endParaRPr lang="ar-SA" sz="28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064930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ticulate Extrabold" pitchFamily="2" charset="0"/>
              </a:rPr>
              <a:t>Writing </a:t>
            </a:r>
            <a:endParaRPr lang="ar-SA" sz="3200" dirty="0">
              <a:solidFill>
                <a:prstClr val="black"/>
              </a:solidFill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3284984"/>
            <a:ext cx="8352928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prstClr val="black"/>
                </a:solidFill>
              </a:rPr>
              <a:t>Write about a celebrity </a:t>
            </a:r>
            <a:r>
              <a:rPr lang="en-US" sz="3600" dirty="0" smtClean="0">
                <a:solidFill>
                  <a:prstClr val="black"/>
                </a:solidFill>
              </a:rPr>
              <a:t>in your </a:t>
            </a:r>
            <a:r>
              <a:rPr lang="en-US" sz="3600" dirty="0">
                <a:solidFill>
                  <a:prstClr val="black"/>
                </a:solidFill>
              </a:rPr>
              <a:t>country.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4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136938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9388" y="2765246"/>
            <a:ext cx="8187068" cy="18158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Work in pairs. Choose a famous person. Find information about the person. Create an interview one of you is the famous person, and the other is the interviewer. Present it to the class.</a:t>
            </a:r>
            <a:endParaRPr lang="ar-SA" sz="28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505075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9" y="948182"/>
            <a:ext cx="1838325" cy="500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67744" y="1269915"/>
            <a:ext cx="3942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Balad</a:t>
            </a:r>
            <a:r>
              <a:rPr lang="en-US" dirty="0"/>
              <a:t>, the old part of Jeddah,</a:t>
            </a:r>
          </a:p>
          <a:p>
            <a:pPr algn="l"/>
            <a:r>
              <a:rPr lang="en-US" dirty="0"/>
              <a:t>was a group of three- to </a:t>
            </a:r>
            <a:r>
              <a:rPr lang="en-US" dirty="0" err="1" smtClean="0"/>
              <a:t>fivestory</a:t>
            </a:r>
            <a:endParaRPr lang="en-US" dirty="0"/>
          </a:p>
          <a:p>
            <a:pPr algn="l"/>
            <a:r>
              <a:rPr lang="en-US" dirty="0"/>
              <a:t>buildings, with </a:t>
            </a:r>
            <a:r>
              <a:rPr lang="en-US" dirty="0" smtClean="0"/>
              <a:t>beautiful wooden </a:t>
            </a:r>
            <a:r>
              <a:rPr lang="en-US" dirty="0"/>
              <a:t>balconies. The </a:t>
            </a:r>
            <a:r>
              <a:rPr lang="en-US" dirty="0" smtClean="0"/>
              <a:t>roads were </a:t>
            </a:r>
            <a:r>
              <a:rPr lang="en-US" dirty="0"/>
              <a:t>narrow to </a:t>
            </a:r>
            <a:r>
              <a:rPr lang="en-US" dirty="0" smtClean="0"/>
              <a:t>protect pedestrians </a:t>
            </a:r>
            <a:r>
              <a:rPr lang="en-US" dirty="0"/>
              <a:t>from the sun </a:t>
            </a:r>
            <a:r>
              <a:rPr lang="en-US" dirty="0" smtClean="0"/>
              <a:t>during the </a:t>
            </a:r>
            <a:r>
              <a:rPr lang="en-US" dirty="0"/>
              <a:t>hot months and off </a:t>
            </a:r>
            <a:r>
              <a:rPr lang="en-US" dirty="0" err="1"/>
              <a:t>ered</a:t>
            </a:r>
            <a:endParaRPr lang="en-US" dirty="0"/>
          </a:p>
          <a:p>
            <a:pPr algn="l"/>
            <a:r>
              <a:rPr lang="en-US" dirty="0"/>
              <a:t>shelter from strong winds. </a:t>
            </a:r>
            <a:r>
              <a:rPr lang="en-US" dirty="0" smtClean="0"/>
              <a:t>All the </a:t>
            </a:r>
            <a:r>
              <a:rPr lang="en-US" dirty="0"/>
              <a:t>woodwork was </a:t>
            </a:r>
            <a:r>
              <a:rPr lang="en-US" dirty="0" smtClean="0"/>
              <a:t>beautifully carved </a:t>
            </a:r>
            <a:r>
              <a:rPr lang="en-US" dirty="0"/>
              <a:t>and </a:t>
            </a:r>
            <a:r>
              <a:rPr lang="en-US" dirty="0" smtClean="0"/>
              <a:t>decorated. There </a:t>
            </a:r>
            <a:r>
              <a:rPr lang="en-US" dirty="0"/>
              <a:t>were plazas and </a:t>
            </a:r>
            <a:r>
              <a:rPr lang="en-US" i="1" dirty="0" err="1" smtClean="0"/>
              <a:t>souqs</a:t>
            </a:r>
            <a:r>
              <a:rPr lang="en-US" i="1" dirty="0" smtClean="0"/>
              <a:t>, </a:t>
            </a:r>
            <a:r>
              <a:rPr lang="en-US" dirty="0" smtClean="0"/>
              <a:t>where </a:t>
            </a:r>
            <a:r>
              <a:rPr lang="en-US" dirty="0"/>
              <a:t>vendors from </a:t>
            </a:r>
            <a:r>
              <a:rPr lang="en-US" dirty="0" smtClean="0"/>
              <a:t>different</a:t>
            </a:r>
            <a:r>
              <a:rPr lang="en-US" dirty="0"/>
              <a:t> </a:t>
            </a:r>
            <a:r>
              <a:rPr lang="en-US" dirty="0" smtClean="0"/>
              <a:t>places </a:t>
            </a:r>
            <a:r>
              <a:rPr lang="en-US" dirty="0"/>
              <a:t>showed their </a:t>
            </a:r>
            <a:r>
              <a:rPr lang="en-US" dirty="0" err="1" smtClean="0"/>
              <a:t>products.Present</a:t>
            </a:r>
            <a:r>
              <a:rPr lang="en-US" dirty="0" smtClean="0"/>
              <a:t> </a:t>
            </a:r>
            <a:r>
              <a:rPr lang="en-US" dirty="0"/>
              <a:t>day Jeddah is an</a:t>
            </a:r>
          </a:p>
          <a:p>
            <a:pPr algn="l"/>
            <a:r>
              <a:rPr lang="en-US" dirty="0"/>
              <a:t>attractive, modern port city </a:t>
            </a:r>
            <a:r>
              <a:rPr lang="en-US" dirty="0" smtClean="0"/>
              <a:t>with tall </a:t>
            </a:r>
            <a:r>
              <a:rPr lang="en-US" dirty="0"/>
              <a:t>buildings, beautiful </a:t>
            </a:r>
            <a:r>
              <a:rPr lang="en-US" dirty="0" smtClean="0"/>
              <a:t>homes, and </a:t>
            </a:r>
            <a:r>
              <a:rPr lang="en-US" dirty="0"/>
              <a:t>a wide range of stores </a:t>
            </a:r>
            <a:r>
              <a:rPr lang="en-US" dirty="0" smtClean="0"/>
              <a:t>and hotels</a:t>
            </a:r>
            <a:r>
              <a:rPr lang="en-US" dirty="0"/>
              <a:t>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3168352" cy="791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51520" y="1845979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Majed</a:t>
            </a:r>
            <a:r>
              <a:rPr lang="en-US" dirty="0"/>
              <a:t> Ahmed Abdullah is the best football striker</a:t>
            </a:r>
          </a:p>
          <a:p>
            <a:pPr algn="l"/>
            <a:r>
              <a:rPr lang="en-US" dirty="0"/>
              <a:t>in the history of Saudi Arabia. He is also the all-time</a:t>
            </a:r>
          </a:p>
          <a:p>
            <a:pPr algn="l"/>
            <a:r>
              <a:rPr lang="en-US" dirty="0"/>
              <a:t>goal leader of the Saudi national team. He was born</a:t>
            </a:r>
          </a:p>
          <a:p>
            <a:pPr algn="l"/>
            <a:r>
              <a:rPr lang="en-US" dirty="0"/>
              <a:t>in Jeddah, but moved to Riyadh with his family when</a:t>
            </a:r>
          </a:p>
          <a:p>
            <a:pPr algn="l"/>
            <a:r>
              <a:rPr lang="en-US" dirty="0"/>
              <a:t>he was very young. </a:t>
            </a:r>
            <a:r>
              <a:rPr lang="en-US" dirty="0" err="1"/>
              <a:t>Majed’s</a:t>
            </a:r>
            <a:r>
              <a:rPr lang="en-US" dirty="0"/>
              <a:t> father was a football</a:t>
            </a:r>
          </a:p>
          <a:p>
            <a:pPr algn="l"/>
            <a:r>
              <a:rPr lang="en-US" dirty="0"/>
              <a:t>manager.</a:t>
            </a:r>
          </a:p>
          <a:p>
            <a:pPr algn="l"/>
            <a:r>
              <a:rPr lang="en-US" dirty="0" err="1"/>
              <a:t>Majed</a:t>
            </a:r>
            <a:r>
              <a:rPr lang="en-US" dirty="0"/>
              <a:t> and his friends used to play for a club called</a:t>
            </a:r>
          </a:p>
          <a:p>
            <a:pPr algn="l"/>
            <a:r>
              <a:rPr lang="en-US" dirty="0"/>
              <a:t>Al-Nasser while he was still in high school. They were</a:t>
            </a:r>
          </a:p>
          <a:p>
            <a:pPr algn="l"/>
            <a:r>
              <a:rPr lang="en-US" dirty="0"/>
              <a:t>too young to join a football tournament, but </a:t>
            </a:r>
            <a:r>
              <a:rPr lang="en-US" dirty="0" smtClean="0"/>
              <a:t>their team </a:t>
            </a:r>
            <a:r>
              <a:rPr lang="en-US" dirty="0"/>
              <a:t>was </a:t>
            </a:r>
            <a:r>
              <a:rPr lang="en-US" dirty="0" smtClean="0"/>
              <a:t>finally </a:t>
            </a:r>
            <a:r>
              <a:rPr lang="en-US" dirty="0"/>
              <a:t>accepted after a 3-1 win in a </a:t>
            </a:r>
            <a:r>
              <a:rPr lang="en-US" dirty="0" smtClean="0"/>
              <a:t>game against </a:t>
            </a:r>
            <a:r>
              <a:rPr lang="en-US" dirty="0"/>
              <a:t>an important Riyadh </a:t>
            </a:r>
            <a:r>
              <a:rPr lang="en-US" dirty="0" smtClean="0"/>
              <a:t>team. </a:t>
            </a:r>
          </a:p>
          <a:p>
            <a:pPr algn="l"/>
            <a:r>
              <a:rPr lang="en-US" dirty="0" err="1" smtClean="0"/>
              <a:t>Majed</a:t>
            </a:r>
            <a:r>
              <a:rPr lang="en-US" dirty="0" smtClean="0"/>
              <a:t> </a:t>
            </a:r>
            <a:r>
              <a:rPr lang="en-US" dirty="0"/>
              <a:t>holds two national records: </a:t>
            </a:r>
            <a:r>
              <a:rPr lang="en-US" dirty="0" smtClean="0"/>
              <a:t>one when </a:t>
            </a:r>
            <a:r>
              <a:rPr lang="en-US" dirty="0"/>
              <a:t>he scored 5 goals in an international </a:t>
            </a:r>
            <a:r>
              <a:rPr lang="en-US" dirty="0" smtClean="0"/>
              <a:t>game against </a:t>
            </a:r>
            <a:r>
              <a:rPr lang="en-US" dirty="0"/>
              <a:t>the national team of Qatar in 1979; and another one when he scored 4 goals </a:t>
            </a:r>
            <a:r>
              <a:rPr lang="en-US" dirty="0" smtClean="0"/>
              <a:t>against India</a:t>
            </a:r>
            <a:r>
              <a:rPr lang="en-US" dirty="0"/>
              <a:t>, during the 1984 Summer Olympics.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95087" y="1177588"/>
            <a:ext cx="2348721" cy="5232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√</a:t>
            </a:r>
            <a:r>
              <a:rPr lang="en-US" sz="2800" b="1" dirty="0" smtClean="0"/>
              <a:t> Quick </a:t>
            </a:r>
            <a:r>
              <a:rPr lang="en-US" sz="2800" b="1" dirty="0"/>
              <a:t>Check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395536" y="2924944"/>
            <a:ext cx="8352928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A. Vocabulary</a:t>
            </a:r>
            <a:r>
              <a:rPr lang="en-US" sz="3200" b="1" dirty="0" smtClean="0"/>
              <a:t>. </a:t>
            </a:r>
            <a:r>
              <a:rPr lang="en-US" sz="3200" dirty="0"/>
              <a:t>Mark the information about the buildings, </a:t>
            </a:r>
            <a:r>
              <a:rPr lang="en-US" sz="3200" dirty="0" smtClean="0"/>
              <a:t>materials, and </a:t>
            </a:r>
            <a:r>
              <a:rPr lang="en-US" sz="3200" dirty="0"/>
              <a:t>size of each </a:t>
            </a:r>
            <a:r>
              <a:rPr lang="en-US" sz="3200" dirty="0" smtClean="0"/>
              <a:t>city.</a:t>
            </a:r>
            <a:endParaRPr lang="en-US" sz="3200" dirty="0" smtClean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9" y="961564"/>
            <a:ext cx="6120680" cy="52322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B. Comprehension</a:t>
            </a:r>
            <a:r>
              <a:rPr lang="en-US" sz="2800" b="1" dirty="0" smtClean="0"/>
              <a:t>.</a:t>
            </a:r>
            <a:r>
              <a:rPr lang="en-US" sz="2800" dirty="0"/>
              <a:t> </a:t>
            </a:r>
            <a:r>
              <a:rPr lang="en-US" sz="2800" dirty="0"/>
              <a:t>Answer </a:t>
            </a:r>
            <a:r>
              <a:rPr lang="en-US" sz="2800" b="1" i="1" dirty="0">
                <a:solidFill>
                  <a:srgbClr val="0000FF"/>
                </a:solidFill>
              </a:rPr>
              <a:t>yes</a:t>
            </a:r>
            <a:r>
              <a:rPr lang="en-US" sz="2800" b="1" i="1" dirty="0"/>
              <a:t> </a:t>
            </a:r>
            <a:r>
              <a:rPr lang="en-US" sz="2800" dirty="0"/>
              <a:t>or </a:t>
            </a:r>
            <a:r>
              <a:rPr lang="en-US" sz="2800" b="1" i="1" dirty="0">
                <a:solidFill>
                  <a:srgbClr val="0000FF"/>
                </a:solidFill>
              </a:rPr>
              <a:t>no</a:t>
            </a:r>
            <a:r>
              <a:rPr lang="en-US" sz="2800" dirty="0"/>
              <a:t>.</a:t>
            </a:r>
            <a:endParaRPr lang="ar-SA" sz="2800" dirty="0"/>
          </a:p>
        </p:txBody>
      </p:sp>
      <p:sp>
        <p:nvSpPr>
          <p:cNvPr id="10" name="مستطيل 9"/>
          <p:cNvSpPr/>
          <p:nvPr/>
        </p:nvSpPr>
        <p:spPr>
          <a:xfrm>
            <a:off x="382047" y="2204864"/>
            <a:ext cx="8366417" cy="34163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en-US" sz="2400" dirty="0"/>
              <a:t>_______ The walls of the old city of Riyadh were made of concrete.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dirty="0"/>
              <a:t>_______ Most of the buildings in </a:t>
            </a:r>
            <a:r>
              <a:rPr lang="en-US" sz="2400" dirty="0" err="1"/>
              <a:t>Balad</a:t>
            </a:r>
            <a:r>
              <a:rPr lang="en-US" sz="2400" dirty="0"/>
              <a:t> had two stories.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/>
              <a:t>_______ More than 5 million people live in Riyadh.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4. </a:t>
            </a:r>
            <a:r>
              <a:rPr lang="en-US" sz="2400" dirty="0"/>
              <a:t>_______ The Al-</a:t>
            </a:r>
            <a:r>
              <a:rPr lang="en-US" sz="2400" dirty="0" err="1"/>
              <a:t>Masmak</a:t>
            </a:r>
            <a:r>
              <a:rPr lang="en-US" sz="2400" dirty="0"/>
              <a:t> fort is in ruins.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5. </a:t>
            </a:r>
            <a:r>
              <a:rPr lang="en-US" sz="2400" dirty="0"/>
              <a:t>_______ </a:t>
            </a:r>
            <a:r>
              <a:rPr lang="en-US" sz="2400" dirty="0" err="1"/>
              <a:t>Majed</a:t>
            </a:r>
            <a:r>
              <a:rPr lang="en-US" sz="2400" dirty="0"/>
              <a:t> was a member of the Saudi national team.</a:t>
            </a:r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971600" y="234888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71600" y="339938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883700" y="3975447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947947" y="455151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883700" y="5085184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Pair Work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491880" y="1095127"/>
            <a:ext cx="5652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A. </a:t>
            </a:r>
            <a:r>
              <a:rPr lang="en-US" sz="2000" b="1" dirty="0" smtClean="0">
                <a:solidFill>
                  <a:srgbClr val="FF0000"/>
                </a:solidFill>
              </a:rPr>
              <a:t>Ask </a:t>
            </a:r>
            <a:r>
              <a:rPr lang="en-US" sz="2000" b="1" dirty="0" smtClean="0"/>
              <a:t>and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answer </a:t>
            </a:r>
            <a:r>
              <a:rPr lang="en-US" sz="2000" dirty="0"/>
              <a:t>about the cities and </a:t>
            </a:r>
            <a:r>
              <a:rPr lang="en-US" sz="2000" dirty="0" err="1"/>
              <a:t>Majed</a:t>
            </a:r>
            <a:r>
              <a:rPr lang="en-US" sz="2000" dirty="0" smtClean="0"/>
              <a:t>. </a:t>
            </a:r>
            <a:endParaRPr lang="ar-SA" sz="2000" b="1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02283" y="2420888"/>
            <a:ext cx="5225020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was the population in old Riyadh</a:t>
            </a:r>
            <a:r>
              <a:rPr lang="en-US" sz="2400" dirty="0" smtClean="0"/>
              <a:t>? </a:t>
            </a:r>
            <a:endParaRPr lang="ar-SA" sz="2400" dirty="0"/>
          </a:p>
        </p:txBody>
      </p:sp>
      <p:sp>
        <p:nvSpPr>
          <p:cNvPr id="15" name="وسيلة شرح مستطيلة مستديرة الزوايا 14"/>
          <p:cNvSpPr/>
          <p:nvPr/>
        </p:nvSpPr>
        <p:spPr>
          <a:xfrm>
            <a:off x="395536" y="1988841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450268" y="2780928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390180" y="3183359"/>
            <a:ext cx="3654911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It was about 14,000 people.</a:t>
            </a:r>
            <a:endParaRPr lang="ar-SA" sz="2400" u="sng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741635" y="3879522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408801" y="4479503"/>
            <a:ext cx="6159891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Was </a:t>
            </a:r>
            <a:r>
              <a:rPr lang="en-US" sz="2400" dirty="0" err="1"/>
              <a:t>Majed</a:t>
            </a:r>
            <a:r>
              <a:rPr lang="en-US" sz="2400" dirty="0"/>
              <a:t> in Jeddah when he was a teenager</a:t>
            </a:r>
            <a:r>
              <a:rPr lang="en-US" sz="2400" dirty="0" smtClean="0"/>
              <a:t>? </a:t>
            </a:r>
            <a:endParaRPr lang="ar-SA" sz="24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323528" y="4745224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259632" y="5262299"/>
            <a:ext cx="4750634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No, he wasn’t. He was in Riyadh.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9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6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B. Ask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/>
              <a:t>about yourself .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872998" y="2391271"/>
            <a:ext cx="3131050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Where were you born</a:t>
            </a:r>
            <a:r>
              <a:rPr lang="en-US" sz="2400" dirty="0" smtClean="0"/>
              <a:t>? 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979033" y="1959224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1823676" y="3356992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771800" y="3759423"/>
            <a:ext cx="300088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I was born in _______.</a:t>
            </a:r>
            <a:endParaRPr lang="ar-SA" sz="2400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5" grpId="0" animBg="1"/>
      <p:bldP spid="2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7270" y="920914"/>
            <a:ext cx="2897296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Grammar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7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Then and Now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076450"/>
            <a:ext cx="7829550" cy="3872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59842</TotalTime>
  <Words>1877</Words>
  <Application>Microsoft Office PowerPoint</Application>
  <PresentationFormat>عرض على الشاشة (3:4)‏</PresentationFormat>
  <Paragraphs>266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5207</cp:revision>
  <dcterms:created xsi:type="dcterms:W3CDTF">2011-07-24T20:30:27Z</dcterms:created>
  <dcterms:modified xsi:type="dcterms:W3CDTF">2014-09-21T18:15:32Z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