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1248" r:id="rId2"/>
    <p:sldId id="1249" r:id="rId3"/>
    <p:sldId id="1250" r:id="rId4"/>
    <p:sldId id="1274" r:id="rId5"/>
    <p:sldId id="1275" r:id="rId6"/>
    <p:sldId id="1276" r:id="rId7"/>
    <p:sldId id="1251" r:id="rId8"/>
    <p:sldId id="1252" r:id="rId9"/>
    <p:sldId id="1253" r:id="rId10"/>
    <p:sldId id="1278" r:id="rId11"/>
    <p:sldId id="1255" r:id="rId12"/>
    <p:sldId id="1256" r:id="rId13"/>
    <p:sldId id="1257" r:id="rId14"/>
    <p:sldId id="1258" r:id="rId15"/>
    <p:sldId id="1282" r:id="rId16"/>
    <p:sldId id="1259" r:id="rId17"/>
    <p:sldId id="1280" r:id="rId18"/>
    <p:sldId id="1260" r:id="rId19"/>
    <p:sldId id="1261" r:id="rId20"/>
    <p:sldId id="1283" r:id="rId21"/>
    <p:sldId id="1262" r:id="rId22"/>
    <p:sldId id="1264" r:id="rId23"/>
    <p:sldId id="1265" r:id="rId24"/>
    <p:sldId id="1266" r:id="rId25"/>
    <p:sldId id="1267" r:id="rId26"/>
    <p:sldId id="1268" r:id="rId27"/>
    <p:sldId id="1270" r:id="rId28"/>
    <p:sldId id="1273" r:id="rId29"/>
  </p:sldIdLst>
  <p:sldSz cx="9144000" cy="6858000" type="screen4x3"/>
  <p:notesSz cx="6858000" cy="9144000"/>
  <p:custDataLst>
    <p:tags r:id="rId31"/>
  </p:custDataLst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8B8B"/>
    <a:srgbClr val="92CD8D"/>
    <a:srgbClr val="660033"/>
    <a:srgbClr val="E46C0A"/>
    <a:srgbClr val="D3BEF4"/>
    <a:srgbClr val="FFFF99"/>
    <a:srgbClr val="FFFF66"/>
    <a:srgbClr val="FF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15" autoAdjust="0"/>
    <p:restoredTop sz="94671" autoAdjust="0"/>
  </p:normalViewPr>
  <p:slideViewPr>
    <p:cSldViewPr>
      <p:cViewPr>
        <p:scale>
          <a:sx n="80" d="100"/>
          <a:sy n="80" d="100"/>
        </p:scale>
        <p:origin x="-81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FA9C21D-1D5D-403A-9EFD-56AC4C2FF780}" type="datetimeFigureOut">
              <a:rPr lang="ar-SA" smtClean="0"/>
              <a:pPr/>
              <a:t>26/11/35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EF8B91-7199-4FBE-8170-8B4D2F4671A7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9474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0C58-DB4C-4205-B172-B0BB26694C31}" type="datetimeFigureOut">
              <a:rPr lang="ar-SA"/>
              <a:pPr>
                <a:defRPr/>
              </a:pPr>
              <a:t>26/11/35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3FA5-3D9B-43E2-B43F-1E04A705CDDD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162F2-B5C8-4453-9089-58EDC7AD8EF9}" type="datetimeFigureOut">
              <a:rPr lang="ar-SA"/>
              <a:pPr>
                <a:defRPr/>
              </a:pPr>
              <a:t>26/11/35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6239-4375-48E3-A941-8D198FA0EBB2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AF8E-062E-43FA-A722-BE9992140F60}" type="datetimeFigureOut">
              <a:rPr lang="ar-SA"/>
              <a:pPr>
                <a:defRPr/>
              </a:pPr>
              <a:t>26/11/35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057C-6FB7-4380-9F5D-FA2B00383DA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E2C42-1AF7-4D5E-8702-90BE61F3849D}" type="datetimeFigureOut">
              <a:rPr lang="ar-SA"/>
              <a:pPr>
                <a:defRPr/>
              </a:pPr>
              <a:t>26/11/35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C168-5432-4A05-952E-E5A4F556DDC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7CE6-FED6-45EC-82A2-371BBCBCDD06}" type="datetimeFigureOut">
              <a:rPr lang="ar-SA"/>
              <a:pPr>
                <a:defRPr/>
              </a:pPr>
              <a:t>26/11/35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8F27-67B2-4800-ADBF-925DC6070681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96F3-7205-4AE9-B3EA-BC9A3E236359}" type="datetimeFigureOut">
              <a:rPr lang="ar-SA"/>
              <a:pPr>
                <a:defRPr/>
              </a:pPr>
              <a:t>26/11/35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D5227-6343-4B5D-B04A-87BFFB629B53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7ED5D-8B28-4637-83F4-524B00FB8A94}" type="datetimeFigureOut">
              <a:rPr lang="ar-SA"/>
              <a:pPr>
                <a:defRPr/>
              </a:pPr>
              <a:t>26/11/35</a:t>
            </a:fld>
            <a:endParaRPr lang="ar-SA" dirty="0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8CA3-BDDE-409E-BBEE-F67F66969B34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C9C8-4997-40A8-8F36-D3863E7BAC8A}" type="datetimeFigureOut">
              <a:rPr lang="ar-SA"/>
              <a:pPr>
                <a:defRPr/>
              </a:pPr>
              <a:t>26/11/35</a:t>
            </a:fld>
            <a:endParaRPr lang="ar-SA" dirty="0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7BB8-BB21-4F68-97DE-637DAB9D1F4D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F884-1D01-46D7-BBD1-493B7597C342}" type="datetimeFigureOut">
              <a:rPr lang="ar-SA"/>
              <a:pPr>
                <a:defRPr/>
              </a:pPr>
              <a:t>26/11/35</a:t>
            </a:fld>
            <a:endParaRPr lang="ar-SA" dirty="0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F243F-78D8-48DB-9CF4-2E312AC3797D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D3CD0-C190-4510-A821-1E2901558EE4}" type="datetimeFigureOut">
              <a:rPr lang="ar-SA"/>
              <a:pPr>
                <a:defRPr/>
              </a:pPr>
              <a:t>26/11/35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DC57E-F0DA-4727-BFC6-A065E107472F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B706B-775E-4F5B-807D-0BD1B9DADA60}" type="datetimeFigureOut">
              <a:rPr lang="ar-SA"/>
              <a:pPr>
                <a:defRPr/>
              </a:pPr>
              <a:t>26/11/35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EA53-B28A-4AB1-9D5C-5C82A5056963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 contras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91921-931F-4F3B-B862-D5C447CFA036}" type="datetimeFigureOut">
              <a:rPr lang="ar-SA"/>
              <a:pPr>
                <a:defRPr/>
              </a:pPr>
              <a:t>26/11/35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61EB77-920B-4646-9EB6-DD649639539C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audio" Target="../media/audio2.wav"/><Relationship Id="rId11" Type="http://schemas.openxmlformats.org/officeDocument/2006/relationships/image" Target="../media/image28.png"/><Relationship Id="rId5" Type="http://schemas.openxmlformats.org/officeDocument/2006/relationships/slide" Target="slide1.xml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11" Type="http://schemas.openxmlformats.org/officeDocument/2006/relationships/image" Target="../media/image6.png"/><Relationship Id="rId5" Type="http://schemas.openxmlformats.org/officeDocument/2006/relationships/slide" Target="slide1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slide" Target="slide1.xml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3528" y="908720"/>
            <a:ext cx="3911647" cy="64633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en-US" sz="3200" b="1" dirty="0"/>
              <a:t> </a:t>
            </a:r>
            <a:r>
              <a:rPr lang="en-US" sz="2800" b="1" dirty="0">
                <a:latin typeface="Articulate Extrabold" pitchFamily="2" charset="0"/>
              </a:rPr>
              <a:t>Listen and Discuss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02296" y="2924944"/>
            <a:ext cx="7686128" cy="1440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3200" dirty="0"/>
              <a:t>What kind of clothes do you like to wear?</a:t>
            </a:r>
            <a:endParaRPr lang="ar-SA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043608" y="1484783"/>
            <a:ext cx="5303055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400" dirty="0"/>
              <a:t>What are you going to do next weekend?</a:t>
            </a:r>
            <a:endParaRPr lang="ar-SA" sz="2400" u="sng" dirty="0"/>
          </a:p>
        </p:txBody>
      </p:sp>
      <p:sp>
        <p:nvSpPr>
          <p:cNvPr id="16" name="وسيلة شرح مستطيلة مستديرة الزوايا 15"/>
          <p:cNvSpPr/>
          <p:nvPr/>
        </p:nvSpPr>
        <p:spPr>
          <a:xfrm>
            <a:off x="395536" y="1052736"/>
            <a:ext cx="504056" cy="432048"/>
          </a:xfrm>
          <a:prstGeom prst="wedgeRoundRectCallout">
            <a:avLst>
              <a:gd name="adj1" fmla="val 63687"/>
              <a:gd name="adj2" fmla="val 8311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وسيلة شرح مستطيلة مستديرة الزوايا 16"/>
          <p:cNvSpPr/>
          <p:nvPr/>
        </p:nvSpPr>
        <p:spPr>
          <a:xfrm>
            <a:off x="450268" y="2348880"/>
            <a:ext cx="504056" cy="517075"/>
          </a:xfrm>
          <a:prstGeom prst="wedgeRoundRectCallout">
            <a:avLst>
              <a:gd name="adj1" fmla="val 117874"/>
              <a:gd name="adj2" fmla="val 6244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331640" y="2751311"/>
            <a:ext cx="3320589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400" u="sng" dirty="0"/>
              <a:t>I’m going to go shopping.</a:t>
            </a:r>
            <a:endParaRPr lang="ar-SA" sz="2400" u="sng" dirty="0"/>
          </a:p>
        </p:txBody>
      </p:sp>
      <p:sp>
        <p:nvSpPr>
          <p:cNvPr id="19" name="وسيلة شرح مستطيلة مستديرة الزوايا 18"/>
          <p:cNvSpPr/>
          <p:nvPr/>
        </p:nvSpPr>
        <p:spPr>
          <a:xfrm>
            <a:off x="3928728" y="3663498"/>
            <a:ext cx="504056" cy="432048"/>
          </a:xfrm>
          <a:prstGeom prst="wedgeRoundRectCallout">
            <a:avLst>
              <a:gd name="adj1" fmla="val 63687"/>
              <a:gd name="adj2" fmla="val 8311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432784" y="4263479"/>
            <a:ext cx="3595600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400" dirty="0"/>
              <a:t>What color are </a:t>
            </a:r>
            <a:r>
              <a:rPr lang="en-US" sz="2400" u="sng" dirty="0"/>
              <a:t>your boots?</a:t>
            </a:r>
            <a:endParaRPr lang="ar-SA" sz="2400" u="sng" dirty="0"/>
          </a:p>
        </p:txBody>
      </p:sp>
      <p:sp>
        <p:nvSpPr>
          <p:cNvPr id="21" name="وسيلة شرح مستطيلة مستديرة الزوايا 20"/>
          <p:cNvSpPr/>
          <p:nvPr/>
        </p:nvSpPr>
        <p:spPr>
          <a:xfrm>
            <a:off x="4438547" y="4941168"/>
            <a:ext cx="504056" cy="517075"/>
          </a:xfrm>
          <a:prstGeom prst="wedgeRoundRectCallout">
            <a:avLst>
              <a:gd name="adj1" fmla="val 117874"/>
              <a:gd name="adj2" fmla="val 6244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5446451" y="5343599"/>
            <a:ext cx="2077877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400" u="sng" dirty="0"/>
              <a:t>They’re brown.</a:t>
            </a:r>
            <a:endParaRPr lang="ar-SA" sz="24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933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3" name="مستطيل 12"/>
          <p:cNvSpPr/>
          <p:nvPr/>
        </p:nvSpPr>
        <p:spPr>
          <a:xfrm>
            <a:off x="337270" y="920914"/>
            <a:ext cx="289729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Grammar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16832"/>
            <a:ext cx="8280920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50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844824"/>
            <a:ext cx="7953375" cy="2534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252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/>
          <p:nvPr/>
        </p:nvSpPr>
        <p:spPr>
          <a:xfrm>
            <a:off x="276706" y="980728"/>
            <a:ext cx="4593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00FF"/>
                </a:solidFill>
              </a:rPr>
              <a:t>A. </a:t>
            </a:r>
            <a:r>
              <a:rPr lang="en-US" sz="2400" dirty="0"/>
              <a:t>Unscramble the sentences.</a:t>
            </a:r>
            <a:endParaRPr lang="ar-SA" sz="2400" dirty="0"/>
          </a:p>
        </p:txBody>
      </p:sp>
      <p:sp>
        <p:nvSpPr>
          <p:cNvPr id="3" name="مستطيل 2"/>
          <p:cNvSpPr/>
          <p:nvPr/>
        </p:nvSpPr>
        <p:spPr>
          <a:xfrm>
            <a:off x="395536" y="1556792"/>
            <a:ext cx="8136904" cy="452431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/>
              <a:t>1. </a:t>
            </a:r>
            <a:r>
              <a:rPr lang="en-US" sz="2400" dirty="0"/>
              <a:t>She / going / a new dress / is / to buy ___________________________________</a:t>
            </a:r>
          </a:p>
          <a:p>
            <a:pPr algn="l"/>
            <a:r>
              <a:rPr lang="en-US" sz="2400" b="1" dirty="0"/>
              <a:t>2. </a:t>
            </a:r>
            <a:r>
              <a:rPr lang="en-US" sz="2400" dirty="0"/>
              <a:t>jeans / are / to the park / They / to wear / going ___________________________________</a:t>
            </a:r>
          </a:p>
          <a:p>
            <a:pPr algn="l"/>
            <a:r>
              <a:rPr lang="en-US" sz="2400" b="1" dirty="0"/>
              <a:t>3. </a:t>
            </a:r>
            <a:r>
              <a:rPr lang="en-US" sz="2400" dirty="0"/>
              <a:t>a new pair of sneakers / to shop for / going / I’m ___________________________________</a:t>
            </a:r>
          </a:p>
          <a:p>
            <a:pPr algn="l"/>
            <a:r>
              <a:rPr lang="en-US" sz="2400" b="1" dirty="0"/>
              <a:t>4. </a:t>
            </a:r>
            <a:r>
              <a:rPr lang="en-US" sz="2400" dirty="0"/>
              <a:t>to wear / sandals / is / to the beach / He / going ___________________________________</a:t>
            </a:r>
          </a:p>
          <a:p>
            <a:pPr algn="l"/>
            <a:r>
              <a:rPr lang="en-US" sz="2400" b="1" dirty="0"/>
              <a:t>5. </a:t>
            </a:r>
            <a:r>
              <a:rPr lang="en-US" sz="2400" dirty="0"/>
              <a:t>are / for Dad / We / going / a tie / to buy ___________________________________</a:t>
            </a:r>
          </a:p>
          <a:p>
            <a:pPr algn="l"/>
            <a:r>
              <a:rPr lang="en-US" sz="2400" b="1" dirty="0"/>
              <a:t>6. </a:t>
            </a:r>
            <a:r>
              <a:rPr lang="en-US" sz="2400" dirty="0"/>
              <a:t>to need / going / for work / are / a suit / You ___________________________________</a:t>
            </a:r>
            <a:endParaRPr lang="ar-SA" sz="2400" dirty="0"/>
          </a:p>
        </p:txBody>
      </p:sp>
      <p:sp>
        <p:nvSpPr>
          <p:cNvPr id="29" name="مستطيل 28"/>
          <p:cNvSpPr/>
          <p:nvPr/>
        </p:nvSpPr>
        <p:spPr>
          <a:xfrm>
            <a:off x="395536" y="1916832"/>
            <a:ext cx="4634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She is going to buy a new dress.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395536" y="2636912"/>
            <a:ext cx="5780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They are going to wear jeans to the park.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345809" y="3356992"/>
            <a:ext cx="6242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I’m going to shop for a new pair of sneakers.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394536" y="4119171"/>
            <a:ext cx="5833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He is going to wear sandals to the beach.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438763" y="4839251"/>
            <a:ext cx="4781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 are going to buy a tie for Dad.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450953" y="5559623"/>
            <a:ext cx="5273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You are going to need a suit for work.</a:t>
            </a:r>
            <a:endParaRPr lang="ar-SA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5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467544" y="980728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000FF"/>
                </a:solidFill>
              </a:rPr>
              <a:t>B. </a:t>
            </a:r>
            <a:r>
              <a:rPr lang="en-US" sz="2400" dirty="0"/>
              <a:t>Work in a group. Ask and answer.</a:t>
            </a:r>
            <a:endParaRPr lang="ar-SA" sz="2400" dirty="0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578222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446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467544" y="980728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000FF"/>
                </a:solidFill>
              </a:rPr>
              <a:t>B. </a:t>
            </a:r>
            <a:r>
              <a:rPr lang="en-US" sz="2400" dirty="0"/>
              <a:t>Work in a group. Ask and answer.</a:t>
            </a:r>
            <a:endParaRPr lang="ar-SA" sz="2400" dirty="0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827584" y="1668864"/>
            <a:ext cx="5904656" cy="341632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/>
              <a:t>A: What do you usually wear on a plane?</a:t>
            </a:r>
          </a:p>
          <a:p>
            <a:pPr algn="l"/>
            <a:r>
              <a:rPr lang="en-US" sz="2400" dirty="0"/>
              <a:t>B: I usually wear a T-shirt and jeans.</a:t>
            </a:r>
          </a:p>
          <a:p>
            <a:pPr algn="l"/>
            <a:r>
              <a:rPr lang="en-US" sz="2400" dirty="0"/>
              <a:t>1. at home</a:t>
            </a:r>
          </a:p>
          <a:p>
            <a:pPr algn="l"/>
            <a:r>
              <a:rPr lang="en-US" sz="2400" dirty="0"/>
              <a:t>2. to school</a:t>
            </a:r>
          </a:p>
          <a:p>
            <a:pPr algn="l"/>
            <a:r>
              <a:rPr lang="en-US" sz="2400" dirty="0"/>
              <a:t>3. to a football game</a:t>
            </a:r>
          </a:p>
          <a:p>
            <a:pPr algn="l"/>
            <a:r>
              <a:rPr lang="en-US" sz="2400" dirty="0"/>
              <a:t>4. to the beach</a:t>
            </a:r>
          </a:p>
          <a:p>
            <a:pPr algn="l"/>
            <a:r>
              <a:rPr lang="en-US" sz="2400" dirty="0"/>
              <a:t>5. in cold weather</a:t>
            </a:r>
          </a:p>
          <a:p>
            <a:pPr algn="l"/>
            <a:r>
              <a:rPr lang="en-US" sz="2400" dirty="0"/>
              <a:t>6. in hot weather</a:t>
            </a:r>
          </a:p>
          <a:p>
            <a:pPr algn="l"/>
            <a:r>
              <a:rPr lang="en-US" sz="2400" dirty="0"/>
              <a:t>7. Your idea: ______</a:t>
            </a:r>
            <a:endParaRPr lang="ar-SA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51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20" name="مستطيل 19"/>
          <p:cNvSpPr/>
          <p:nvPr/>
        </p:nvSpPr>
        <p:spPr>
          <a:xfrm>
            <a:off x="467544" y="980728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00FF"/>
                </a:solidFill>
              </a:rPr>
              <a:t>c.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/>
              <a:t>Work with a partner. Ask and answer.</a:t>
            </a:r>
            <a:endParaRPr lang="ar-SA" sz="2400" dirty="0"/>
          </a:p>
        </p:txBody>
      </p:sp>
      <p:sp>
        <p:nvSpPr>
          <p:cNvPr id="9" name="مستطيل 8"/>
          <p:cNvSpPr/>
          <p:nvPr/>
        </p:nvSpPr>
        <p:spPr>
          <a:xfrm>
            <a:off x="400276" y="1628800"/>
            <a:ext cx="5395860" cy="156966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/>
              <a:t>A: </a:t>
            </a:r>
            <a:r>
              <a:rPr lang="en-US" sz="2400" dirty="0"/>
              <a:t>Where is Bob going to go on vacation?</a:t>
            </a:r>
          </a:p>
          <a:p>
            <a:pPr algn="l"/>
            <a:r>
              <a:rPr lang="en-US" sz="2400" b="1" dirty="0"/>
              <a:t>B: </a:t>
            </a:r>
            <a:r>
              <a:rPr lang="en-US" sz="2400" dirty="0"/>
              <a:t>He’s going to go to Mexico.</a:t>
            </a:r>
          </a:p>
          <a:p>
            <a:pPr algn="l"/>
            <a:r>
              <a:rPr lang="en-US" sz="2400" b="1" dirty="0"/>
              <a:t>A: </a:t>
            </a:r>
            <a:r>
              <a:rPr lang="en-US" sz="2400" dirty="0"/>
              <a:t>What’s he going to take?</a:t>
            </a:r>
          </a:p>
          <a:p>
            <a:pPr algn="l"/>
            <a:r>
              <a:rPr lang="en-US" sz="2400" b="1" dirty="0"/>
              <a:t>B: </a:t>
            </a:r>
            <a:r>
              <a:rPr lang="en-US" sz="2400" dirty="0"/>
              <a:t>He’s going to take shorts and T-shirts.</a:t>
            </a:r>
            <a:endParaRPr lang="ar-SA" sz="2400" dirty="0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3" y="3356992"/>
            <a:ext cx="4200525" cy="2718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896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70199"/>
            <a:ext cx="3312368" cy="2024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3312368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70199"/>
            <a:ext cx="3290524" cy="2024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3290524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468747" y="3039343"/>
            <a:ext cx="316714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Tom and Sam / Moscow</a:t>
            </a:r>
            <a:endParaRPr lang="ar-SA" sz="2400" dirty="0"/>
          </a:p>
        </p:txBody>
      </p:sp>
      <p:sp>
        <p:nvSpPr>
          <p:cNvPr id="21" name="مستطيل 20"/>
          <p:cNvSpPr/>
          <p:nvPr/>
        </p:nvSpPr>
        <p:spPr>
          <a:xfrm>
            <a:off x="539552" y="5679162"/>
            <a:ext cx="297401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err="1"/>
              <a:t>Hussain</a:t>
            </a:r>
            <a:r>
              <a:rPr lang="en-US" sz="2400" dirty="0"/>
              <a:t> / Saudi Arabia</a:t>
            </a:r>
            <a:endParaRPr lang="ar-SA" sz="2400" dirty="0"/>
          </a:p>
        </p:txBody>
      </p:sp>
      <p:sp>
        <p:nvSpPr>
          <p:cNvPr id="26" name="مستطيل 25"/>
          <p:cNvSpPr/>
          <p:nvPr/>
        </p:nvSpPr>
        <p:spPr>
          <a:xfrm>
            <a:off x="6132219" y="3068960"/>
            <a:ext cx="160813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Mel / Tahiti</a:t>
            </a:r>
            <a:endParaRPr lang="ar-SA" sz="2400" dirty="0"/>
          </a:p>
        </p:txBody>
      </p:sp>
      <p:sp>
        <p:nvSpPr>
          <p:cNvPr id="27" name="مستطيل 26"/>
          <p:cNvSpPr/>
          <p:nvPr/>
        </p:nvSpPr>
        <p:spPr>
          <a:xfrm>
            <a:off x="4968901" y="5646505"/>
            <a:ext cx="363554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George and Joe / the Andes</a:t>
            </a:r>
            <a:endParaRPr lang="ar-SA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70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21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20" name="مستطيل 19"/>
          <p:cNvSpPr/>
          <p:nvPr/>
        </p:nvSpPr>
        <p:spPr>
          <a:xfrm>
            <a:off x="323528" y="920914"/>
            <a:ext cx="2897296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Listening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23528" y="178501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What are Adnan and Mark going to buy? Listen and complete the chart.</a:t>
            </a:r>
          </a:p>
          <a:p>
            <a:pPr algn="l"/>
            <a:r>
              <a:rPr lang="en-US" sz="2000" dirty="0"/>
              <a:t>Write all the colors you hear each person say.</a:t>
            </a:r>
            <a:endParaRPr lang="ar-SA" sz="2000" b="1" dirty="0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285609"/>
              </p:ext>
            </p:extLst>
          </p:nvPr>
        </p:nvGraphicFramePr>
        <p:xfrm>
          <a:off x="504464" y="2565232"/>
          <a:ext cx="8244000" cy="32760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061000"/>
                <a:gridCol w="2061000"/>
                <a:gridCol w="2061000"/>
                <a:gridCol w="2061000"/>
              </a:tblGrid>
              <a:tr h="109200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i="0" u="none" strike="noStrike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Style</a:t>
                      </a:r>
                      <a:endParaRPr lang="ar-SA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i="0" u="none" strike="noStrike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Colors</a:t>
                      </a:r>
                      <a:endParaRPr lang="ar-SA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i="0" u="none" strike="noStrike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Clothes</a:t>
                      </a:r>
                      <a:endParaRPr lang="ar-SA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</a:tr>
              <a:tr h="1092000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i="0" u="none" strike="noStrike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1. Adnan</a:t>
                      </a:r>
                      <a:endParaRPr lang="ar-SA" sz="28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  <a:tr h="1092000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i="0" u="none" strike="noStrike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2. Mark</a:t>
                      </a:r>
                      <a:endParaRPr lang="ar-SA" sz="28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2915816" y="3964994"/>
            <a:ext cx="1436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coat, boots</a:t>
            </a:r>
            <a:endParaRPr lang="ar-SA" sz="2000" dirty="0"/>
          </a:p>
        </p:txBody>
      </p:sp>
      <p:sp>
        <p:nvSpPr>
          <p:cNvPr id="21" name="مستطيل 20"/>
          <p:cNvSpPr/>
          <p:nvPr/>
        </p:nvSpPr>
        <p:spPr>
          <a:xfrm>
            <a:off x="2807027" y="4973106"/>
            <a:ext cx="1620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suit, shirt, tie</a:t>
            </a:r>
            <a:endParaRPr lang="ar-SA" sz="2000" dirty="0"/>
          </a:p>
        </p:txBody>
      </p:sp>
      <p:sp>
        <p:nvSpPr>
          <p:cNvPr id="22" name="مستطيل 21"/>
          <p:cNvSpPr/>
          <p:nvPr/>
        </p:nvSpPr>
        <p:spPr>
          <a:xfrm>
            <a:off x="4791573" y="3873242"/>
            <a:ext cx="1724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blue or black, brown</a:t>
            </a:r>
            <a:endParaRPr lang="ar-SA" sz="2000" dirty="0"/>
          </a:p>
        </p:txBody>
      </p:sp>
      <p:sp>
        <p:nvSpPr>
          <p:cNvPr id="23" name="مستطيل 22"/>
          <p:cNvSpPr/>
          <p:nvPr/>
        </p:nvSpPr>
        <p:spPr>
          <a:xfrm>
            <a:off x="4719565" y="4797152"/>
            <a:ext cx="1940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dark gray or dark</a:t>
            </a:r>
          </a:p>
          <a:p>
            <a:pPr algn="ctr"/>
            <a:r>
              <a:rPr lang="en-US" dirty="0"/>
              <a:t>blue, white or blue</a:t>
            </a:r>
            <a:endParaRPr lang="ar-SA" dirty="0"/>
          </a:p>
        </p:txBody>
      </p:sp>
      <p:sp>
        <p:nvSpPr>
          <p:cNvPr id="24" name="مستطيل 23"/>
          <p:cNvSpPr/>
          <p:nvPr/>
        </p:nvSpPr>
        <p:spPr>
          <a:xfrm>
            <a:off x="7236296" y="3964994"/>
            <a:ext cx="926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casual</a:t>
            </a:r>
            <a:endParaRPr lang="ar-SA" sz="2000" dirty="0"/>
          </a:p>
        </p:txBody>
      </p:sp>
      <p:sp>
        <p:nvSpPr>
          <p:cNvPr id="25" name="مستطيل 24"/>
          <p:cNvSpPr/>
          <p:nvPr/>
        </p:nvSpPr>
        <p:spPr>
          <a:xfrm>
            <a:off x="7276001" y="4973106"/>
            <a:ext cx="896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formal</a:t>
            </a:r>
            <a:endParaRPr lang="ar-SA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975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18" grpId="0" animBg="1"/>
      <p:bldP spid="11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20" name="مستطيل 19"/>
          <p:cNvSpPr/>
          <p:nvPr/>
        </p:nvSpPr>
        <p:spPr>
          <a:xfrm>
            <a:off x="323528" y="920914"/>
            <a:ext cx="3888432" cy="70788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Pronunciation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08168" y="1772816"/>
            <a:ext cx="8512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Listen to the pronunciation of </a:t>
            </a:r>
            <a:r>
              <a:rPr lang="en-US" sz="2400" b="1" i="1" dirty="0">
                <a:solidFill>
                  <a:srgbClr val="FF0000"/>
                </a:solidFill>
              </a:rPr>
              <a:t>going to</a:t>
            </a:r>
            <a:r>
              <a:rPr lang="en-US" sz="2400" dirty="0"/>
              <a:t>. Notice how the two words are pronounced together. Then practice.</a:t>
            </a:r>
            <a:endParaRPr lang="ar-SA" sz="2400" b="1" dirty="0"/>
          </a:p>
        </p:txBody>
      </p:sp>
      <p:sp>
        <p:nvSpPr>
          <p:cNvPr id="9" name="مستطيل 8"/>
          <p:cNvSpPr/>
          <p:nvPr/>
        </p:nvSpPr>
        <p:spPr>
          <a:xfrm>
            <a:off x="198240" y="2996952"/>
            <a:ext cx="8838256" cy="156966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dirty="0"/>
              <a:t>What are you </a:t>
            </a:r>
            <a:r>
              <a:rPr lang="en-US" sz="2400" b="1" dirty="0">
                <a:solidFill>
                  <a:srgbClr val="0000FF"/>
                </a:solidFill>
              </a:rPr>
              <a:t>going to </a:t>
            </a:r>
            <a:r>
              <a:rPr lang="en-US" sz="2400" dirty="0"/>
              <a:t>do? </a:t>
            </a:r>
            <a:r>
              <a:rPr lang="en-US" sz="2400" dirty="0" smtClean="0"/>
              <a:t>        I’m </a:t>
            </a:r>
            <a:r>
              <a:rPr lang="en-US" sz="2400" b="1" dirty="0">
                <a:solidFill>
                  <a:srgbClr val="0000FF"/>
                </a:solidFill>
              </a:rPr>
              <a:t>going to </a:t>
            </a:r>
            <a:r>
              <a:rPr lang="en-US" sz="2400" dirty="0"/>
              <a:t>meet my friends.</a:t>
            </a:r>
          </a:p>
          <a:p>
            <a:pPr algn="l">
              <a:lnSpc>
                <a:spcPct val="200000"/>
              </a:lnSpc>
            </a:pPr>
            <a:r>
              <a:rPr lang="en-US" sz="2400" dirty="0"/>
              <a:t>What are you </a:t>
            </a:r>
            <a:r>
              <a:rPr lang="en-US" sz="2400" b="1" dirty="0">
                <a:solidFill>
                  <a:srgbClr val="0000FF"/>
                </a:solidFill>
              </a:rPr>
              <a:t>going to </a:t>
            </a:r>
            <a:r>
              <a:rPr lang="en-US" sz="2400" dirty="0"/>
              <a:t>wear? </a:t>
            </a:r>
            <a:r>
              <a:rPr lang="en-US" sz="2400" dirty="0" smtClean="0"/>
              <a:t>   I’m </a:t>
            </a:r>
            <a:r>
              <a:rPr lang="en-US" sz="2400" b="1" dirty="0">
                <a:solidFill>
                  <a:srgbClr val="0000FF"/>
                </a:solidFill>
              </a:rPr>
              <a:t>going to </a:t>
            </a:r>
            <a:r>
              <a:rPr lang="en-US" sz="2400" dirty="0"/>
              <a:t>wear a sweater and jeans.</a:t>
            </a:r>
            <a:endParaRPr lang="ar-SA" sz="2400" dirty="0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26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556" y="1052736"/>
            <a:ext cx="1943908" cy="484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052736"/>
            <a:ext cx="2271115" cy="2097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284984"/>
            <a:ext cx="2016224" cy="2823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1904139" cy="2430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3" y="1019212"/>
            <a:ext cx="1646898" cy="3207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6" y="4372115"/>
            <a:ext cx="1786632" cy="1649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59900"/>
            <a:ext cx="2256380" cy="1873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702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solidFill>
                    <a:prstClr val="black"/>
                  </a:solidFill>
                  <a:latin typeface="Forte" pitchFamily="66" charset="0"/>
                </a:rPr>
                <a:t>Main Page</a:t>
              </a:r>
              <a:endParaRPr lang="ar-SA" sz="2800" dirty="0">
                <a:solidFill>
                  <a:prstClr val="black"/>
                </a:solidFill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solidFill>
                    <a:prstClr val="white"/>
                  </a:solidFill>
                  <a:latin typeface="Forte" pitchFamily="66" charset="0"/>
                </a:rPr>
                <a:t>Previous</a:t>
              </a:r>
              <a:endParaRPr lang="ar-SA" sz="2000" dirty="0">
                <a:solidFill>
                  <a:prstClr val="white"/>
                </a:solidFill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solidFill>
                    <a:prstClr val="white"/>
                  </a:solidFill>
                  <a:latin typeface="Forte" pitchFamily="66" charset="0"/>
                </a:rPr>
                <a:t>Next</a:t>
              </a:r>
              <a:endParaRPr lang="ar-SA" sz="2800" dirty="0">
                <a:solidFill>
                  <a:prstClr val="white"/>
                </a:solidFill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23528" y="920914"/>
            <a:ext cx="3024336" cy="70788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r>
              <a:rPr lang="en-US" sz="3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Articulate Extrabold" pitchFamily="2" charset="0"/>
              </a:rPr>
              <a:t>Writing </a:t>
            </a:r>
            <a:endParaRPr lang="ar-SA" sz="3200" dirty="0">
              <a:solidFill>
                <a:prstClr val="black"/>
              </a:solidFill>
              <a:latin typeface="Articulate Extrabold" pitchFamily="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3528" y="2852936"/>
            <a:ext cx="8424936" cy="203132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prstClr val="white"/>
                </a:solidFill>
              </a:rPr>
              <a:t>1. </a:t>
            </a:r>
            <a:r>
              <a:rPr lang="en-US" sz="2800" dirty="0">
                <a:solidFill>
                  <a:prstClr val="white"/>
                </a:solidFill>
              </a:rPr>
              <a:t>Choose a classmate, and write a description of the </a:t>
            </a:r>
            <a:r>
              <a:rPr lang="en-US" sz="2800" dirty="0" smtClean="0">
                <a:solidFill>
                  <a:prstClr val="white"/>
                </a:solidFill>
              </a:rPr>
              <a:t>         person’s </a:t>
            </a:r>
            <a:r>
              <a:rPr lang="en-US" sz="2800" dirty="0">
                <a:solidFill>
                  <a:prstClr val="white"/>
                </a:solidFill>
              </a:rPr>
              <a:t>clothes.</a:t>
            </a:r>
          </a:p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prstClr val="white"/>
                </a:solidFill>
              </a:rPr>
              <a:t>2. </a:t>
            </a:r>
            <a:r>
              <a:rPr lang="en-US" sz="2800" dirty="0">
                <a:solidFill>
                  <a:prstClr val="white"/>
                </a:solidFill>
              </a:rPr>
              <a:t>Read the description to the class. Ask, “Who is it?”</a:t>
            </a:r>
            <a:endParaRPr lang="ar-SA" sz="2800" dirty="0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543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/>
          <p:nvPr/>
        </p:nvSpPr>
        <p:spPr>
          <a:xfrm>
            <a:off x="323528" y="920914"/>
            <a:ext cx="3888432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Conversation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3528" y="1978962"/>
            <a:ext cx="48965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0000FF"/>
                </a:solidFill>
              </a:rPr>
              <a:t>Brian:</a:t>
            </a:r>
            <a:r>
              <a:rPr lang="en-US" b="1" dirty="0"/>
              <a:t> </a:t>
            </a:r>
            <a:r>
              <a:rPr lang="en-US" dirty="0"/>
              <a:t>What clothes are you going to take to Norway?</a:t>
            </a:r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Andy:</a:t>
            </a:r>
            <a:r>
              <a:rPr lang="en-US" b="1" dirty="0"/>
              <a:t> </a:t>
            </a:r>
            <a:r>
              <a:rPr lang="en-US" dirty="0"/>
              <a:t>Warm clothes, very warm clothes. You know, a heavy coat, a scarf, gloves </a:t>
            </a:r>
            <a:r>
              <a:rPr lang="en-US" dirty="0" smtClean="0"/>
              <a:t>…</a:t>
            </a:r>
          </a:p>
          <a:p>
            <a:pPr algn="l"/>
            <a:r>
              <a:rPr lang="en-US" dirty="0" smtClean="0"/>
              <a:t>I’m going to pack all my sweaters and warm socks.</a:t>
            </a:r>
          </a:p>
          <a:p>
            <a:pPr algn="l"/>
            <a:r>
              <a:rPr lang="en-US" b="1" dirty="0">
                <a:solidFill>
                  <a:srgbClr val="0000FF"/>
                </a:solidFill>
              </a:rPr>
              <a:t>Brian</a:t>
            </a:r>
            <a:r>
              <a:rPr lang="en-US" b="1" dirty="0">
                <a:solidFill>
                  <a:srgbClr val="0000FF"/>
                </a:solidFill>
              </a:rPr>
              <a:t>: </a:t>
            </a:r>
            <a:r>
              <a:rPr lang="en-US" dirty="0"/>
              <a:t>Don’t forget your sunglasses!</a:t>
            </a:r>
          </a:p>
          <a:p>
            <a:pPr algn="l"/>
            <a:r>
              <a:rPr lang="en-US" b="1" dirty="0">
                <a:solidFill>
                  <a:srgbClr val="00B050"/>
                </a:solidFill>
              </a:rPr>
              <a:t>Josh:</a:t>
            </a:r>
            <a:r>
              <a:rPr lang="en-US" b="1" dirty="0"/>
              <a:t> </a:t>
            </a:r>
            <a:r>
              <a:rPr lang="en-US" dirty="0"/>
              <a:t>He’s not going to need sunglasses. He isn’t going to the beach.</a:t>
            </a:r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Andy:</a:t>
            </a:r>
            <a:r>
              <a:rPr lang="en-US" b="1" dirty="0"/>
              <a:t> </a:t>
            </a:r>
            <a:r>
              <a:rPr lang="en-US" dirty="0"/>
              <a:t>Actually, Brian is right. I’m going to put them on when I’m out </a:t>
            </a:r>
            <a:r>
              <a:rPr lang="en-US" dirty="0" smtClean="0"/>
              <a:t>in the </a:t>
            </a:r>
            <a:r>
              <a:rPr lang="en-US" dirty="0"/>
              <a:t>snow!</a:t>
            </a:r>
          </a:p>
          <a:p>
            <a:pPr algn="l"/>
            <a:r>
              <a:rPr lang="en-US" b="1" dirty="0">
                <a:solidFill>
                  <a:srgbClr val="00B050"/>
                </a:solidFill>
              </a:rPr>
              <a:t>Josh:</a:t>
            </a:r>
            <a:r>
              <a:rPr lang="en-US" b="1" dirty="0"/>
              <a:t> </a:t>
            </a:r>
            <a:r>
              <a:rPr lang="en-US" dirty="0"/>
              <a:t>You, out in the cold? You must be joking …</a:t>
            </a:r>
            <a:r>
              <a:rPr lang="en-US" dirty="0" smtClean="0"/>
              <a:t>.</a:t>
            </a:r>
            <a:endParaRPr lang="ar-SA" dirty="0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585619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95639"/>
            <a:ext cx="3015451" cy="1025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268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288822" y="980728"/>
            <a:ext cx="3724033" cy="5232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/>
              <a:t>About the Conversation</a:t>
            </a:r>
            <a:endParaRPr lang="ar-SA" sz="2800" dirty="0"/>
          </a:p>
        </p:txBody>
      </p:sp>
      <p:sp>
        <p:nvSpPr>
          <p:cNvPr id="9" name="مستطيل 8"/>
          <p:cNvSpPr/>
          <p:nvPr/>
        </p:nvSpPr>
        <p:spPr>
          <a:xfrm>
            <a:off x="395536" y="1758294"/>
            <a:ext cx="8424936" cy="3312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800" b="1" dirty="0"/>
              <a:t>1. </a:t>
            </a:r>
            <a:r>
              <a:rPr lang="en-US" sz="2800" dirty="0"/>
              <a:t>Where is Andy going to go?</a:t>
            </a:r>
          </a:p>
          <a:p>
            <a:pPr algn="l">
              <a:lnSpc>
                <a:spcPct val="250000"/>
              </a:lnSpc>
            </a:pPr>
            <a:r>
              <a:rPr lang="en-US" sz="2800" b="1" dirty="0"/>
              <a:t>2. </a:t>
            </a:r>
            <a:r>
              <a:rPr lang="en-US" sz="2800" dirty="0"/>
              <a:t>What is he going to wear?</a:t>
            </a:r>
            <a:endParaRPr lang="ar-SA" sz="2800" dirty="0"/>
          </a:p>
        </p:txBody>
      </p:sp>
      <p:sp>
        <p:nvSpPr>
          <p:cNvPr id="10" name="مستطيل 9"/>
          <p:cNvSpPr/>
          <p:nvPr/>
        </p:nvSpPr>
        <p:spPr>
          <a:xfrm>
            <a:off x="467544" y="2780928"/>
            <a:ext cx="4466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Andy is going to go to Norway.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14264" y="3910499"/>
            <a:ext cx="8622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He’s going to wear warm clothes. He’s going to wear </a:t>
            </a:r>
            <a:r>
              <a:rPr lang="en-US" sz="2400" dirty="0" smtClean="0">
                <a:solidFill>
                  <a:srgbClr val="0000FF"/>
                </a:solidFill>
              </a:rPr>
              <a:t>a heavy</a:t>
            </a:r>
            <a:endParaRPr lang="en-US" sz="2400" dirty="0">
              <a:solidFill>
                <a:srgbClr val="0000FF"/>
              </a:solidFill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</a:rPr>
              <a:t>coat, a scarf, gloves, sweaters, warm socks, and sunglasses.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46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  <p:bldP spid="13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5" name="مستطيل 4"/>
          <p:cNvSpPr/>
          <p:nvPr/>
        </p:nvSpPr>
        <p:spPr>
          <a:xfrm>
            <a:off x="395536" y="1052736"/>
            <a:ext cx="2018566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Your Turn</a:t>
            </a:r>
            <a:endParaRPr lang="ar-S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875457" y="2852936"/>
            <a:ext cx="6864895" cy="95410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dirty="0"/>
              <a:t>Someone is going to visit Riyadh.</a:t>
            </a:r>
          </a:p>
          <a:p>
            <a:pPr algn="l"/>
            <a:r>
              <a:rPr lang="en-US" sz="2800" dirty="0"/>
              <a:t>Tell them what clothes to take.</a:t>
            </a:r>
            <a:endParaRPr lang="ar-SA" sz="2800" dirty="0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00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23528" y="992922"/>
            <a:ext cx="3528392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About You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95536" y="2254220"/>
            <a:ext cx="8280920" cy="304698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/>
              <a:t>1. </a:t>
            </a:r>
            <a:r>
              <a:rPr lang="en-US" sz="2400" dirty="0"/>
              <a:t>What kind of clothes do you like </a:t>
            </a:r>
            <a:r>
              <a:rPr lang="en-US" sz="2400" dirty="0" smtClean="0"/>
              <a:t>wearing? Casual </a:t>
            </a:r>
            <a:r>
              <a:rPr lang="en-US" sz="2400" dirty="0"/>
              <a:t>or formal?</a:t>
            </a:r>
          </a:p>
          <a:p>
            <a:pPr algn="l"/>
            <a:r>
              <a:rPr lang="en-US" sz="2400" b="1" dirty="0"/>
              <a:t>2. </a:t>
            </a:r>
            <a:r>
              <a:rPr lang="en-US" sz="2400" dirty="0"/>
              <a:t>What’s your favorite color for clothes?</a:t>
            </a:r>
          </a:p>
          <a:p>
            <a:pPr algn="l"/>
            <a:r>
              <a:rPr lang="en-US" sz="2400" b="1" dirty="0"/>
              <a:t>3. </a:t>
            </a:r>
            <a:r>
              <a:rPr lang="en-US" sz="2400" dirty="0"/>
              <a:t>Do you like shopping for clothes? Why? Why not?</a:t>
            </a:r>
          </a:p>
          <a:p>
            <a:pPr algn="l"/>
            <a:r>
              <a:rPr lang="en-US" sz="2400" b="1" dirty="0"/>
              <a:t>4. </a:t>
            </a:r>
            <a:r>
              <a:rPr lang="en-US" sz="2400" dirty="0"/>
              <a:t>What clothes do you need to buy?</a:t>
            </a:r>
          </a:p>
          <a:p>
            <a:pPr algn="l"/>
            <a:r>
              <a:rPr lang="en-US" sz="2400" b="1" dirty="0"/>
              <a:t>5. </a:t>
            </a:r>
            <a:r>
              <a:rPr lang="en-US" sz="2400" dirty="0"/>
              <a:t>Where do you shop for clothes?</a:t>
            </a:r>
          </a:p>
          <a:p>
            <a:pPr algn="l"/>
            <a:r>
              <a:rPr lang="en-US" sz="2400" b="1" dirty="0"/>
              <a:t>6. </a:t>
            </a:r>
            <a:r>
              <a:rPr lang="en-US" sz="2400" dirty="0"/>
              <a:t>Are clothes expensive in your country?</a:t>
            </a:r>
          </a:p>
          <a:p>
            <a:pPr algn="l"/>
            <a:r>
              <a:rPr lang="en-US" sz="2400" b="1" dirty="0"/>
              <a:t>7. </a:t>
            </a:r>
            <a:r>
              <a:rPr lang="en-US" sz="2400" dirty="0"/>
              <a:t>What are you going to wear to school tomorrow?</a:t>
            </a:r>
          </a:p>
          <a:p>
            <a:pPr algn="l"/>
            <a:r>
              <a:rPr lang="en-US" sz="2400" b="1" dirty="0"/>
              <a:t>8. </a:t>
            </a:r>
            <a:r>
              <a:rPr lang="en-US" sz="2400" dirty="0"/>
              <a:t>Do you think clothes tell a lot about your personality?</a:t>
            </a:r>
            <a:endParaRPr lang="ar-SA" sz="2400" dirty="0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81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23528" y="920914"/>
            <a:ext cx="3024336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Reading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632599" y="1033572"/>
            <a:ext cx="245156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800" b="1" dirty="0" smtClean="0"/>
              <a:t>Before Reading</a:t>
            </a:r>
            <a:endParaRPr lang="ar-SA" sz="2800" dirty="0"/>
          </a:p>
        </p:txBody>
      </p:sp>
      <p:sp>
        <p:nvSpPr>
          <p:cNvPr id="11" name="مستطيل 10"/>
          <p:cNvSpPr/>
          <p:nvPr/>
        </p:nvSpPr>
        <p:spPr>
          <a:xfrm>
            <a:off x="395536" y="1743199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Look at the photos. What do you think the reading is about?</a:t>
            </a:r>
            <a:endParaRPr lang="ar-SA" sz="2000" dirty="0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04790"/>
            <a:ext cx="4173661" cy="748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593" y="2251485"/>
            <a:ext cx="2926879" cy="3856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مستطيل 15"/>
          <p:cNvSpPr/>
          <p:nvPr/>
        </p:nvSpPr>
        <p:spPr>
          <a:xfrm>
            <a:off x="323528" y="2852936"/>
            <a:ext cx="54726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The Iguassu Falls are on the border of Brazil and Argentina. </a:t>
            </a:r>
            <a:r>
              <a:rPr lang="en-US" dirty="0" smtClean="0"/>
              <a:t>They are </a:t>
            </a:r>
            <a:r>
              <a:rPr lang="en-US" dirty="0"/>
              <a:t>very beautiful and very famous. The falls are very popular </a:t>
            </a:r>
            <a:r>
              <a:rPr lang="en-US" dirty="0" smtClean="0"/>
              <a:t>with tourists </a:t>
            </a:r>
            <a:r>
              <a:rPr lang="en-US" dirty="0"/>
              <a:t>from all around the </a:t>
            </a:r>
            <a:r>
              <a:rPr lang="en-US" dirty="0" smtClean="0"/>
              <a:t>world.</a:t>
            </a:r>
          </a:p>
          <a:p>
            <a:pPr algn="l"/>
            <a:r>
              <a:rPr lang="en-US" dirty="0" smtClean="0"/>
              <a:t>At </a:t>
            </a:r>
            <a:r>
              <a:rPr lang="en-US" dirty="0"/>
              <a:t>some times during the year, you can see as many as 275 </a:t>
            </a:r>
            <a:r>
              <a:rPr lang="en-US" dirty="0" smtClean="0"/>
              <a:t>separate waterfalls</a:t>
            </a:r>
            <a:r>
              <a:rPr lang="en-US" dirty="0"/>
              <a:t>. The waterfalls go a distance of 2,700 meters. You can </a:t>
            </a:r>
            <a:r>
              <a:rPr lang="en-US" dirty="0" smtClean="0"/>
              <a:t>hear the </a:t>
            </a:r>
            <a:r>
              <a:rPr lang="en-US" dirty="0"/>
              <a:t>roaring sound of the water several kilometers away.</a:t>
            </a:r>
          </a:p>
          <a:p>
            <a:pPr algn="l"/>
            <a:r>
              <a:rPr lang="en-US" dirty="0"/>
              <a:t>Visitors wear waterproof jackets or raincoats with hoods to </a:t>
            </a:r>
            <a:r>
              <a:rPr lang="en-US" dirty="0" smtClean="0"/>
              <a:t>keep their </a:t>
            </a:r>
            <a:r>
              <a:rPr lang="en-US" dirty="0"/>
              <a:t>heads dry. They also wear rubber boots or waterproof shoes.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64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1" grpId="0"/>
      <p:bldP spid="13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5" name="مستطيل 4"/>
          <p:cNvSpPr/>
          <p:nvPr/>
        </p:nvSpPr>
        <p:spPr>
          <a:xfrm>
            <a:off x="323528" y="1124744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Transportation:</a:t>
            </a:r>
          </a:p>
          <a:p>
            <a:pPr algn="l"/>
            <a:r>
              <a:rPr lang="en-US" dirty="0"/>
              <a:t>There are buses to the falls at the Iguassu Park.</a:t>
            </a:r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Towns:</a:t>
            </a:r>
          </a:p>
          <a:p>
            <a:pPr algn="l"/>
            <a:r>
              <a:rPr lang="en-US" dirty="0"/>
              <a:t>The town of </a:t>
            </a:r>
            <a:r>
              <a:rPr lang="en-US" dirty="0" err="1"/>
              <a:t>Foz</a:t>
            </a:r>
            <a:r>
              <a:rPr lang="en-US" dirty="0"/>
              <a:t> do Iguassu is near the falls. It’s a </a:t>
            </a:r>
            <a:r>
              <a:rPr lang="en-US" dirty="0" smtClean="0"/>
              <a:t>big town</a:t>
            </a:r>
            <a:r>
              <a:rPr lang="en-US" dirty="0"/>
              <a:t>, and it’s very busy with people from </a:t>
            </a:r>
            <a:r>
              <a:rPr lang="en-US" dirty="0" smtClean="0"/>
              <a:t>many places </a:t>
            </a:r>
            <a:r>
              <a:rPr lang="en-US" dirty="0"/>
              <a:t>around the world.</a:t>
            </a:r>
            <a:endParaRPr lang="ar-SA" dirty="0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29" y="980728"/>
            <a:ext cx="3135635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431" y="3501008"/>
            <a:ext cx="3076575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323528" y="3789040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Other Attractions:</a:t>
            </a:r>
          </a:p>
          <a:p>
            <a:pPr algn="l"/>
            <a:r>
              <a:rPr lang="en-US" dirty="0"/>
              <a:t>• </a:t>
            </a:r>
            <a:r>
              <a:rPr lang="en-US" dirty="0" err="1"/>
              <a:t>Makuku</a:t>
            </a:r>
            <a:r>
              <a:rPr lang="en-US" dirty="0"/>
              <a:t> boat ride on the Iguassu River to the </a:t>
            </a:r>
            <a:r>
              <a:rPr lang="en-US" dirty="0" smtClean="0"/>
              <a:t>falls. Very </a:t>
            </a:r>
            <a:r>
              <a:rPr lang="en-US" dirty="0"/>
              <a:t>exciting!</a:t>
            </a:r>
          </a:p>
          <a:p>
            <a:pPr algn="l"/>
            <a:r>
              <a:rPr lang="en-US" dirty="0"/>
              <a:t>• Helicopter ride over the falls. Great fun!</a:t>
            </a:r>
          </a:p>
          <a:p>
            <a:pPr algn="l"/>
            <a:r>
              <a:rPr lang="en-US" dirty="0"/>
              <a:t>• </a:t>
            </a:r>
            <a:r>
              <a:rPr lang="en-US" dirty="0" err="1"/>
              <a:t>Itaipu</a:t>
            </a:r>
            <a:r>
              <a:rPr lang="en-US" dirty="0"/>
              <a:t> Dam (hydroelectric dam).</a:t>
            </a:r>
          </a:p>
          <a:p>
            <a:pPr algn="l"/>
            <a:r>
              <a:rPr lang="en-US" dirty="0"/>
              <a:t>• Walk on the Brazilian side for a great view.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5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323528" y="980728"/>
            <a:ext cx="2514022" cy="5847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200" b="1" dirty="0"/>
              <a:t>After Reading</a:t>
            </a:r>
            <a:endParaRPr lang="ar-SA" sz="3200" dirty="0"/>
          </a:p>
        </p:txBody>
      </p:sp>
      <p:sp>
        <p:nvSpPr>
          <p:cNvPr id="10" name="مستطيل 9"/>
          <p:cNvSpPr/>
          <p:nvPr/>
        </p:nvSpPr>
        <p:spPr>
          <a:xfrm>
            <a:off x="395536" y="1700808"/>
            <a:ext cx="8424936" cy="435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dirty="0"/>
              <a:t>1. What is so beautiful about calligraphy?</a:t>
            </a:r>
          </a:p>
          <a:p>
            <a:pPr algn="l">
              <a:lnSpc>
                <a:spcPct val="200000"/>
              </a:lnSpc>
            </a:pPr>
            <a:r>
              <a:rPr lang="en-US" sz="2400" dirty="0"/>
              <a:t>2. Why did the Prophet Mohammed, peace be upon him, need a clear system of writing?</a:t>
            </a:r>
          </a:p>
          <a:p>
            <a:pPr algn="l">
              <a:lnSpc>
                <a:spcPct val="200000"/>
              </a:lnSpc>
            </a:pPr>
            <a:r>
              <a:rPr lang="en-US" sz="2400" dirty="0"/>
              <a:t>3. How is </a:t>
            </a:r>
            <a:r>
              <a:rPr lang="en-US" sz="2400" dirty="0" smtClean="0"/>
              <a:t>Kufic </a:t>
            </a:r>
            <a:r>
              <a:rPr lang="en-US" sz="2400" dirty="0"/>
              <a:t>script </a:t>
            </a:r>
            <a:r>
              <a:rPr lang="en-US" sz="2400" dirty="0" smtClean="0"/>
              <a:t>different </a:t>
            </a:r>
            <a:r>
              <a:rPr lang="en-US" sz="2400" dirty="0"/>
              <a:t>from cursive scripts?</a:t>
            </a:r>
          </a:p>
          <a:p>
            <a:pPr algn="l">
              <a:lnSpc>
                <a:spcPct val="200000"/>
              </a:lnSpc>
            </a:pPr>
            <a:r>
              <a:rPr lang="en-US" sz="2400" dirty="0"/>
              <a:t>4. Where can you see examples of Thuluth script?</a:t>
            </a:r>
            <a:endParaRPr lang="ar-SA" sz="2400" dirty="0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81550" y="2308810"/>
            <a:ext cx="7490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The Iguassu Falls are on the border of Brazil and Argentina.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81669" y="3141971"/>
            <a:ext cx="53584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The town of </a:t>
            </a:r>
            <a:r>
              <a:rPr lang="en-US" sz="2000" dirty="0" err="1">
                <a:solidFill>
                  <a:srgbClr val="0000FF"/>
                </a:solidFill>
              </a:rPr>
              <a:t>Foz</a:t>
            </a:r>
            <a:r>
              <a:rPr lang="en-US" sz="2000" dirty="0">
                <a:solidFill>
                  <a:srgbClr val="0000FF"/>
                </a:solidFill>
              </a:rPr>
              <a:t> do Iguassu is near the falls.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11560" y="3718773"/>
            <a:ext cx="8367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An exciting boat ride on the Iguassu River, a helicopter ride over</a:t>
            </a:r>
          </a:p>
          <a:p>
            <a:pPr algn="l"/>
            <a:r>
              <a:rPr lang="en-US" dirty="0">
                <a:solidFill>
                  <a:srgbClr val="0000FF"/>
                </a:solidFill>
              </a:rPr>
              <a:t>the falls, the </a:t>
            </a:r>
            <a:r>
              <a:rPr lang="en-US" dirty="0" err="1">
                <a:solidFill>
                  <a:srgbClr val="0000FF"/>
                </a:solidFill>
              </a:rPr>
              <a:t>Itaipu</a:t>
            </a:r>
            <a:r>
              <a:rPr lang="en-US" dirty="0">
                <a:solidFill>
                  <a:srgbClr val="0000FF"/>
                </a:solidFill>
              </a:rPr>
              <a:t> Dam (hydroelectric dam), a walk with a </a:t>
            </a:r>
            <a:r>
              <a:rPr lang="en-US" dirty="0" smtClean="0">
                <a:solidFill>
                  <a:srgbClr val="0000FF"/>
                </a:solidFill>
              </a:rPr>
              <a:t>great view </a:t>
            </a:r>
            <a:r>
              <a:rPr lang="en-US" dirty="0">
                <a:solidFill>
                  <a:srgbClr val="0000FF"/>
                </a:solidFill>
              </a:rPr>
              <a:t>of the </a:t>
            </a:r>
            <a:r>
              <a:rPr lang="en-US" dirty="0" smtClean="0">
                <a:solidFill>
                  <a:srgbClr val="0000FF"/>
                </a:solidFill>
              </a:rPr>
              <a:t>falls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11560" y="4541058"/>
            <a:ext cx="35304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People go to the falls by bus.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611560" y="5301208"/>
            <a:ext cx="7273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Visitors wear waterproof jackets or raincoats with hoods and</a:t>
            </a:r>
          </a:p>
          <a:p>
            <a:pPr algn="l"/>
            <a:r>
              <a:rPr lang="en-US" sz="2000" dirty="0">
                <a:solidFill>
                  <a:srgbClr val="0000FF"/>
                </a:solidFill>
              </a:rPr>
              <a:t>rubber boots or waterproof shoes.</a:t>
            </a:r>
            <a:endParaRPr lang="ar-SA" sz="20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5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/>
      <p:bldP spid="13" grpId="0"/>
      <p:bldP spid="14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23528" y="1052736"/>
            <a:ext cx="3024336" cy="70788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Project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45372" y="2420888"/>
            <a:ext cx="8547108" cy="193899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/>
              <a:t>In groups, discuss who your shopping advisors are. Find out from your classmates who is most </a:t>
            </a:r>
            <a:r>
              <a:rPr lang="en-US" sz="2400" dirty="0" smtClean="0"/>
              <a:t>important in </a:t>
            </a:r>
            <a:r>
              <a:rPr lang="en-US" sz="2400" dirty="0"/>
              <a:t>their clothing choices. </a:t>
            </a:r>
            <a:endParaRPr lang="ar-SA" sz="2400" dirty="0" smtClean="0"/>
          </a:p>
          <a:p>
            <a:pPr algn="l"/>
            <a:r>
              <a:rPr lang="en-US" sz="2400" dirty="0"/>
              <a:t>Present your survey results to the class.</a:t>
            </a:r>
            <a:endParaRPr lang="ar-SA" sz="2400" dirty="0"/>
          </a:p>
          <a:p>
            <a:pPr algn="l"/>
            <a:r>
              <a:rPr lang="en-US" sz="2400" dirty="0" smtClean="0"/>
              <a:t>____ </a:t>
            </a:r>
            <a:r>
              <a:rPr lang="en-US" sz="2400" dirty="0"/>
              <a:t>Advertising </a:t>
            </a:r>
            <a:r>
              <a:rPr lang="en-US" sz="2400" dirty="0" smtClean="0"/>
              <a:t>____ </a:t>
            </a:r>
            <a:r>
              <a:rPr lang="en-US" sz="2400" dirty="0"/>
              <a:t>Salespeople </a:t>
            </a:r>
            <a:r>
              <a:rPr lang="en-US" sz="2400" dirty="0" smtClean="0"/>
              <a:t>_____ </a:t>
            </a:r>
            <a:r>
              <a:rPr lang="en-US" sz="2400" dirty="0"/>
              <a:t>Fashion magazines</a:t>
            </a:r>
          </a:p>
          <a:p>
            <a:pPr algn="l"/>
            <a:r>
              <a:rPr lang="en-US" sz="2400" dirty="0" smtClean="0"/>
              <a:t>___ </a:t>
            </a:r>
            <a:r>
              <a:rPr lang="en-US" sz="2400" dirty="0"/>
              <a:t>Manufacturer/store websites </a:t>
            </a:r>
            <a:r>
              <a:rPr lang="en-US" sz="2400" dirty="0" smtClean="0"/>
              <a:t>___ </a:t>
            </a:r>
            <a:r>
              <a:rPr lang="en-US" sz="2400" dirty="0"/>
              <a:t>Family and friends </a:t>
            </a:r>
            <a:r>
              <a:rPr lang="en-US" sz="2400" dirty="0" smtClean="0"/>
              <a:t>___ </a:t>
            </a:r>
            <a:r>
              <a:rPr lang="en-US" sz="2400" dirty="0"/>
              <a:t>Other</a:t>
            </a:r>
            <a:endParaRPr lang="ar-SA" sz="2400" dirty="0" smtClean="0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48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75" y="1412776"/>
            <a:ext cx="3006465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98" y="1412776"/>
            <a:ext cx="3634293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56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63" y="1062352"/>
            <a:ext cx="2181309" cy="5040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91672"/>
            <a:ext cx="1651000" cy="2941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69859"/>
            <a:ext cx="1800200" cy="1751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63680"/>
            <a:ext cx="1854324" cy="4957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2352"/>
            <a:ext cx="2232248" cy="248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06" y="3573016"/>
            <a:ext cx="2400886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4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41" y="980728"/>
            <a:ext cx="4978466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وسيلة شرح مستطيلة مستديرة الزوايا 4"/>
          <p:cNvSpPr/>
          <p:nvPr/>
        </p:nvSpPr>
        <p:spPr>
          <a:xfrm>
            <a:off x="4211960" y="4699624"/>
            <a:ext cx="4464496" cy="1296144"/>
          </a:xfrm>
          <a:prstGeom prst="wedgeRoundRectCallout">
            <a:avLst>
              <a:gd name="adj1" fmla="val 4188"/>
              <a:gd name="adj2" fmla="val -18121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Sabah :</a:t>
            </a:r>
            <a:r>
              <a:rPr lang="en-US" sz="2400" dirty="0" smtClean="0"/>
              <a:t> me too . I`m going to go shopping for a formal dress . Do you want to come with me ? </a:t>
            </a:r>
            <a:endParaRPr lang="ar-SA" sz="2400" dirty="0"/>
          </a:p>
        </p:txBody>
      </p:sp>
      <p:sp>
        <p:nvSpPr>
          <p:cNvPr id="14" name="وسيلة شرح مستطيلة مستديرة الزوايا 13"/>
          <p:cNvSpPr/>
          <p:nvPr/>
        </p:nvSpPr>
        <p:spPr>
          <a:xfrm>
            <a:off x="395536" y="3501008"/>
            <a:ext cx="2896378" cy="1512168"/>
          </a:xfrm>
          <a:prstGeom prst="wedgeRoundRectCallout">
            <a:avLst>
              <a:gd name="adj1" fmla="val 91169"/>
              <a:gd name="adj2" fmla="val -50193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Nawal</a:t>
            </a:r>
            <a:r>
              <a:rPr lang="en-US" sz="2400" b="1" dirty="0">
                <a:solidFill>
                  <a:srgbClr val="FF0000"/>
                </a:solidFill>
              </a:rPr>
              <a:t> :</a:t>
            </a:r>
            <a:r>
              <a:rPr lang="en-US" sz="2400" dirty="0" smtClean="0"/>
              <a:t> I`m going to a wedding on the weekend . I don`t know what to wear . </a:t>
            </a:r>
            <a:endParaRPr lang="ar-SA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503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55" y="2655635"/>
            <a:ext cx="4714595" cy="3221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49" y="1175391"/>
            <a:ext cx="2657475" cy="4448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وسيلة شرح مستطيلة مستديرة الزوايا 13"/>
          <p:cNvSpPr/>
          <p:nvPr/>
        </p:nvSpPr>
        <p:spPr>
          <a:xfrm>
            <a:off x="5940152" y="980728"/>
            <a:ext cx="2787298" cy="1458372"/>
          </a:xfrm>
          <a:prstGeom prst="wedgeRoundRectCallout">
            <a:avLst>
              <a:gd name="adj1" fmla="val -4357"/>
              <a:gd name="adj2" fmla="val 8153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Mario :</a:t>
            </a:r>
            <a:r>
              <a:rPr lang="en-US" dirty="0" smtClean="0"/>
              <a:t> I think you`re going to need casual clothes for the hot weather : T-shirt , jeans , shorts , and a hat !</a:t>
            </a:r>
          </a:p>
        </p:txBody>
      </p:sp>
      <p:sp>
        <p:nvSpPr>
          <p:cNvPr id="15" name="وسيلة شرح مستطيلة مستديرة الزوايا 14"/>
          <p:cNvSpPr/>
          <p:nvPr/>
        </p:nvSpPr>
        <p:spPr>
          <a:xfrm>
            <a:off x="3113888" y="980728"/>
            <a:ext cx="2610240" cy="1278619"/>
          </a:xfrm>
          <a:prstGeom prst="wedgeRoundRectCallout">
            <a:avLst>
              <a:gd name="adj1" fmla="val 44018"/>
              <a:gd name="adj2" fmla="val 110326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Steve :</a:t>
            </a:r>
            <a:r>
              <a:rPr lang="en-US" dirty="0" smtClean="0"/>
              <a:t> I`m going to travel to Rio de Janeiro on vacation what clothes do I need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972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395536" y="988385"/>
            <a:ext cx="2348721" cy="52322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/>
            <a:r>
              <a:rPr lang="en-US" sz="2800" b="1" dirty="0" smtClean="0"/>
              <a:t> </a:t>
            </a:r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√</a:t>
            </a:r>
            <a:r>
              <a:rPr lang="en-US" sz="2800" b="1" dirty="0" smtClean="0"/>
              <a:t> Quick </a:t>
            </a:r>
            <a:r>
              <a:rPr lang="en-US" sz="2800" b="1" dirty="0"/>
              <a:t>Check</a:t>
            </a:r>
            <a:endParaRPr lang="ar-SA" sz="2800" dirty="0"/>
          </a:p>
        </p:txBody>
      </p:sp>
      <p:sp>
        <p:nvSpPr>
          <p:cNvPr id="12" name="مستطيل 11"/>
          <p:cNvSpPr/>
          <p:nvPr/>
        </p:nvSpPr>
        <p:spPr>
          <a:xfrm>
            <a:off x="395536" y="2601103"/>
            <a:ext cx="8280920" cy="2088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A. Vocabulary</a:t>
            </a:r>
            <a:r>
              <a:rPr lang="en-US" sz="2800" b="1" dirty="0"/>
              <a:t>. </a:t>
            </a:r>
            <a:r>
              <a:rPr lang="en-US" sz="2800" dirty="0"/>
              <a:t>List the clothes you are wearing today. Also give the colors.</a:t>
            </a:r>
            <a:endParaRPr lang="ar-SA" sz="2800" dirty="0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4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/>
          <p:nvPr/>
        </p:nvSpPr>
        <p:spPr>
          <a:xfrm>
            <a:off x="323528" y="1064930"/>
            <a:ext cx="8366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B. Comprehension</a:t>
            </a:r>
            <a:r>
              <a:rPr lang="en-US" sz="2400" b="1" dirty="0" smtClean="0"/>
              <a:t>.</a:t>
            </a:r>
            <a:r>
              <a:rPr lang="en-US" sz="2400" dirty="0"/>
              <a:t> </a:t>
            </a:r>
            <a:r>
              <a:rPr lang="en-US" sz="2400" dirty="0"/>
              <a:t>Answer </a:t>
            </a:r>
            <a:r>
              <a:rPr lang="en-US" sz="2400" b="1" i="1" dirty="0">
                <a:solidFill>
                  <a:srgbClr val="0000FF"/>
                </a:solidFill>
              </a:rPr>
              <a:t>yes</a:t>
            </a:r>
            <a:r>
              <a:rPr lang="en-US" sz="2400" b="1" i="1" dirty="0"/>
              <a:t> </a:t>
            </a:r>
            <a:r>
              <a:rPr lang="en-US" sz="2400" dirty="0"/>
              <a:t>or </a:t>
            </a:r>
            <a:r>
              <a:rPr lang="en-US" sz="2400" b="1" i="1" dirty="0">
                <a:solidFill>
                  <a:srgbClr val="0000FF"/>
                </a:solidFill>
              </a:rPr>
              <a:t>no</a:t>
            </a:r>
            <a:r>
              <a:rPr lang="en-US" sz="2400" dirty="0"/>
              <a:t>.</a:t>
            </a:r>
            <a:r>
              <a:rPr lang="en-US" sz="2400" b="1" dirty="0" smtClean="0"/>
              <a:t> </a:t>
            </a:r>
            <a:endParaRPr lang="ar-SA" sz="2400" dirty="0"/>
          </a:p>
        </p:txBody>
      </p:sp>
      <p:sp>
        <p:nvSpPr>
          <p:cNvPr id="10" name="مستطيل 9"/>
          <p:cNvSpPr/>
          <p:nvPr/>
        </p:nvSpPr>
        <p:spPr>
          <a:xfrm>
            <a:off x="382047" y="1881192"/>
            <a:ext cx="8366417" cy="3276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b="1" dirty="0"/>
              <a:t>1. </a:t>
            </a:r>
            <a:r>
              <a:rPr lang="en-US" sz="2400" dirty="0"/>
              <a:t>___ Steve is going to Rio de Janeiro for work.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2. </a:t>
            </a:r>
            <a:r>
              <a:rPr lang="en-US" sz="2400" dirty="0"/>
              <a:t>___ He’s going to need casual clothes.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3. </a:t>
            </a:r>
            <a:r>
              <a:rPr lang="en-US" sz="2400" dirty="0"/>
              <a:t>___ </a:t>
            </a:r>
            <a:r>
              <a:rPr lang="en-US" sz="2400" dirty="0" err="1"/>
              <a:t>Nawal</a:t>
            </a:r>
            <a:r>
              <a:rPr lang="en-US" sz="2400" dirty="0"/>
              <a:t> is going to get married next weekend.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4. </a:t>
            </a:r>
            <a:r>
              <a:rPr lang="en-US" sz="2400" dirty="0"/>
              <a:t>___ Sabah is going to buy an </a:t>
            </a:r>
            <a:r>
              <a:rPr lang="en-US" sz="2400" dirty="0" err="1"/>
              <a:t>abaya</a:t>
            </a:r>
            <a:r>
              <a:rPr lang="en-US" sz="2400" dirty="0"/>
              <a:t>.</a:t>
            </a:r>
            <a:endParaRPr lang="ar-SA" sz="2400" dirty="0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55576" y="210323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</a:t>
            </a:r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683568" y="2823319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yes</a:t>
            </a:r>
            <a:r>
              <a:rPr lang="en-US" sz="2400" dirty="0"/>
              <a:t> 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731923" y="357301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</a:t>
            </a:r>
            <a:endParaRPr lang="ar-SA" dirty="0"/>
          </a:p>
        </p:txBody>
      </p:sp>
      <p:sp>
        <p:nvSpPr>
          <p:cNvPr id="14" name="مستطيل 13"/>
          <p:cNvSpPr/>
          <p:nvPr/>
        </p:nvSpPr>
        <p:spPr>
          <a:xfrm>
            <a:off x="755576" y="429309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78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3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6" name="مستطيل 15"/>
          <p:cNvSpPr/>
          <p:nvPr/>
        </p:nvSpPr>
        <p:spPr>
          <a:xfrm>
            <a:off x="323528" y="920914"/>
            <a:ext cx="2897296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Pair Work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95536" y="1772816"/>
            <a:ext cx="3348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A. Ask </a:t>
            </a:r>
            <a:r>
              <a:rPr lang="en-US" sz="2400" b="1" dirty="0"/>
              <a:t>and</a:t>
            </a:r>
            <a:r>
              <a:rPr lang="en-US" sz="2400" dirty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answer</a:t>
            </a:r>
            <a:endParaRPr lang="ar-SA" sz="2400" b="1" dirty="0"/>
          </a:p>
        </p:txBody>
      </p:sp>
      <p:sp>
        <p:nvSpPr>
          <p:cNvPr id="5" name="مستطيل 4"/>
          <p:cNvSpPr/>
          <p:nvPr/>
        </p:nvSpPr>
        <p:spPr>
          <a:xfrm>
            <a:off x="1043608" y="2708920"/>
            <a:ext cx="6893875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400" dirty="0"/>
              <a:t>What clothes do I need to buy for </a:t>
            </a:r>
            <a:r>
              <a:rPr lang="en-US" sz="2400" u="sng" dirty="0" err="1"/>
              <a:t>Abha</a:t>
            </a:r>
            <a:r>
              <a:rPr lang="en-US" sz="2400" u="sng" dirty="0"/>
              <a:t> in the winter?</a:t>
            </a:r>
            <a:endParaRPr lang="ar-SA" sz="2400" u="sng" dirty="0"/>
          </a:p>
        </p:txBody>
      </p:sp>
      <p:sp>
        <p:nvSpPr>
          <p:cNvPr id="12" name="وسيلة شرح مستطيلة مستديرة الزوايا 11"/>
          <p:cNvSpPr/>
          <p:nvPr/>
        </p:nvSpPr>
        <p:spPr>
          <a:xfrm>
            <a:off x="395536" y="2276873"/>
            <a:ext cx="504056" cy="432048"/>
          </a:xfrm>
          <a:prstGeom prst="wedgeRoundRectCallout">
            <a:avLst>
              <a:gd name="adj1" fmla="val 63687"/>
              <a:gd name="adj2" fmla="val 8311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وسيلة شرح مستطيلة مستديرة الزوايا 24"/>
          <p:cNvSpPr/>
          <p:nvPr/>
        </p:nvSpPr>
        <p:spPr>
          <a:xfrm>
            <a:off x="450268" y="3068960"/>
            <a:ext cx="504056" cy="517075"/>
          </a:xfrm>
          <a:prstGeom prst="wedgeRoundRectCallout">
            <a:avLst>
              <a:gd name="adj1" fmla="val 117874"/>
              <a:gd name="adj2" fmla="val 6244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1331640" y="3471391"/>
            <a:ext cx="5293116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400" dirty="0"/>
              <a:t>You need </a:t>
            </a:r>
            <a:r>
              <a:rPr lang="en-US" sz="2400" u="sng" dirty="0"/>
              <a:t>warm clothes. It’s cold in </a:t>
            </a:r>
            <a:r>
              <a:rPr lang="en-US" sz="2400" u="sng" dirty="0" err="1"/>
              <a:t>Abha</a:t>
            </a:r>
            <a:r>
              <a:rPr lang="en-US" sz="2400" u="sng" dirty="0"/>
              <a:t>.</a:t>
            </a:r>
            <a:endParaRPr lang="ar-SA" sz="2400" u="sng" dirty="0"/>
          </a:p>
        </p:txBody>
      </p:sp>
      <p:sp>
        <p:nvSpPr>
          <p:cNvPr id="27" name="وسيلة شرح مستطيلة مستديرة الزوايا 26"/>
          <p:cNvSpPr/>
          <p:nvPr/>
        </p:nvSpPr>
        <p:spPr>
          <a:xfrm>
            <a:off x="885096" y="4093222"/>
            <a:ext cx="504056" cy="432048"/>
          </a:xfrm>
          <a:prstGeom prst="wedgeRoundRectCallout">
            <a:avLst>
              <a:gd name="adj1" fmla="val 63687"/>
              <a:gd name="adj2" fmla="val 8311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1389152" y="4693203"/>
            <a:ext cx="5376536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400" dirty="0"/>
              <a:t>What clothes do I need for </a:t>
            </a:r>
            <a:r>
              <a:rPr lang="en-US" sz="2400" u="sng" dirty="0"/>
              <a:t>Turkey in July?</a:t>
            </a:r>
            <a:endParaRPr lang="ar-SA" sz="2400" u="sng" dirty="0"/>
          </a:p>
        </p:txBody>
      </p:sp>
      <p:sp>
        <p:nvSpPr>
          <p:cNvPr id="30" name="وسيلة شرح مستطيلة مستديرة الزوايا 29"/>
          <p:cNvSpPr/>
          <p:nvPr/>
        </p:nvSpPr>
        <p:spPr>
          <a:xfrm>
            <a:off x="659218" y="5157192"/>
            <a:ext cx="504056" cy="517075"/>
          </a:xfrm>
          <a:prstGeom prst="wedgeRoundRectCallout">
            <a:avLst>
              <a:gd name="adj1" fmla="val 117874"/>
              <a:gd name="adj2" fmla="val 6244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1667122" y="5559623"/>
            <a:ext cx="6084358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400" dirty="0"/>
              <a:t>You need </a:t>
            </a:r>
            <a:r>
              <a:rPr lang="en-US" sz="2400" u="sng" dirty="0"/>
              <a:t>light clothes. The weather is very hot.</a:t>
            </a:r>
            <a:endParaRPr lang="ar-SA" sz="2400" u="sng" dirty="0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611560" y="169475"/>
            <a:ext cx="777686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5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Are You Going To Wear There?</a:t>
            </a:r>
            <a:endParaRPr lang="ar-EG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62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5" grpId="0" animBg="1"/>
      <p:bldP spid="12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59360</TotalTime>
  <Words>1729</Words>
  <Application>Microsoft Office PowerPoint</Application>
  <PresentationFormat>عرض على الشاشة (3:4)‏</PresentationFormat>
  <Paragraphs>253</Paragraphs>
  <Slides>28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Noor Elmo3alem</dc:creator>
  <cp:lastModifiedBy>TARK</cp:lastModifiedBy>
  <cp:revision>4874</cp:revision>
  <dcterms:created xsi:type="dcterms:W3CDTF">2011-07-24T20:30:27Z</dcterms:created>
  <dcterms:modified xsi:type="dcterms:W3CDTF">2014-09-20T17:44:03Z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605CC1C4-9C2D-4714-AE98-2058FC1CDE4C</vt:lpwstr>
  </property>
  <property fmtid="{D5CDD505-2E9C-101B-9397-08002B2CF9AE}" pid="3" name="ArticulatePath">
    <vt:lpwstr>m</vt:lpwstr>
  </property>
</Properties>
</file>