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1248" r:id="rId2"/>
    <p:sldId id="1249" r:id="rId3"/>
    <p:sldId id="1298" r:id="rId4"/>
    <p:sldId id="1250" r:id="rId5"/>
    <p:sldId id="1274" r:id="rId6"/>
    <p:sldId id="1299" r:id="rId7"/>
    <p:sldId id="1251" r:id="rId8"/>
    <p:sldId id="1252" r:id="rId9"/>
    <p:sldId id="1253" r:id="rId10"/>
    <p:sldId id="1283" r:id="rId11"/>
    <p:sldId id="1255" r:id="rId12"/>
    <p:sldId id="1290" r:id="rId13"/>
    <p:sldId id="1300" r:id="rId14"/>
    <p:sldId id="1257" r:id="rId15"/>
    <p:sldId id="1294" r:id="rId16"/>
    <p:sldId id="1301" r:id="rId17"/>
    <p:sldId id="1302" r:id="rId18"/>
    <p:sldId id="1303" r:id="rId19"/>
    <p:sldId id="1258" r:id="rId20"/>
    <p:sldId id="1287" r:id="rId21"/>
    <p:sldId id="1261" r:id="rId22"/>
    <p:sldId id="1262" r:id="rId23"/>
    <p:sldId id="1263" r:id="rId24"/>
    <p:sldId id="1264" r:id="rId25"/>
    <p:sldId id="1265" r:id="rId26"/>
    <p:sldId id="1266" r:id="rId27"/>
    <p:sldId id="1267" r:id="rId28"/>
    <p:sldId id="1268" r:id="rId29"/>
    <p:sldId id="1297" r:id="rId30"/>
    <p:sldId id="1270" r:id="rId31"/>
    <p:sldId id="1304" r:id="rId32"/>
    <p:sldId id="1273" r:id="rId33"/>
  </p:sldIdLst>
  <p:sldSz cx="9144000" cy="6858000" type="screen4x3"/>
  <p:notesSz cx="6858000" cy="9144000"/>
  <p:custDataLst>
    <p:tags r:id="rId35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8B8B"/>
    <a:srgbClr val="92CD8D"/>
    <a:srgbClr val="660033"/>
    <a:srgbClr val="E46C0A"/>
    <a:srgbClr val="D3BEF4"/>
    <a:srgbClr val="FFFF99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نمط فاتح 3 - تميي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15" autoAdjust="0"/>
    <p:restoredTop sz="94671" autoAdjust="0"/>
  </p:normalViewPr>
  <p:slideViewPr>
    <p:cSldViewPr>
      <p:cViewPr>
        <p:scale>
          <a:sx n="80" d="100"/>
          <a:sy n="80" d="100"/>
        </p:scale>
        <p:origin x="-81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A9C21D-1D5D-403A-9EFD-56AC4C2FF780}" type="datetimeFigureOut">
              <a:rPr lang="ar-SA" smtClean="0"/>
              <a:pPr/>
              <a:t>25/11/35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EF8B91-7199-4FBE-8170-8B4D2F4671A7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69474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30C58-DB4C-4205-B172-B0BB26694C31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3FA5-3D9B-43E2-B43F-1E04A705CDD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162F2-B5C8-4453-9089-58EDC7AD8EF9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6239-4375-48E3-A941-8D198FA0EBB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AF8E-062E-43FA-A722-BE9992140F60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057C-6FB7-4380-9F5D-FA2B00383DA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E2C42-1AF7-4D5E-8702-90BE61F3849D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C168-5432-4A05-952E-E5A4F556DDC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47CE6-FED6-45EC-82A2-371BBCBCDD06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08F27-67B2-4800-ADBF-925DC6070681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96F3-7205-4AE9-B3EA-BC9A3E236359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5227-6343-4B5D-B04A-87BFFB629B5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7ED5D-8B28-4637-83F4-524B00FB8A94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8CA3-BDDE-409E-BBEE-F67F66969B3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C9C8-4997-40A8-8F36-D3863E7BAC8A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7BB8-BB21-4F68-97DE-637DAB9D1F4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F884-1D01-46D7-BBD1-493B7597C342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F243F-78D8-48DB-9CF4-2E312AC3797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3CD0-C190-4510-A821-1E2901558EE4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C57E-F0DA-4727-BFC6-A065E107472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706B-775E-4F5B-807D-0BD1B9DADA60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A53-B28A-4AB1-9D5C-5C82A505696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contras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91921-931F-4F3B-B862-D5C447CFA036}" type="datetimeFigureOut">
              <a:rPr lang="ar-SA"/>
              <a:pPr>
                <a:defRPr/>
              </a:pPr>
              <a:t>25/11/35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EB77-920B-4646-9EB6-DD649639539C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11" Type="http://schemas.openxmlformats.org/officeDocument/2006/relationships/image" Target="../media/image19.png"/><Relationship Id="rId5" Type="http://schemas.openxmlformats.org/officeDocument/2006/relationships/slide" Target="slide1.xml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72321" y="1052736"/>
            <a:ext cx="3911647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r>
              <a:rPr lang="en-US" sz="3200" b="1" dirty="0"/>
              <a:t> </a:t>
            </a:r>
            <a:r>
              <a:rPr lang="en-US" sz="2800" b="1" dirty="0">
                <a:latin typeface="Articulate Extrabold" pitchFamily="2" charset="0"/>
              </a:rPr>
              <a:t>Listen and Discuss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11560" y="2780926"/>
            <a:ext cx="7902152" cy="2160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dirty="0"/>
              <a:t>Which activities are the same or </a:t>
            </a:r>
            <a:r>
              <a:rPr lang="en-US" sz="2800" dirty="0" smtClean="0"/>
              <a:t>different </a:t>
            </a:r>
            <a:r>
              <a:rPr lang="en-US" sz="2800" dirty="0"/>
              <a:t>in</a:t>
            </a:r>
          </a:p>
          <a:p>
            <a:pPr algn="l">
              <a:lnSpc>
                <a:spcPct val="200000"/>
              </a:lnSpc>
            </a:pPr>
            <a:r>
              <a:rPr lang="en-US" sz="2800" dirty="0"/>
              <a:t>your country at these times?</a:t>
            </a:r>
            <a:endParaRPr lang="ar-SA" sz="28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971601" y="169475"/>
            <a:ext cx="713924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95536" y="105273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B. Ask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answer</a:t>
            </a:r>
            <a:r>
              <a:rPr lang="en-US" sz="2400" b="1" dirty="0"/>
              <a:t> </a:t>
            </a:r>
            <a:r>
              <a:rPr lang="en-US" sz="2400" b="1" dirty="0"/>
              <a:t>about daily </a:t>
            </a:r>
            <a:r>
              <a:rPr lang="en-US" sz="2400" b="1" dirty="0" smtClean="0"/>
              <a:t>activities . </a:t>
            </a:r>
            <a:endParaRPr lang="ar-SA" sz="2400" b="1" dirty="0"/>
          </a:p>
        </p:txBody>
      </p:sp>
      <p:sp>
        <p:nvSpPr>
          <p:cNvPr id="27" name="وسيلة شرح مستطيلة مستديرة الزوايا 26"/>
          <p:cNvSpPr/>
          <p:nvPr/>
        </p:nvSpPr>
        <p:spPr>
          <a:xfrm>
            <a:off x="813643" y="1716958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1480809" y="2316939"/>
            <a:ext cx="4890698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do you usually do after dinner</a:t>
            </a:r>
            <a:r>
              <a:rPr lang="en-US" sz="2400" dirty="0" smtClean="0"/>
              <a:t>? </a:t>
            </a:r>
            <a:endParaRPr lang="ar-SA" sz="2400" dirty="0"/>
          </a:p>
        </p:txBody>
      </p:sp>
      <p:sp>
        <p:nvSpPr>
          <p:cNvPr id="30" name="وسيلة شرح مستطيلة مستديرة الزوايا 29"/>
          <p:cNvSpPr/>
          <p:nvPr/>
        </p:nvSpPr>
        <p:spPr>
          <a:xfrm>
            <a:off x="1170705" y="3530380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2106809" y="4047455"/>
            <a:ext cx="2681215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I usually watch TV.</a:t>
            </a:r>
            <a:endParaRPr lang="ar-SA" sz="2400" dirty="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69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8" grpId="0" animBg="1"/>
      <p:bldP spid="30" grpId="0" animBg="1"/>
      <p:bldP spid="31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3" name="مستطيل 12"/>
          <p:cNvSpPr/>
          <p:nvPr/>
        </p:nvSpPr>
        <p:spPr>
          <a:xfrm>
            <a:off x="337270" y="920914"/>
            <a:ext cx="2897296" cy="70788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Grammar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064896" cy="3313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5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2928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2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8424935" cy="417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030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276706" y="980728"/>
            <a:ext cx="4367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00FF"/>
                </a:solidFill>
              </a:rPr>
              <a:t>A. </a:t>
            </a:r>
            <a:r>
              <a:rPr lang="en-US" sz="2400" dirty="0"/>
              <a:t>Unscramble the sentences.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395536" y="1412776"/>
            <a:ext cx="8208912" cy="4680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√</a:t>
            </a:r>
            <a:r>
              <a:rPr lang="en-US" sz="2000" dirty="0" smtClean="0"/>
              <a:t> in </a:t>
            </a:r>
            <a:r>
              <a:rPr lang="en-US" sz="2000" dirty="0"/>
              <a:t>the morning / usually / at seven o’clock / get up / </a:t>
            </a:r>
            <a:r>
              <a:rPr lang="en-US" sz="2000" dirty="0" smtClean="0"/>
              <a:t>I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1. </a:t>
            </a:r>
            <a:r>
              <a:rPr lang="en-US" sz="2000" dirty="0"/>
              <a:t>opens / at nine / usually / The bank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2. </a:t>
            </a:r>
            <a:r>
              <a:rPr lang="en-US" sz="2000" dirty="0"/>
              <a:t>closes / The supermarket / on Sundays / never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3. </a:t>
            </a:r>
            <a:r>
              <a:rPr lang="en-US" sz="2000" dirty="0"/>
              <a:t>to work / drive / always / My brothers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4. </a:t>
            </a:r>
            <a:r>
              <a:rPr lang="en-US" sz="2000" dirty="0"/>
              <a:t>in our family / go to bed late / The children / never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5. </a:t>
            </a:r>
            <a:r>
              <a:rPr lang="en-US" sz="2000" dirty="0"/>
              <a:t>always / in the afternoon / do / I / my homework</a:t>
            </a:r>
          </a:p>
          <a:p>
            <a:pPr algn="l">
              <a:lnSpc>
                <a:spcPct val="200000"/>
              </a:lnSpc>
            </a:pPr>
            <a:r>
              <a:rPr lang="en-US" sz="2000" b="1" dirty="0"/>
              <a:t>6. </a:t>
            </a:r>
            <a:r>
              <a:rPr lang="en-US" sz="2000" dirty="0"/>
              <a:t>usually / eats dinner / My family / at six</a:t>
            </a:r>
            <a:endParaRPr lang="en-US" sz="2000" dirty="0" smtClean="0"/>
          </a:p>
          <a:p>
            <a:pPr algn="l">
              <a:lnSpc>
                <a:spcPct val="200000"/>
              </a:lnSpc>
            </a:pPr>
            <a:endParaRPr lang="ar-SA" sz="2400" u="sng" dirty="0"/>
          </a:p>
        </p:txBody>
      </p:sp>
      <p:sp>
        <p:nvSpPr>
          <p:cNvPr id="3" name="مستطيل 2"/>
          <p:cNvSpPr/>
          <p:nvPr/>
        </p:nvSpPr>
        <p:spPr>
          <a:xfrm>
            <a:off x="395536" y="1844824"/>
            <a:ext cx="5509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solidFill>
                  <a:srgbClr val="0000FF"/>
                </a:solidFill>
              </a:rPr>
              <a:t>I usually get up in the morning at seven o`clock</a:t>
            </a:r>
            <a:endParaRPr lang="ar-SA" sz="1600" u="sng" dirty="0">
              <a:solidFill>
                <a:srgbClr val="0000FF"/>
              </a:solidFill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07713" y="2492896"/>
            <a:ext cx="3804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bank opens usually at nine 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81380" y="3140968"/>
            <a:ext cx="5126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supermarket never closes on Sundays.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67544" y="3752776"/>
            <a:ext cx="3985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My brothers always drive to work.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414407" y="4365104"/>
            <a:ext cx="5453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children in our family never go to bed late.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467544" y="5013176"/>
            <a:ext cx="5052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 always do my homework in the afternoon.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501401" y="5589240"/>
            <a:ext cx="4214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My family usually eats dinner at six.</a:t>
            </a:r>
            <a:endParaRPr lang="ar-SA" sz="16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95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3" grpId="0"/>
      <p:bldP spid="22" grpId="0" animBg="1"/>
      <p:bldP spid="19" grpId="0"/>
      <p:bldP spid="20" grpId="0"/>
      <p:bldP spid="21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276706" y="980728"/>
            <a:ext cx="8327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B. </a:t>
            </a:r>
            <a:r>
              <a:rPr lang="en-US" sz="2000" dirty="0"/>
              <a:t>Work with a partner. Talk about the people’s daily activities.</a:t>
            </a:r>
            <a:endParaRPr lang="ar-SA" sz="2000" dirty="0"/>
          </a:p>
        </p:txBody>
      </p:sp>
      <p:sp>
        <p:nvSpPr>
          <p:cNvPr id="5" name="مستطيل 4"/>
          <p:cNvSpPr/>
          <p:nvPr/>
        </p:nvSpPr>
        <p:spPr>
          <a:xfrm>
            <a:off x="395536" y="1875595"/>
            <a:ext cx="4576740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dirty="0"/>
              <a:t>usually / weekends</a:t>
            </a:r>
          </a:p>
          <a:p>
            <a:pPr algn="l"/>
            <a:r>
              <a:rPr lang="en-US" sz="2400" u="sng" dirty="0">
                <a:solidFill>
                  <a:srgbClr val="3333FF"/>
                </a:solidFill>
              </a:rPr>
              <a:t>Derek usually visits his grandfather on weekends</a:t>
            </a: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456384" cy="4152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23528" y="3946537"/>
            <a:ext cx="5760640" cy="1200329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u="sng" dirty="0" smtClean="0"/>
              <a:t>2- Tariq</a:t>
            </a:r>
            <a:endParaRPr lang="en-US" sz="2400" b="1" u="sng" dirty="0"/>
          </a:p>
          <a:p>
            <a:pPr algn="l"/>
            <a:r>
              <a:rPr lang="en-US" sz="2400" dirty="0"/>
              <a:t>sometimes / the </a:t>
            </a:r>
            <a:r>
              <a:rPr lang="en-US" sz="2400" dirty="0" smtClean="0"/>
              <a:t>morning</a:t>
            </a:r>
          </a:p>
          <a:p>
            <a:pPr algn="l"/>
            <a:endParaRPr lang="en-US" sz="2400" dirty="0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70" y="3418674"/>
            <a:ext cx="239130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323528" y="1498264"/>
            <a:ext cx="5760640" cy="1260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u="sng" dirty="0" smtClean="0"/>
              <a:t>1- Alan</a:t>
            </a:r>
            <a:endParaRPr lang="en-US" sz="2400" b="1" u="sng" dirty="0"/>
          </a:p>
          <a:p>
            <a:pPr algn="l"/>
            <a:r>
              <a:rPr lang="en-US" sz="2400" dirty="0"/>
              <a:t>always / the evening</a:t>
            </a:r>
            <a:endParaRPr lang="en-US" sz="2400" dirty="0"/>
          </a:p>
        </p:txBody>
      </p:sp>
      <p:sp>
        <p:nvSpPr>
          <p:cNvPr id="15" name="مستطيل 14"/>
          <p:cNvSpPr/>
          <p:nvPr/>
        </p:nvSpPr>
        <p:spPr>
          <a:xfrm>
            <a:off x="251520" y="4746756"/>
            <a:ext cx="4670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Tariq sometimes cycles in the morning. </a:t>
            </a:r>
            <a:endParaRPr lang="ar-SA" sz="1600" dirty="0">
              <a:solidFill>
                <a:srgbClr val="0000FF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2304256" cy="229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251520" y="2298484"/>
            <a:ext cx="4176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Alan always studies in the evening.</a:t>
            </a:r>
            <a:endParaRPr lang="ar-SA" sz="16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1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14" grpId="0" animBg="1"/>
      <p:bldP spid="1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23528" y="3946536"/>
            <a:ext cx="5760640" cy="1260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u="sng" dirty="0" smtClean="0"/>
              <a:t>4- Leo</a:t>
            </a:r>
            <a:endParaRPr lang="en-US" sz="2400" b="1" u="sng" dirty="0"/>
          </a:p>
          <a:p>
            <a:pPr algn="l"/>
            <a:r>
              <a:rPr lang="en-US" sz="2400" dirty="0"/>
              <a:t>usually / Saturdays</a:t>
            </a:r>
            <a:endParaRPr lang="en-US" sz="2400" dirty="0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23528" y="1498263"/>
            <a:ext cx="5760640" cy="1260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u="sng" dirty="0"/>
              <a:t>3- Adam</a:t>
            </a:r>
            <a:endParaRPr lang="en-US" sz="2400" b="1" u="sng" dirty="0"/>
          </a:p>
          <a:p>
            <a:pPr algn="l"/>
            <a:r>
              <a:rPr lang="en-US" sz="2400" dirty="0"/>
              <a:t>never / weekends</a:t>
            </a:r>
            <a:endParaRPr lang="en-US" sz="2400" dirty="0"/>
          </a:p>
        </p:txBody>
      </p:sp>
      <p:sp>
        <p:nvSpPr>
          <p:cNvPr id="15" name="مستطيل 14"/>
          <p:cNvSpPr/>
          <p:nvPr/>
        </p:nvSpPr>
        <p:spPr>
          <a:xfrm>
            <a:off x="395536" y="4725144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Leo usually exercises on Saturdays.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77693" y="2298484"/>
            <a:ext cx="4942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Adam never goes to school on weekends.</a:t>
            </a:r>
            <a:endParaRPr lang="ar-SA" sz="1600" dirty="0">
              <a:solidFill>
                <a:srgbClr val="0000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34" y="980728"/>
            <a:ext cx="2201404" cy="2544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934" y="3645024"/>
            <a:ext cx="2180679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54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14" grpId="0" animBg="1"/>
      <p:bldP spid="1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290086" y="3946536"/>
            <a:ext cx="6010106" cy="129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u="sng" dirty="0"/>
              <a:t>6 - Steve</a:t>
            </a:r>
            <a:endParaRPr lang="en-US" sz="2400" b="1" u="sng" dirty="0"/>
          </a:p>
          <a:p>
            <a:pPr algn="l"/>
            <a:r>
              <a:rPr lang="en-US" sz="2400" dirty="0"/>
              <a:t>sometimes / the evening</a:t>
            </a:r>
            <a:endParaRPr lang="en-US" sz="2400" dirty="0"/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23528" y="1498263"/>
            <a:ext cx="5760640" cy="129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u="sng" dirty="0"/>
              <a:t>5 - Khalid</a:t>
            </a:r>
            <a:endParaRPr lang="en-US" sz="2400" b="1" u="sng" dirty="0"/>
          </a:p>
          <a:p>
            <a:pPr algn="l"/>
            <a:r>
              <a:rPr lang="en-US" sz="2400" dirty="0"/>
              <a:t>always / after school</a:t>
            </a:r>
            <a:endParaRPr lang="en-US" sz="2400" dirty="0"/>
          </a:p>
        </p:txBody>
      </p:sp>
      <p:sp>
        <p:nvSpPr>
          <p:cNvPr id="15" name="مستطيل 14"/>
          <p:cNvSpPr/>
          <p:nvPr/>
        </p:nvSpPr>
        <p:spPr>
          <a:xfrm>
            <a:off x="251520" y="4725144"/>
            <a:ext cx="6082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Steve sometimes plays video games in the evening.</a:t>
            </a:r>
            <a:endParaRPr lang="ar-SA" sz="1600" dirty="0">
              <a:solidFill>
                <a:srgbClr val="0000FF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51520" y="2298484"/>
            <a:ext cx="5500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Khalid always does his homework after school.</a:t>
            </a:r>
            <a:endParaRPr lang="ar-SA" sz="1600" dirty="0">
              <a:solidFill>
                <a:srgbClr val="0000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46602"/>
            <a:ext cx="2160239" cy="2454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779753"/>
            <a:ext cx="2160240" cy="2290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7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14" grpId="0" animBg="1"/>
      <p:bldP spid="15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67544" y="98072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C. </a:t>
            </a:r>
            <a:r>
              <a:rPr lang="en-US" sz="2000" dirty="0"/>
              <a:t>Look at the activities in exercise B, and write sentences about </a:t>
            </a:r>
            <a:r>
              <a:rPr lang="en-US" sz="2000" dirty="0" smtClean="0"/>
              <a:t>yourself. Use </a:t>
            </a:r>
            <a:r>
              <a:rPr lang="en-US" sz="2000" dirty="0"/>
              <a:t>adverbs of frequency. Share them with a </a:t>
            </a:r>
            <a:r>
              <a:rPr lang="en-US" sz="2000" dirty="0" smtClean="0"/>
              <a:t>partner</a:t>
            </a:r>
            <a:endParaRPr lang="ar-SA" sz="2000" dirty="0"/>
          </a:p>
        </p:txBody>
      </p:sp>
      <p:sp>
        <p:nvSpPr>
          <p:cNvPr id="18" name="مستطيل 17"/>
          <p:cNvSpPr/>
          <p:nvPr/>
        </p:nvSpPr>
        <p:spPr>
          <a:xfrm>
            <a:off x="467544" y="2636912"/>
            <a:ext cx="8208912" cy="138499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Look at the activities in exercise B, and </a:t>
            </a:r>
            <a:r>
              <a:rPr lang="en-US" sz="2800" dirty="0" smtClean="0"/>
              <a:t>write sentences </a:t>
            </a:r>
            <a:r>
              <a:rPr lang="en-US" sz="2800" dirty="0"/>
              <a:t>about </a:t>
            </a:r>
            <a:r>
              <a:rPr lang="en-US" sz="2800" dirty="0" smtClean="0"/>
              <a:t>yourself. Use </a:t>
            </a:r>
            <a:r>
              <a:rPr lang="en-US" sz="2800" dirty="0"/>
              <a:t>adverbs of frequency. Share them with a partner.</a:t>
            </a:r>
            <a:endParaRPr lang="ar-SA" sz="2800" dirty="0">
              <a:solidFill>
                <a:srgbClr val="0000FF"/>
              </a:solidFill>
            </a:endParaRPr>
          </a:p>
        </p:txBody>
      </p:sp>
      <p:sp>
        <p:nvSpPr>
          <p:cNvPr id="25" name="مستطيل 2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46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8321"/>
            <a:ext cx="3024336" cy="166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724150" cy="215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97" y="3284984"/>
            <a:ext cx="2771775" cy="1936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2" y="2996952"/>
            <a:ext cx="274320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3491880" y="1303600"/>
            <a:ext cx="250202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Jeff and Rick always take </a:t>
            </a:r>
            <a:r>
              <a:rPr lang="en-US" dirty="0" smtClean="0"/>
              <a:t>the train </a:t>
            </a:r>
            <a:r>
              <a:rPr lang="en-US" dirty="0"/>
              <a:t>to work. </a:t>
            </a:r>
            <a:r>
              <a:rPr lang="en-US" dirty="0" smtClean="0"/>
              <a:t>Traffic </a:t>
            </a:r>
            <a:r>
              <a:rPr lang="en-US" dirty="0"/>
              <a:t>is bad </a:t>
            </a:r>
            <a:r>
              <a:rPr lang="en-US" dirty="0" smtClean="0"/>
              <a:t>in the </a:t>
            </a:r>
            <a:r>
              <a:rPr lang="en-US" dirty="0"/>
              <a:t>morning, so </a:t>
            </a:r>
            <a:r>
              <a:rPr lang="en-US" dirty="0" smtClean="0"/>
              <a:t>they never</a:t>
            </a:r>
            <a:r>
              <a:rPr lang="en-US" dirty="0"/>
              <a:t> </a:t>
            </a:r>
            <a:r>
              <a:rPr lang="en-US" dirty="0" smtClean="0"/>
              <a:t>drive </a:t>
            </a:r>
            <a:r>
              <a:rPr lang="en-US" dirty="0"/>
              <a:t>to work.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3222104" y="4509120"/>
            <a:ext cx="25020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Alex in working. He </a:t>
            </a:r>
            <a:r>
              <a:rPr lang="en-US" dirty="0" smtClean="0"/>
              <a:t>usually serves </a:t>
            </a:r>
            <a:r>
              <a:rPr lang="en-US" dirty="0"/>
              <a:t>breakfast in </a:t>
            </a:r>
            <a:r>
              <a:rPr lang="en-US" dirty="0" smtClean="0"/>
              <a:t>the morning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3203848" y="3212976"/>
            <a:ext cx="25020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Amal is waking up.</a:t>
            </a:r>
          </a:p>
          <a:p>
            <a:pPr algn="l"/>
            <a:r>
              <a:rPr lang="en-US" dirty="0"/>
              <a:t>She usually gets up early</a:t>
            </a:r>
          </a:p>
          <a:p>
            <a:pPr algn="l"/>
            <a:r>
              <a:rPr lang="en-US" dirty="0"/>
              <a:t>in the morning.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70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Listening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772816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Listen to Jeff ’s typical day. Tick </a:t>
            </a:r>
            <a:r>
              <a:rPr lang="en-US" sz="2400" dirty="0" smtClean="0"/>
              <a:t>(  √  ) </a:t>
            </a:r>
            <a:r>
              <a:rPr lang="en-US" sz="2400" dirty="0"/>
              <a:t>the things he does.</a:t>
            </a:r>
            <a:endParaRPr lang="ar-SA" sz="2400" b="1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9552" y="2366878"/>
            <a:ext cx="7686128" cy="2862322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dirty="0"/>
              <a:t>1. </a:t>
            </a:r>
            <a:r>
              <a:rPr lang="en-US" sz="2400" dirty="0"/>
              <a:t>___ Jeff usually exercises before breakfast.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2. </a:t>
            </a:r>
            <a:r>
              <a:rPr lang="en-US" sz="2400" dirty="0"/>
              <a:t>___ He rides the bus to school.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3. </a:t>
            </a:r>
            <a:r>
              <a:rPr lang="en-US" sz="2400" dirty="0"/>
              <a:t>___ He does his homework after practice.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4. </a:t>
            </a:r>
            <a:r>
              <a:rPr lang="en-US" sz="2400" dirty="0"/>
              <a:t>___ Jeff plays tennis on weekends.</a:t>
            </a:r>
          </a:p>
          <a:p>
            <a:pPr algn="l">
              <a:lnSpc>
                <a:spcPct val="150000"/>
              </a:lnSpc>
            </a:pPr>
            <a:r>
              <a:rPr lang="en-US" sz="2400" b="1" dirty="0"/>
              <a:t>5. </a:t>
            </a:r>
            <a:r>
              <a:rPr lang="en-US" sz="2400" dirty="0"/>
              <a:t>___ He never meets his friends on weeknights.</a:t>
            </a:r>
            <a:endParaRPr lang="ar-SA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5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20" name="مستطيل 19"/>
          <p:cNvSpPr/>
          <p:nvPr/>
        </p:nvSpPr>
        <p:spPr>
          <a:xfrm>
            <a:off x="323528" y="920914"/>
            <a:ext cx="3888432" cy="70788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Pronunciation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8168" y="1772816"/>
            <a:ext cx="8440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 smtClean="0">
                <a:solidFill>
                  <a:srgbClr val="0000FF"/>
                </a:solidFill>
              </a:rPr>
              <a:t>Listen</a:t>
            </a:r>
            <a:r>
              <a:rPr lang="en-US" sz="2000" b="1" dirty="0"/>
              <a:t>. </a:t>
            </a:r>
            <a:r>
              <a:rPr lang="en-US" sz="2000" dirty="0"/>
              <a:t>Listen to the pronunciation of </a:t>
            </a:r>
            <a:r>
              <a:rPr lang="en-US" sz="2000" b="1" i="1" dirty="0">
                <a:solidFill>
                  <a:srgbClr val="FF0000"/>
                </a:solidFill>
              </a:rPr>
              <a:t>Does he </a:t>
            </a:r>
            <a:r>
              <a:rPr lang="en-US" sz="2000" dirty="0"/>
              <a:t>and </a:t>
            </a:r>
            <a:r>
              <a:rPr lang="en-US" sz="2000" b="1" i="1" dirty="0">
                <a:solidFill>
                  <a:srgbClr val="FF0000"/>
                </a:solidFill>
              </a:rPr>
              <a:t>Does she</a:t>
            </a:r>
            <a:r>
              <a:rPr lang="en-US" sz="2000" dirty="0"/>
              <a:t>. Notice how the words are pronounced </a:t>
            </a:r>
            <a:r>
              <a:rPr lang="en-US" sz="2000" dirty="0" smtClean="0"/>
              <a:t>together. Then </a:t>
            </a:r>
            <a:r>
              <a:rPr lang="en-US" sz="2000" dirty="0"/>
              <a:t>practice.</a:t>
            </a:r>
            <a:endParaRPr lang="ar-SA" sz="2000" b="1" dirty="0"/>
          </a:p>
        </p:txBody>
      </p:sp>
      <p:sp>
        <p:nvSpPr>
          <p:cNvPr id="9" name="مستطيل 8"/>
          <p:cNvSpPr/>
          <p:nvPr/>
        </p:nvSpPr>
        <p:spPr>
          <a:xfrm>
            <a:off x="360040" y="2839576"/>
            <a:ext cx="8388424" cy="149015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Does she </a:t>
            </a:r>
            <a:r>
              <a:rPr lang="en-US" sz="3200" dirty="0"/>
              <a:t>get up early? </a:t>
            </a:r>
            <a:endParaRPr lang="en-US" sz="3200" dirty="0" smtClean="0"/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Does </a:t>
            </a:r>
            <a:r>
              <a:rPr lang="en-US" sz="3200" b="1" dirty="0">
                <a:solidFill>
                  <a:srgbClr val="FF0000"/>
                </a:solidFill>
              </a:rPr>
              <a:t>he </a:t>
            </a:r>
            <a:r>
              <a:rPr lang="en-US" sz="3200" dirty="0"/>
              <a:t>exercise every day?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2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8" y="920914"/>
            <a:ext cx="3888432" cy="70788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Conversation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23528" y="1772816"/>
            <a:ext cx="46487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Fahd:</a:t>
            </a:r>
            <a:r>
              <a:rPr lang="en-US" sz="2000" b="1" dirty="0"/>
              <a:t> </a:t>
            </a:r>
            <a:r>
              <a:rPr lang="en-US" sz="2000" dirty="0"/>
              <a:t>Hi, Ryan. Where are </a:t>
            </a:r>
            <a:r>
              <a:rPr lang="en-US" sz="2000" dirty="0" smtClean="0"/>
              <a:t>you going</a:t>
            </a:r>
            <a:r>
              <a:rPr lang="en-US" sz="2000" dirty="0"/>
              <a:t>?</a:t>
            </a:r>
          </a:p>
          <a:p>
            <a:pPr algn="l"/>
            <a:r>
              <a:rPr lang="en-US" sz="2000" b="1" dirty="0">
                <a:solidFill>
                  <a:srgbClr val="3333FF"/>
                </a:solidFill>
              </a:rPr>
              <a:t>Ryan:</a:t>
            </a:r>
            <a:r>
              <a:rPr lang="en-US" sz="2000" b="1" dirty="0"/>
              <a:t> </a:t>
            </a:r>
            <a:r>
              <a:rPr lang="en-US" sz="2000" dirty="0"/>
              <a:t>To the gym. I usually work out </a:t>
            </a:r>
            <a:r>
              <a:rPr lang="en-US" sz="2000" dirty="0" smtClean="0"/>
              <a:t>for about </a:t>
            </a:r>
            <a:r>
              <a:rPr lang="en-US" sz="2000" dirty="0"/>
              <a:t>an hour in the afternoon. </a:t>
            </a:r>
            <a:r>
              <a:rPr lang="en-US" sz="2000" dirty="0" smtClean="0">
                <a:solidFill>
                  <a:srgbClr val="3333FF"/>
                </a:solidFill>
              </a:rPr>
              <a:t>Where are </a:t>
            </a:r>
            <a:r>
              <a:rPr lang="en-US" sz="2000" dirty="0">
                <a:solidFill>
                  <a:srgbClr val="3333FF"/>
                </a:solidFill>
              </a:rPr>
              <a:t>you off to?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Fahd:</a:t>
            </a:r>
            <a:r>
              <a:rPr lang="en-US" sz="2000" b="1" dirty="0"/>
              <a:t> </a:t>
            </a:r>
            <a:r>
              <a:rPr lang="en-US" sz="2000" dirty="0"/>
              <a:t>To martial arts class.</a:t>
            </a:r>
          </a:p>
          <a:p>
            <a:pPr algn="l"/>
            <a:r>
              <a:rPr lang="en-US" sz="2000" b="1" dirty="0">
                <a:solidFill>
                  <a:srgbClr val="3333FF"/>
                </a:solidFill>
              </a:rPr>
              <a:t>Ryan:</a:t>
            </a:r>
            <a:r>
              <a:rPr lang="en-US" sz="2000" b="1" dirty="0"/>
              <a:t> </a:t>
            </a:r>
            <a:r>
              <a:rPr lang="en-US" sz="2000" dirty="0"/>
              <a:t>That’s </a:t>
            </a:r>
            <a:r>
              <a:rPr lang="en-US" sz="2000" dirty="0">
                <a:solidFill>
                  <a:srgbClr val="3333FF"/>
                </a:solidFill>
              </a:rPr>
              <a:t>awesome</a:t>
            </a:r>
            <a:r>
              <a:rPr lang="en-US" sz="2000" dirty="0"/>
              <a:t>! What are you</a:t>
            </a:r>
          </a:p>
          <a:p>
            <a:pPr algn="l"/>
            <a:r>
              <a:rPr lang="en-US" sz="2000" dirty="0"/>
              <a:t>learning?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Fahd:</a:t>
            </a:r>
            <a:r>
              <a:rPr lang="en-US" sz="2000" b="1" dirty="0"/>
              <a:t> </a:t>
            </a:r>
            <a:r>
              <a:rPr lang="en-US" sz="2000" dirty="0"/>
              <a:t>Well, right now, I’m learning </a:t>
            </a:r>
            <a:r>
              <a:rPr lang="en-US" sz="2000" dirty="0" smtClean="0"/>
              <a:t>some difficult </a:t>
            </a:r>
            <a:r>
              <a:rPr lang="en-US" sz="2000" dirty="0"/>
              <a:t>karate moves. But </a:t>
            </a:r>
            <a:r>
              <a:rPr lang="en-US" sz="2000" dirty="0" smtClean="0"/>
              <a:t>sometimes we </a:t>
            </a:r>
            <a:r>
              <a:rPr lang="en-US" sz="2000" dirty="0"/>
              <a:t>do special exercises to learn how </a:t>
            </a:r>
            <a:r>
              <a:rPr lang="en-US" sz="2000" dirty="0" smtClean="0"/>
              <a:t>to concentrate</a:t>
            </a:r>
            <a:r>
              <a:rPr lang="en-US" sz="2000" dirty="0"/>
              <a:t>. Come along some time.</a:t>
            </a:r>
            <a:endParaRPr lang="ar-SA" sz="20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76" y="980728"/>
            <a:ext cx="3781425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268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2736"/>
            <a:ext cx="5096203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46" y="3136370"/>
            <a:ext cx="3810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288822" y="980728"/>
            <a:ext cx="3724033" cy="52322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About the Conversation</a:t>
            </a:r>
            <a:endParaRPr lang="ar-SA" sz="2800" dirty="0"/>
          </a:p>
        </p:txBody>
      </p:sp>
      <p:sp>
        <p:nvSpPr>
          <p:cNvPr id="9" name="مستطيل 8"/>
          <p:cNvSpPr/>
          <p:nvPr/>
        </p:nvSpPr>
        <p:spPr>
          <a:xfrm>
            <a:off x="323528" y="2277176"/>
            <a:ext cx="8496944" cy="2736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dirty="0"/>
              <a:t>1. What does Ryan usually do in the afternoons?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2. What kind of lesson does Fahd have?</a:t>
            </a:r>
          </a:p>
          <a:p>
            <a:pPr algn="l">
              <a:lnSpc>
                <a:spcPct val="200000"/>
              </a:lnSpc>
            </a:pPr>
            <a:r>
              <a:rPr lang="en-US" sz="2400" dirty="0"/>
              <a:t>3. What is he learning now?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611560" y="2895631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 usually works out for about an hour.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611560" y="3645328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 has a karate lesson. / He has a martial arts class.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11561" y="4365408"/>
            <a:ext cx="6048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</a:rPr>
              <a:t>He’s learning some difficult karate moves.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/>
      <p:bldP spid="13" grpId="0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395536" y="1052736"/>
            <a:ext cx="2018566" cy="64633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Your Turn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95536" y="1916832"/>
            <a:ext cx="8280920" cy="95410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800" dirty="0"/>
              <a:t>Find someone in your class </a:t>
            </a:r>
            <a:r>
              <a:rPr lang="en-US" sz="2800" dirty="0" smtClean="0"/>
              <a:t>who does </a:t>
            </a:r>
            <a:r>
              <a:rPr lang="en-US" sz="2800" dirty="0"/>
              <a:t>each of the activities.</a:t>
            </a:r>
            <a:endParaRPr lang="ar-SA" sz="28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455074"/>
            <a:ext cx="8280920" cy="265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70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92922"/>
            <a:ext cx="3528392" cy="70788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About You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23528" y="2228671"/>
            <a:ext cx="8424936" cy="3060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2400" dirty="0"/>
              <a:t>1. Do you take any lessons? What kind?</a:t>
            </a:r>
          </a:p>
          <a:p>
            <a:pPr algn="l">
              <a:lnSpc>
                <a:spcPct val="250000"/>
              </a:lnSpc>
            </a:pPr>
            <a:r>
              <a:rPr lang="en-US" sz="2400" dirty="0"/>
              <a:t>2. What do you usually do on Thursdays?</a:t>
            </a:r>
          </a:p>
          <a:p>
            <a:pPr algn="l">
              <a:lnSpc>
                <a:spcPct val="250000"/>
              </a:lnSpc>
            </a:pPr>
            <a:r>
              <a:rPr lang="en-US" sz="2400" dirty="0"/>
              <a:t>3. What do you never do on Thursdays?</a:t>
            </a:r>
            <a:endParaRPr lang="ar-SA" sz="24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23528" y="920914"/>
            <a:ext cx="302433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Reading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632599" y="1033572"/>
            <a:ext cx="245156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800" b="1" dirty="0" smtClean="0"/>
              <a:t>Before Reading</a:t>
            </a:r>
            <a:endParaRPr lang="ar-SA" sz="2800" dirty="0"/>
          </a:p>
        </p:txBody>
      </p:sp>
      <p:sp>
        <p:nvSpPr>
          <p:cNvPr id="11" name="مستطيل 10"/>
          <p:cNvSpPr/>
          <p:nvPr/>
        </p:nvSpPr>
        <p:spPr>
          <a:xfrm>
            <a:off x="395535" y="192902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Do you have a school newspaper or web </a:t>
            </a:r>
            <a:r>
              <a:rPr lang="en-US" sz="2400" dirty="0" smtClean="0"/>
              <a:t>page? What </a:t>
            </a:r>
            <a:r>
              <a:rPr lang="en-US" sz="2400" dirty="0"/>
              <a:t>information does it have?</a:t>
            </a:r>
            <a:endParaRPr lang="ar-SA" sz="2400" dirty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5357395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933" y="2560548"/>
            <a:ext cx="3126539" cy="31007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76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1" grpId="0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2483768" y="1319277"/>
            <a:ext cx="637030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Ahmed</a:t>
            </a:r>
          </a:p>
          <a:p>
            <a:pPr algn="l"/>
            <a:r>
              <a:rPr lang="en-US" sz="2000" b="1" u="sng" dirty="0">
                <a:solidFill>
                  <a:srgbClr val="3333FF"/>
                </a:solidFill>
              </a:rPr>
              <a:t>Jeddah, Saudi </a:t>
            </a:r>
            <a:r>
              <a:rPr lang="en-US" sz="2000" b="1" u="sng" dirty="0" smtClean="0">
                <a:solidFill>
                  <a:srgbClr val="3333FF"/>
                </a:solidFill>
              </a:rPr>
              <a:t>Arabia</a:t>
            </a:r>
          </a:p>
          <a:p>
            <a:pPr algn="l"/>
            <a:r>
              <a:rPr lang="en-US" sz="2000" dirty="0" smtClean="0"/>
              <a:t>I </a:t>
            </a:r>
            <a:r>
              <a:rPr lang="en-US" sz="2000" dirty="0"/>
              <a:t>usually arrive at school before 8 A.M. Assembly is at 8, </a:t>
            </a:r>
            <a:r>
              <a:rPr lang="en-US" sz="2000" dirty="0" smtClean="0"/>
              <a:t>and we </a:t>
            </a:r>
            <a:r>
              <a:rPr lang="en-US" sz="2000" dirty="0"/>
              <a:t>always sing the Saudi </a:t>
            </a:r>
            <a:r>
              <a:rPr lang="en-US" sz="2000" dirty="0" smtClean="0"/>
              <a:t>national anthem</a:t>
            </a:r>
            <a:r>
              <a:rPr lang="en-US" sz="2000" dirty="0"/>
              <a:t>. After </a:t>
            </a:r>
            <a:r>
              <a:rPr lang="en-US" sz="2000" dirty="0" smtClean="0"/>
              <a:t>assembly, we </a:t>
            </a:r>
            <a:r>
              <a:rPr lang="en-US" sz="2000" dirty="0"/>
              <a:t>go straight to the classroom. We have six classes a </a:t>
            </a:r>
            <a:r>
              <a:rPr lang="en-US" sz="2000" dirty="0" smtClean="0"/>
              <a:t>day. Each </a:t>
            </a:r>
            <a:r>
              <a:rPr lang="en-US" sz="2000" dirty="0"/>
              <a:t>one lasts 45 minutes. We only leave our classroom </a:t>
            </a:r>
            <a:r>
              <a:rPr lang="en-US" sz="2000" dirty="0" smtClean="0"/>
              <a:t>for subjects like computer</a:t>
            </a:r>
            <a:r>
              <a:rPr lang="en-US" sz="2000" dirty="0"/>
              <a:t>, PE, and art. School fi </a:t>
            </a:r>
            <a:r>
              <a:rPr lang="en-US" sz="2000" dirty="0" err="1"/>
              <a:t>nishes</a:t>
            </a:r>
            <a:r>
              <a:rPr lang="en-US" sz="2000" dirty="0"/>
              <a:t> at 2:45 P.M.,</a:t>
            </a:r>
          </a:p>
          <a:p>
            <a:pPr algn="l"/>
            <a:r>
              <a:rPr lang="en-US" sz="2000" dirty="0"/>
              <a:t>but there is an optional seventh period for students who </a:t>
            </a:r>
            <a:r>
              <a:rPr lang="en-US" sz="2000" dirty="0" smtClean="0"/>
              <a:t>want extra </a:t>
            </a:r>
            <a:r>
              <a:rPr lang="en-US" sz="2000" dirty="0"/>
              <a:t>tutoring. There are after-school clubs. I’m a member </a:t>
            </a:r>
            <a:r>
              <a:rPr lang="en-US" sz="2000" dirty="0" smtClean="0"/>
              <a:t>of the </a:t>
            </a:r>
            <a:r>
              <a:rPr lang="en-US" sz="2000" dirty="0"/>
              <a:t>football club, so </a:t>
            </a:r>
            <a:r>
              <a:rPr lang="en-US" sz="2000" dirty="0" smtClean="0"/>
              <a:t>I sometimes </a:t>
            </a:r>
            <a:r>
              <a:rPr lang="en-US" sz="2000" dirty="0"/>
              <a:t>stay after school and </a:t>
            </a:r>
            <a:r>
              <a:rPr lang="en-US" sz="2000" dirty="0" smtClean="0"/>
              <a:t>play football</a:t>
            </a:r>
            <a:r>
              <a:rPr lang="en-US" sz="2000" dirty="0"/>
              <a:t>.</a:t>
            </a:r>
            <a:r>
              <a:rPr lang="en-US" sz="2000" dirty="0" smtClean="0"/>
              <a:t>.</a:t>
            </a:r>
            <a:endParaRPr lang="ar-SA" sz="20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232248" cy="4193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4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251520" y="948784"/>
            <a:ext cx="5472608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/>
              <a:t>My school is in a village on the Aguarico River. I </a:t>
            </a:r>
            <a:r>
              <a:rPr lang="en-US" sz="2000" dirty="0" smtClean="0"/>
              <a:t>live far </a:t>
            </a:r>
            <a:r>
              <a:rPr lang="en-US" sz="2000" dirty="0"/>
              <a:t>from the school, so I need to get up at 5 A.M. I go </a:t>
            </a:r>
            <a:r>
              <a:rPr lang="en-US" sz="2000" dirty="0" smtClean="0"/>
              <a:t>to school </a:t>
            </a:r>
            <a:r>
              <a:rPr lang="en-US" sz="2000" dirty="0"/>
              <a:t>by canoe, but when it rains a lot I stay at </a:t>
            </a:r>
            <a:r>
              <a:rPr lang="en-US" sz="2000" dirty="0" smtClean="0"/>
              <a:t>home. Our </a:t>
            </a:r>
            <a:r>
              <a:rPr lang="en-US" sz="2000" dirty="0"/>
              <a:t>school has 46 students and two classrooms. </a:t>
            </a:r>
            <a:r>
              <a:rPr lang="en-US" sz="2000" dirty="0" smtClean="0"/>
              <a:t>There are </a:t>
            </a:r>
            <a:r>
              <a:rPr lang="en-US" sz="2000" dirty="0"/>
              <a:t>two teachers, one for grades 1–3, the other </a:t>
            </a:r>
            <a:r>
              <a:rPr lang="en-US" sz="2000" dirty="0" smtClean="0"/>
              <a:t>for grades </a:t>
            </a:r>
            <a:r>
              <a:rPr lang="en-US" sz="2000" dirty="0"/>
              <a:t>4–6. We study all the subjects in Quechua, </a:t>
            </a:r>
            <a:r>
              <a:rPr lang="en-US" sz="2000" dirty="0" smtClean="0"/>
              <a:t>our first </a:t>
            </a:r>
            <a:r>
              <a:rPr lang="en-US" sz="2000" dirty="0"/>
              <a:t>language, but we also learn Spanish. Our </a:t>
            </a:r>
            <a:r>
              <a:rPr lang="en-US" sz="2000" dirty="0" smtClean="0"/>
              <a:t>school has </a:t>
            </a:r>
            <a:r>
              <a:rPr lang="en-US" sz="2000" dirty="0"/>
              <a:t>a generator for electricity, and it has </a:t>
            </a:r>
            <a:r>
              <a:rPr lang="en-US" sz="2000" dirty="0" smtClean="0"/>
              <a:t>a computer</a:t>
            </a:r>
            <a:r>
              <a:rPr lang="en-US" sz="2000" dirty="0"/>
              <a:t>.</a:t>
            </a:r>
            <a:endParaRPr lang="ar-SA" sz="2000" dirty="0"/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02433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192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419872" y="1641574"/>
            <a:ext cx="25020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Fernando is at work. He</a:t>
            </a:r>
          </a:p>
          <a:p>
            <a:pPr algn="l"/>
            <a:r>
              <a:rPr lang="en-US" dirty="0"/>
              <a:t>always checks his email</a:t>
            </a:r>
          </a:p>
          <a:p>
            <a:pPr algn="l"/>
            <a:r>
              <a:rPr lang="en-US" dirty="0"/>
              <a:t>after lunch.</a:t>
            </a:r>
            <a:endParaRPr lang="ar-SA" dirty="0"/>
          </a:p>
        </p:txBody>
      </p:sp>
      <p:sp>
        <p:nvSpPr>
          <p:cNvPr id="21" name="مستطيل 20"/>
          <p:cNvSpPr/>
          <p:nvPr/>
        </p:nvSpPr>
        <p:spPr>
          <a:xfrm>
            <a:off x="2771800" y="4521894"/>
            <a:ext cx="25020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Fernando is at work. He</a:t>
            </a:r>
          </a:p>
          <a:p>
            <a:pPr algn="l"/>
            <a:r>
              <a:rPr lang="en-US" dirty="0"/>
              <a:t>always checks his email</a:t>
            </a:r>
          </a:p>
          <a:p>
            <a:pPr algn="l"/>
            <a:r>
              <a:rPr lang="en-US" dirty="0"/>
              <a:t>after lunch.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6174432" y="2577678"/>
            <a:ext cx="25020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Bob is riding home from</a:t>
            </a:r>
          </a:p>
          <a:p>
            <a:pPr algn="l"/>
            <a:r>
              <a:rPr lang="en-US" dirty="0"/>
              <a:t>work. He usually goes to</a:t>
            </a:r>
          </a:p>
          <a:p>
            <a:pPr algn="l"/>
            <a:r>
              <a:rPr lang="en-US" dirty="0"/>
              <a:t>work by bike.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4" y="976883"/>
            <a:ext cx="2955032" cy="2524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74641"/>
            <a:ext cx="2883024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5" y="3698329"/>
            <a:ext cx="2275969" cy="2466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497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323528" y="972017"/>
            <a:ext cx="2514022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3200" b="1" dirty="0"/>
              <a:t>After Reading</a:t>
            </a:r>
            <a:endParaRPr lang="ar-SA" sz="3200" dirty="0"/>
          </a:p>
        </p:txBody>
      </p:sp>
      <p:sp>
        <p:nvSpPr>
          <p:cNvPr id="13" name="مستطيل 12"/>
          <p:cNvSpPr/>
          <p:nvPr/>
        </p:nvSpPr>
        <p:spPr>
          <a:xfrm>
            <a:off x="323528" y="2541201"/>
            <a:ext cx="8424936" cy="201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dirty="0"/>
              <a:t>Underline or list the things and activities that are </a:t>
            </a:r>
            <a:r>
              <a:rPr lang="en-US" sz="2800" dirty="0" smtClean="0"/>
              <a:t>different </a:t>
            </a:r>
            <a:r>
              <a:rPr lang="en-US" sz="2800" dirty="0"/>
              <a:t>from your school. Compare with a partner.</a:t>
            </a:r>
            <a:endParaRPr lang="ar-SA" sz="2800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56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black"/>
                  </a:solidFill>
                  <a:latin typeface="Forte" pitchFamily="66" charset="0"/>
                </a:rPr>
                <a:t>Main Page</a:t>
              </a:r>
              <a:endParaRPr lang="ar-SA" sz="2800" dirty="0">
                <a:solidFill>
                  <a:prstClr val="black"/>
                </a:solidFill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Previous</a:t>
              </a:r>
              <a:endParaRPr lang="ar-SA" sz="20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solidFill>
                    <a:prstClr val="white"/>
                  </a:solidFill>
                  <a:latin typeface="Forte" pitchFamily="66" charset="0"/>
                </a:rPr>
                <a:t>Next</a:t>
              </a:r>
              <a:endParaRPr lang="ar-SA" sz="2800" dirty="0">
                <a:solidFill>
                  <a:prstClr val="white"/>
                </a:solidFill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064930"/>
            <a:ext cx="302433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r>
              <a:rPr lang="en-US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prstClr val="black"/>
                </a:solidFill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Articulate Extrabold" pitchFamily="2" charset="0"/>
              </a:rPr>
              <a:t>Writing </a:t>
            </a:r>
            <a:endParaRPr lang="ar-SA" sz="3200" dirty="0">
              <a:solidFill>
                <a:prstClr val="black"/>
              </a:solidFill>
              <a:latin typeface="Articulate Extrabold" pitchFamily="2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3284984"/>
            <a:ext cx="8424936" cy="646331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600" dirty="0"/>
              <a:t>Write about a typical day at your school.</a:t>
            </a:r>
            <a:endParaRPr lang="ar-SA" sz="3600" dirty="0">
              <a:solidFill>
                <a:prstClr val="white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823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0" name="مستطيل 9"/>
          <p:cNvSpPr/>
          <p:nvPr/>
        </p:nvSpPr>
        <p:spPr>
          <a:xfrm>
            <a:off x="395536" y="1136938"/>
            <a:ext cx="3024336" cy="70788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Project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89388" y="2708920"/>
            <a:ext cx="8187068" cy="267765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800" dirty="0"/>
              <a:t>Work in a group. Research routines of schools around</a:t>
            </a:r>
          </a:p>
          <a:p>
            <a:pPr algn="l">
              <a:lnSpc>
                <a:spcPct val="200000"/>
              </a:lnSpc>
            </a:pPr>
            <a:r>
              <a:rPr lang="en-US" sz="2800" dirty="0"/>
              <a:t>the world. Write how they are like or diff </a:t>
            </a:r>
            <a:r>
              <a:rPr lang="en-US" sz="2800" dirty="0" err="1"/>
              <a:t>erent</a:t>
            </a:r>
            <a:endParaRPr lang="en-US" sz="2800" dirty="0"/>
          </a:p>
          <a:p>
            <a:pPr algn="l">
              <a:lnSpc>
                <a:spcPct val="200000"/>
              </a:lnSpc>
            </a:pPr>
            <a:r>
              <a:rPr lang="en-US" sz="2800" dirty="0"/>
              <a:t>from your school.</a:t>
            </a:r>
            <a:endParaRPr lang="ar-SA" sz="2800" dirty="0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4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96136" y="2361654"/>
            <a:ext cx="288032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Mr. </a:t>
            </a:r>
            <a:r>
              <a:rPr lang="en-US" dirty="0" err="1"/>
              <a:t>Zaheer</a:t>
            </a:r>
            <a:r>
              <a:rPr lang="en-US" dirty="0"/>
              <a:t> Abbas and </a:t>
            </a:r>
            <a:r>
              <a:rPr lang="en-US" dirty="0" smtClean="0"/>
              <a:t>his family </a:t>
            </a:r>
            <a:r>
              <a:rPr lang="en-US" dirty="0"/>
              <a:t>are </a:t>
            </a:r>
            <a:r>
              <a:rPr lang="en-US" dirty="0" smtClean="0"/>
              <a:t>eating. They always have </a:t>
            </a:r>
            <a:r>
              <a:rPr lang="en-US" dirty="0"/>
              <a:t>dinner together.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2987824" y="4437112"/>
            <a:ext cx="25020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Ali is doing </a:t>
            </a:r>
            <a:r>
              <a:rPr lang="en-US" dirty="0" smtClean="0"/>
              <a:t>his homework. He </a:t>
            </a:r>
            <a:r>
              <a:rPr lang="en-US" dirty="0"/>
              <a:t>usually </a:t>
            </a:r>
            <a:r>
              <a:rPr lang="en-US" dirty="0" smtClean="0"/>
              <a:t>studies before </a:t>
            </a:r>
            <a:r>
              <a:rPr lang="en-US" dirty="0"/>
              <a:t>dinner.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2915816" y="1569566"/>
            <a:ext cx="269024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Takeshi is going back </a:t>
            </a:r>
            <a:r>
              <a:rPr lang="en-US" dirty="0" smtClean="0"/>
              <a:t>home. He </a:t>
            </a:r>
            <a:r>
              <a:rPr lang="en-US" dirty="0"/>
              <a:t>is a lawyer and he </a:t>
            </a:r>
            <a:r>
              <a:rPr lang="en-US" dirty="0" smtClean="0"/>
              <a:t>usually works late</a:t>
            </a:r>
            <a:r>
              <a:rPr lang="en-US" dirty="0"/>
              <a:t>.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2575857" cy="2686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3050282" cy="272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45024"/>
            <a:ext cx="2575858" cy="2542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5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70590"/>
            <a:ext cx="2150030" cy="2170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88" y="908720"/>
            <a:ext cx="284008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08720"/>
            <a:ext cx="2968758" cy="3682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مستطيل 15"/>
          <p:cNvSpPr/>
          <p:nvPr/>
        </p:nvSpPr>
        <p:spPr>
          <a:xfrm>
            <a:off x="7565443" y="4725144"/>
            <a:ext cx="111101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It’s noon.</a:t>
            </a:r>
          </a:p>
          <a:p>
            <a:pPr algn="l"/>
            <a:r>
              <a:rPr lang="en-US" dirty="0"/>
              <a:t>It’s 12:00 (noon).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6010266" y="4653136"/>
            <a:ext cx="139016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It’s </a:t>
            </a:r>
            <a:r>
              <a:rPr lang="en-US" dirty="0" smtClean="0"/>
              <a:t>six o’clock in </a:t>
            </a:r>
            <a:r>
              <a:rPr lang="en-US" dirty="0"/>
              <a:t>the </a:t>
            </a:r>
            <a:r>
              <a:rPr lang="en-US" dirty="0" smtClean="0"/>
              <a:t>morning. It’s 6:00 A.M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22" name="مستطيل 21"/>
          <p:cNvSpPr/>
          <p:nvPr/>
        </p:nvSpPr>
        <p:spPr>
          <a:xfrm>
            <a:off x="4211960" y="4748951"/>
            <a:ext cx="13901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It’s seven </a:t>
            </a:r>
            <a:r>
              <a:rPr lang="en-US" dirty="0" smtClean="0"/>
              <a:t>thirty in </a:t>
            </a:r>
            <a:r>
              <a:rPr lang="en-US" dirty="0"/>
              <a:t>the evening.</a:t>
            </a:r>
          </a:p>
          <a:p>
            <a:pPr algn="l"/>
            <a:r>
              <a:rPr lang="en-US" dirty="0"/>
              <a:t>It’s 7:30 P.M.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2699792" y="4748951"/>
            <a:ext cx="13901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It’s one </a:t>
            </a:r>
            <a:r>
              <a:rPr lang="en-US" dirty="0" smtClean="0"/>
              <a:t>fifteen in the afternoon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It’s 1:15 P.M.</a:t>
            </a:r>
            <a:endParaRPr lang="ar-S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885692" y="4437112"/>
            <a:ext cx="13901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It’s seven </a:t>
            </a:r>
            <a:r>
              <a:rPr lang="en-US" dirty="0" smtClean="0"/>
              <a:t>thirty in </a:t>
            </a:r>
            <a:r>
              <a:rPr lang="en-US" dirty="0"/>
              <a:t>the evening.</a:t>
            </a:r>
          </a:p>
          <a:p>
            <a:pPr algn="l"/>
            <a:r>
              <a:rPr lang="en-US" dirty="0"/>
              <a:t>It’s 7:30 P.M.</a:t>
            </a:r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373524" y="4437112"/>
            <a:ext cx="13901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dirty="0"/>
              <a:t>It’s one </a:t>
            </a:r>
            <a:r>
              <a:rPr lang="en-US" dirty="0" smtClean="0"/>
              <a:t>fifteen in the afternoon</a:t>
            </a:r>
            <a:r>
              <a:rPr lang="en-US" dirty="0"/>
              <a:t>.</a:t>
            </a:r>
          </a:p>
          <a:p>
            <a:pPr algn="l"/>
            <a:r>
              <a:rPr lang="en-US" dirty="0"/>
              <a:t>It’s 1:15 P.M.</a:t>
            </a:r>
            <a:endParaRPr lang="ar-S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4" y="980728"/>
            <a:ext cx="2902331" cy="3237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24" y="2708920"/>
            <a:ext cx="1626640" cy="33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28" y="2564904"/>
            <a:ext cx="2205732" cy="354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56" y="1167904"/>
            <a:ext cx="2336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869" y="1256804"/>
            <a:ext cx="2133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393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3" name="مستطيل 2"/>
          <p:cNvSpPr/>
          <p:nvPr/>
        </p:nvSpPr>
        <p:spPr>
          <a:xfrm>
            <a:off x="495087" y="1177588"/>
            <a:ext cx="2348721" cy="52322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 </a:t>
            </a:r>
            <a:r>
              <a:rPr lang="en-US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√</a:t>
            </a:r>
            <a:r>
              <a:rPr lang="en-US" sz="2800" b="1" dirty="0" smtClean="0"/>
              <a:t> Quick </a:t>
            </a:r>
            <a:r>
              <a:rPr lang="en-US" sz="2800" b="1" dirty="0"/>
              <a:t>Check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395536" y="2924944"/>
            <a:ext cx="8352928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A. Vocabulary</a:t>
            </a:r>
            <a:r>
              <a:rPr lang="en-US" sz="3200" b="1" dirty="0" smtClean="0"/>
              <a:t>. </a:t>
            </a:r>
            <a:r>
              <a:rPr lang="en-US" sz="3200" dirty="0"/>
              <a:t>What activities on page 14 do you do every day? Write them in order from morning to night..</a:t>
            </a:r>
            <a:endParaRPr lang="en-US" sz="3200" dirty="0" smtClean="0"/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41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9" name="مستطيل 8"/>
          <p:cNvSpPr/>
          <p:nvPr/>
        </p:nvSpPr>
        <p:spPr>
          <a:xfrm>
            <a:off x="323528" y="1167135"/>
            <a:ext cx="8424935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B. Comprehension</a:t>
            </a:r>
            <a:r>
              <a:rPr lang="en-US" sz="2400" b="1" dirty="0" smtClean="0"/>
              <a:t>.</a:t>
            </a:r>
            <a:r>
              <a:rPr lang="en-US" sz="2400" dirty="0"/>
              <a:t> </a:t>
            </a:r>
            <a:r>
              <a:rPr lang="en-US" sz="2400" dirty="0"/>
              <a:t>Answer </a:t>
            </a:r>
            <a:r>
              <a:rPr lang="en-US" sz="2400" b="1" i="1" dirty="0">
                <a:solidFill>
                  <a:srgbClr val="3333FF"/>
                </a:solidFill>
              </a:rPr>
              <a:t>yes</a:t>
            </a:r>
            <a:r>
              <a:rPr lang="en-US" sz="2400" b="1" i="1" dirty="0"/>
              <a:t> </a:t>
            </a:r>
            <a:r>
              <a:rPr lang="en-US" sz="2400" dirty="0"/>
              <a:t>or </a:t>
            </a:r>
            <a:r>
              <a:rPr lang="en-US" sz="2400" b="1" i="1" dirty="0">
                <a:solidFill>
                  <a:srgbClr val="3333FF"/>
                </a:solidFill>
              </a:rPr>
              <a:t>no</a:t>
            </a:r>
            <a:r>
              <a:rPr lang="en-US" sz="2400" dirty="0"/>
              <a:t>.</a:t>
            </a:r>
            <a:endParaRPr lang="ar-SA" sz="2400" dirty="0"/>
          </a:p>
        </p:txBody>
      </p:sp>
      <p:sp>
        <p:nvSpPr>
          <p:cNvPr id="10" name="مستطيل 9"/>
          <p:cNvSpPr/>
          <p:nvPr/>
        </p:nvSpPr>
        <p:spPr>
          <a:xfrm>
            <a:off x="382047" y="2204864"/>
            <a:ext cx="8366417" cy="304698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en-US" sz="2400" b="1" dirty="0"/>
              <a:t>1. </a:t>
            </a:r>
            <a:r>
              <a:rPr lang="en-US" sz="2400" dirty="0"/>
              <a:t>___ Amal usually gets up early.</a:t>
            </a:r>
          </a:p>
          <a:p>
            <a:pPr algn="l"/>
            <a:r>
              <a:rPr lang="en-US" sz="2400" b="1" dirty="0"/>
              <a:t>2. </a:t>
            </a:r>
            <a:r>
              <a:rPr lang="en-US" sz="2400" dirty="0"/>
              <a:t>___ Alex is having breakfast.</a:t>
            </a:r>
          </a:p>
          <a:p>
            <a:pPr algn="l"/>
            <a:r>
              <a:rPr lang="en-US" sz="2400" b="1" dirty="0"/>
              <a:t>3. </a:t>
            </a:r>
            <a:r>
              <a:rPr lang="en-US" sz="2400" dirty="0"/>
              <a:t>___ Jeff and Rick never drive to work.</a:t>
            </a:r>
          </a:p>
          <a:p>
            <a:pPr algn="l"/>
            <a:r>
              <a:rPr lang="en-US" sz="2400" b="1" dirty="0"/>
              <a:t>4. </a:t>
            </a:r>
            <a:r>
              <a:rPr lang="en-US" sz="2400" dirty="0"/>
              <a:t>___ Celso plays football at school</a:t>
            </a:r>
            <a:r>
              <a:rPr lang="en-US" sz="2400" dirty="0" smtClean="0"/>
              <a:t>.</a:t>
            </a:r>
          </a:p>
          <a:p>
            <a:pPr algn="l"/>
            <a:r>
              <a:rPr lang="en-US" sz="2400" b="1" dirty="0"/>
              <a:t>5. </a:t>
            </a:r>
            <a:r>
              <a:rPr lang="en-US" sz="2400" dirty="0"/>
              <a:t>___ Bob goes to work by bus.</a:t>
            </a:r>
          </a:p>
          <a:p>
            <a:pPr algn="l"/>
            <a:r>
              <a:rPr lang="en-US" sz="2400" b="1" dirty="0"/>
              <a:t>6. </a:t>
            </a:r>
            <a:r>
              <a:rPr lang="en-US" sz="2400" dirty="0"/>
              <a:t>___ Fernando reads his email in the </a:t>
            </a:r>
            <a:r>
              <a:rPr lang="en-US" sz="2400" dirty="0" err="1"/>
              <a:t>offi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.</a:t>
            </a:r>
          </a:p>
          <a:p>
            <a:pPr algn="l"/>
            <a:r>
              <a:rPr lang="en-US" sz="2400" b="1" dirty="0"/>
              <a:t>7. </a:t>
            </a:r>
            <a:r>
              <a:rPr lang="en-US" sz="2400" dirty="0"/>
              <a:t>___ Ali usually studies after dinner.</a:t>
            </a:r>
          </a:p>
          <a:p>
            <a:pPr algn="l"/>
            <a:r>
              <a:rPr lang="en-US" sz="2400" b="1" dirty="0"/>
              <a:t>8. </a:t>
            </a:r>
            <a:r>
              <a:rPr lang="en-US" sz="2400" dirty="0"/>
              <a:t>___ Takeshi usually goes home early.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702296" y="2204864"/>
            <a:ext cx="583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yes</a:t>
            </a:r>
            <a:endParaRPr lang="ar-SA" sz="1600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55576" y="260925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no</a:t>
            </a:r>
            <a:endParaRPr lang="ar-SA" sz="1600" dirty="0"/>
          </a:p>
        </p:txBody>
      </p:sp>
      <p:sp>
        <p:nvSpPr>
          <p:cNvPr id="17" name="مستطيل 16"/>
          <p:cNvSpPr/>
          <p:nvPr/>
        </p:nvSpPr>
        <p:spPr>
          <a:xfrm>
            <a:off x="702295" y="3009362"/>
            <a:ext cx="583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yes</a:t>
            </a:r>
            <a:endParaRPr lang="ar-SA" sz="1600" dirty="0"/>
          </a:p>
        </p:txBody>
      </p:sp>
      <p:sp>
        <p:nvSpPr>
          <p:cNvPr id="18" name="مستطيل 17"/>
          <p:cNvSpPr/>
          <p:nvPr/>
        </p:nvSpPr>
        <p:spPr>
          <a:xfrm>
            <a:off x="728060" y="3328248"/>
            <a:ext cx="583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yes</a:t>
            </a:r>
            <a:endParaRPr lang="ar-SA" sz="1600" dirty="0"/>
          </a:p>
        </p:txBody>
      </p:sp>
      <p:sp>
        <p:nvSpPr>
          <p:cNvPr id="20" name="مستطيل 19"/>
          <p:cNvSpPr/>
          <p:nvPr/>
        </p:nvSpPr>
        <p:spPr>
          <a:xfrm>
            <a:off x="789632" y="367696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no</a:t>
            </a:r>
            <a:endParaRPr lang="ar-SA" sz="1600" dirty="0"/>
          </a:p>
        </p:txBody>
      </p:sp>
      <p:sp>
        <p:nvSpPr>
          <p:cNvPr id="21" name="مستطيل 20"/>
          <p:cNvSpPr/>
          <p:nvPr/>
        </p:nvSpPr>
        <p:spPr>
          <a:xfrm>
            <a:off x="737922" y="4049412"/>
            <a:ext cx="583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yes</a:t>
            </a:r>
            <a:endParaRPr lang="ar-SA" sz="1600" dirty="0"/>
          </a:p>
        </p:txBody>
      </p:sp>
      <p:sp>
        <p:nvSpPr>
          <p:cNvPr id="22" name="مستطيل 21"/>
          <p:cNvSpPr/>
          <p:nvPr/>
        </p:nvSpPr>
        <p:spPr>
          <a:xfrm>
            <a:off x="755576" y="4437112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no</a:t>
            </a:r>
            <a:endParaRPr lang="ar-SA" sz="1600" dirty="0"/>
          </a:p>
        </p:txBody>
      </p:sp>
      <p:sp>
        <p:nvSpPr>
          <p:cNvPr id="23" name="مستطيل 22"/>
          <p:cNvSpPr/>
          <p:nvPr/>
        </p:nvSpPr>
        <p:spPr>
          <a:xfrm>
            <a:off x="755576" y="4768408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no</a:t>
            </a:r>
            <a:endParaRPr lang="ar-S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7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نور المعلم\My Documents\My Pictures\exit[1].png">
            <a:hlinkClick r:id="" action="ppaction://hlinkshowjump?jump=endshow" highlightClick="1"/>
            <a:hlinkHover r:id="" action="ppaction://noaction" highlightClick="1">
              <a:snd r:embed="rId3" name="end show.wav"/>
            </a:hlinkHover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40" y="6108170"/>
            <a:ext cx="1008112" cy="899134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grpSp>
        <p:nvGrpSpPr>
          <p:cNvPr id="2" name="مجموعة 8"/>
          <p:cNvGrpSpPr>
            <a:grpSpLocks/>
          </p:cNvGrpSpPr>
          <p:nvPr/>
        </p:nvGrpSpPr>
        <p:grpSpPr bwMode="auto">
          <a:xfrm>
            <a:off x="1785918" y="6215082"/>
            <a:ext cx="6724678" cy="579414"/>
            <a:chOff x="1919144" y="6248360"/>
            <a:chExt cx="6305832" cy="579160"/>
          </a:xfrm>
        </p:grpSpPr>
        <p:sp>
          <p:nvSpPr>
            <p:cNvPr id="6" name="مخطط انسيابي: تحضير 4">
              <a:hlinkClick r:id="rId5" action="ppaction://hlinksldjump"/>
              <a:hlinkHover r:id="" action="ppaction://noaction" highlightClick="1"/>
            </p:cNvPr>
            <p:cNvSpPr/>
            <p:nvPr/>
          </p:nvSpPr>
          <p:spPr>
            <a:xfrm>
              <a:off x="3263816" y="6292789"/>
              <a:ext cx="3286448" cy="488715"/>
            </a:xfrm>
            <a:prstGeom prst="flowChartPreparati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Main Page</a:t>
              </a:r>
              <a:endParaRPr lang="ar-SA" sz="2800" dirty="0">
                <a:latin typeface="Forte" pitchFamily="66" charset="0"/>
              </a:endParaRPr>
            </a:p>
          </p:txBody>
        </p:sp>
        <p:sp>
          <p:nvSpPr>
            <p:cNvPr id="7" name="سهم مسنن إلى اليمين 5">
              <a:hlinkClick r:id="" action="ppaction://hlinkshowjump?jump=previousslide"/>
              <a:hlinkHover r:id="" action="ppaction://noaction" highlightClick="1">
                <a:snd r:embed="rId6" name="previos.wav"/>
              </a:hlinkHover>
            </p:cNvPr>
            <p:cNvSpPr/>
            <p:nvPr/>
          </p:nvSpPr>
          <p:spPr>
            <a:xfrm>
              <a:off x="5880379" y="6248360"/>
              <a:ext cx="2344597" cy="579160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Previous</a:t>
              </a:r>
              <a:endParaRPr lang="ar-SA" sz="2000" dirty="0">
                <a:latin typeface="Forte" pitchFamily="66" charset="0"/>
              </a:endParaRPr>
            </a:p>
          </p:txBody>
        </p:sp>
        <p:sp>
          <p:nvSpPr>
            <p:cNvPr id="8" name="سهم مسنن إلى اليمين 6">
              <a:hlinkClick r:id="" action="ppaction://hlinkshowjump?jump=nextslide"/>
              <a:hlinkHover r:id="" action="ppaction://noaction" highlightClick="1">
                <a:snd r:embed="rId7" name="next.wav"/>
              </a:hlinkHover>
            </p:cNvPr>
            <p:cNvSpPr/>
            <p:nvPr/>
          </p:nvSpPr>
          <p:spPr>
            <a:xfrm flipH="1">
              <a:off x="1919144" y="6252099"/>
              <a:ext cx="2088232" cy="575421"/>
            </a:xfrm>
            <a:prstGeom prst="notchedRightArrow">
              <a:avLst>
                <a:gd name="adj1" fmla="val 83331"/>
                <a:gd name="adj2" fmla="val 99997"/>
              </a:avLst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smtClean="0">
                  <a:latin typeface="Forte" pitchFamily="66" charset="0"/>
                </a:rPr>
                <a:t>Next</a:t>
              </a:r>
              <a:endParaRPr lang="ar-SA" sz="2800" dirty="0">
                <a:latin typeface="Forte" pitchFamily="66" charset="0"/>
              </a:endParaRPr>
            </a:p>
          </p:txBody>
        </p:sp>
      </p:grpSp>
      <p:sp>
        <p:nvSpPr>
          <p:cNvPr id="16" name="مستطيل 15"/>
          <p:cNvSpPr/>
          <p:nvPr/>
        </p:nvSpPr>
        <p:spPr>
          <a:xfrm>
            <a:off x="323528" y="920914"/>
            <a:ext cx="2897296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r>
              <a:rPr lang="en-US" sz="3200" b="1" dirty="0" smtClean="0"/>
              <a:t> </a:t>
            </a:r>
            <a:r>
              <a:rPr lang="en-US" sz="3200" b="1" dirty="0">
                <a:latin typeface="Articulate Extrabold" pitchFamily="2" charset="0"/>
              </a:rPr>
              <a:t>Pair Work</a:t>
            </a:r>
            <a:endParaRPr lang="ar-SA" sz="3200" dirty="0">
              <a:latin typeface="Articulate Extrabold" pitchFamily="2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95536" y="177281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A. </a:t>
            </a:r>
            <a:r>
              <a:rPr lang="en-US" sz="2400" b="1" dirty="0" smtClean="0">
                <a:solidFill>
                  <a:srgbClr val="FF0000"/>
                </a:solidFill>
              </a:rPr>
              <a:t>Ask </a:t>
            </a:r>
            <a:r>
              <a:rPr lang="en-US" sz="2400" b="1" dirty="0" smtClean="0"/>
              <a:t>and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answer : </a:t>
            </a:r>
            <a:r>
              <a:rPr lang="en-US" sz="2400" dirty="0" smtClean="0"/>
              <a:t>about </a:t>
            </a:r>
            <a:r>
              <a:rPr lang="en-US" sz="2400" dirty="0"/>
              <a:t>the people on page 14.</a:t>
            </a:r>
            <a:endParaRPr lang="ar-SA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2097321" y="2780927"/>
            <a:ext cx="4827860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What time does Amal usually get up?</a:t>
            </a:r>
            <a:endParaRPr lang="ar-SA" sz="2400" dirty="0"/>
          </a:p>
        </p:txBody>
      </p:sp>
      <p:sp>
        <p:nvSpPr>
          <p:cNvPr id="12" name="وسيلة شرح مستطيلة مستديرة الزوايا 11"/>
          <p:cNvSpPr/>
          <p:nvPr/>
        </p:nvSpPr>
        <p:spPr>
          <a:xfrm>
            <a:off x="1449249" y="2348880"/>
            <a:ext cx="504056" cy="432048"/>
          </a:xfrm>
          <a:prstGeom prst="wedgeRoundRectCallout">
            <a:avLst>
              <a:gd name="adj1" fmla="val 63687"/>
              <a:gd name="adj2" fmla="val 8311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1503981" y="3645024"/>
            <a:ext cx="504056" cy="517075"/>
          </a:xfrm>
          <a:prstGeom prst="wedgeRoundRectCallout">
            <a:avLst>
              <a:gd name="adj1" fmla="val 117874"/>
              <a:gd name="adj2" fmla="val 62444"/>
              <a:gd name="adj3" fmla="val 16667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385353" y="4047455"/>
            <a:ext cx="4280403" cy="461665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/>
            <a:r>
              <a:rPr lang="en-US" sz="2400" dirty="0"/>
              <a:t>She usually gets up at fi </a:t>
            </a:r>
            <a:r>
              <a:rPr lang="en-US" sz="2400" dirty="0" err="1"/>
              <a:t>ve</a:t>
            </a:r>
            <a:r>
              <a:rPr lang="en-US" sz="2400" dirty="0"/>
              <a:t> thirty.</a:t>
            </a:r>
            <a:endParaRPr lang="ar-SA" sz="2400" u="sng" dirty="0"/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1206352" y="169475"/>
            <a:ext cx="6678016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nap ITC" pitchFamily="82" charset="0"/>
                <a:cs typeface="AL-Hotham" pitchFamily="2" charset="-78"/>
              </a:rPr>
              <a:t>3</a:t>
            </a:r>
            <a:r>
              <a:rPr lang="en-US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    </a:t>
            </a:r>
            <a:r>
              <a:rPr lang="en-US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  <a:cs typeface="AL-Hotham" pitchFamily="2" charset="-78"/>
              </a:rPr>
              <a:t>What Time Do You Get Up?</a:t>
            </a:r>
            <a:endParaRPr lang="ar-EG" sz="32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  <a:cs typeface="AL-Hotham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5" grpId="0" animBg="1"/>
      <p:bldP spid="12" grpId="0" animBg="1"/>
      <p:bldP spid="25" grpId="0" animBg="1"/>
      <p:bldP spid="26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59857</TotalTime>
  <Words>1681</Words>
  <Application>Microsoft Office PowerPoint</Application>
  <PresentationFormat>عرض على الشاشة (3:4)‏</PresentationFormat>
  <Paragraphs>271</Paragraphs>
  <Slides>32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Noor Elmo3alem</dc:creator>
  <cp:lastModifiedBy>TARK</cp:lastModifiedBy>
  <cp:revision>5228</cp:revision>
  <dcterms:created xsi:type="dcterms:W3CDTF">2011-07-24T20:30:27Z</dcterms:created>
  <dcterms:modified xsi:type="dcterms:W3CDTF">2014-09-19T16:53:47Z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605CC1C4-9C2D-4714-AE98-2058FC1CDE4C</vt:lpwstr>
  </property>
  <property fmtid="{D5CDD505-2E9C-101B-9397-08002B2CF9AE}" pid="3" name="ArticulatePath">
    <vt:lpwstr>m</vt:lpwstr>
  </property>
</Properties>
</file>