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1248" r:id="rId2"/>
    <p:sldId id="1249" r:id="rId3"/>
    <p:sldId id="1250" r:id="rId4"/>
    <p:sldId id="1303" r:id="rId5"/>
    <p:sldId id="1251" r:id="rId6"/>
    <p:sldId id="1252" r:id="rId7"/>
    <p:sldId id="1253" r:id="rId8"/>
    <p:sldId id="1283" r:id="rId9"/>
    <p:sldId id="1255" r:id="rId10"/>
    <p:sldId id="1308" r:id="rId11"/>
    <p:sldId id="1257" r:id="rId12"/>
    <p:sldId id="1309" r:id="rId13"/>
    <p:sldId id="1258" r:id="rId14"/>
    <p:sldId id="1310" r:id="rId15"/>
    <p:sldId id="1287" r:id="rId16"/>
    <p:sldId id="1261" r:id="rId17"/>
    <p:sldId id="1311" r:id="rId18"/>
    <p:sldId id="1262" r:id="rId19"/>
    <p:sldId id="1263" r:id="rId20"/>
    <p:sldId id="1264" r:id="rId21"/>
    <p:sldId id="1265" r:id="rId22"/>
    <p:sldId id="1266" r:id="rId23"/>
    <p:sldId id="1267" r:id="rId24"/>
    <p:sldId id="1312" r:id="rId25"/>
    <p:sldId id="1270" r:id="rId26"/>
    <p:sldId id="1273" r:id="rId27"/>
  </p:sldIdLst>
  <p:sldSz cx="9144000" cy="6858000" type="screen4x3"/>
  <p:notesSz cx="6858000" cy="9144000"/>
  <p:custDataLst>
    <p:tags r:id="rId29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FF8B8B"/>
    <a:srgbClr val="92CD8D"/>
    <a:srgbClr val="660033"/>
    <a:srgbClr val="E46C0A"/>
    <a:srgbClr val="D3BEF4"/>
    <a:srgbClr val="FFFF99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15" autoAdjust="0"/>
    <p:restoredTop sz="94671" autoAdjust="0"/>
  </p:normalViewPr>
  <p:slideViewPr>
    <p:cSldViewPr>
      <p:cViewPr>
        <p:scale>
          <a:sx n="80" d="100"/>
          <a:sy n="80" d="100"/>
        </p:scale>
        <p:origin x="-81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A9C21D-1D5D-403A-9EFD-56AC4C2FF780}" type="datetimeFigureOut">
              <a:rPr lang="ar-SA" smtClean="0"/>
              <a:pPr/>
              <a:t>25/11/35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EF8B91-7199-4FBE-8170-8B4D2F4671A7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9474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0C58-DB4C-4205-B172-B0BB26694C31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3FA5-3D9B-43E2-B43F-1E04A705CDD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162F2-B5C8-4453-9089-58EDC7AD8EF9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6239-4375-48E3-A941-8D198FA0EBB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AF8E-062E-43FA-A722-BE9992140F60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057C-6FB7-4380-9F5D-FA2B00383DA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2C42-1AF7-4D5E-8702-90BE61F3849D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168-5432-4A05-952E-E5A4F556DDC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7CE6-FED6-45EC-82A2-371BBCBCDD06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8F27-67B2-4800-ADBF-925DC6070681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96F3-7205-4AE9-B3EA-BC9A3E236359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5227-6343-4B5D-B04A-87BFFB629B53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ED5D-8B28-4637-83F4-524B00FB8A94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8CA3-BDDE-409E-BBEE-F67F66969B3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C9C8-4997-40A8-8F36-D3863E7BAC8A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7BB8-BB21-4F68-97DE-637DAB9D1F4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F884-1D01-46D7-BBD1-493B7597C342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F243F-78D8-48DB-9CF4-2E312AC3797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3CD0-C190-4510-A821-1E2901558EE4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C57E-F0DA-4727-BFC6-A065E107472F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706B-775E-4F5B-807D-0BD1B9DADA60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EA53-B28A-4AB1-9D5C-5C82A5056963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contras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91921-931F-4F3B-B862-D5C447CFA036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1EB77-920B-4646-9EB6-DD649639539C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slide" Target="slide1.xm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72321" y="1052736"/>
            <a:ext cx="3911647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sz="3200" b="1" dirty="0"/>
              <a:t> </a:t>
            </a:r>
            <a:r>
              <a:rPr lang="en-US" sz="2800" b="1" dirty="0">
                <a:latin typeface="Articulate Extrabold" pitchFamily="2" charset="0"/>
              </a:rPr>
              <a:t>Listen and Discuss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72321" y="2780928"/>
            <a:ext cx="8376143" cy="15696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dirty="0"/>
              <a:t>Choose an adjective from the box to describe </a:t>
            </a:r>
            <a:r>
              <a:rPr lang="en-US" sz="3200" dirty="0" err="1" smtClean="0"/>
              <a:t>eachschool</a:t>
            </a:r>
            <a:r>
              <a:rPr lang="en-US" sz="3200" dirty="0" smtClean="0"/>
              <a:t> </a:t>
            </a:r>
            <a:r>
              <a:rPr lang="en-US" sz="3200" dirty="0"/>
              <a:t>subject. Compare your choices in a group.</a:t>
            </a:r>
            <a:endParaRPr lang="ar-S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484784"/>
            <a:ext cx="7980560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2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276706" y="980728"/>
            <a:ext cx="8543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A. </a:t>
            </a:r>
            <a:r>
              <a:rPr lang="en-US" sz="2400" dirty="0"/>
              <a:t>Answer the questions about Ahmed’s schedule..</a:t>
            </a:r>
            <a:endParaRPr lang="ar-SA" sz="2400" dirty="0"/>
          </a:p>
        </p:txBody>
      </p:sp>
      <p:sp>
        <p:nvSpPr>
          <p:cNvPr id="3" name="مستطيل 2"/>
          <p:cNvSpPr/>
          <p:nvPr/>
        </p:nvSpPr>
        <p:spPr>
          <a:xfrm>
            <a:off x="467544" y="1772816"/>
            <a:ext cx="7416824" cy="3456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1" dirty="0" smtClean="0"/>
              <a:t>1. </a:t>
            </a:r>
            <a:r>
              <a:rPr lang="en-US" sz="2400" dirty="0" smtClean="0"/>
              <a:t>Does </a:t>
            </a:r>
            <a:r>
              <a:rPr lang="en-US" sz="2400" dirty="0"/>
              <a:t>Ahmed take Spanish</a:t>
            </a:r>
            <a:r>
              <a:rPr lang="en-US" sz="2400" dirty="0" smtClean="0"/>
              <a:t>?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2. </a:t>
            </a:r>
            <a:r>
              <a:rPr lang="en-US" sz="2400" dirty="0"/>
              <a:t>Does he have French on Saturday</a:t>
            </a:r>
            <a:r>
              <a:rPr lang="en-US" sz="2400" dirty="0" smtClean="0"/>
              <a:t>?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3. </a:t>
            </a:r>
            <a:r>
              <a:rPr lang="en-US" sz="2400" dirty="0"/>
              <a:t>Does Mr. Dobbs teach history</a:t>
            </a:r>
            <a:r>
              <a:rPr lang="en-US" sz="2400" dirty="0" smtClean="0"/>
              <a:t>? 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4. </a:t>
            </a:r>
            <a:r>
              <a:rPr lang="en-US" sz="2400" dirty="0"/>
              <a:t>Do Mr. </a:t>
            </a:r>
            <a:r>
              <a:rPr lang="en-US" sz="2400" dirty="0" err="1"/>
              <a:t>Fat’hi</a:t>
            </a:r>
            <a:r>
              <a:rPr lang="en-US" sz="2400" dirty="0"/>
              <a:t> and Mr. Al-</a:t>
            </a:r>
            <a:r>
              <a:rPr lang="en-US" sz="2400" dirty="0" err="1"/>
              <a:t>Jahawi</a:t>
            </a:r>
            <a:r>
              <a:rPr lang="en-US" sz="2400" dirty="0"/>
              <a:t> teach science?</a:t>
            </a:r>
            <a:endParaRPr lang="ar-SA" sz="2400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83568" y="2355655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No, he doesn’t. He takes French.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98737" y="3140968"/>
            <a:ext cx="2289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Yes, he does.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709857" y="3861048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No, he doesn’t. He teaches math.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55576" y="4653136"/>
            <a:ext cx="2143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Yes, they do.</a:t>
            </a:r>
            <a:endParaRPr lang="ar-SA" sz="24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5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1" grpId="0" animBg="1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276706" y="980728"/>
            <a:ext cx="8543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A. </a:t>
            </a:r>
            <a:r>
              <a:rPr lang="en-US" sz="2400" dirty="0"/>
              <a:t>Answer the questions about Ahmed’s schedule..</a:t>
            </a:r>
            <a:endParaRPr lang="ar-SA" sz="2400" dirty="0"/>
          </a:p>
        </p:txBody>
      </p:sp>
      <p:sp>
        <p:nvSpPr>
          <p:cNvPr id="3" name="مستطيل 2"/>
          <p:cNvSpPr/>
          <p:nvPr/>
        </p:nvSpPr>
        <p:spPr>
          <a:xfrm>
            <a:off x="467544" y="1772816"/>
            <a:ext cx="8043052" cy="3564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1" dirty="0"/>
              <a:t>5. </a:t>
            </a:r>
            <a:r>
              <a:rPr lang="en-US" sz="2400" dirty="0"/>
              <a:t>What subject does Ahmed have last on Monday</a:t>
            </a:r>
            <a:r>
              <a:rPr lang="en-US" sz="2400" dirty="0" smtClean="0"/>
              <a:t>?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6. </a:t>
            </a:r>
            <a:r>
              <a:rPr lang="en-US" sz="2400" dirty="0"/>
              <a:t>What subject does he have three times a week</a:t>
            </a:r>
            <a:r>
              <a:rPr lang="en-US" sz="2400" dirty="0" smtClean="0"/>
              <a:t>? </a:t>
            </a:r>
          </a:p>
          <a:p>
            <a:pPr algn="l">
              <a:lnSpc>
                <a:spcPct val="200000"/>
              </a:lnSpc>
            </a:pPr>
            <a:r>
              <a:rPr lang="en-US" sz="2400" b="1" dirty="0" smtClean="0"/>
              <a:t>7</a:t>
            </a:r>
            <a:r>
              <a:rPr lang="en-US" sz="2400" b="1" dirty="0"/>
              <a:t>. </a:t>
            </a:r>
            <a:r>
              <a:rPr lang="en-US" sz="2400" dirty="0"/>
              <a:t>What subjects does he have every day?</a:t>
            </a:r>
            <a:endParaRPr lang="en-US" sz="2400" dirty="0" smtClean="0"/>
          </a:p>
          <a:p>
            <a:pPr algn="l">
              <a:lnSpc>
                <a:spcPct val="200000"/>
              </a:lnSpc>
            </a:pPr>
            <a:r>
              <a:rPr lang="en-US" sz="2400" b="1" dirty="0"/>
              <a:t>8. </a:t>
            </a:r>
            <a:r>
              <a:rPr lang="en-US" sz="2400" dirty="0"/>
              <a:t>What does Mr. Al-</a:t>
            </a:r>
            <a:r>
              <a:rPr lang="en-US" sz="2400" dirty="0" err="1"/>
              <a:t>Halawi</a:t>
            </a:r>
            <a:r>
              <a:rPr lang="en-US" sz="2400" dirty="0"/>
              <a:t> teach?</a:t>
            </a:r>
            <a:endParaRPr lang="ar-SA" sz="2400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83568" y="2355655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He has science last on Wednesday.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98737" y="3140968"/>
            <a:ext cx="5025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He has French three times a week.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709856" y="3861048"/>
            <a:ext cx="7800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He has English, math, and science every day.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55576" y="4653136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He teaches history.</a:t>
            </a:r>
            <a:endParaRPr lang="ar-SA" sz="24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7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1" grpId="0" animBg="1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467544" y="98072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</a:rPr>
              <a:t>B. </a:t>
            </a:r>
            <a:r>
              <a:rPr lang="en-US" sz="2000" dirty="0"/>
              <a:t>Look at </a:t>
            </a:r>
            <a:r>
              <a:rPr lang="en-US" sz="2000" dirty="0" smtClean="0"/>
              <a:t>the picture</a:t>
            </a:r>
            <a:r>
              <a:rPr lang="en-US" sz="2000" dirty="0"/>
              <a:t>. </a:t>
            </a:r>
            <a:r>
              <a:rPr lang="en-US" sz="2000" dirty="0" smtClean="0"/>
              <a:t>Ahmed is </a:t>
            </a:r>
            <a:r>
              <a:rPr lang="en-US" sz="2000" dirty="0"/>
              <a:t>writing </a:t>
            </a:r>
            <a:r>
              <a:rPr lang="en-US" sz="2000" dirty="0" smtClean="0"/>
              <a:t>about his </a:t>
            </a:r>
            <a:r>
              <a:rPr lang="en-US" sz="2000" dirty="0"/>
              <a:t>schedule </a:t>
            </a:r>
            <a:r>
              <a:rPr lang="en-US" sz="2000" dirty="0" smtClean="0"/>
              <a:t>and his teachers. Complete his description.</a:t>
            </a:r>
            <a:endParaRPr lang="ar-SA" sz="2000" dirty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6146" name="Picture 2" descr="C:\Users\TARK\Desktop\شغل بوربوينت\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208912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44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67544" y="1064925"/>
            <a:ext cx="8043052" cy="452431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I have classes </a:t>
            </a:r>
            <a:r>
              <a:rPr lang="en-US" sz="2400" dirty="0" smtClean="0"/>
              <a:t>from Saturday </a:t>
            </a:r>
            <a:r>
              <a:rPr lang="en-US" sz="2400" dirty="0"/>
              <a:t>to </a:t>
            </a:r>
            <a:r>
              <a:rPr lang="en-US" sz="2400" dirty="0" smtClean="0"/>
              <a:t>Wednesday, and </a:t>
            </a:r>
            <a:r>
              <a:rPr lang="en-US" sz="2400" dirty="0"/>
              <a:t>I have six teachers. Mr. </a:t>
            </a:r>
            <a:r>
              <a:rPr lang="en-US" sz="2400" dirty="0" smtClean="0"/>
              <a:t>Smith (1</a:t>
            </a:r>
            <a:r>
              <a:rPr lang="en-US" sz="2400" dirty="0"/>
              <a:t>) ______ </a:t>
            </a:r>
            <a:r>
              <a:rPr lang="en-US" sz="2400" dirty="0" smtClean="0"/>
              <a:t>  English</a:t>
            </a:r>
            <a:r>
              <a:rPr lang="en-US" sz="2400" dirty="0"/>
              <a:t>. He has </a:t>
            </a:r>
            <a:r>
              <a:rPr lang="en-US" sz="2400" dirty="0" smtClean="0"/>
              <a:t>(</a:t>
            </a:r>
            <a:r>
              <a:rPr lang="en-US" sz="2400" dirty="0"/>
              <a:t>2) </a:t>
            </a:r>
            <a:r>
              <a:rPr lang="en-US" sz="2400" dirty="0" smtClean="0"/>
              <a:t>______ ______ </a:t>
            </a:r>
            <a:r>
              <a:rPr lang="en-US" sz="2400" dirty="0"/>
              <a:t>hair and blue eyes. He gives a lot of </a:t>
            </a:r>
            <a:r>
              <a:rPr lang="en-US" sz="2400" dirty="0" smtClean="0"/>
              <a:t>homework. Mr</a:t>
            </a:r>
            <a:r>
              <a:rPr lang="en-US" sz="2400" dirty="0"/>
              <a:t>. Al-</a:t>
            </a:r>
            <a:r>
              <a:rPr lang="en-US" sz="2400" dirty="0" err="1"/>
              <a:t>Halawi</a:t>
            </a:r>
            <a:r>
              <a:rPr lang="en-US" sz="2400" dirty="0"/>
              <a:t> is the history teacher. He’s (3) ______ , and he has </a:t>
            </a:r>
            <a:r>
              <a:rPr lang="en-US" sz="2400" dirty="0" smtClean="0"/>
              <a:t>       (4</a:t>
            </a:r>
            <a:r>
              <a:rPr lang="en-US" sz="2400" dirty="0"/>
              <a:t>) ______ hair. Mr. Dobbs teaches </a:t>
            </a:r>
            <a:r>
              <a:rPr lang="en-US" sz="2400" dirty="0" smtClean="0"/>
              <a:t>math. He </a:t>
            </a:r>
            <a:r>
              <a:rPr lang="en-US" sz="2400" dirty="0"/>
              <a:t>always (5) ______ a jacket and tie, and he’s a very good teacher. Mr. </a:t>
            </a:r>
            <a:r>
              <a:rPr lang="en-US" sz="2400" dirty="0" err="1"/>
              <a:t>Fat’hi</a:t>
            </a:r>
            <a:r>
              <a:rPr lang="en-US" sz="2400" dirty="0"/>
              <a:t> and Mr. </a:t>
            </a:r>
            <a:r>
              <a:rPr lang="en-US" sz="2400" dirty="0" smtClean="0"/>
              <a:t>Al-</a:t>
            </a:r>
            <a:r>
              <a:rPr lang="en-US" sz="2400" dirty="0" err="1" smtClean="0"/>
              <a:t>Jahawi</a:t>
            </a:r>
            <a:r>
              <a:rPr lang="en-US" sz="2400" dirty="0"/>
              <a:t> </a:t>
            </a:r>
            <a:r>
              <a:rPr lang="en-US" sz="2400" dirty="0" smtClean="0"/>
              <a:t>(6</a:t>
            </a:r>
            <a:r>
              <a:rPr lang="en-US" sz="2400" dirty="0"/>
              <a:t>) ______ science. Mr. </a:t>
            </a:r>
            <a:r>
              <a:rPr lang="en-US" sz="2400" dirty="0" err="1"/>
              <a:t>Fat’hi</a:t>
            </a:r>
            <a:r>
              <a:rPr lang="en-US" sz="2400" dirty="0"/>
              <a:t> has short (7</a:t>
            </a:r>
            <a:r>
              <a:rPr lang="en-US" sz="2400" dirty="0" smtClean="0"/>
              <a:t>) ______ </a:t>
            </a:r>
            <a:r>
              <a:rPr lang="en-US" sz="2400" dirty="0"/>
              <a:t>hair. Mr. Al-</a:t>
            </a:r>
            <a:r>
              <a:rPr lang="en-US" sz="2400" dirty="0" err="1"/>
              <a:t>Jahawi</a:t>
            </a:r>
            <a:r>
              <a:rPr lang="en-US" sz="2400" dirty="0"/>
              <a:t> is short, and he has (8) </a:t>
            </a:r>
            <a:r>
              <a:rPr lang="en-US" sz="2400" dirty="0" smtClean="0"/>
              <a:t>______ brown </a:t>
            </a:r>
            <a:r>
              <a:rPr lang="en-US" sz="2400" dirty="0"/>
              <a:t>hair. </a:t>
            </a:r>
            <a:r>
              <a:rPr lang="en-US" sz="2400" dirty="0" smtClean="0"/>
              <a:t>They </a:t>
            </a:r>
            <a:r>
              <a:rPr lang="en-US" sz="2400" dirty="0"/>
              <a:t>are very strict. French is my favorite subject, and Mr. Morris is our teacher. He </a:t>
            </a:r>
            <a:r>
              <a:rPr lang="en-US" sz="2400" dirty="0" smtClean="0"/>
              <a:t>has (9</a:t>
            </a:r>
            <a:r>
              <a:rPr lang="en-US" sz="2400" dirty="0"/>
              <a:t>) ______ ______ hair and blue eyes, and he’s a lot of fun. We (10) ______ French in class, and I </a:t>
            </a:r>
            <a:r>
              <a:rPr lang="en-US" sz="2400" dirty="0" smtClean="0"/>
              <a:t>send emails </a:t>
            </a:r>
            <a:r>
              <a:rPr lang="en-US" sz="2400" dirty="0"/>
              <a:t>to my friends in Canada in French.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3275856" y="1412776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teaches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6714568" y="1412776"/>
            <a:ext cx="1673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short black</a:t>
            </a: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683568" y="1772816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tall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5364088" y="2132856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tall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883065" y="2535287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brown</a:t>
            </a:r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7346399" y="2463279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wears</a:t>
            </a:r>
            <a:endParaRPr lang="ar-SA" dirty="0"/>
          </a:p>
        </p:txBody>
      </p:sp>
      <p:sp>
        <p:nvSpPr>
          <p:cNvPr id="20" name="مستطيل 19"/>
          <p:cNvSpPr/>
          <p:nvPr/>
        </p:nvSpPr>
        <p:spPr>
          <a:xfrm>
            <a:off x="2555776" y="3255367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teach</a:t>
            </a:r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6732240" y="3615407"/>
            <a:ext cx="869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short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5503051" y="4293096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short</a:t>
            </a:r>
            <a:endParaRPr lang="ar-SA" dirty="0"/>
          </a:p>
        </p:txBody>
      </p:sp>
      <p:sp>
        <p:nvSpPr>
          <p:cNvPr id="23" name="مستطيل 22"/>
          <p:cNvSpPr/>
          <p:nvPr/>
        </p:nvSpPr>
        <p:spPr>
          <a:xfrm>
            <a:off x="6460292" y="4293096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brown</a:t>
            </a:r>
            <a:endParaRPr lang="ar-SA" dirty="0"/>
          </a:p>
        </p:txBody>
      </p:sp>
      <p:sp>
        <p:nvSpPr>
          <p:cNvPr id="24" name="مستطيل 23"/>
          <p:cNvSpPr/>
          <p:nvPr/>
        </p:nvSpPr>
        <p:spPr>
          <a:xfrm>
            <a:off x="5941257" y="4695527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speak</a:t>
            </a:r>
            <a:endParaRPr lang="ar-SA" dirty="0"/>
          </a:p>
        </p:txBody>
      </p:sp>
      <p:sp>
        <p:nvSpPr>
          <p:cNvPr id="25" name="مستطيل 24"/>
          <p:cNvSpPr/>
          <p:nvPr/>
        </p:nvSpPr>
        <p:spPr>
          <a:xfrm>
            <a:off x="537579" y="3615407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black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53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323528" y="920914"/>
            <a:ext cx="2897296" cy="70788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Listening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3528" y="177281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You are meeting two visitors at the airport. You don’t know what they look </a:t>
            </a:r>
            <a:r>
              <a:rPr lang="en-US" sz="2000" dirty="0" smtClean="0"/>
              <a:t>like. Listen </a:t>
            </a:r>
            <a:r>
              <a:rPr lang="en-US" sz="2000" dirty="0"/>
              <a:t>to the descriptions. Answer </a:t>
            </a:r>
            <a:r>
              <a:rPr lang="en-US" sz="2000" b="1" i="1" dirty="0"/>
              <a:t>yes </a:t>
            </a:r>
            <a:r>
              <a:rPr lang="en-US" sz="2000" dirty="0"/>
              <a:t>or </a:t>
            </a:r>
            <a:r>
              <a:rPr lang="en-US" sz="2000" b="1" i="1" dirty="0"/>
              <a:t>no</a:t>
            </a:r>
            <a:r>
              <a:rPr lang="en-US" sz="2000" dirty="0"/>
              <a:t>.</a:t>
            </a:r>
            <a:endParaRPr lang="ar-SA" sz="2000" b="1" dirty="0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67544" y="2492896"/>
            <a:ext cx="8043052" cy="341632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Ted</a:t>
            </a:r>
            <a:r>
              <a:rPr lang="en-US" sz="2400" b="1" dirty="0"/>
              <a:t> </a:t>
            </a:r>
            <a:r>
              <a:rPr lang="en-US" sz="2400" b="1" dirty="0" smtClean="0"/>
              <a:t>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Seth</a:t>
            </a:r>
            <a:endParaRPr lang="en-US" sz="2400" b="1" dirty="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/>
              <a:t>1. </a:t>
            </a:r>
            <a:r>
              <a:rPr lang="en-US" sz="2400" dirty="0"/>
              <a:t>______ Ted has black hair. </a:t>
            </a:r>
            <a:r>
              <a:rPr lang="en-US" sz="2400" dirty="0" smtClean="0"/>
              <a:t>   </a:t>
            </a:r>
            <a:r>
              <a:rPr lang="en-US" sz="2400" b="1" dirty="0" smtClean="0"/>
              <a:t>1</a:t>
            </a:r>
            <a:r>
              <a:rPr lang="en-US" sz="2400" b="1" dirty="0"/>
              <a:t>. </a:t>
            </a:r>
            <a:r>
              <a:rPr lang="en-US" sz="2400" dirty="0"/>
              <a:t>______ Seth has brown hair.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2. </a:t>
            </a:r>
            <a:r>
              <a:rPr lang="en-US" sz="2400" dirty="0"/>
              <a:t>______ Ted has long hair. </a:t>
            </a:r>
            <a:r>
              <a:rPr lang="en-US" sz="2400" dirty="0" smtClean="0"/>
              <a:t>     </a:t>
            </a:r>
            <a:r>
              <a:rPr lang="en-US" sz="2400" b="1" dirty="0" smtClean="0"/>
              <a:t>2</a:t>
            </a:r>
            <a:r>
              <a:rPr lang="en-US" sz="2400" b="1" dirty="0"/>
              <a:t>. </a:t>
            </a:r>
            <a:r>
              <a:rPr lang="en-US" sz="2400" dirty="0"/>
              <a:t>______ Seth wears glasses.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3. </a:t>
            </a:r>
            <a:r>
              <a:rPr lang="en-US" sz="2400" dirty="0"/>
              <a:t>______ Ted is tall</a:t>
            </a:r>
            <a:r>
              <a:rPr lang="en-US" sz="2400" dirty="0" smtClean="0"/>
              <a:t>.                   </a:t>
            </a:r>
            <a:r>
              <a:rPr lang="en-US" sz="2400" b="1" dirty="0"/>
              <a:t>3. </a:t>
            </a:r>
            <a:r>
              <a:rPr lang="en-US" sz="2400" dirty="0"/>
              <a:t>______ Seth is short.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4. </a:t>
            </a:r>
            <a:r>
              <a:rPr lang="en-US" sz="2400" dirty="0"/>
              <a:t>______ Ted is </a:t>
            </a:r>
            <a:r>
              <a:rPr lang="en-US" sz="2400" dirty="0" smtClean="0"/>
              <a:t>carrying .         </a:t>
            </a:r>
            <a:r>
              <a:rPr lang="en-US" sz="2400" b="1" dirty="0" smtClean="0"/>
              <a:t>4</a:t>
            </a:r>
            <a:r>
              <a:rPr lang="en-US" sz="2400" b="1" dirty="0"/>
              <a:t>. </a:t>
            </a:r>
            <a:r>
              <a:rPr lang="en-US" sz="2400" dirty="0"/>
              <a:t>______ Seth always carries a </a:t>
            </a:r>
            <a:r>
              <a:rPr lang="en-US" sz="2400" dirty="0" err="1"/>
              <a:t>a</a:t>
            </a:r>
            <a:r>
              <a:rPr lang="en-US" sz="2400" dirty="0"/>
              <a:t> laptop </a:t>
            </a:r>
            <a:r>
              <a:rPr lang="en-US" sz="2400" dirty="0" smtClean="0"/>
              <a:t> camera . </a:t>
            </a:r>
            <a:endParaRPr lang="ar-SA" sz="2400" dirty="0"/>
          </a:p>
        </p:txBody>
      </p:sp>
      <p:sp>
        <p:nvSpPr>
          <p:cNvPr id="18" name="مستطيل 17"/>
          <p:cNvSpPr/>
          <p:nvPr/>
        </p:nvSpPr>
        <p:spPr>
          <a:xfrm>
            <a:off x="1022896" y="318335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</a:t>
            </a:r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1022896" y="368741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</a:t>
            </a:r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886640" y="4221088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yes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877124" y="4725144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yes</a:t>
            </a:r>
            <a:endParaRPr lang="ar-SA" dirty="0"/>
          </a:p>
        </p:txBody>
      </p:sp>
      <p:sp>
        <p:nvSpPr>
          <p:cNvPr id="23" name="مستطيل 22"/>
          <p:cNvSpPr/>
          <p:nvPr/>
        </p:nvSpPr>
        <p:spPr>
          <a:xfrm>
            <a:off x="4908387" y="322575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</a:t>
            </a:r>
            <a:endParaRPr lang="ar-SA" dirty="0"/>
          </a:p>
        </p:txBody>
      </p:sp>
      <p:sp>
        <p:nvSpPr>
          <p:cNvPr id="24" name="مستطيل 23"/>
          <p:cNvSpPr/>
          <p:nvPr/>
        </p:nvSpPr>
        <p:spPr>
          <a:xfrm>
            <a:off x="4908387" y="372980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</a:t>
            </a:r>
            <a:endParaRPr lang="ar-SA" dirty="0"/>
          </a:p>
        </p:txBody>
      </p:sp>
      <p:sp>
        <p:nvSpPr>
          <p:cNvPr id="25" name="مستطيل 24"/>
          <p:cNvSpPr/>
          <p:nvPr/>
        </p:nvSpPr>
        <p:spPr>
          <a:xfrm>
            <a:off x="4772131" y="4263479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yes</a:t>
            </a:r>
            <a:endParaRPr lang="ar-SA" dirty="0"/>
          </a:p>
        </p:txBody>
      </p:sp>
      <p:sp>
        <p:nvSpPr>
          <p:cNvPr id="26" name="مستطيل 25"/>
          <p:cNvSpPr/>
          <p:nvPr/>
        </p:nvSpPr>
        <p:spPr>
          <a:xfrm>
            <a:off x="4762615" y="4767535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yes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55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323528" y="992922"/>
            <a:ext cx="3888432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Pronunciation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8168" y="1887215"/>
            <a:ext cx="8512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Listen to the </a:t>
            </a:r>
            <a:r>
              <a:rPr lang="en-US" sz="2400" b="1" i="1" dirty="0">
                <a:solidFill>
                  <a:srgbClr val="FF0000"/>
                </a:solidFill>
              </a:rPr>
              <a:t>-</a:t>
            </a:r>
            <a:r>
              <a:rPr lang="en-US" sz="2400" b="1" i="1" dirty="0" err="1">
                <a:solidFill>
                  <a:srgbClr val="FF0000"/>
                </a:solidFill>
              </a:rPr>
              <a:t>es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endings of the words. Then practice.</a:t>
            </a:r>
            <a:endParaRPr lang="ar-SA" sz="2400" b="1" dirty="0"/>
          </a:p>
        </p:txBody>
      </p:sp>
      <p:sp>
        <p:nvSpPr>
          <p:cNvPr id="9" name="مستطيل 8"/>
          <p:cNvSpPr/>
          <p:nvPr/>
        </p:nvSpPr>
        <p:spPr>
          <a:xfrm>
            <a:off x="395536" y="3153162"/>
            <a:ext cx="8424936" cy="70788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dirty="0"/>
              <a:t>Mr. Robinson </a:t>
            </a:r>
            <a:r>
              <a:rPr lang="en-US" sz="2000" b="1" dirty="0">
                <a:solidFill>
                  <a:srgbClr val="3333FF"/>
                </a:solidFill>
              </a:rPr>
              <a:t>teaches</a:t>
            </a:r>
            <a:r>
              <a:rPr lang="en-US" sz="2000" b="1" dirty="0"/>
              <a:t> </a:t>
            </a:r>
            <a:r>
              <a:rPr lang="en-US" sz="2000" dirty="0"/>
              <a:t>geography. </a:t>
            </a:r>
            <a:r>
              <a:rPr lang="en-US" sz="2000" dirty="0" smtClean="0"/>
              <a:t>            The </a:t>
            </a:r>
            <a:r>
              <a:rPr lang="en-US" sz="2000" dirty="0"/>
              <a:t>description </a:t>
            </a:r>
            <a:r>
              <a:rPr lang="en-US" sz="2000" b="1" dirty="0">
                <a:solidFill>
                  <a:srgbClr val="3333FF"/>
                </a:solidFill>
              </a:rPr>
              <a:t>matches</a:t>
            </a:r>
            <a:r>
              <a:rPr lang="en-US" sz="2000" b="1" dirty="0"/>
              <a:t> </a:t>
            </a:r>
            <a:r>
              <a:rPr lang="en-US" sz="2000" dirty="0"/>
              <a:t>the photo.</a:t>
            </a:r>
          </a:p>
          <a:p>
            <a:pPr algn="l"/>
            <a:r>
              <a:rPr lang="en-US" sz="2000" dirty="0"/>
              <a:t>Kerry </a:t>
            </a:r>
            <a:r>
              <a:rPr lang="en-US" sz="2000" b="1" dirty="0">
                <a:solidFill>
                  <a:srgbClr val="3333FF"/>
                </a:solidFill>
              </a:rPr>
              <a:t>watches</a:t>
            </a:r>
            <a:r>
              <a:rPr lang="en-US" sz="2000" b="1" dirty="0"/>
              <a:t> </a:t>
            </a:r>
            <a:r>
              <a:rPr lang="en-US" sz="2000" dirty="0"/>
              <a:t>TV every night</a:t>
            </a:r>
            <a:r>
              <a:rPr lang="en-US" sz="2000" dirty="0" smtClean="0"/>
              <a:t>.                   Fred </a:t>
            </a:r>
            <a:r>
              <a:rPr lang="en-US" sz="2000" b="1" dirty="0">
                <a:solidFill>
                  <a:srgbClr val="3333FF"/>
                </a:solidFill>
              </a:rPr>
              <a:t>uses</a:t>
            </a:r>
            <a:r>
              <a:rPr lang="en-US" sz="2000" b="1" dirty="0"/>
              <a:t> </a:t>
            </a:r>
            <a:r>
              <a:rPr lang="en-US" sz="2000" dirty="0"/>
              <a:t>the library all the time.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26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solidFill>
                    <a:prstClr val="black"/>
                  </a:solidFill>
                  <a:latin typeface="Forte" pitchFamily="66" charset="0"/>
                </a:rPr>
                <a:t>Main Page</a:t>
              </a:r>
              <a:endParaRPr lang="ar-SA" sz="2800" dirty="0">
                <a:solidFill>
                  <a:prstClr val="black"/>
                </a:solidFill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solidFill>
                    <a:prstClr val="white"/>
                  </a:solidFill>
                  <a:latin typeface="Forte" pitchFamily="66" charset="0"/>
                </a:rPr>
                <a:t>Previous</a:t>
              </a:r>
              <a:endParaRPr lang="ar-SA" sz="2000" dirty="0">
                <a:solidFill>
                  <a:prstClr val="white"/>
                </a:solidFill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solidFill>
                    <a:prstClr val="white"/>
                  </a:solidFill>
                  <a:latin typeface="Forte" pitchFamily="66" charset="0"/>
                </a:rPr>
                <a:t>Next</a:t>
              </a:r>
              <a:endParaRPr lang="ar-SA" sz="2800" dirty="0">
                <a:solidFill>
                  <a:prstClr val="white"/>
                </a:solidFill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95536" y="1064930"/>
            <a:ext cx="302433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r>
              <a:rPr lang="en-US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Articulate Extrabold" pitchFamily="2" charset="0"/>
              </a:rPr>
              <a:t>Writing </a:t>
            </a:r>
            <a:endParaRPr lang="ar-SA" sz="3200" dirty="0">
              <a:solidFill>
                <a:prstClr val="black"/>
              </a:solidFill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31162" y="2708920"/>
            <a:ext cx="8245294" cy="13849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1" dirty="0"/>
              <a:t>1. </a:t>
            </a:r>
            <a:r>
              <a:rPr lang="en-US" sz="2800" dirty="0"/>
              <a:t>Choose a classmate, and write a description of the person.</a:t>
            </a:r>
          </a:p>
          <a:p>
            <a:pPr algn="l"/>
            <a:r>
              <a:rPr lang="en-US" sz="2800" b="1" dirty="0"/>
              <a:t>2. </a:t>
            </a:r>
            <a:r>
              <a:rPr lang="en-US" sz="2800" dirty="0"/>
              <a:t>Read the description to the class. Ask, “Who is it?”</a:t>
            </a:r>
            <a:endParaRPr lang="ar-SA" sz="2800" dirty="0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95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323528" y="980728"/>
            <a:ext cx="3888432" cy="70788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Conversation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3107829" cy="280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95536" y="1859340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Jim: </a:t>
            </a:r>
            <a:r>
              <a:rPr lang="en-US" sz="2000" dirty="0"/>
              <a:t>What’s your favorite subject?</a:t>
            </a:r>
          </a:p>
          <a:p>
            <a:pPr algn="l"/>
            <a:r>
              <a:rPr lang="en-US" sz="2000" b="1" dirty="0" err="1">
                <a:solidFill>
                  <a:srgbClr val="3333FF"/>
                </a:solidFill>
              </a:rPr>
              <a:t>Faris</a:t>
            </a:r>
            <a:r>
              <a:rPr lang="en-US" sz="2000" b="1" dirty="0"/>
              <a:t>: </a:t>
            </a:r>
            <a:r>
              <a:rPr lang="en-US" sz="2000" dirty="0"/>
              <a:t>I like science. I think it’s </a:t>
            </a:r>
            <a:r>
              <a:rPr lang="en-US" sz="2000" u="sng" dirty="0" smtClean="0">
                <a:solidFill>
                  <a:srgbClr val="3333FF"/>
                </a:solidFill>
              </a:rPr>
              <a:t>cool</a:t>
            </a:r>
            <a:r>
              <a:rPr lang="en-US" sz="2000" dirty="0" smtClean="0"/>
              <a:t>. I </a:t>
            </a:r>
            <a:r>
              <a:rPr lang="en-US" sz="2000" dirty="0"/>
              <a:t>love the experiments.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Jim:</a:t>
            </a:r>
            <a:r>
              <a:rPr lang="en-US" sz="2000" b="1" dirty="0"/>
              <a:t> </a:t>
            </a:r>
            <a:r>
              <a:rPr lang="en-US" sz="2000" dirty="0"/>
              <a:t>I prefer history. It’s fascinating. What </a:t>
            </a:r>
            <a:r>
              <a:rPr lang="en-US" sz="2000" dirty="0" err="1" smtClean="0"/>
              <a:t>areyour</a:t>
            </a:r>
            <a:r>
              <a:rPr lang="en-US" sz="2000" dirty="0" smtClean="0"/>
              <a:t> </a:t>
            </a:r>
            <a:r>
              <a:rPr lang="en-US" sz="2000" dirty="0"/>
              <a:t>teachers like this year?</a:t>
            </a:r>
          </a:p>
          <a:p>
            <a:pPr algn="l"/>
            <a:r>
              <a:rPr lang="en-US" sz="2000" b="1" dirty="0" err="1">
                <a:solidFill>
                  <a:srgbClr val="3333FF"/>
                </a:solidFill>
              </a:rPr>
              <a:t>Faris</a:t>
            </a:r>
            <a:r>
              <a:rPr lang="en-US" sz="2000" b="1" dirty="0"/>
              <a:t>: </a:t>
            </a:r>
            <a:r>
              <a:rPr lang="en-US" sz="2000" dirty="0"/>
              <a:t>They’re OK. But I don’t like the math </a:t>
            </a:r>
            <a:r>
              <a:rPr lang="en-US" sz="2000" dirty="0" smtClean="0"/>
              <a:t>teacher. He’s </a:t>
            </a:r>
            <a:r>
              <a:rPr lang="en-US" sz="2000" dirty="0"/>
              <a:t>very strict, and he gives a lot of </a:t>
            </a:r>
            <a:r>
              <a:rPr lang="en-US" sz="2000" dirty="0" smtClean="0"/>
              <a:t>tests. How </a:t>
            </a:r>
            <a:r>
              <a:rPr lang="en-US" sz="2000" dirty="0"/>
              <a:t>about you?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Jim:</a:t>
            </a:r>
            <a:r>
              <a:rPr lang="en-US" sz="2000" b="1" dirty="0"/>
              <a:t> </a:t>
            </a:r>
            <a:r>
              <a:rPr lang="en-US" sz="2000" dirty="0"/>
              <a:t>I like Mr. Huston, the English teacher</a:t>
            </a:r>
            <a:endParaRPr lang="ar-SA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64" y="3933056"/>
            <a:ext cx="21812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29" y="4721662"/>
            <a:ext cx="2343150" cy="142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68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0" y="1052736"/>
            <a:ext cx="3440772" cy="3528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76" y="2204864"/>
            <a:ext cx="3429000" cy="1655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27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pic>
        <p:nvPicPr>
          <p:cNvPr id="1026" name="Picture 2" descr="C:\Users\TARK\Desktop\شغل بوربوينت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64069"/>
            <a:ext cx="3559721" cy="4095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RK\Desktop\شغل بوربوينت\2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744416" cy="4890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وسيلة شرح مستطيلة مستديرة الزوايا 13"/>
          <p:cNvSpPr/>
          <p:nvPr/>
        </p:nvSpPr>
        <p:spPr>
          <a:xfrm>
            <a:off x="4860031" y="1124744"/>
            <a:ext cx="3960441" cy="539325"/>
          </a:xfrm>
          <a:prstGeom prst="wedgeRoundRectCallout">
            <a:avLst>
              <a:gd name="adj1" fmla="val -1507"/>
              <a:gd name="adj2" fmla="val 12836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What`s your favorite subject , carl ? 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5" name="وسيلة شرح مستطيلة مستديرة الزوايا 14"/>
          <p:cNvSpPr/>
          <p:nvPr/>
        </p:nvSpPr>
        <p:spPr>
          <a:xfrm>
            <a:off x="1785918" y="1772816"/>
            <a:ext cx="3960441" cy="755349"/>
          </a:xfrm>
          <a:prstGeom prst="wedgeRoundRectCallout">
            <a:avLst>
              <a:gd name="adj1" fmla="val -33891"/>
              <a:gd name="adj2" fmla="val 10634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History . It`s interesting . Do you like history 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7" name="وسيلة شرح مستطيلة مستديرة الزوايا 16"/>
          <p:cNvSpPr/>
          <p:nvPr/>
        </p:nvSpPr>
        <p:spPr>
          <a:xfrm>
            <a:off x="3923928" y="4797152"/>
            <a:ext cx="3528393" cy="755349"/>
          </a:xfrm>
          <a:prstGeom prst="wedgeRoundRectCallout">
            <a:avLst>
              <a:gd name="adj1" fmla="val 29377"/>
              <a:gd name="adj2" fmla="val -19708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 , I don`t . There are too many names and dates . 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0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288822" y="980728"/>
            <a:ext cx="3724033" cy="5232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About the Conversation</a:t>
            </a:r>
            <a:endParaRPr lang="ar-SA" sz="2800" dirty="0"/>
          </a:p>
        </p:txBody>
      </p:sp>
      <p:sp>
        <p:nvSpPr>
          <p:cNvPr id="9" name="مستطيل 8"/>
          <p:cNvSpPr/>
          <p:nvPr/>
        </p:nvSpPr>
        <p:spPr>
          <a:xfrm>
            <a:off x="323528" y="1700808"/>
            <a:ext cx="8496944" cy="4248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400" b="1" dirty="0"/>
              <a:t>1. </a:t>
            </a:r>
            <a:r>
              <a:rPr lang="en-US" sz="2400" dirty="0"/>
              <a:t>What’s </a:t>
            </a:r>
            <a:r>
              <a:rPr lang="en-US" sz="2400" dirty="0" err="1"/>
              <a:t>Faris’s</a:t>
            </a:r>
            <a:r>
              <a:rPr lang="en-US" sz="2400" dirty="0"/>
              <a:t> favorite subject? Why?</a:t>
            </a:r>
          </a:p>
          <a:p>
            <a:pPr algn="l">
              <a:lnSpc>
                <a:spcPct val="250000"/>
              </a:lnSpc>
            </a:pPr>
            <a:r>
              <a:rPr lang="en-US" sz="2400" b="1" dirty="0"/>
              <a:t>2. </a:t>
            </a:r>
            <a:r>
              <a:rPr lang="en-US" sz="2400" dirty="0"/>
              <a:t>Does Jim like history? Why?</a:t>
            </a:r>
          </a:p>
          <a:p>
            <a:pPr algn="l">
              <a:lnSpc>
                <a:spcPct val="250000"/>
              </a:lnSpc>
            </a:pPr>
            <a:r>
              <a:rPr lang="en-US" sz="2400" b="1" dirty="0"/>
              <a:t>3. </a:t>
            </a:r>
            <a:r>
              <a:rPr lang="en-US" sz="2400" dirty="0"/>
              <a:t>Does </a:t>
            </a:r>
            <a:r>
              <a:rPr lang="en-US" sz="2400" dirty="0" err="1"/>
              <a:t>Faris</a:t>
            </a:r>
            <a:r>
              <a:rPr lang="en-US" sz="2400" dirty="0"/>
              <a:t> like the math teacher? Why not?</a:t>
            </a:r>
          </a:p>
          <a:p>
            <a:pPr algn="l">
              <a:lnSpc>
                <a:spcPct val="250000"/>
              </a:lnSpc>
            </a:pPr>
            <a:r>
              <a:rPr lang="en-US" sz="2400" b="1" dirty="0"/>
              <a:t>4. </a:t>
            </a:r>
            <a:r>
              <a:rPr lang="en-US" sz="2400" dirty="0"/>
              <a:t>Who is Jim’s favorite teacher?</a:t>
            </a:r>
            <a:endParaRPr lang="ar-SA" sz="2400" dirty="0"/>
          </a:p>
        </p:txBody>
      </p:sp>
      <p:sp>
        <p:nvSpPr>
          <p:cNvPr id="10" name="مستطيل 9"/>
          <p:cNvSpPr/>
          <p:nvPr/>
        </p:nvSpPr>
        <p:spPr>
          <a:xfrm>
            <a:off x="467544" y="2564904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err="1">
                <a:solidFill>
                  <a:srgbClr val="0000FF"/>
                </a:solidFill>
              </a:rPr>
              <a:t>Faris’s</a:t>
            </a:r>
            <a:r>
              <a:rPr lang="en-US" sz="2000" dirty="0">
                <a:solidFill>
                  <a:srgbClr val="0000FF"/>
                </a:solidFill>
              </a:rPr>
              <a:t> favorite subject is science. </a:t>
            </a:r>
            <a:r>
              <a:rPr lang="en-US" sz="2000" dirty="0" err="1">
                <a:solidFill>
                  <a:srgbClr val="0000FF"/>
                </a:solidFill>
              </a:rPr>
              <a:t>Faris</a:t>
            </a:r>
            <a:r>
              <a:rPr lang="en-US" sz="2000" dirty="0">
                <a:solidFill>
                  <a:srgbClr val="0000FF"/>
                </a:solidFill>
              </a:rPr>
              <a:t> loves the experiments.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67544" y="3471391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Yes, he does. He thinks it’s fascinating.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39552" y="4397042"/>
            <a:ext cx="7827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No, he doesn’t. The teacher is very strict, and he gives a </a:t>
            </a:r>
            <a:r>
              <a:rPr lang="en-US" sz="2000" dirty="0" smtClean="0">
                <a:solidFill>
                  <a:srgbClr val="0000FF"/>
                </a:solidFill>
              </a:rPr>
              <a:t>lot of </a:t>
            </a:r>
            <a:r>
              <a:rPr lang="en-US" sz="2000" dirty="0">
                <a:solidFill>
                  <a:srgbClr val="0000FF"/>
                </a:solidFill>
              </a:rPr>
              <a:t>tests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00246" y="5343599"/>
            <a:ext cx="7766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No, he doesn’t. The teacher is very strict, and he gives a </a:t>
            </a:r>
            <a:r>
              <a:rPr lang="en-US" sz="2000" dirty="0" smtClean="0">
                <a:solidFill>
                  <a:srgbClr val="0000FF"/>
                </a:solidFill>
              </a:rPr>
              <a:t>lot of </a:t>
            </a:r>
            <a:r>
              <a:rPr lang="en-US" sz="2000" dirty="0">
                <a:solidFill>
                  <a:srgbClr val="0000FF"/>
                </a:solidFill>
              </a:rPr>
              <a:t>tests</a:t>
            </a:r>
            <a:endParaRPr lang="ar-SA" sz="2000" dirty="0">
              <a:solidFill>
                <a:srgbClr val="0000FF"/>
              </a:solidFill>
            </a:endParaRPr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3" grpId="0"/>
      <p:bldP spid="14" grpId="0"/>
      <p:bldP spid="17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395536" y="1052736"/>
            <a:ext cx="2018566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Your Turn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95536" y="1916832"/>
            <a:ext cx="7488832" cy="23083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Work in a group. Ask your classmates about their favorite</a:t>
            </a:r>
          </a:p>
          <a:p>
            <a:pPr algn="l"/>
            <a:r>
              <a:rPr lang="en-US" sz="2400" dirty="0"/>
              <a:t>subjects. Compare your answers with other groups.</a:t>
            </a:r>
          </a:p>
          <a:p>
            <a:pPr algn="l"/>
            <a:r>
              <a:rPr lang="en-US" sz="2400" b="1" dirty="0"/>
              <a:t>A: </a:t>
            </a:r>
            <a:r>
              <a:rPr lang="en-US" sz="2400" dirty="0"/>
              <a:t>What’s your favorite subject?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______</a:t>
            </a:r>
          </a:p>
          <a:p>
            <a:pPr algn="l"/>
            <a:r>
              <a:rPr lang="en-US" sz="2400" b="1" dirty="0"/>
              <a:t>A: </a:t>
            </a:r>
            <a:r>
              <a:rPr lang="en-US" sz="2400" dirty="0"/>
              <a:t>Why?</a:t>
            </a:r>
          </a:p>
          <a:p>
            <a:pPr algn="l"/>
            <a:r>
              <a:rPr lang="en-US" sz="2400" b="1" dirty="0"/>
              <a:t>B: </a:t>
            </a:r>
            <a:r>
              <a:rPr lang="en-US" sz="2400" dirty="0"/>
              <a:t>______</a:t>
            </a:r>
            <a:endParaRPr lang="ar-SA" sz="2400" dirty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5"/>
            <a:ext cx="6408712" cy="1743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0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23528" y="992922"/>
            <a:ext cx="3528392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About You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67544" y="2182212"/>
            <a:ext cx="8208912" cy="304698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1" dirty="0"/>
              <a:t>1. </a:t>
            </a:r>
            <a:r>
              <a:rPr lang="en-US" sz="2400" dirty="0"/>
              <a:t>Do you have lots of homework?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2. </a:t>
            </a:r>
            <a:r>
              <a:rPr lang="en-US" sz="2400" dirty="0"/>
              <a:t>What’s your school schedule like?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3. </a:t>
            </a:r>
            <a:r>
              <a:rPr lang="en-US" sz="2400" dirty="0"/>
              <a:t>Who’s your best friend at school?</a:t>
            </a:r>
          </a:p>
          <a:p>
            <a:pPr algn="l">
              <a:lnSpc>
                <a:spcPct val="200000"/>
              </a:lnSpc>
            </a:pPr>
            <a:r>
              <a:rPr lang="en-US" sz="2400" b="1" dirty="0"/>
              <a:t>4. </a:t>
            </a:r>
            <a:r>
              <a:rPr lang="en-US" sz="2400" dirty="0"/>
              <a:t>What does he/she look like?</a:t>
            </a:r>
            <a:endParaRPr lang="ar-SA" sz="2400" dirty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8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23528" y="980728"/>
            <a:ext cx="302433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Reading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632599" y="1124744"/>
            <a:ext cx="245156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800" b="1" dirty="0" smtClean="0"/>
              <a:t>Before Reading</a:t>
            </a:r>
            <a:endParaRPr lang="ar-SA" sz="2800" dirty="0"/>
          </a:p>
        </p:txBody>
      </p:sp>
      <p:sp>
        <p:nvSpPr>
          <p:cNvPr id="11" name="مستطيل 10"/>
          <p:cNvSpPr/>
          <p:nvPr/>
        </p:nvSpPr>
        <p:spPr>
          <a:xfrm>
            <a:off x="395535" y="1929026"/>
            <a:ext cx="5688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What clubs does your school have?</a:t>
            </a:r>
            <a:endParaRPr lang="ar-SA" sz="2400" dirty="0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1" y="2492896"/>
            <a:ext cx="2305050" cy="1219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5" y="3573016"/>
            <a:ext cx="8118841" cy="226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76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1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1738693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062221" y="1052736"/>
            <a:ext cx="67582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u="sng" dirty="0">
                <a:solidFill>
                  <a:srgbClr val="3333FF"/>
                </a:solidFill>
              </a:rPr>
              <a:t>The Science Club</a:t>
            </a:r>
            <a:r>
              <a:rPr lang="en-US" dirty="0"/>
              <a:t>: Students organize their own experiments. Club members are students</a:t>
            </a:r>
          </a:p>
          <a:p>
            <a:pPr algn="l"/>
            <a:r>
              <a:rPr lang="en-US" dirty="0"/>
              <a:t>who say: “I’m sort of like a scientist too,” and “Science is cool.” Do you feel the same?</a:t>
            </a:r>
          </a:p>
          <a:p>
            <a:pPr algn="l"/>
            <a:r>
              <a:rPr lang="en-US" b="1" u="sng" dirty="0">
                <a:solidFill>
                  <a:srgbClr val="3333FF"/>
                </a:solidFill>
              </a:rPr>
              <a:t>Archaeology Club: </a:t>
            </a:r>
            <a:r>
              <a:rPr lang="en-US" dirty="0"/>
              <a:t>Students learn how to </a:t>
            </a:r>
            <a:r>
              <a:rPr lang="en-US" dirty="0" smtClean="0"/>
              <a:t>excavate archaeological </a:t>
            </a:r>
            <a:r>
              <a:rPr lang="en-US" dirty="0"/>
              <a:t>fi </a:t>
            </a:r>
            <a:r>
              <a:rPr lang="en-US" dirty="0" err="1"/>
              <a:t>ndings</a:t>
            </a:r>
            <a:r>
              <a:rPr lang="en-US" dirty="0"/>
              <a:t>. Club </a:t>
            </a:r>
            <a:r>
              <a:rPr lang="en-US" dirty="0" smtClean="0"/>
              <a:t>members organize </a:t>
            </a:r>
            <a:r>
              <a:rPr lang="en-US" dirty="0"/>
              <a:t>expeditions in the desert every </a:t>
            </a:r>
            <a:r>
              <a:rPr lang="en-US" dirty="0" smtClean="0"/>
              <a:t>spring.</a:t>
            </a:r>
          </a:p>
          <a:p>
            <a:pPr algn="l"/>
            <a:r>
              <a:rPr lang="en-US" b="1" u="sng" dirty="0">
                <a:solidFill>
                  <a:srgbClr val="3333FF"/>
                </a:solidFill>
              </a:rPr>
              <a:t>Poetry Club: </a:t>
            </a:r>
            <a:r>
              <a:rPr lang="en-US" dirty="0" smtClean="0"/>
              <a:t>Students learn and recite traditional and modern poetry. They write poetry and organize poetry readings.</a:t>
            </a:r>
          </a:p>
          <a:p>
            <a:pPr algn="l"/>
            <a:r>
              <a:rPr lang="en-US" dirty="0" smtClean="0"/>
              <a:t>Computer </a:t>
            </a:r>
            <a:r>
              <a:rPr lang="en-US" dirty="0"/>
              <a:t>Club: Members learn about and get a chance to use lots of </a:t>
            </a:r>
            <a:r>
              <a:rPr lang="en-US" dirty="0" smtClean="0"/>
              <a:t>computer programs—from </a:t>
            </a:r>
            <a:r>
              <a:rPr lang="en-US" dirty="0"/>
              <a:t>spreadsheets to games. Some students even design their own </a:t>
            </a:r>
            <a:r>
              <a:rPr lang="en-US" dirty="0" err="1" smtClean="0"/>
              <a:t>programs.Does</a:t>
            </a:r>
            <a:r>
              <a:rPr lang="en-US" dirty="0" smtClean="0"/>
              <a:t> </a:t>
            </a:r>
            <a:r>
              <a:rPr lang="en-US" dirty="0"/>
              <a:t>this interest you?</a:t>
            </a:r>
          </a:p>
          <a:p>
            <a:pPr algn="l"/>
            <a:r>
              <a:rPr lang="en-US" b="1" u="sng" dirty="0">
                <a:solidFill>
                  <a:srgbClr val="3333FF"/>
                </a:solidFill>
              </a:rPr>
              <a:t>Drama Club: </a:t>
            </a:r>
            <a:r>
              <a:rPr lang="en-US" dirty="0"/>
              <a:t>Members learn the basics of acting and get a chance to act in plays </a:t>
            </a:r>
            <a:r>
              <a:rPr lang="en-US" dirty="0" smtClean="0"/>
              <a:t>in front </a:t>
            </a:r>
            <a:r>
              <a:rPr lang="en-US" dirty="0"/>
              <a:t>of student audiences. Get on stage and get in on the </a:t>
            </a:r>
            <a:r>
              <a:rPr lang="en-US" dirty="0" smtClean="0"/>
              <a:t>act.</a:t>
            </a:r>
            <a:r>
              <a:rPr lang="en-US" dirty="0"/>
              <a:t> </a:t>
            </a:r>
            <a:endParaRPr lang="en-US" dirty="0" smtClean="0"/>
          </a:p>
          <a:p>
            <a:pPr algn="l"/>
            <a:r>
              <a:rPr lang="en-US" b="1" u="sng" dirty="0">
                <a:solidFill>
                  <a:srgbClr val="3333FF"/>
                </a:solidFill>
              </a:rPr>
              <a:t>Football Club: </a:t>
            </a:r>
            <a:r>
              <a:rPr lang="en-US" dirty="0"/>
              <a:t>Members practice and compete for the school team. They also help with </a:t>
            </a:r>
            <a:r>
              <a:rPr lang="en-US" dirty="0" smtClean="0"/>
              <a:t>the organization </a:t>
            </a:r>
            <a:r>
              <a:rPr lang="en-US" dirty="0"/>
              <a:t>of football games with other school teams.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02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323528" y="972017"/>
            <a:ext cx="2514022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b="1" dirty="0"/>
              <a:t>After Reading</a:t>
            </a:r>
            <a:endParaRPr lang="ar-SA" sz="3200" dirty="0"/>
          </a:p>
        </p:txBody>
      </p:sp>
      <p:sp>
        <p:nvSpPr>
          <p:cNvPr id="13" name="مستطيل 12"/>
          <p:cNvSpPr/>
          <p:nvPr/>
        </p:nvSpPr>
        <p:spPr>
          <a:xfrm>
            <a:off x="323528" y="2276872"/>
            <a:ext cx="8424936" cy="34163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/>
              <a:t>1. word processing ___________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2. acting ___________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3. visit archaeological sites ___________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4. present poetry ___________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5. play for the school team ___________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6. use chemicals ___________</a:t>
            </a:r>
            <a:endParaRPr lang="ar-SA" sz="2400" dirty="0"/>
          </a:p>
        </p:txBody>
      </p:sp>
      <p:sp>
        <p:nvSpPr>
          <p:cNvPr id="5" name="مستطيل 4"/>
          <p:cNvSpPr/>
          <p:nvPr/>
        </p:nvSpPr>
        <p:spPr>
          <a:xfrm>
            <a:off x="2915817" y="1070321"/>
            <a:ext cx="5832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Write the club in which students do each of the activities.</a:t>
            </a:r>
            <a:endParaRPr lang="ar-SA" sz="2000" dirty="0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812549" y="2391271"/>
            <a:ext cx="2119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computer club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1566734" y="2924944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drama club</a:t>
            </a:r>
            <a:endParaRPr lang="ar-SA" dirty="0"/>
          </a:p>
        </p:txBody>
      </p:sp>
      <p:sp>
        <p:nvSpPr>
          <p:cNvPr id="20" name="مستطيل 19"/>
          <p:cNvSpPr/>
          <p:nvPr/>
        </p:nvSpPr>
        <p:spPr>
          <a:xfrm>
            <a:off x="3635896" y="3471391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archaeology club</a:t>
            </a:r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2699792" y="4009594"/>
            <a:ext cx="16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poetry club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3822773" y="4581128"/>
            <a:ext cx="1829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football club</a:t>
            </a:r>
            <a:endParaRPr lang="ar-SA" dirty="0"/>
          </a:p>
        </p:txBody>
      </p:sp>
      <p:sp>
        <p:nvSpPr>
          <p:cNvPr id="23" name="مستطيل 22"/>
          <p:cNvSpPr/>
          <p:nvPr/>
        </p:nvSpPr>
        <p:spPr>
          <a:xfrm>
            <a:off x="2411760" y="5127575"/>
            <a:ext cx="1880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science club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5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5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95536" y="1136938"/>
            <a:ext cx="3024336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Project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89388" y="2708920"/>
            <a:ext cx="8187068" cy="107721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dirty="0"/>
              <a:t>In a group, write an advertisement for a school club. Present it to the class.</a:t>
            </a:r>
            <a:endParaRPr lang="ar-SA" sz="3200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4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pic>
        <p:nvPicPr>
          <p:cNvPr id="2050" name="Picture 2" descr="C:\Users\TARK\Desktop\شغل بوربوينت\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268760"/>
            <a:ext cx="3672409" cy="4590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وسيلة شرح مستطيلة مستديرة الزوايا 14"/>
          <p:cNvSpPr/>
          <p:nvPr/>
        </p:nvSpPr>
        <p:spPr>
          <a:xfrm>
            <a:off x="3424630" y="1844824"/>
            <a:ext cx="3960441" cy="539325"/>
          </a:xfrm>
          <a:prstGeom prst="wedgeRoundRectCallout">
            <a:avLst>
              <a:gd name="adj1" fmla="val -3006"/>
              <a:gd name="adj2" fmla="val 17239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Who are your friends in school ? 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7" name="وسيلة شرح مستطيلة مستديرة الزوايا 16"/>
          <p:cNvSpPr/>
          <p:nvPr/>
        </p:nvSpPr>
        <p:spPr>
          <a:xfrm>
            <a:off x="844404" y="3789040"/>
            <a:ext cx="2104290" cy="539325"/>
          </a:xfrm>
          <a:prstGeom prst="wedgeRoundRectCallout">
            <a:avLst>
              <a:gd name="adj1" fmla="val 53428"/>
              <a:gd name="adj2" fmla="val -9182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Well , there`s Ben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8" name="وسيلة شرح مستطيلة مستديرة الزوايا 17"/>
          <p:cNvSpPr/>
          <p:nvPr/>
        </p:nvSpPr>
        <p:spPr>
          <a:xfrm>
            <a:off x="5048136" y="3928440"/>
            <a:ext cx="3816424" cy="539325"/>
          </a:xfrm>
          <a:prstGeom prst="wedgeRoundRectCallout">
            <a:avLst>
              <a:gd name="adj1" fmla="val -42142"/>
              <a:gd name="adj2" fmla="val -9623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What does Ben look like ? 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" name="وسيلة شرح مستطيلة مستديرة الزوايا 20"/>
          <p:cNvSpPr/>
          <p:nvPr/>
        </p:nvSpPr>
        <p:spPr>
          <a:xfrm>
            <a:off x="395536" y="4598904"/>
            <a:ext cx="3816424" cy="1278368"/>
          </a:xfrm>
          <a:prstGeom prst="wedgeRoundRectCallout">
            <a:avLst>
              <a:gd name="adj1" fmla="val -20050"/>
              <a:gd name="adj2" fmla="val -7125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He`s tall and athletic. Wait , here`s a picture of my school friends .  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" name="مستطيل 25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56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1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3074" name="Picture 2" descr="C:\Users\TARK\Desktop\شغل بوربوينت\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49346"/>
            <a:ext cx="8352928" cy="5095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5064"/>
            <a:ext cx="1981200" cy="1390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59" y="4827588"/>
            <a:ext cx="196215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55" y="4846638"/>
            <a:ext cx="1943100" cy="1200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52564"/>
            <a:ext cx="1514475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02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495087" y="1177588"/>
            <a:ext cx="2348721" cy="523220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 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√</a:t>
            </a:r>
            <a:r>
              <a:rPr lang="en-US" sz="2800" b="1" dirty="0" smtClean="0"/>
              <a:t> Quick </a:t>
            </a:r>
            <a:r>
              <a:rPr lang="en-US" sz="2800" b="1" dirty="0"/>
              <a:t>Check</a:t>
            </a:r>
            <a:endParaRPr lang="ar-SA" sz="2800" dirty="0"/>
          </a:p>
        </p:txBody>
      </p:sp>
      <p:sp>
        <p:nvSpPr>
          <p:cNvPr id="5" name="مستطيل 4"/>
          <p:cNvSpPr/>
          <p:nvPr/>
        </p:nvSpPr>
        <p:spPr>
          <a:xfrm>
            <a:off x="323528" y="2492895"/>
            <a:ext cx="8352928" cy="353943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fr-FR" sz="2800" b="1" dirty="0"/>
              <a:t>1. </a:t>
            </a:r>
            <a:r>
              <a:rPr lang="fr-FR" sz="2800" dirty="0"/>
              <a:t>___ active </a:t>
            </a:r>
            <a:r>
              <a:rPr lang="fr-FR" sz="2800" dirty="0" smtClean="0"/>
              <a:t>                                 </a:t>
            </a:r>
            <a:r>
              <a:rPr lang="fr-FR" sz="2800" b="1" dirty="0" smtClean="0"/>
              <a:t>a</a:t>
            </a:r>
            <a:r>
              <a:rPr lang="fr-FR" sz="2800" b="1" dirty="0"/>
              <a:t>. </a:t>
            </a:r>
            <a:r>
              <a:rPr lang="fr-FR" sz="2800" dirty="0" err="1" smtClean="0"/>
              <a:t>difficult</a:t>
            </a:r>
            <a:r>
              <a:rPr lang="fr-FR" sz="2800" dirty="0" smtClean="0"/>
              <a:t> </a:t>
            </a:r>
            <a:endParaRPr lang="fr-FR" sz="2800" dirty="0"/>
          </a:p>
          <a:p>
            <a:pPr algn="l">
              <a:lnSpc>
                <a:spcPct val="200000"/>
              </a:lnSpc>
            </a:pPr>
            <a:r>
              <a:rPr lang="en-US" sz="2800" b="1" dirty="0"/>
              <a:t>2. </a:t>
            </a:r>
            <a:r>
              <a:rPr lang="en-US" sz="2800" dirty="0"/>
              <a:t>___ interesting </a:t>
            </a:r>
            <a:r>
              <a:rPr lang="en-US" sz="2800" dirty="0" smtClean="0"/>
              <a:t>                         </a:t>
            </a:r>
            <a:r>
              <a:rPr lang="en-US" sz="2800" b="1" dirty="0" smtClean="0"/>
              <a:t>b</a:t>
            </a:r>
            <a:r>
              <a:rPr lang="en-US" sz="2800" b="1" dirty="0"/>
              <a:t>. </a:t>
            </a:r>
            <a:r>
              <a:rPr lang="en-US" sz="2800" dirty="0"/>
              <a:t>athletic</a:t>
            </a:r>
          </a:p>
          <a:p>
            <a:pPr algn="l">
              <a:lnSpc>
                <a:spcPct val="200000"/>
              </a:lnSpc>
            </a:pPr>
            <a:r>
              <a:rPr lang="en-US" sz="2800" b="1" dirty="0"/>
              <a:t>3. </a:t>
            </a:r>
            <a:r>
              <a:rPr lang="en-US" sz="2800" dirty="0"/>
              <a:t>___ smart </a:t>
            </a:r>
            <a:r>
              <a:rPr lang="en-US" sz="2800" dirty="0" smtClean="0"/>
              <a:t>                                  </a:t>
            </a:r>
            <a:r>
              <a:rPr lang="en-US" sz="2800" b="1" dirty="0" smtClean="0"/>
              <a:t>c</a:t>
            </a:r>
            <a:r>
              <a:rPr lang="en-US" sz="2800" b="1" dirty="0"/>
              <a:t>. </a:t>
            </a:r>
            <a:r>
              <a:rPr lang="en-US" sz="2800" dirty="0"/>
              <a:t>not boring</a:t>
            </a:r>
          </a:p>
          <a:p>
            <a:pPr algn="l">
              <a:lnSpc>
                <a:spcPct val="200000"/>
              </a:lnSpc>
            </a:pPr>
            <a:r>
              <a:rPr lang="en-US" sz="2800" b="1" dirty="0"/>
              <a:t>4. </a:t>
            </a:r>
            <a:r>
              <a:rPr lang="en-US" sz="2800" dirty="0"/>
              <a:t>___ hard </a:t>
            </a:r>
            <a:r>
              <a:rPr lang="en-US" sz="2800" dirty="0" smtClean="0"/>
              <a:t>                                    </a:t>
            </a:r>
            <a:r>
              <a:rPr lang="en-US" sz="2800" b="1" dirty="0" smtClean="0"/>
              <a:t>d</a:t>
            </a:r>
            <a:r>
              <a:rPr lang="en-US" sz="2800" b="1" dirty="0"/>
              <a:t>. </a:t>
            </a:r>
            <a:r>
              <a:rPr lang="en-US" sz="2800" dirty="0"/>
              <a:t>intelligent</a:t>
            </a:r>
            <a:endParaRPr lang="en-US" sz="2400" dirty="0" smtClean="0"/>
          </a:p>
        </p:txBody>
      </p:sp>
      <p:sp>
        <p:nvSpPr>
          <p:cNvPr id="9" name="مستطيل 8"/>
          <p:cNvSpPr/>
          <p:nvPr/>
        </p:nvSpPr>
        <p:spPr>
          <a:xfrm>
            <a:off x="395536" y="1990001"/>
            <a:ext cx="4547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A. </a:t>
            </a:r>
            <a:r>
              <a:rPr lang="en-US" sz="2200" b="1" dirty="0" smtClean="0">
                <a:solidFill>
                  <a:srgbClr val="FF0000"/>
                </a:solidFill>
              </a:rPr>
              <a:t>Vocabulary  </a:t>
            </a:r>
            <a:r>
              <a:rPr lang="en-US" sz="2400" dirty="0"/>
              <a:t>Match the words.</a:t>
            </a:r>
            <a:endParaRPr lang="ar-SA" sz="2200" dirty="0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831437" y="2823319"/>
            <a:ext cx="3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b</a:t>
            </a:r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827584" y="3687415"/>
            <a:ext cx="3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endParaRPr lang="ar-SA" dirty="0"/>
          </a:p>
        </p:txBody>
      </p:sp>
      <p:sp>
        <p:nvSpPr>
          <p:cNvPr id="20" name="مستطيل 19"/>
          <p:cNvSpPr/>
          <p:nvPr/>
        </p:nvSpPr>
        <p:spPr>
          <a:xfrm>
            <a:off x="773209" y="455151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c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755576" y="5415607"/>
            <a:ext cx="3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a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323529" y="980728"/>
            <a:ext cx="5112568" cy="461665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B. Comprehension </a:t>
            </a:r>
            <a:r>
              <a:rPr lang="en-US" sz="2400" dirty="0"/>
              <a:t>Answer </a:t>
            </a:r>
            <a:r>
              <a:rPr lang="en-US" sz="2400" b="1" i="1" dirty="0">
                <a:solidFill>
                  <a:srgbClr val="0000FF"/>
                </a:solidFill>
              </a:rPr>
              <a:t>yes</a:t>
            </a:r>
            <a:r>
              <a:rPr lang="en-US" sz="2400" b="1" i="1" dirty="0"/>
              <a:t> </a:t>
            </a:r>
            <a:r>
              <a:rPr lang="en-US" sz="2400" dirty="0"/>
              <a:t>or </a:t>
            </a:r>
            <a:r>
              <a:rPr lang="en-US" sz="2400" b="1" i="1" dirty="0">
                <a:solidFill>
                  <a:srgbClr val="0000FF"/>
                </a:solidFill>
              </a:rPr>
              <a:t>no</a:t>
            </a:r>
            <a:r>
              <a:rPr lang="en-US" sz="2400" dirty="0"/>
              <a:t>.</a:t>
            </a:r>
            <a:endParaRPr lang="ar-SA" sz="2400" dirty="0"/>
          </a:p>
        </p:txBody>
      </p:sp>
      <p:sp>
        <p:nvSpPr>
          <p:cNvPr id="10" name="مستطيل 9"/>
          <p:cNvSpPr/>
          <p:nvPr/>
        </p:nvSpPr>
        <p:spPr>
          <a:xfrm>
            <a:off x="382047" y="1701256"/>
            <a:ext cx="8128549" cy="37856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dirty="0"/>
              <a:t>1. ___ Carl’s favorite subject is history.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2. ___ Ben plays on the volleyball team.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3. ___ </a:t>
            </a:r>
            <a:r>
              <a:rPr lang="en-US" sz="2400" dirty="0" err="1"/>
              <a:t>Saeed</a:t>
            </a:r>
            <a:r>
              <a:rPr lang="en-US" sz="2400" dirty="0"/>
              <a:t> runs the computer club.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4. ___ Matt has curly blond hair.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5. ___ Lee wears glasses.</a:t>
            </a:r>
            <a:endParaRPr lang="ar-SA" sz="2400" dirty="0"/>
          </a:p>
        </p:txBody>
      </p:sp>
      <p:sp>
        <p:nvSpPr>
          <p:cNvPr id="5" name="مستطيل 4"/>
          <p:cNvSpPr/>
          <p:nvPr/>
        </p:nvSpPr>
        <p:spPr>
          <a:xfrm>
            <a:off x="654725" y="191683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yes </a:t>
            </a:r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731923" y="267930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no</a:t>
            </a:r>
            <a:endParaRPr lang="ar-SA" dirty="0"/>
          </a:p>
        </p:txBody>
      </p:sp>
      <p:sp>
        <p:nvSpPr>
          <p:cNvPr id="20" name="مستطيل 19"/>
          <p:cNvSpPr/>
          <p:nvPr/>
        </p:nvSpPr>
        <p:spPr>
          <a:xfrm>
            <a:off x="731923" y="339938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no</a:t>
            </a:r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731923" y="4119463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no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611560" y="4839543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yes </a:t>
            </a:r>
            <a:endParaRPr lang="ar-SA" dirty="0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7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6" name="مستطيل 15"/>
          <p:cNvSpPr/>
          <p:nvPr/>
        </p:nvSpPr>
        <p:spPr>
          <a:xfrm>
            <a:off x="323528" y="920914"/>
            <a:ext cx="2897296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Pair Work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5536" y="1772816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A. </a:t>
            </a:r>
            <a:r>
              <a:rPr lang="en-US" sz="2400" b="1" dirty="0" smtClean="0">
                <a:solidFill>
                  <a:srgbClr val="FF0000"/>
                </a:solidFill>
              </a:rPr>
              <a:t>Ask </a:t>
            </a:r>
            <a:r>
              <a:rPr lang="en-US" sz="2400" b="1" dirty="0" smtClean="0"/>
              <a:t>and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answer</a:t>
            </a:r>
            <a:r>
              <a:rPr lang="en-US" sz="2400" dirty="0" smtClean="0"/>
              <a:t>. </a:t>
            </a:r>
            <a:r>
              <a:rPr lang="en-US" sz="2400" dirty="0"/>
              <a:t>About school subjects.</a:t>
            </a:r>
            <a:endParaRPr lang="ar-SA" sz="2400" b="1" dirty="0"/>
          </a:p>
        </p:txBody>
      </p:sp>
      <p:sp>
        <p:nvSpPr>
          <p:cNvPr id="5" name="مستطيل 4"/>
          <p:cNvSpPr/>
          <p:nvPr/>
        </p:nvSpPr>
        <p:spPr>
          <a:xfrm>
            <a:off x="2267744" y="2780927"/>
            <a:ext cx="2978735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Do you like math?</a:t>
            </a:r>
            <a:endParaRPr lang="ar-SA" sz="2400" dirty="0"/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1449249" y="2348880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وسيلة شرح مستطيلة مستديرة الزوايا 24"/>
          <p:cNvSpPr/>
          <p:nvPr/>
        </p:nvSpPr>
        <p:spPr>
          <a:xfrm>
            <a:off x="1467466" y="3501008"/>
            <a:ext cx="504056" cy="517075"/>
          </a:xfrm>
          <a:prstGeom prst="wedgeRoundRectCallout">
            <a:avLst>
              <a:gd name="adj1" fmla="val 117874"/>
              <a:gd name="adj2" fmla="val 6244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348838" y="3903439"/>
            <a:ext cx="2799226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Yes, I do. It’s great.</a:t>
            </a:r>
            <a:endParaRPr lang="ar-SA" sz="2400" u="sng" dirty="0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574835" y="5085184"/>
            <a:ext cx="3149293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I think it’s </a:t>
            </a:r>
            <a:r>
              <a:rPr lang="en-US" sz="2400" dirty="0" smtClean="0"/>
              <a:t>difficult</a:t>
            </a:r>
            <a:r>
              <a:rPr lang="en-US" sz="2400" dirty="0"/>
              <a:t>.</a:t>
            </a:r>
            <a:endParaRPr lang="ar-SA" sz="2400" dirty="0"/>
          </a:p>
        </p:txBody>
      </p:sp>
      <p:sp>
        <p:nvSpPr>
          <p:cNvPr id="22" name="وسيلة شرح مستطيلة مستديرة الزوايا 21"/>
          <p:cNvSpPr/>
          <p:nvPr/>
        </p:nvSpPr>
        <p:spPr>
          <a:xfrm>
            <a:off x="1756340" y="4653137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5" grpId="0" animBg="1"/>
      <p:bldP spid="12" grpId="0" animBg="1"/>
      <p:bldP spid="25" grpId="0" animBg="1"/>
      <p:bldP spid="26" grpId="0" animBg="1"/>
      <p:bldP spid="17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395536" y="1052736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B. Ask </a:t>
            </a:r>
            <a:r>
              <a:rPr lang="en-US" sz="2000" b="1" dirty="0" smtClean="0"/>
              <a:t>and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answer  .  </a:t>
            </a:r>
            <a:r>
              <a:rPr lang="en-US" sz="2000" dirty="0"/>
              <a:t>About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the classmates in </a:t>
            </a:r>
            <a:r>
              <a:rPr lang="en-US" sz="2000" dirty="0"/>
              <a:t>the picture above.</a:t>
            </a:r>
            <a:endParaRPr lang="ar-SA" sz="2000" b="1" dirty="0"/>
          </a:p>
        </p:txBody>
      </p:sp>
      <p:sp>
        <p:nvSpPr>
          <p:cNvPr id="5" name="مستطيل 4"/>
          <p:cNvSpPr/>
          <p:nvPr/>
        </p:nvSpPr>
        <p:spPr>
          <a:xfrm>
            <a:off x="1360361" y="2132855"/>
            <a:ext cx="4015747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Does Matt have blond hair?</a:t>
            </a:r>
            <a:endParaRPr lang="ar-SA" sz="2400" dirty="0"/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653614" y="1700808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وسيلة شرح مستطيلة مستديرة الزوايا 24"/>
          <p:cNvSpPr/>
          <p:nvPr/>
        </p:nvSpPr>
        <p:spPr>
          <a:xfrm>
            <a:off x="683568" y="2852936"/>
            <a:ext cx="504056" cy="517075"/>
          </a:xfrm>
          <a:prstGeom prst="wedgeRoundRectCallout">
            <a:avLst>
              <a:gd name="adj1" fmla="val 117874"/>
              <a:gd name="adj2" fmla="val 6244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623480" y="3255367"/>
            <a:ext cx="3164544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No, he doesn’t.</a:t>
            </a:r>
            <a:endParaRPr lang="ar-SA" sz="2400" u="sng" dirty="0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749735" y="4250704"/>
            <a:ext cx="3510695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Does he play football?</a:t>
            </a:r>
            <a:endParaRPr lang="ar-SA" sz="2400" dirty="0"/>
          </a:p>
        </p:txBody>
      </p:sp>
      <p:sp>
        <p:nvSpPr>
          <p:cNvPr id="16" name="وسيلة شرح مستطيلة مستديرة الزوايا 15"/>
          <p:cNvSpPr/>
          <p:nvPr/>
        </p:nvSpPr>
        <p:spPr>
          <a:xfrm>
            <a:off x="3042989" y="3818657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وسيلة شرح مستطيلة مستديرة الزوايا 16"/>
          <p:cNvSpPr/>
          <p:nvPr/>
        </p:nvSpPr>
        <p:spPr>
          <a:xfrm>
            <a:off x="3072943" y="4970785"/>
            <a:ext cx="504056" cy="517075"/>
          </a:xfrm>
          <a:prstGeom prst="wedgeRoundRectCallout">
            <a:avLst>
              <a:gd name="adj1" fmla="val 117874"/>
              <a:gd name="adj2" fmla="val 6244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012855" y="5373216"/>
            <a:ext cx="2503361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Yes, he does.</a:t>
            </a:r>
            <a:endParaRPr lang="ar-SA" sz="24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6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 animBg="1"/>
      <p:bldP spid="25" grpId="0" animBg="1"/>
      <p:bldP spid="26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337270" y="992922"/>
            <a:ext cx="2897296" cy="7078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Grammar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2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What’s School Like?</a:t>
            </a:r>
            <a:endParaRPr lang="ar-EG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5"/>
            <a:ext cx="8280920" cy="4263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50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60122</TotalTime>
  <Words>1554</Words>
  <Application>Microsoft Office PowerPoint</Application>
  <PresentationFormat>عرض على الشاشة (3:4)‏</PresentationFormat>
  <Paragraphs>252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Noor Elmo3alem</dc:creator>
  <cp:lastModifiedBy>TARK</cp:lastModifiedBy>
  <cp:revision>5424</cp:revision>
  <dcterms:created xsi:type="dcterms:W3CDTF">2011-07-24T20:30:27Z</dcterms:created>
  <dcterms:modified xsi:type="dcterms:W3CDTF">2014-09-19T14:51:43Z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605CC1C4-9C2D-4714-AE98-2058FC1CDE4C</vt:lpwstr>
  </property>
  <property fmtid="{D5CDD505-2E9C-101B-9397-08002B2CF9AE}" pid="3" name="ArticulatePath">
    <vt:lpwstr>m</vt:lpwstr>
  </property>
</Properties>
</file>