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1248" r:id="rId2"/>
    <p:sldId id="1261" r:id="rId3"/>
    <p:sldId id="1262" r:id="rId4"/>
    <p:sldId id="1274" r:id="rId5"/>
    <p:sldId id="1275" r:id="rId6"/>
    <p:sldId id="1249" r:id="rId7"/>
    <p:sldId id="1250" r:id="rId8"/>
    <p:sldId id="1251" r:id="rId9"/>
    <p:sldId id="1252" r:id="rId10"/>
    <p:sldId id="1253" r:id="rId11"/>
    <p:sldId id="1254" r:id="rId12"/>
    <p:sldId id="1255" r:id="rId13"/>
    <p:sldId id="1276" r:id="rId14"/>
    <p:sldId id="1256" r:id="rId15"/>
    <p:sldId id="1277" r:id="rId16"/>
    <p:sldId id="1279" r:id="rId17"/>
    <p:sldId id="1281" r:id="rId18"/>
    <p:sldId id="1258" r:id="rId19"/>
    <p:sldId id="1259" r:id="rId20"/>
    <p:sldId id="1282" r:id="rId21"/>
    <p:sldId id="1283" r:id="rId22"/>
    <p:sldId id="1284" r:id="rId23"/>
    <p:sldId id="1264" r:id="rId24"/>
    <p:sldId id="1265" r:id="rId25"/>
    <p:sldId id="1266" r:id="rId26"/>
    <p:sldId id="1267" r:id="rId27"/>
    <p:sldId id="1268" r:id="rId28"/>
    <p:sldId id="1269" r:id="rId29"/>
    <p:sldId id="1270" r:id="rId30"/>
    <p:sldId id="1271" r:id="rId31"/>
    <p:sldId id="1272" r:id="rId32"/>
    <p:sldId id="1273" r:id="rId33"/>
  </p:sldIdLst>
  <p:sldSz cx="9144000" cy="6858000" type="screen4x3"/>
  <p:notesSz cx="6858000" cy="9144000"/>
  <p:custDataLst>
    <p:tags r:id="rId35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B8B"/>
    <a:srgbClr val="92CD8D"/>
    <a:srgbClr val="660033"/>
    <a:srgbClr val="E46C0A"/>
    <a:srgbClr val="D3BEF4"/>
    <a:srgbClr val="FFFF99"/>
    <a:srgbClr val="FFFF66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slide" Target="slide1.xml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980728"/>
            <a:ext cx="3911647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Listen and Discuss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63032" y="2924944"/>
            <a:ext cx="7037360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Look at the information about the boys.</a:t>
            </a:r>
          </a:p>
          <a:p>
            <a:pPr algn="l"/>
            <a:r>
              <a:rPr lang="en-US" sz="3200" dirty="0"/>
              <a:t>What do they want to be?</a:t>
            </a:r>
            <a:endParaRPr lang="ar-S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7270" y="920914"/>
            <a:ext cx="28972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Grammar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43100"/>
            <a:ext cx="7620000" cy="400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6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1" y="1246670"/>
            <a:ext cx="6610991" cy="26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3" y="5013176"/>
            <a:ext cx="451485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2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8327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A. Complete </a:t>
            </a:r>
            <a:r>
              <a:rPr lang="en-US" sz="2000" dirty="0" smtClean="0"/>
              <a:t>the </a:t>
            </a:r>
            <a:r>
              <a:rPr lang="en-US" sz="2000" dirty="0"/>
              <a:t>conversations. Then practice with a partner.</a:t>
            </a:r>
            <a:endParaRPr lang="ar-SA" sz="2000" dirty="0"/>
          </a:p>
        </p:txBody>
      </p:sp>
      <p:sp>
        <p:nvSpPr>
          <p:cNvPr id="10" name="مستطيل 9"/>
          <p:cNvSpPr/>
          <p:nvPr/>
        </p:nvSpPr>
        <p:spPr>
          <a:xfrm>
            <a:off x="341784" y="1701963"/>
            <a:ext cx="8262664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1. A: </a:t>
            </a:r>
            <a:r>
              <a:rPr lang="en-US" sz="2400" dirty="0"/>
              <a:t>What ______ your uncle ______?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He’s a bus driver.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What ______ your cousin do?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He’s a salesperson. He works in a </a:t>
            </a:r>
            <a:r>
              <a:rPr lang="en-US" sz="2400" dirty="0" smtClean="0"/>
              <a:t>store. He </a:t>
            </a:r>
            <a:r>
              <a:rPr lang="en-US" sz="2400" dirty="0"/>
              <a:t>______ shoes.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835696" y="1691516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does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332323" y="170080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558641" y="2452826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does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146441" y="2780928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sells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41784" y="3947572"/>
            <a:ext cx="8262664" cy="193899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A:</a:t>
            </a:r>
            <a:r>
              <a:rPr lang="en-US" sz="2400" dirty="0"/>
              <a:t> What ______ you ______?</a:t>
            </a:r>
          </a:p>
          <a:p>
            <a:pPr algn="l"/>
            <a:r>
              <a:rPr lang="en-US" sz="2400" b="1" dirty="0"/>
              <a:t>B:</a:t>
            </a:r>
            <a:r>
              <a:rPr lang="en-US" sz="2400" dirty="0"/>
              <a:t> I’m a reporter. I ______ for a newspaper.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What ______ your friends ______?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They’re football </a:t>
            </a:r>
            <a:r>
              <a:rPr lang="en-US" sz="2400" dirty="0" smtClean="0"/>
              <a:t>players. They </a:t>
            </a:r>
            <a:r>
              <a:rPr lang="en-US" sz="2400" dirty="0"/>
              <a:t>______ for a famous football team.</a:t>
            </a:r>
            <a:endParaRPr lang="ar-SA" sz="2400" dirty="0"/>
          </a:p>
        </p:txBody>
      </p:sp>
      <p:sp>
        <p:nvSpPr>
          <p:cNvPr id="27" name="مستطيل 26"/>
          <p:cNvSpPr/>
          <p:nvPr/>
        </p:nvSpPr>
        <p:spPr>
          <a:xfrm>
            <a:off x="1812043" y="39371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131840" y="394641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789434" y="4293096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write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691680" y="46531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4283968" y="469552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4592160" y="5013176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play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3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7" grpId="0"/>
      <p:bldP spid="18" grpId="0"/>
      <p:bldP spid="19" grpId="0"/>
      <p:bldP spid="24" grpId="0" animBg="1"/>
      <p:bldP spid="25" grpId="0" animBg="1"/>
      <p:bldP spid="27" grpId="0"/>
      <p:bldP spid="28" grpId="0"/>
      <p:bldP spid="29" grpId="0"/>
      <p:bldP spid="30" grpId="0"/>
      <p:bldP spid="32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41784" y="1715324"/>
            <a:ext cx="8262664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3. A: </a:t>
            </a:r>
            <a:r>
              <a:rPr lang="en-US" sz="2400" dirty="0"/>
              <a:t>What ______ your father ______?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My father is a doctor. He ______ in a clinic.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How about your brother?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 ______ for a magazine.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1835696" y="1691516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does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332323" y="170080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123378" y="2780928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works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808386" y="2060848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works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41784" y="3947572"/>
            <a:ext cx="8262664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4. A: </a:t>
            </a:r>
            <a:r>
              <a:rPr lang="en-US" sz="2400" dirty="0"/>
              <a:t>What do you ______ ______ ______?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I want to be a teacher. What about you?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I ______ ______ ______ a chef and work in an elegant restaurant.</a:t>
            </a:r>
            <a:endParaRPr lang="ar-SA" sz="2400" dirty="0"/>
          </a:p>
        </p:txBody>
      </p:sp>
      <p:sp>
        <p:nvSpPr>
          <p:cNvPr id="27" name="مستطيل 26"/>
          <p:cNvSpPr/>
          <p:nvPr/>
        </p:nvSpPr>
        <p:spPr>
          <a:xfrm>
            <a:off x="2843808" y="3937125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want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986838" y="394641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to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914586" y="4653136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want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2186638" y="465313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131840" y="469552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be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860032" y="390760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be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2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19" grpId="0"/>
      <p:bldP spid="24" grpId="0" animBg="1"/>
      <p:bldP spid="25" grpId="0" animBg="1"/>
      <p:bldP spid="27" grpId="0"/>
      <p:bldP spid="28" grpId="0"/>
      <p:bldP spid="29" grpId="0"/>
      <p:bldP spid="30" grpId="0"/>
      <p:bldP spid="3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B. </a:t>
            </a:r>
            <a:r>
              <a:rPr lang="en-US" sz="2400" dirty="0"/>
              <a:t>Work with a </a:t>
            </a:r>
            <a:r>
              <a:rPr lang="en-US" sz="2400" dirty="0" smtClean="0"/>
              <a:t>partner. Ask </a:t>
            </a:r>
            <a:r>
              <a:rPr lang="en-US" sz="2400" dirty="0"/>
              <a:t>and answer.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758304" y="56818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46" y="1772816"/>
            <a:ext cx="2781300" cy="391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485800" y="2642136"/>
            <a:ext cx="5166320" cy="23083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A:</a:t>
            </a:r>
            <a:r>
              <a:rPr lang="en-US" sz="2400" b="1" dirty="0"/>
              <a:t> </a:t>
            </a:r>
            <a:r>
              <a:rPr lang="en-US" sz="2400" dirty="0"/>
              <a:t>What does Jim do?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He’s a cyclist. He cycles for</a:t>
            </a:r>
          </a:p>
          <a:p>
            <a:pPr algn="l">
              <a:lnSpc>
                <a:spcPct val="200000"/>
              </a:lnSpc>
            </a:pPr>
            <a:r>
              <a:rPr lang="en-US" sz="2400" dirty="0" smtClean="0"/>
              <a:t>    the </a:t>
            </a:r>
            <a:r>
              <a:rPr lang="en-US" sz="2400" dirty="0"/>
              <a:t>national cycling team.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2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B. </a:t>
            </a:r>
            <a:r>
              <a:rPr lang="en-US" sz="2400" dirty="0"/>
              <a:t>Work with a </a:t>
            </a:r>
            <a:r>
              <a:rPr lang="en-US" sz="2400" dirty="0" smtClean="0"/>
              <a:t>partner. Ask </a:t>
            </a:r>
            <a:r>
              <a:rPr lang="en-US" sz="2400" dirty="0"/>
              <a:t>and answer.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758304" y="56818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51" y="1196753"/>
            <a:ext cx="220988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432048" y="1700808"/>
            <a:ext cx="49320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 1- Mike </a:t>
            </a:r>
            <a:r>
              <a:rPr lang="en-US" sz="2400" dirty="0"/>
              <a:t>/ waiter </a:t>
            </a:r>
            <a:r>
              <a:rPr lang="en-US" sz="2400" dirty="0" smtClean="0"/>
              <a:t>/ work </a:t>
            </a:r>
            <a:r>
              <a:rPr lang="en-US" sz="2400" dirty="0"/>
              <a:t>/ restaurant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95536" y="4755533"/>
            <a:ext cx="516632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What does </a:t>
            </a:r>
            <a:r>
              <a:rPr lang="en-US" sz="2400" dirty="0" err="1" smtClean="0"/>
              <a:t>Hameed</a:t>
            </a:r>
            <a:r>
              <a:rPr lang="en-US" sz="2400" dirty="0" smtClean="0"/>
              <a:t> </a:t>
            </a:r>
            <a:r>
              <a:rPr lang="en-US" sz="2400" dirty="0"/>
              <a:t>do?</a:t>
            </a: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He’s a cook. He works in a restaurant.</a:t>
            </a:r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395536" y="3789040"/>
            <a:ext cx="51480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2- </a:t>
            </a:r>
            <a:r>
              <a:rPr lang="en-US" sz="2400" dirty="0" err="1"/>
              <a:t>Hameed</a:t>
            </a:r>
            <a:r>
              <a:rPr lang="en-US" sz="2400" dirty="0"/>
              <a:t> / cook </a:t>
            </a:r>
            <a:r>
              <a:rPr lang="en-US" sz="2400" dirty="0" smtClean="0"/>
              <a:t>/ work / restaurant</a:t>
            </a:r>
            <a:endParaRPr lang="ar-SA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06" y="3573016"/>
            <a:ext cx="230615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7977" y="2381979"/>
            <a:ext cx="5654183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2. A</a:t>
            </a:r>
            <a:r>
              <a:rPr lang="en-US" sz="2400" b="1" dirty="0"/>
              <a:t>: </a:t>
            </a:r>
            <a:r>
              <a:rPr lang="en-US" sz="2400" dirty="0"/>
              <a:t>What does Mike do?</a:t>
            </a: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He’s a waiter. He works in </a:t>
            </a:r>
            <a:r>
              <a:rPr lang="en-US" sz="2400" dirty="0" smtClean="0"/>
              <a:t>a restaurant</a:t>
            </a:r>
            <a:r>
              <a:rPr lang="en-US" sz="2400" dirty="0"/>
              <a:t>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4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9" grpId="0" animBg="1"/>
      <p:bldP spid="13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758304" y="56818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1844824"/>
            <a:ext cx="5472608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3. A: </a:t>
            </a:r>
            <a:r>
              <a:rPr lang="en-US" sz="2400" dirty="0"/>
              <a:t>What does Ibrahim do?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He’s a cameraman. He </a:t>
            </a:r>
            <a:r>
              <a:rPr lang="en-US" sz="2400" dirty="0" smtClean="0"/>
              <a:t>films </a:t>
            </a:r>
            <a:r>
              <a:rPr lang="en-US" sz="2400" dirty="0"/>
              <a:t>the news.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360040" y="1144294"/>
            <a:ext cx="51480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3- </a:t>
            </a:r>
            <a:r>
              <a:rPr lang="en-US" sz="2400" dirty="0"/>
              <a:t>Ibrahim / cameraman </a:t>
            </a:r>
            <a:r>
              <a:rPr lang="en-US" sz="2400" dirty="0" smtClean="0"/>
              <a:t>/ film </a:t>
            </a:r>
            <a:r>
              <a:rPr lang="en-US" sz="2400" dirty="0"/>
              <a:t>/ news</a:t>
            </a:r>
            <a:endParaRPr lang="ar-SA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67" y="1060701"/>
            <a:ext cx="2547169" cy="232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320504" y="4326195"/>
            <a:ext cx="5654183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4. A: </a:t>
            </a:r>
            <a:r>
              <a:rPr lang="en-US" sz="2400" dirty="0"/>
              <a:t>What does Mr. Smith do?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He’s a bus driver. He drives a bus.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395536" y="3471391"/>
            <a:ext cx="51480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4- Mr</a:t>
            </a:r>
            <a:r>
              <a:rPr lang="en-US" sz="2400" dirty="0"/>
              <a:t>. Smith </a:t>
            </a:r>
            <a:r>
              <a:rPr lang="en-US" sz="2400" dirty="0" smtClean="0"/>
              <a:t>/ bus </a:t>
            </a:r>
            <a:r>
              <a:rPr lang="en-US" sz="2400" dirty="0"/>
              <a:t>driver </a:t>
            </a:r>
            <a:r>
              <a:rPr lang="en-US" sz="2400" dirty="0"/>
              <a:t> </a:t>
            </a:r>
            <a:r>
              <a:rPr lang="en-US" sz="2400" dirty="0" smtClean="0"/>
              <a:t>drive </a:t>
            </a:r>
            <a:r>
              <a:rPr lang="en-US" sz="2400" dirty="0"/>
              <a:t>/ bus</a:t>
            </a:r>
            <a:endParaRPr lang="ar-SA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91" y="3501008"/>
            <a:ext cx="232044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758304" y="56818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85800" y="2093947"/>
            <a:ext cx="516632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5. A: </a:t>
            </a:r>
            <a:r>
              <a:rPr lang="en-US" sz="2400" dirty="0"/>
              <a:t>What does Fahd do?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He’s a carpenter. He makes furniture.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467544" y="1167135"/>
            <a:ext cx="51480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Fahd / carpenter / make </a:t>
            </a:r>
            <a:r>
              <a:rPr lang="en-US" sz="2400" dirty="0" smtClean="0"/>
              <a:t>/ furniture</a:t>
            </a:r>
            <a:endParaRPr lang="ar-S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91435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323528" y="4653136"/>
            <a:ext cx="5400600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6. A: </a:t>
            </a:r>
            <a:r>
              <a:rPr lang="en-US" sz="2400" dirty="0"/>
              <a:t>What do Ahmed and Raymond do?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B:</a:t>
            </a:r>
            <a:r>
              <a:rPr lang="en-US" sz="2400" b="1" dirty="0"/>
              <a:t> </a:t>
            </a:r>
            <a:r>
              <a:rPr lang="en-US" sz="2400" dirty="0"/>
              <a:t>They’re volleyball players. They play for </a:t>
            </a:r>
            <a:r>
              <a:rPr lang="en-US" sz="2400" dirty="0" smtClean="0"/>
              <a:t>    a </a:t>
            </a:r>
            <a:r>
              <a:rPr lang="en-US" sz="2400" dirty="0"/>
              <a:t>volleyball team.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323528" y="3429000"/>
            <a:ext cx="5400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6- </a:t>
            </a:r>
            <a:r>
              <a:rPr lang="en-US" sz="2400" dirty="0"/>
              <a:t>Ahmed and Raymond </a:t>
            </a:r>
            <a:r>
              <a:rPr lang="en-US" sz="2400" dirty="0" smtClean="0"/>
              <a:t>/ volleyball </a:t>
            </a:r>
            <a:r>
              <a:rPr lang="en-US" sz="2400" dirty="0"/>
              <a:t>players / play </a:t>
            </a:r>
            <a:r>
              <a:rPr lang="en-US" sz="2400" dirty="0" smtClean="0"/>
              <a:t>/ volleyball </a:t>
            </a:r>
            <a:r>
              <a:rPr lang="en-US" sz="2400" dirty="0"/>
              <a:t>team</a:t>
            </a:r>
            <a:endParaRPr lang="ar-SA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92958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3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Listening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4557"/>
            <a:ext cx="7881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Listen to each person talk about his job. Complete the chart.</a:t>
            </a:r>
            <a:endParaRPr lang="ar-SA" sz="2000" b="1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2046336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971044" cy="339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3853256" y="3121804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chef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079066" y="3121804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restaurant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310193" y="3782894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salesperson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467755" y="3782894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store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3635896" y="4437112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teacher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372200" y="4437112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school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747100" y="5085184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doctor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228184" y="508518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hospital</a:t>
            </a:r>
            <a:endParaRPr lang="ar-SA" sz="2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6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7" grpId="0" animBg="1"/>
      <p:bldP spid="21" grpId="0"/>
      <p:bldP spid="19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Pronunciation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168" y="1700808"/>
            <a:ext cx="8512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Listen</a:t>
            </a:r>
            <a:r>
              <a:rPr lang="en-US" sz="2000" b="1" dirty="0"/>
              <a:t>. </a:t>
            </a:r>
            <a:r>
              <a:rPr lang="en-US" sz="2000" b="1" dirty="0"/>
              <a:t>to the endings of the following verbs. Then practice.</a:t>
            </a:r>
            <a:endParaRPr lang="ar-SA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323528" y="2457190"/>
            <a:ext cx="8388424" cy="280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/</a:t>
            </a:r>
            <a:r>
              <a:rPr lang="en-US" sz="2800" b="1" dirty="0">
                <a:solidFill>
                  <a:srgbClr val="FF0000"/>
                </a:solidFill>
              </a:rPr>
              <a:t>s/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   /</a:t>
            </a:r>
            <a:r>
              <a:rPr lang="en-US" sz="2800" b="1" dirty="0">
                <a:solidFill>
                  <a:srgbClr val="FF0000"/>
                </a:solidFill>
              </a:rPr>
              <a:t>z/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Mr. Penn </a:t>
            </a:r>
            <a:r>
              <a:rPr lang="en-US" sz="2400" b="1" dirty="0">
                <a:solidFill>
                  <a:srgbClr val="0000FF"/>
                </a:solidFill>
              </a:rPr>
              <a:t>writes</a:t>
            </a:r>
            <a:r>
              <a:rPr lang="en-US" sz="2400" b="1" dirty="0"/>
              <a:t> </a:t>
            </a:r>
            <a:r>
              <a:rPr lang="en-US" sz="2400" dirty="0"/>
              <a:t>for a magazine</a:t>
            </a:r>
            <a:r>
              <a:rPr lang="en-US" sz="2400" dirty="0" smtClean="0"/>
              <a:t>.      </a:t>
            </a:r>
            <a:r>
              <a:rPr lang="en-US" sz="2400" dirty="0"/>
              <a:t>John </a:t>
            </a:r>
            <a:r>
              <a:rPr lang="en-US" sz="2400" b="1" dirty="0">
                <a:solidFill>
                  <a:srgbClr val="0000FF"/>
                </a:solidFill>
              </a:rPr>
              <a:t>sells</a:t>
            </a:r>
            <a:r>
              <a:rPr lang="en-US" sz="2400" b="1" dirty="0"/>
              <a:t> </a:t>
            </a:r>
            <a:r>
              <a:rPr lang="en-US" sz="2400" dirty="0"/>
              <a:t>cameras in a store.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Mr. Chang </a:t>
            </a:r>
            <a:r>
              <a:rPr lang="en-US" sz="2400" b="1" dirty="0">
                <a:solidFill>
                  <a:srgbClr val="0000FF"/>
                </a:solidFill>
              </a:rPr>
              <a:t>works</a:t>
            </a:r>
            <a:r>
              <a:rPr lang="en-US" sz="2400" b="1" dirty="0"/>
              <a:t> </a:t>
            </a:r>
            <a:r>
              <a:rPr lang="en-US" sz="2400" dirty="0"/>
              <a:t>in a bank. </a:t>
            </a:r>
            <a:r>
              <a:rPr lang="en-US" sz="2400" dirty="0" smtClean="0"/>
              <a:t>             My </a:t>
            </a:r>
            <a:r>
              <a:rPr lang="en-US" sz="2400" dirty="0"/>
              <a:t>father </a:t>
            </a:r>
            <a:r>
              <a:rPr lang="en-US" sz="2400" b="1" dirty="0">
                <a:solidFill>
                  <a:srgbClr val="0000FF"/>
                </a:solidFill>
              </a:rPr>
              <a:t>drives</a:t>
            </a:r>
            <a:r>
              <a:rPr lang="en-US" sz="2400" b="1" dirty="0"/>
              <a:t> </a:t>
            </a:r>
            <a:r>
              <a:rPr lang="en-US" sz="2400" dirty="0"/>
              <a:t>a bus.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Pierre </a:t>
            </a:r>
            <a:r>
              <a:rPr lang="en-US" sz="2400" b="1" dirty="0">
                <a:solidFill>
                  <a:srgbClr val="0000FF"/>
                </a:solidFill>
              </a:rPr>
              <a:t>cooks</a:t>
            </a:r>
            <a:r>
              <a:rPr lang="en-US" sz="2400" b="1" dirty="0"/>
              <a:t> </a:t>
            </a:r>
            <a:r>
              <a:rPr lang="en-US" sz="2400" dirty="0"/>
              <a:t>in a restaurant. </a:t>
            </a:r>
            <a:r>
              <a:rPr lang="en-US" sz="2400" dirty="0" smtClean="0"/>
              <a:t>            My </a:t>
            </a:r>
            <a:r>
              <a:rPr lang="en-US" sz="2400" dirty="0"/>
              <a:t>brother </a:t>
            </a:r>
            <a:r>
              <a:rPr lang="en-US" sz="2400" b="1" dirty="0">
                <a:solidFill>
                  <a:srgbClr val="0000FF"/>
                </a:solidFill>
              </a:rPr>
              <a:t>plays</a:t>
            </a:r>
            <a:r>
              <a:rPr lang="en-US" sz="2400" b="1" dirty="0"/>
              <a:t> </a:t>
            </a:r>
            <a:r>
              <a:rPr lang="en-US" sz="2400" dirty="0"/>
              <a:t>volleyball.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6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691680" y="56818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6015"/>
            <a:ext cx="2452385" cy="215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58614"/>
            <a:ext cx="1269107" cy="347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1106912" cy="353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35645"/>
            <a:ext cx="2573908" cy="234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رابط منحني 11"/>
          <p:cNvCxnSpPr/>
          <p:nvPr/>
        </p:nvCxnSpPr>
        <p:spPr>
          <a:xfrm rot="10800000" flipV="1">
            <a:off x="6228184" y="3284984"/>
            <a:ext cx="1152128" cy="68716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نحني 18"/>
          <p:cNvCxnSpPr/>
          <p:nvPr/>
        </p:nvCxnSpPr>
        <p:spPr>
          <a:xfrm flipV="1">
            <a:off x="1907704" y="3237537"/>
            <a:ext cx="1296144" cy="551503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45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3528" y="992922"/>
            <a:ext cx="3528392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latin typeface="Articulate Extrabold" pitchFamily="2" charset="0"/>
              </a:rPr>
              <a:t>Conversation</a:t>
            </a:r>
            <a:endParaRPr lang="ar-SA" sz="3200" dirty="0">
              <a:latin typeface="Articulate Extrabold" pitchFamily="2" charset="0"/>
            </a:endParaRP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14" y="977925"/>
            <a:ext cx="4497742" cy="511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3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980728"/>
            <a:ext cx="7686128" cy="507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2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4" cy="347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1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88822" y="980728"/>
            <a:ext cx="3724033" cy="5232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About the Conversation</a:t>
            </a:r>
            <a:endParaRPr lang="ar-SA" sz="2800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59062" y="1844824"/>
            <a:ext cx="8389402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What do Adel and Steve do?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What does Adel want to be?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Is it a good job for him? Why?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4. What is Steve good at?</a:t>
            </a:r>
            <a:endParaRPr lang="ar-SA" sz="2400" dirty="0"/>
          </a:p>
        </p:txBody>
      </p:sp>
      <p:sp>
        <p:nvSpPr>
          <p:cNvPr id="20" name="مستطيل 19"/>
          <p:cNvSpPr/>
          <p:nvPr/>
        </p:nvSpPr>
        <p:spPr>
          <a:xfrm>
            <a:off x="4211960" y="2103239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Adel and Steve are students.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136176" y="2823319"/>
            <a:ext cx="4684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He wants to be a flight attendant.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4411840" y="3501008"/>
            <a:ext cx="433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rgbClr val="0000FF"/>
                </a:solidFill>
              </a:rPr>
              <a:t>Yes, it is. He likes to travel and meet lots </a:t>
            </a:r>
            <a:r>
              <a:rPr lang="en-US" sz="2000" i="1" dirty="0" smtClean="0">
                <a:solidFill>
                  <a:srgbClr val="0000FF"/>
                </a:solidFill>
              </a:rPr>
              <a:t>of different </a:t>
            </a:r>
            <a:r>
              <a:rPr lang="en-US" sz="2000" i="1" dirty="0">
                <a:solidFill>
                  <a:srgbClr val="0000FF"/>
                </a:solidFill>
              </a:rPr>
              <a:t>people.</a:t>
            </a:r>
            <a:endParaRPr lang="ar-SA" sz="1600" dirty="0"/>
          </a:p>
        </p:txBody>
      </p:sp>
      <p:sp>
        <p:nvSpPr>
          <p:cNvPr id="24" name="مستطيل 23"/>
          <p:cNvSpPr/>
          <p:nvPr/>
        </p:nvSpPr>
        <p:spPr>
          <a:xfrm>
            <a:off x="3563888" y="4293096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Steve is good with computers.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5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20" grpId="0"/>
      <p:bldP spid="21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052736"/>
            <a:ext cx="20185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Turn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9552" y="2636912"/>
            <a:ext cx="7920880" cy="23083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Ask your classmates what jobs their fathers or brothers do.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A: </a:t>
            </a:r>
            <a:r>
              <a:rPr lang="en-US" sz="2400" dirty="0"/>
              <a:t>What does your brother/father do?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B: </a:t>
            </a:r>
            <a:r>
              <a:rPr lang="en-US" sz="2400" dirty="0"/>
              <a:t>______</a:t>
            </a:r>
            <a:endParaRPr lang="ar-SA" sz="24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830312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1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52839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About You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39553" y="3068960"/>
            <a:ext cx="8064896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What do you want to be in the future? Discuss in a group. Say </a:t>
            </a:r>
            <a:r>
              <a:rPr lang="en-US" sz="3200" dirty="0" smtClean="0"/>
              <a:t>why.</a:t>
            </a:r>
            <a:endParaRPr lang="ar-SA" sz="3200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90232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91880" y="1033572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95536" y="1743199"/>
            <a:ext cx="6864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What do you think Omar </a:t>
            </a:r>
            <a:r>
              <a:rPr lang="en-US" sz="2400" dirty="0" err="1"/>
              <a:t>Hamdan</a:t>
            </a:r>
            <a:r>
              <a:rPr lang="en-US" sz="2400" dirty="0"/>
              <a:t> wants to be?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830312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5"/>
            <a:ext cx="266429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" y="2791568"/>
            <a:ext cx="528978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323528" y="1188035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Omar </a:t>
            </a:r>
            <a:r>
              <a:rPr lang="en-US" sz="2000" dirty="0" err="1"/>
              <a:t>Hamdan</a:t>
            </a:r>
            <a:r>
              <a:rPr lang="en-US" sz="2000" dirty="0"/>
              <a:t> lives in </a:t>
            </a:r>
            <a:r>
              <a:rPr lang="en-US" sz="2000" dirty="0" err="1"/>
              <a:t>Tabuk</a:t>
            </a:r>
            <a:r>
              <a:rPr lang="en-US" sz="2000" dirty="0"/>
              <a:t>. Omar is sixteen years</a:t>
            </a:r>
          </a:p>
          <a:p>
            <a:pPr algn="l"/>
            <a:r>
              <a:rPr lang="en-US" sz="2000" dirty="0"/>
              <a:t>old, and he’s on the school football team. Omar is</a:t>
            </a:r>
          </a:p>
          <a:p>
            <a:pPr algn="l"/>
            <a:r>
              <a:rPr lang="en-US" sz="2000" dirty="0"/>
              <a:t>a very good player, and he’s the team’s top striker</a:t>
            </a:r>
          </a:p>
          <a:p>
            <a:pPr algn="l"/>
            <a:r>
              <a:rPr lang="en-US" sz="2000" dirty="0"/>
              <a:t>this season.</a:t>
            </a:r>
          </a:p>
          <a:p>
            <a:pPr algn="l"/>
            <a:r>
              <a:rPr lang="en-US" sz="2000" dirty="0"/>
              <a:t>Omar wants to be a professional football player. </a:t>
            </a:r>
            <a:r>
              <a:rPr lang="en-US" sz="2000" dirty="0" smtClean="0"/>
              <a:t>The coach </a:t>
            </a:r>
            <a:r>
              <a:rPr lang="en-US" sz="2000" dirty="0"/>
              <a:t>thinks he has potential. Omar is an </a:t>
            </a:r>
            <a:r>
              <a:rPr lang="en-US" sz="2000" dirty="0" smtClean="0"/>
              <a:t>Al-</a:t>
            </a:r>
            <a:r>
              <a:rPr lang="en-US" sz="2000" dirty="0" err="1" smtClean="0"/>
              <a:t>Watani</a:t>
            </a:r>
            <a:r>
              <a:rPr lang="en-US" sz="2000" dirty="0"/>
              <a:t> </a:t>
            </a:r>
            <a:r>
              <a:rPr lang="en-US" sz="2000" dirty="0" smtClean="0"/>
              <a:t>fan</a:t>
            </a:r>
            <a:r>
              <a:rPr lang="en-US" sz="2000" dirty="0"/>
              <a:t>, and his dream is to play for Al-</a:t>
            </a:r>
            <a:r>
              <a:rPr lang="en-US" sz="2000" dirty="0" err="1"/>
              <a:t>Watani</a:t>
            </a:r>
            <a:r>
              <a:rPr lang="en-US" sz="2000" dirty="0"/>
              <a:t> one </a:t>
            </a:r>
            <a:r>
              <a:rPr lang="en-US" sz="2000" dirty="0" smtClean="0"/>
              <a:t>day. This </a:t>
            </a:r>
            <a:r>
              <a:rPr lang="en-US" sz="2000" dirty="0"/>
              <a:t>summer Omar is going to the Al-</a:t>
            </a:r>
            <a:r>
              <a:rPr lang="en-US" sz="2000" dirty="0" err="1"/>
              <a:t>Watani</a:t>
            </a:r>
            <a:r>
              <a:rPr lang="en-US" sz="2000" dirty="0"/>
              <a:t> </a:t>
            </a:r>
            <a:r>
              <a:rPr lang="en-US" sz="2000" dirty="0" smtClean="0"/>
              <a:t>Football School</a:t>
            </a:r>
            <a:r>
              <a:rPr lang="en-US" sz="2000" dirty="0"/>
              <a:t>. There, boys learn the techniques of </a:t>
            </a:r>
            <a:r>
              <a:rPr lang="en-US" sz="2000" dirty="0" smtClean="0"/>
              <a:t>football and </a:t>
            </a:r>
            <a:r>
              <a:rPr lang="en-US" sz="2000" dirty="0"/>
              <a:t>how to work as a team. They also have a </a:t>
            </a:r>
            <a:r>
              <a:rPr lang="en-US" sz="2000" dirty="0" smtClean="0"/>
              <a:t>chance to </a:t>
            </a:r>
            <a:r>
              <a:rPr lang="en-US" sz="2000" dirty="0"/>
              <a:t>meet their favorite star players.</a:t>
            </a:r>
          </a:p>
          <a:p>
            <a:pPr algn="l"/>
            <a:r>
              <a:rPr lang="en-US" sz="2000" dirty="0"/>
              <a:t>Omar is really excited. His parents support </a:t>
            </a:r>
            <a:r>
              <a:rPr lang="en-US" sz="2000" dirty="0" smtClean="0"/>
              <a:t>him, but </a:t>
            </a:r>
            <a:r>
              <a:rPr lang="en-US" sz="2000" dirty="0"/>
              <a:t>they want him to go to a university. </a:t>
            </a:r>
            <a:r>
              <a:rPr lang="en-US" sz="2000" dirty="0" smtClean="0"/>
              <a:t>They say</a:t>
            </a:r>
            <a:r>
              <a:rPr lang="en-US" sz="2000" dirty="0"/>
              <a:t>: “Football is OK, but you need to think </a:t>
            </a:r>
            <a:r>
              <a:rPr lang="en-US" sz="2000" dirty="0" smtClean="0"/>
              <a:t>about your </a:t>
            </a:r>
            <a:r>
              <a:rPr lang="en-US" sz="2000" dirty="0"/>
              <a:t>future. Not many people </a:t>
            </a:r>
            <a:r>
              <a:rPr lang="en-US" sz="2000" dirty="0" smtClean="0"/>
              <a:t>become professional </a:t>
            </a:r>
            <a:r>
              <a:rPr lang="en-US" sz="2000" dirty="0"/>
              <a:t>players who make a lot of </a:t>
            </a:r>
            <a:r>
              <a:rPr lang="en-US" sz="2000" dirty="0" smtClean="0"/>
              <a:t>money. And </a:t>
            </a:r>
            <a:r>
              <a:rPr lang="en-US" sz="2000" dirty="0"/>
              <a:t>professional football players have a </a:t>
            </a:r>
            <a:r>
              <a:rPr lang="en-US" sz="2000" dirty="0" smtClean="0"/>
              <a:t>very short </a:t>
            </a:r>
            <a:r>
              <a:rPr lang="en-US" sz="2000" dirty="0"/>
              <a:t>career.” But Omar loves football, and </a:t>
            </a:r>
            <a:r>
              <a:rPr lang="en-US" sz="2000" dirty="0" smtClean="0"/>
              <a:t>he wants </a:t>
            </a:r>
            <a:r>
              <a:rPr lang="en-US" sz="2000" dirty="0"/>
              <a:t>to follow his dream.</a:t>
            </a:r>
            <a:endParaRPr lang="ar-SA" sz="20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758304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0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8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80728"/>
            <a:ext cx="2514022" cy="5847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9" name="مستطيل 8"/>
          <p:cNvSpPr/>
          <p:nvPr/>
        </p:nvSpPr>
        <p:spPr>
          <a:xfrm>
            <a:off x="2936312" y="1023119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Answer </a:t>
            </a:r>
            <a:r>
              <a:rPr lang="en-US" sz="2400" b="1" i="1" dirty="0">
                <a:solidFill>
                  <a:srgbClr val="0000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0000FF"/>
                </a:solidFill>
              </a:rPr>
              <a:t>no</a:t>
            </a:r>
            <a:r>
              <a:rPr lang="en-US" sz="2400" dirty="0"/>
              <a:t>.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95536" y="1674779"/>
            <a:ext cx="8064896" cy="370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1. Where does Omar live?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2. Who does he play for?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3. What kind of player is he?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4. What does he want to be?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5. Where is he going in the summer?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6. What do Omar’s parents think of his plans?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617523" y="2060848"/>
            <a:ext cx="4098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Omar lives in </a:t>
            </a:r>
            <a:r>
              <a:rPr lang="en-US" sz="2000" i="1" dirty="0" err="1">
                <a:solidFill>
                  <a:srgbClr val="0000FF"/>
                </a:solidFill>
              </a:rPr>
              <a:t>Tabuk</a:t>
            </a:r>
            <a:r>
              <a:rPr lang="en-US" sz="2000" i="1" dirty="0">
                <a:solidFill>
                  <a:srgbClr val="0000FF"/>
                </a:solidFill>
              </a:rPr>
              <a:t>, Saudi Arabia.</a:t>
            </a:r>
            <a:endParaRPr lang="ar-SA" sz="1600" dirty="0"/>
          </a:p>
        </p:txBody>
      </p:sp>
      <p:sp>
        <p:nvSpPr>
          <p:cNvPr id="13" name="مستطيل 12"/>
          <p:cNvSpPr/>
          <p:nvPr/>
        </p:nvSpPr>
        <p:spPr>
          <a:xfrm>
            <a:off x="623864" y="2607295"/>
            <a:ext cx="3732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He plays football for his school.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582256" y="3140968"/>
            <a:ext cx="4133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He’s a good player. / He’s a striker.</a:t>
            </a:r>
            <a:endParaRPr lang="ar-SA" sz="1600" dirty="0"/>
          </a:p>
        </p:txBody>
      </p:sp>
      <p:sp>
        <p:nvSpPr>
          <p:cNvPr id="18" name="مستطيل 17"/>
          <p:cNvSpPr/>
          <p:nvPr/>
        </p:nvSpPr>
        <p:spPr>
          <a:xfrm>
            <a:off x="512062" y="3687415"/>
            <a:ext cx="5284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He wants to be a professional football player.</a:t>
            </a:r>
            <a:endParaRPr lang="ar-SA" sz="1600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90232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37430" y="4221088"/>
            <a:ext cx="374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He is going to a football school.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467544" y="4941168"/>
            <a:ext cx="7380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His parents support him, but they want him to go to a university.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1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1" grpId="0"/>
      <p:bldP spid="13" grpId="0"/>
      <p:bldP spid="16" grpId="0"/>
      <p:bldP spid="18" grpId="0"/>
      <p:bldP spid="15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0" y="958233"/>
            <a:ext cx="1602248" cy="160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28" y="984307"/>
            <a:ext cx="1531290" cy="1580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0" y="984307"/>
            <a:ext cx="1466857" cy="1580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4307"/>
            <a:ext cx="1514062" cy="1580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032000" cy="260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3970"/>
            <a:ext cx="59690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0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44555" y="980728"/>
            <a:ext cx="1967205" cy="5847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Discussion</a:t>
            </a:r>
            <a:endParaRPr lang="ar-SA" sz="3200" dirty="0"/>
          </a:p>
        </p:txBody>
      </p:sp>
      <p:sp>
        <p:nvSpPr>
          <p:cNvPr id="12" name="مستطيل 11"/>
          <p:cNvSpPr/>
          <p:nvPr/>
        </p:nvSpPr>
        <p:spPr>
          <a:xfrm>
            <a:off x="611560" y="2828836"/>
            <a:ext cx="8064896" cy="13849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Do you agree or disagree with </a:t>
            </a:r>
            <a:r>
              <a:rPr lang="en-US" sz="2800" dirty="0" smtClean="0"/>
              <a:t>Omar’s parents</a:t>
            </a:r>
            <a:r>
              <a:rPr lang="en-US" sz="2800" dirty="0"/>
              <a:t>? Is a professional football </a:t>
            </a:r>
            <a:r>
              <a:rPr lang="en-US" sz="2800" dirty="0" smtClean="0"/>
              <a:t>player a </a:t>
            </a:r>
            <a:r>
              <a:rPr lang="en-US" sz="2800" dirty="0"/>
              <a:t>good job? Is it easy to become </a:t>
            </a:r>
            <a:r>
              <a:rPr lang="en-US" sz="2800" dirty="0" smtClean="0"/>
              <a:t>a professional </a:t>
            </a:r>
            <a:r>
              <a:rPr lang="en-US" sz="2800" dirty="0"/>
              <a:t>football player?</a:t>
            </a:r>
            <a:endParaRPr lang="ar-SA" sz="28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907704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3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1064930"/>
            <a:ext cx="302433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3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smtClean="0"/>
              <a:t> </a:t>
            </a:r>
            <a:r>
              <a:rPr lang="en-US" sz="3200" b="1" smtClean="0">
                <a:latin typeface="Articulate Extrabold" pitchFamily="2" charset="0"/>
              </a:rPr>
              <a:t>Writing 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7380" y="3105835"/>
            <a:ext cx="811506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What’s your dream job? Write about it.</a:t>
            </a:r>
            <a:endParaRPr lang="ar-SA" sz="28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9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064930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9388" y="2783830"/>
            <a:ext cx="8187068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What do you think are good and bad jobs?</a:t>
            </a:r>
          </a:p>
          <a:p>
            <a:pPr algn="l"/>
            <a:r>
              <a:rPr lang="en-US" sz="3200" dirty="0"/>
              <a:t>Make a list and compare in a group.</a:t>
            </a:r>
            <a:endParaRPr lang="ar-SA" sz="32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90232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3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88" y="980728"/>
            <a:ext cx="1797276" cy="393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2648"/>
            <a:ext cx="1869516" cy="232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رابط منحني 19"/>
          <p:cNvCxnSpPr/>
          <p:nvPr/>
        </p:nvCxnSpPr>
        <p:spPr>
          <a:xfrm rot="10800000" flipV="1">
            <a:off x="6244181" y="4574813"/>
            <a:ext cx="1152128" cy="68716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79" y="3578820"/>
            <a:ext cx="2033497" cy="2442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768804" cy="222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رابط منحني 24"/>
          <p:cNvCxnSpPr/>
          <p:nvPr/>
        </p:nvCxnSpPr>
        <p:spPr>
          <a:xfrm>
            <a:off x="1942774" y="3566148"/>
            <a:ext cx="956612" cy="51092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83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980728"/>
            <a:ext cx="7776864" cy="5113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Adnan</a:t>
            </a:r>
            <a:r>
              <a:rPr lang="en-US" sz="2000" b="1" dirty="0" smtClean="0"/>
              <a:t> : </a:t>
            </a:r>
            <a:r>
              <a:rPr lang="en-US" sz="2000" dirty="0"/>
              <a:t>So you want to become a tennis player?</a:t>
            </a:r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Majid </a:t>
            </a:r>
            <a:r>
              <a:rPr lang="en-US" sz="2000" b="1" dirty="0" smtClean="0"/>
              <a:t>: </a:t>
            </a:r>
            <a:r>
              <a:rPr lang="en-US" sz="2000" dirty="0"/>
              <a:t>Yes, very much.</a:t>
            </a:r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Adnan</a:t>
            </a:r>
            <a:r>
              <a:rPr lang="en-US" sz="2000" b="1" dirty="0" smtClean="0"/>
              <a:t> : </a:t>
            </a:r>
            <a:r>
              <a:rPr lang="en-US" sz="2000" dirty="0"/>
              <a:t>And what does your father do?</a:t>
            </a:r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Majid </a:t>
            </a:r>
            <a:r>
              <a:rPr lang="en-US" sz="2000" b="1" dirty="0" smtClean="0"/>
              <a:t>: </a:t>
            </a:r>
            <a:r>
              <a:rPr lang="en-US" sz="2000" dirty="0"/>
              <a:t>He’s a doctor, but he likes to cook. He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makes the best sandwiches! What </a:t>
            </a:r>
            <a:r>
              <a:rPr lang="en-US" sz="2000" dirty="0" smtClean="0"/>
              <a:t>about you</a:t>
            </a:r>
            <a:r>
              <a:rPr lang="en-US" sz="2000" dirty="0"/>
              <a:t>? What do you want to be?</a:t>
            </a:r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Adnan</a:t>
            </a:r>
            <a:r>
              <a:rPr lang="en-US" sz="2000" b="1" dirty="0" smtClean="0"/>
              <a:t> : </a:t>
            </a:r>
            <a:r>
              <a:rPr lang="en-US" sz="2000" dirty="0"/>
              <a:t>I want to be a designer. You know, </a:t>
            </a:r>
            <a:r>
              <a:rPr lang="en-US" sz="2000" dirty="0" smtClean="0"/>
              <a:t>I want </a:t>
            </a:r>
            <a:r>
              <a:rPr lang="en-US" sz="2000" dirty="0"/>
              <a:t>to design gadgets, computers, </a:t>
            </a:r>
            <a:r>
              <a:rPr lang="en-US" sz="2000" dirty="0" smtClean="0"/>
              <a:t>and things</a:t>
            </a:r>
            <a:endParaRPr lang="en-US" sz="2000" dirty="0"/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Majid </a:t>
            </a:r>
            <a:r>
              <a:rPr lang="en-US" sz="2000" b="1" dirty="0" smtClean="0"/>
              <a:t>: </a:t>
            </a:r>
            <a:r>
              <a:rPr lang="en-US" sz="2000" dirty="0"/>
              <a:t>And what about your father? What </a:t>
            </a:r>
            <a:r>
              <a:rPr lang="en-US" sz="2000" dirty="0" smtClean="0"/>
              <a:t>does he </a:t>
            </a:r>
            <a:r>
              <a:rPr lang="en-US" sz="2000" dirty="0"/>
              <a:t>do?</a:t>
            </a:r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Adnan</a:t>
            </a:r>
            <a:r>
              <a:rPr lang="en-US" sz="2000" b="1" dirty="0" smtClean="0"/>
              <a:t> : </a:t>
            </a:r>
            <a:r>
              <a:rPr lang="en-US" sz="2000" dirty="0"/>
              <a:t>He’s a mechanic. But he always carries </a:t>
            </a:r>
            <a:r>
              <a:rPr lang="en-US" sz="2000" dirty="0" smtClean="0"/>
              <a:t>a briefcase</a:t>
            </a:r>
            <a:r>
              <a:rPr lang="en-US" sz="2000" dirty="0"/>
              <a:t>, and people think he’s a lawyer!</a:t>
            </a:r>
            <a:endParaRPr lang="ar-S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2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88385"/>
            <a:ext cx="234872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√</a:t>
            </a:r>
            <a:r>
              <a:rPr lang="en-US" sz="2800" b="1" dirty="0" smtClean="0"/>
              <a:t> Quick </a:t>
            </a:r>
            <a:r>
              <a:rPr lang="en-US" sz="2800" b="1" dirty="0"/>
              <a:t>Check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323528" y="1556792"/>
            <a:ext cx="802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A. Vocabulary</a:t>
            </a:r>
            <a:r>
              <a:rPr lang="en-US" sz="2000" b="1" dirty="0"/>
              <a:t>. </a:t>
            </a:r>
            <a:r>
              <a:rPr lang="en-US" sz="2000" dirty="0"/>
              <a:t>What’s the name of the job?</a:t>
            </a:r>
            <a:endParaRPr lang="ar-SA" sz="2000" dirty="0"/>
          </a:p>
        </p:txBody>
      </p:sp>
      <p:sp>
        <p:nvSpPr>
          <p:cNvPr id="12" name="مستطيل 11"/>
          <p:cNvSpPr/>
          <p:nvPr/>
        </p:nvSpPr>
        <p:spPr>
          <a:xfrm>
            <a:off x="395536" y="2182212"/>
            <a:ext cx="8280920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 smtClean="0"/>
              <a:t> . </a:t>
            </a:r>
            <a:r>
              <a:rPr lang="ar-SA" sz="2400" b="1" dirty="0" smtClean="0"/>
              <a:t> </a:t>
            </a:r>
            <a:r>
              <a:rPr lang="en-US" sz="2400" b="1" dirty="0" smtClean="0"/>
              <a:t>1</a:t>
            </a:r>
            <a:r>
              <a:rPr lang="en-US" sz="2400" b="1" dirty="0"/>
              <a:t>. </a:t>
            </a:r>
            <a:r>
              <a:rPr lang="en-US" sz="2400" dirty="0"/>
              <a:t>plays tennis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/>
              <a:t> .</a:t>
            </a:r>
            <a:r>
              <a:rPr lang="ar-SA" sz="2400" b="1" dirty="0" smtClean="0"/>
              <a:t> </a:t>
            </a:r>
            <a:r>
              <a:rPr lang="en-US" sz="2400" b="1" dirty="0" smtClean="0"/>
              <a:t> 2</a:t>
            </a:r>
            <a:r>
              <a:rPr lang="en-US" sz="2400" b="1" dirty="0"/>
              <a:t>. </a:t>
            </a:r>
            <a:r>
              <a:rPr lang="en-US" sz="2400" dirty="0"/>
              <a:t>works in a hospital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/>
              <a:t>3</a:t>
            </a:r>
            <a:r>
              <a:rPr lang="en-US" sz="2400" b="1" dirty="0"/>
              <a:t>. </a:t>
            </a:r>
            <a:r>
              <a:rPr lang="en-US" sz="2400" dirty="0"/>
              <a:t>teaches at a school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designs new gadgets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40061" y="2463279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tennis player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19872" y="3183359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nurse / doctor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503826" y="3861048"/>
            <a:ext cx="1212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teacher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435559" y="4623519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high-tech designer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1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  <p:bldP spid="11" grpId="0" animBg="1"/>
      <p:bldP spid="13" grpId="0"/>
      <p:bldP spid="14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10039" y="980728"/>
            <a:ext cx="6962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B. Comprehension</a:t>
            </a:r>
            <a:r>
              <a:rPr lang="en-US" sz="2400" b="1" dirty="0" smtClean="0"/>
              <a:t>. </a:t>
            </a:r>
            <a:r>
              <a:rPr lang="en-US" sz="2400" dirty="0"/>
              <a:t>Answer </a:t>
            </a:r>
            <a:r>
              <a:rPr lang="en-US" sz="2400" b="1" i="1" dirty="0">
                <a:solidFill>
                  <a:srgbClr val="0000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0000FF"/>
                </a:solidFill>
              </a:rPr>
              <a:t>no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5536" y="1844824"/>
            <a:ext cx="8280920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___ </a:t>
            </a:r>
            <a:r>
              <a:rPr lang="en-US" sz="2400" dirty="0" smtClean="0"/>
              <a:t>   Majid </a:t>
            </a:r>
            <a:r>
              <a:rPr lang="en-US" sz="2400" dirty="0"/>
              <a:t>wants to be a teacher.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</a:t>
            </a:r>
            <a:r>
              <a:rPr lang="en-US" sz="2400" dirty="0" smtClean="0"/>
              <a:t>___    </a:t>
            </a:r>
            <a:r>
              <a:rPr lang="en-US" sz="2400" dirty="0"/>
              <a:t>Adnan wants to be a designer.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___ </a:t>
            </a:r>
            <a:r>
              <a:rPr lang="en-US" sz="2400" dirty="0" smtClean="0"/>
              <a:t>   Majid </a:t>
            </a:r>
            <a:r>
              <a:rPr lang="en-US" sz="2400" dirty="0"/>
              <a:t>designs games.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4. ___ </a:t>
            </a:r>
            <a:r>
              <a:rPr lang="en-US" sz="2400" dirty="0" smtClean="0"/>
              <a:t>   Adnan </a:t>
            </a:r>
            <a:r>
              <a:rPr lang="en-US" sz="2400" dirty="0"/>
              <a:t>is interested in technology.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683568" y="198884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83568" y="270892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83197" y="335699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yes 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83197" y="407707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yes 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5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1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Pair Work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281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A. Ask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answer</a:t>
            </a:r>
            <a:r>
              <a:rPr lang="en-US" sz="2400" b="1" dirty="0"/>
              <a:t> about the </a:t>
            </a:r>
            <a:r>
              <a:rPr lang="en-US" sz="2400" b="1" dirty="0" smtClean="0"/>
              <a:t>people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043608" y="2708920"/>
            <a:ext cx="2855590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does </a:t>
            </a:r>
            <a:r>
              <a:rPr lang="en-US" sz="2400" u="sng" dirty="0"/>
              <a:t>Majid</a:t>
            </a:r>
            <a:r>
              <a:rPr lang="en-US" sz="2400" dirty="0"/>
              <a:t> do?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395536" y="2276873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1115824" y="3933056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975523" y="4335487"/>
            <a:ext cx="4612701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u="sng" dirty="0"/>
              <a:t>He’s</a:t>
            </a:r>
            <a:r>
              <a:rPr lang="en-US" sz="2400" dirty="0"/>
              <a:t> a </a:t>
            </a:r>
            <a:r>
              <a:rPr lang="en-US" sz="2400" dirty="0" smtClean="0"/>
              <a:t>student. He </a:t>
            </a:r>
            <a:r>
              <a:rPr lang="en-US" sz="2400" dirty="0"/>
              <a:t>goes to school.</a:t>
            </a:r>
            <a:endParaRPr lang="ar-SA" sz="2400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3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 animBg="1"/>
      <p:bldP spid="12" grpId="0" animBg="1"/>
      <p:bldP spid="25" grpId="0" animBg="1"/>
      <p:bldP spid="2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10386" y="1052736"/>
            <a:ext cx="6414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B.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Ask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answer</a:t>
            </a:r>
            <a:r>
              <a:rPr lang="en-US" sz="2400" b="1" dirty="0"/>
              <a:t> about the people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043608" y="2708920"/>
            <a:ext cx="2324611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do you do?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395536" y="2276873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1867920" y="3441687"/>
            <a:ext cx="504056" cy="605768"/>
          </a:xfrm>
          <a:prstGeom prst="wedgeRoundRectCallout">
            <a:avLst>
              <a:gd name="adj1" fmla="val 113163"/>
              <a:gd name="adj2" fmla="val 46482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627785" y="4119463"/>
            <a:ext cx="3528392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I’m a ______. I ______.</a:t>
            </a:r>
            <a:endParaRPr lang="ar-SA" sz="2400" dirty="0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691680" y="44624"/>
            <a:ext cx="547799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  <a:cs typeface="AL-Hotham" pitchFamily="2" charset="-78"/>
              </a:rPr>
              <a:t>What Do You Do?</a:t>
            </a:r>
            <a:endParaRPr lang="ar-EG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5" grpId="0" animBg="1"/>
      <p:bldP spid="2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59215</TotalTime>
  <Words>1586</Words>
  <Application>Microsoft Office PowerPoint</Application>
  <PresentationFormat>عرض على الشاشة (3:4)‏</PresentationFormat>
  <Paragraphs>287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4780</cp:revision>
  <dcterms:created xsi:type="dcterms:W3CDTF">2011-07-24T20:30:27Z</dcterms:created>
  <dcterms:modified xsi:type="dcterms:W3CDTF">2014-09-18T16:43:38Z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