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1248" r:id="rId2"/>
    <p:sldId id="1307" r:id="rId3"/>
    <p:sldId id="1249" r:id="rId4"/>
    <p:sldId id="1289" r:id="rId5"/>
    <p:sldId id="1291" r:id="rId6"/>
    <p:sldId id="1308" r:id="rId7"/>
    <p:sldId id="1292" r:id="rId8"/>
    <p:sldId id="1309" r:id="rId9"/>
    <p:sldId id="1267" r:id="rId10"/>
    <p:sldId id="1268" r:id="rId11"/>
    <p:sldId id="1269" r:id="rId12"/>
    <p:sldId id="1270" r:id="rId13"/>
    <p:sldId id="1293" r:id="rId14"/>
    <p:sldId id="1272" r:id="rId15"/>
    <p:sldId id="1273" r:id="rId16"/>
    <p:sldId id="1296" r:id="rId17"/>
    <p:sldId id="1297" r:id="rId18"/>
    <p:sldId id="1298" r:id="rId19"/>
    <p:sldId id="1299" r:id="rId20"/>
    <p:sldId id="1300" r:id="rId21"/>
    <p:sldId id="1301" r:id="rId22"/>
    <p:sldId id="1310" r:id="rId23"/>
    <p:sldId id="1302" r:id="rId24"/>
    <p:sldId id="1306" r:id="rId25"/>
  </p:sldIdLst>
  <p:sldSz cx="9144000" cy="6858000" type="screen4x3"/>
  <p:notesSz cx="6858000" cy="9144000"/>
  <p:custDataLst>
    <p:tags r:id="rId27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8B8B"/>
    <a:srgbClr val="92CD8D"/>
    <a:srgbClr val="660033"/>
    <a:srgbClr val="E46C0A"/>
    <a:srgbClr val="D3BEF4"/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26/11/35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slide" Target="slide1.xml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7.jpeg"/><Relationship Id="rId5" Type="http://schemas.openxmlformats.org/officeDocument/2006/relationships/slide" Target="slide1.xml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slide" Target="slide1.xml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619672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908720"/>
            <a:ext cx="3911647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Language Review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1628800"/>
            <a:ext cx="5547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A.</a:t>
            </a:r>
            <a:r>
              <a:rPr lang="en-US" sz="2000" b="1" dirty="0"/>
              <a:t> </a:t>
            </a:r>
            <a:r>
              <a:rPr lang="en-US" sz="2000" dirty="0"/>
              <a:t>Answer the questions. Tick </a:t>
            </a:r>
            <a:r>
              <a:rPr lang="en-US" sz="2000" dirty="0" smtClean="0"/>
              <a:t>(   </a:t>
            </a:r>
            <a:r>
              <a:rPr lang="en-US" sz="2000" b="1" dirty="0" smtClean="0"/>
              <a:t>√</a:t>
            </a:r>
            <a:r>
              <a:rPr lang="en-US" sz="2000" dirty="0" smtClean="0"/>
              <a:t>  ) </a:t>
            </a:r>
            <a:r>
              <a:rPr lang="en-US" sz="2000" dirty="0"/>
              <a:t>the </a:t>
            </a:r>
            <a:r>
              <a:rPr lang="en-US" sz="2000" dirty="0" smtClean="0"/>
              <a:t>boxes.</a:t>
            </a:r>
            <a:endParaRPr lang="ar-SA" sz="2000" dirty="0"/>
          </a:p>
        </p:txBody>
      </p:sp>
      <p:pic>
        <p:nvPicPr>
          <p:cNvPr id="1026" name="Picture 2" descr="C:\Users\TARK\Desktop\شغل بوربوينت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36903" cy="390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80728"/>
            <a:ext cx="403244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/>
              <a:t>Do you come across English in</a:t>
            </a:r>
          </a:p>
          <a:p>
            <a:pPr algn="l"/>
            <a:r>
              <a:rPr lang="en-US" sz="2000" dirty="0"/>
              <a:t>your everyday life? Some teachers</a:t>
            </a:r>
          </a:p>
          <a:p>
            <a:pPr algn="l"/>
            <a:r>
              <a:rPr lang="en-US" sz="2000" dirty="0"/>
              <a:t>and students complain that they</a:t>
            </a:r>
          </a:p>
          <a:p>
            <a:pPr algn="l"/>
            <a:r>
              <a:rPr lang="en-US" sz="2000" dirty="0"/>
              <a:t>don’t use any English outside the</a:t>
            </a:r>
          </a:p>
          <a:p>
            <a:pPr algn="l"/>
            <a:r>
              <a:rPr lang="en-US" sz="2000" dirty="0"/>
              <a:t>classroom. Think about it: we read,</a:t>
            </a:r>
          </a:p>
          <a:p>
            <a:pPr algn="l"/>
            <a:r>
              <a:rPr lang="en-US" sz="2000" dirty="0"/>
              <a:t>hear, and use English all the time.</a:t>
            </a:r>
          </a:p>
          <a:p>
            <a:pPr algn="l"/>
            <a:r>
              <a:rPr lang="en-US" sz="2000" dirty="0"/>
              <a:t>For example:</a:t>
            </a:r>
          </a:p>
          <a:p>
            <a:pPr algn="l"/>
            <a:r>
              <a:rPr lang="en-US" sz="2000" dirty="0"/>
              <a:t>• Words for food like burger or</a:t>
            </a:r>
          </a:p>
          <a:p>
            <a:pPr algn="l"/>
            <a:r>
              <a:rPr lang="en-US" sz="2000" dirty="0"/>
              <a:t>chips.</a:t>
            </a:r>
          </a:p>
          <a:p>
            <a:pPr algn="l"/>
            <a:r>
              <a:rPr lang="en-US" sz="2000" dirty="0"/>
              <a:t>• Computer jargon that is </a:t>
            </a:r>
            <a:r>
              <a:rPr lang="en-US" sz="2000" dirty="0" smtClean="0"/>
              <a:t>also used </a:t>
            </a:r>
            <a:r>
              <a:rPr lang="en-US" sz="2000" dirty="0"/>
              <a:t>in general English, such </a:t>
            </a:r>
            <a:r>
              <a:rPr lang="en-US" sz="2000" dirty="0" smtClean="0"/>
              <a:t>as window</a:t>
            </a:r>
            <a:r>
              <a:rPr lang="en-US" sz="2000" dirty="0"/>
              <a:t>, mouse, click, drag, etc.</a:t>
            </a:r>
          </a:p>
          <a:p>
            <a:pPr algn="l"/>
            <a:r>
              <a:rPr lang="en-US" sz="2000" dirty="0"/>
              <a:t>• Words for clothes like jeans </a:t>
            </a:r>
            <a:r>
              <a:rPr lang="en-US" sz="2000" dirty="0" smtClean="0"/>
              <a:t>or</a:t>
            </a:r>
          </a:p>
          <a:p>
            <a:pPr algn="l"/>
            <a:r>
              <a:rPr lang="en-US" sz="2000" dirty="0" smtClean="0"/>
              <a:t>T-shirt.</a:t>
            </a:r>
          </a:p>
          <a:p>
            <a:pPr algn="l"/>
            <a:r>
              <a:rPr lang="en-US" sz="2000" dirty="0" smtClean="0"/>
              <a:t>• </a:t>
            </a:r>
            <a:r>
              <a:rPr lang="en-US" sz="2000" dirty="0"/>
              <a:t>Short greetings or abbreviations</a:t>
            </a:r>
          </a:p>
          <a:p>
            <a:pPr algn="l"/>
            <a:r>
              <a:rPr lang="en-US" sz="2000" dirty="0"/>
              <a:t>like “Hello” or “OK.”</a:t>
            </a:r>
            <a:endParaRPr lang="ar-SA" sz="20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520280" cy="281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148978"/>
            <a:ext cx="1764196" cy="256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90757"/>
            <a:ext cx="1560041" cy="221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08" y="3931287"/>
            <a:ext cx="2434456" cy="216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3528" y="1329730"/>
            <a:ext cx="8496944" cy="35394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Think of all the video games, social networks, websites, </a:t>
            </a:r>
            <a:r>
              <a:rPr lang="en-US" sz="2800" dirty="0" smtClean="0"/>
              <a:t>and other </a:t>
            </a:r>
            <a:r>
              <a:rPr lang="en-US" sz="2800" dirty="0"/>
              <a:t>material on the Internet. When students search </a:t>
            </a:r>
            <a:r>
              <a:rPr lang="en-US" sz="2800" dirty="0" smtClean="0"/>
              <a:t>for information</a:t>
            </a:r>
            <a:r>
              <a:rPr lang="en-US" sz="2800" dirty="0"/>
              <a:t>, they look up sources in English. Most of the </a:t>
            </a:r>
            <a:r>
              <a:rPr lang="en-US" sz="2800" dirty="0" smtClean="0"/>
              <a:t>films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programs on cable TV are available in </a:t>
            </a:r>
            <a:r>
              <a:rPr lang="en-US" sz="2800" dirty="0" smtClean="0"/>
              <a:t>English. Finally, any </a:t>
            </a:r>
            <a:r>
              <a:rPr lang="en-US" sz="2800" dirty="0"/>
              <a:t>time you walk into a mall or a supermarket and pick </a:t>
            </a:r>
            <a:r>
              <a:rPr lang="en-US" sz="2800" dirty="0" smtClean="0"/>
              <a:t>up different </a:t>
            </a:r>
            <a:r>
              <a:rPr lang="en-US" sz="2800" dirty="0"/>
              <a:t>products, check the label or the instructions. Most </a:t>
            </a:r>
            <a:r>
              <a:rPr lang="en-US" sz="2800" dirty="0" smtClean="0"/>
              <a:t>of the information </a:t>
            </a:r>
            <a:r>
              <a:rPr lang="en-US" sz="2800" dirty="0"/>
              <a:t>is in English. English is everywhere, outside </a:t>
            </a:r>
            <a:r>
              <a:rPr lang="en-US" sz="2800" dirty="0" smtClean="0"/>
              <a:t>the classroom</a:t>
            </a:r>
            <a:r>
              <a:rPr lang="en-US" sz="2800" dirty="0"/>
              <a:t>!</a:t>
            </a:r>
            <a:endParaRPr lang="ar-SA" sz="2800" dirty="0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03648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5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80728"/>
            <a:ext cx="2514022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288032" y="1660738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A. </a:t>
            </a:r>
            <a:r>
              <a:rPr lang="en-US" sz="2400" dirty="0"/>
              <a:t>Read the text. Answer </a:t>
            </a:r>
            <a:r>
              <a:rPr lang="en-US" sz="2400" b="1" i="1" dirty="0">
                <a:solidFill>
                  <a:srgbClr val="3333FF"/>
                </a:solidFill>
              </a:rPr>
              <a:t>yes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3333FF"/>
                </a:solidFill>
              </a:rPr>
              <a:t>no.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331640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2204864"/>
            <a:ext cx="8352928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1. </a:t>
            </a:r>
            <a:r>
              <a:rPr lang="en-US" sz="2400" dirty="0"/>
              <a:t>___ Some students never use English outside the classroom.</a:t>
            </a:r>
          </a:p>
          <a:p>
            <a:pPr algn="l"/>
            <a:r>
              <a:rPr lang="en-US" sz="2400" b="1" dirty="0"/>
              <a:t>2. </a:t>
            </a:r>
            <a:r>
              <a:rPr lang="en-US" sz="2400" dirty="0"/>
              <a:t>___ Some words we use for computers also have a general</a:t>
            </a:r>
          </a:p>
          <a:p>
            <a:pPr algn="l"/>
            <a:r>
              <a:rPr lang="en-US" sz="2400" dirty="0"/>
              <a:t>English meaning.</a:t>
            </a:r>
          </a:p>
          <a:p>
            <a:pPr algn="l"/>
            <a:r>
              <a:rPr lang="en-US" sz="2400" b="1" dirty="0"/>
              <a:t>3. </a:t>
            </a:r>
            <a:r>
              <a:rPr lang="en-US" sz="2400" dirty="0"/>
              <a:t>___ Students don’t need English when they search for</a:t>
            </a:r>
          </a:p>
          <a:p>
            <a:pPr algn="l"/>
            <a:r>
              <a:rPr lang="en-US" sz="2400" dirty="0"/>
              <a:t>information on the Internet.</a:t>
            </a:r>
          </a:p>
          <a:p>
            <a:pPr algn="l"/>
            <a:r>
              <a:rPr lang="en-US" sz="2400" b="1" dirty="0"/>
              <a:t>4. </a:t>
            </a:r>
            <a:r>
              <a:rPr lang="en-US" sz="2400" dirty="0"/>
              <a:t>___ Most films on cable TV are in English.</a:t>
            </a:r>
          </a:p>
          <a:p>
            <a:pPr algn="l"/>
            <a:r>
              <a:rPr lang="en-US" sz="2400" b="1" dirty="0"/>
              <a:t>5. </a:t>
            </a:r>
            <a:r>
              <a:rPr lang="en-US" sz="2400" dirty="0"/>
              <a:t>___ There are no English labels on products we buy at the</a:t>
            </a:r>
          </a:p>
          <a:p>
            <a:pPr algn="l"/>
            <a:r>
              <a:rPr lang="en-US" sz="2400" dirty="0"/>
              <a:t>supermarket.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699863" y="2175247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no</a:t>
            </a:r>
            <a:endParaRPr lang="ar-SA" sz="1600" dirty="0"/>
          </a:p>
        </p:txBody>
      </p:sp>
      <p:sp>
        <p:nvSpPr>
          <p:cNvPr id="14" name="مستطيل 13"/>
          <p:cNvSpPr/>
          <p:nvPr/>
        </p:nvSpPr>
        <p:spPr>
          <a:xfrm>
            <a:off x="619459" y="256490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yes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683568" y="3284984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11560" y="3985900"/>
            <a:ext cx="69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683568" y="4407495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</a:t>
            </a:r>
            <a:endParaRPr 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0" grpId="0" animBg="1"/>
      <p:bldP spid="11" grpId="0"/>
      <p:bldP spid="14" grpId="0"/>
      <p:bldP spid="15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251520" y="1023119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B.   </a:t>
            </a:r>
            <a:r>
              <a:rPr lang="en-US" sz="2400" dirty="0" smtClean="0"/>
              <a:t>Answer </a:t>
            </a:r>
            <a:r>
              <a:rPr lang="en-US" sz="2400" dirty="0"/>
              <a:t>the questions.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331640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1556792"/>
            <a:ext cx="8236216" cy="417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400" b="1" dirty="0"/>
              <a:t>1. </a:t>
            </a:r>
            <a:r>
              <a:rPr lang="en-US" sz="2400" dirty="0"/>
              <a:t>What is computer jargon? Find examples in the text.</a:t>
            </a:r>
          </a:p>
          <a:p>
            <a:pPr algn="l">
              <a:lnSpc>
                <a:spcPct val="250000"/>
              </a:lnSpc>
            </a:pPr>
            <a:r>
              <a:rPr lang="en-US" sz="2400" b="1" dirty="0"/>
              <a:t>2. </a:t>
            </a:r>
            <a:r>
              <a:rPr lang="en-US" sz="2400" dirty="0"/>
              <a:t>What are some English words for food and clothes that</a:t>
            </a:r>
          </a:p>
          <a:p>
            <a:pPr algn="l"/>
            <a:r>
              <a:rPr lang="en-US" sz="2400" dirty="0"/>
              <a:t>different speakers use?</a:t>
            </a:r>
          </a:p>
          <a:p>
            <a:pPr algn="l">
              <a:lnSpc>
                <a:spcPct val="250000"/>
              </a:lnSpc>
            </a:pPr>
            <a:r>
              <a:rPr lang="en-US" sz="2400" b="1" dirty="0"/>
              <a:t>3. </a:t>
            </a:r>
            <a:r>
              <a:rPr lang="en-US" sz="2400" dirty="0"/>
              <a:t>When do students hear, read, or speak English?</a:t>
            </a:r>
            <a:endParaRPr lang="en-US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58084" y="2278613"/>
            <a:ext cx="6058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Words and phrases that we use to talk about computers</a:t>
            </a:r>
          </a:p>
          <a:p>
            <a:pPr algn="l"/>
            <a:r>
              <a:rPr lang="en-US" dirty="0">
                <a:solidFill>
                  <a:srgbClr val="0000FF"/>
                </a:solidFill>
              </a:rPr>
              <a:t>Examples: window, mouse, click, drag, website, Internet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44918" y="3779748"/>
            <a:ext cx="8162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Food: burger, </a:t>
            </a:r>
            <a:r>
              <a:rPr lang="en-US" dirty="0" smtClean="0">
                <a:solidFill>
                  <a:srgbClr val="0000FF"/>
                </a:solidFill>
              </a:rPr>
              <a:t>chips Clothes</a:t>
            </a:r>
            <a:r>
              <a:rPr lang="en-US" dirty="0">
                <a:solidFill>
                  <a:srgbClr val="0000FF"/>
                </a:solidFill>
              </a:rPr>
              <a:t>: jeans, T-shirt (additional examples will vary)</a:t>
            </a:r>
            <a:endParaRPr lang="ar-SA" sz="12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82818" y="4581128"/>
            <a:ext cx="8162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When they watch DVDs, when they play video games, </a:t>
            </a:r>
            <a:r>
              <a:rPr lang="en-US" dirty="0">
                <a:solidFill>
                  <a:srgbClr val="0000FF"/>
                </a:solidFill>
              </a:rPr>
              <a:t>when they </a:t>
            </a:r>
            <a:r>
              <a:rPr lang="en-US" dirty="0">
                <a:solidFill>
                  <a:srgbClr val="0000FF"/>
                </a:solidFill>
              </a:rPr>
              <a:t>use the Internet, when they watch </a:t>
            </a:r>
            <a:r>
              <a:rPr lang="en-US" dirty="0">
                <a:solidFill>
                  <a:srgbClr val="0000FF"/>
                </a:solidFill>
              </a:rPr>
              <a:t>films </a:t>
            </a:r>
            <a:r>
              <a:rPr lang="en-US" dirty="0">
                <a:solidFill>
                  <a:srgbClr val="0000FF"/>
                </a:solidFill>
              </a:rPr>
              <a:t>and programs </a:t>
            </a:r>
            <a:r>
              <a:rPr lang="en-US" dirty="0">
                <a:solidFill>
                  <a:srgbClr val="0000FF"/>
                </a:solidFill>
              </a:rPr>
              <a:t>on cable </a:t>
            </a:r>
            <a:r>
              <a:rPr lang="en-US" dirty="0">
                <a:solidFill>
                  <a:srgbClr val="0000FF"/>
                </a:solidFill>
              </a:rPr>
              <a:t>TV, when they </a:t>
            </a:r>
            <a:r>
              <a:rPr lang="en-US" dirty="0">
                <a:solidFill>
                  <a:srgbClr val="0000FF"/>
                </a:solidFill>
              </a:rPr>
              <a:t>go shopping </a:t>
            </a:r>
            <a:r>
              <a:rPr lang="en-US" dirty="0">
                <a:solidFill>
                  <a:srgbClr val="0000FF"/>
                </a:solidFill>
              </a:rPr>
              <a:t>and read labels or </a:t>
            </a:r>
            <a:r>
              <a:rPr lang="en-US" dirty="0">
                <a:solidFill>
                  <a:srgbClr val="0000FF"/>
                </a:solidFill>
              </a:rPr>
              <a:t>instructions, etc</a:t>
            </a:r>
            <a:r>
              <a:rPr lang="en-US" dirty="0">
                <a:solidFill>
                  <a:srgbClr val="0000FF"/>
                </a:solidFill>
              </a:rPr>
              <a:t>. (let students add more ideas)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8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0" grpId="0" animBg="1"/>
      <p:bldP spid="11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Discussion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2265834"/>
            <a:ext cx="8424936" cy="35394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1. </a:t>
            </a:r>
            <a:r>
              <a:rPr lang="en-US" sz="2800" dirty="0"/>
              <a:t>What other English words do you use in your country?</a:t>
            </a:r>
          </a:p>
          <a:p>
            <a:pPr algn="l"/>
            <a:r>
              <a:rPr lang="en-US" sz="2800" b="1" dirty="0"/>
              <a:t>2. </a:t>
            </a:r>
            <a:r>
              <a:rPr lang="en-US" sz="2800" dirty="0"/>
              <a:t>What Arabic words do English speakers use?</a:t>
            </a:r>
          </a:p>
          <a:p>
            <a:pPr algn="l"/>
            <a:r>
              <a:rPr lang="en-US" sz="2800" b="1" dirty="0"/>
              <a:t>3. </a:t>
            </a:r>
            <a:r>
              <a:rPr lang="en-US" sz="2800" dirty="0"/>
              <a:t>Do you read the subtitles when you watch </a:t>
            </a:r>
            <a:r>
              <a:rPr lang="en-US" sz="2800" dirty="0" smtClean="0"/>
              <a:t>films? Why</a:t>
            </a:r>
            <a:r>
              <a:rPr lang="en-US" sz="2800" dirty="0"/>
              <a:t>? Why not?</a:t>
            </a:r>
          </a:p>
          <a:p>
            <a:pPr algn="l"/>
            <a:r>
              <a:rPr lang="en-US" sz="2800" b="1" dirty="0"/>
              <a:t>4. </a:t>
            </a:r>
            <a:r>
              <a:rPr lang="en-US" sz="2800" dirty="0"/>
              <a:t>How do you feel about using English in </a:t>
            </a:r>
            <a:r>
              <a:rPr lang="en-US" sz="2800" dirty="0" smtClean="0"/>
              <a:t>games or </a:t>
            </a:r>
            <a:r>
              <a:rPr lang="en-US" sz="2800" dirty="0"/>
              <a:t>on the Internet? Why?</a:t>
            </a:r>
          </a:p>
          <a:p>
            <a:pPr algn="l"/>
            <a:r>
              <a:rPr lang="en-US" sz="2800" b="1" dirty="0"/>
              <a:t>5. </a:t>
            </a:r>
            <a:r>
              <a:rPr lang="en-US" sz="2800" dirty="0"/>
              <a:t>Why is it important to know how to speak English?</a:t>
            </a:r>
          </a:p>
          <a:p>
            <a:pPr algn="l"/>
            <a:r>
              <a:rPr lang="en-US" sz="2800" dirty="0"/>
              <a:t>Give examples.</a:t>
            </a:r>
            <a:endParaRPr lang="ar-SA" sz="28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2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/>
              <a:t>Writing</a:t>
            </a:r>
            <a:endParaRPr lang="ar-SA" sz="4000" b="1" dirty="0"/>
          </a:p>
        </p:txBody>
      </p:sp>
      <p:sp>
        <p:nvSpPr>
          <p:cNvPr id="3" name="مستطيل 2"/>
          <p:cNvSpPr/>
          <p:nvPr/>
        </p:nvSpPr>
        <p:spPr>
          <a:xfrm>
            <a:off x="561396" y="2477214"/>
            <a:ext cx="8187068" cy="181588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1. </a:t>
            </a:r>
            <a:r>
              <a:rPr lang="en-US" sz="2800" dirty="0"/>
              <a:t>Look at the signs and write what they mean.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√</a:t>
            </a:r>
            <a:r>
              <a:rPr lang="en-US" sz="2800" dirty="0" smtClean="0"/>
              <a:t> Go </a:t>
            </a:r>
            <a:r>
              <a:rPr lang="en-US" sz="2800" dirty="0"/>
              <a:t>out this way.</a:t>
            </a:r>
          </a:p>
          <a:p>
            <a:pPr algn="l"/>
            <a:r>
              <a:rPr lang="en-US" sz="2800" b="1" dirty="0"/>
              <a:t>2. </a:t>
            </a:r>
            <a:r>
              <a:rPr lang="en-US" sz="2800" dirty="0"/>
              <a:t>Find and draw more signs in English, </a:t>
            </a:r>
            <a:r>
              <a:rPr lang="en-US" sz="2800" dirty="0" smtClean="0"/>
              <a:t>and present </a:t>
            </a:r>
            <a:r>
              <a:rPr lang="en-US" sz="2800" dirty="0"/>
              <a:t>them to the class.</a:t>
            </a:r>
            <a:endParaRPr lang="ar-SA" sz="2800" b="1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1052736"/>
            <a:ext cx="3816424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4000" b="1" dirty="0" smtClean="0"/>
              <a:t>  Chant </a:t>
            </a:r>
            <a:r>
              <a:rPr lang="en-US" sz="4000" b="1" dirty="0"/>
              <a:t>Along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191744" cy="910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408712" cy="395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5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2" y="1124744"/>
            <a:ext cx="4266524" cy="475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1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2" y="4437112"/>
            <a:ext cx="272779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656184" cy="30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36" y="980728"/>
            <a:ext cx="507360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8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21" y="1124744"/>
            <a:ext cx="4501788" cy="4865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3" y="2506558"/>
            <a:ext cx="1848076" cy="319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3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619672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908720"/>
            <a:ext cx="3911647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Language Review</a:t>
            </a:r>
            <a:endParaRPr lang="ar-SA" sz="3200" dirty="0">
              <a:latin typeface="Articulate Extrabold" pitchFamily="2" charset="0"/>
            </a:endParaRPr>
          </a:p>
        </p:txBody>
      </p:sp>
      <p:pic>
        <p:nvPicPr>
          <p:cNvPr id="2050" name="Picture 2" descr="C:\Users\TARK\Desktop\شغل بوربوينت\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61072"/>
            <a:ext cx="2979101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RK\Desktop\شغل بوربوينت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539"/>
            <a:ext cx="2344911" cy="210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RK\Desktop\شغل بوربوينت\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962080"/>
            <a:ext cx="1971675" cy="2118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RK\Desktop\شغل بوربوينت\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190875" cy="4277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RK\Desktop\شغل بوربوينت\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48647"/>
            <a:ext cx="1891741" cy="2729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7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980728"/>
            <a:ext cx="2083776" cy="5847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 smtClean="0"/>
              <a:t>Vocabulary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2555776" y="1092860"/>
            <a:ext cx="6297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A.</a:t>
            </a:r>
            <a:r>
              <a:rPr lang="en-US" sz="2000" b="1" dirty="0"/>
              <a:t> </a:t>
            </a:r>
            <a:r>
              <a:rPr lang="en-US" sz="2000" dirty="0"/>
              <a:t>Match the two parts. Write the number in the blank.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539552" y="1700808"/>
            <a:ext cx="8280920" cy="393954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/>
              <a:t>1. </a:t>
            </a:r>
            <a:r>
              <a:rPr lang="en-US" sz="2000" dirty="0"/>
              <a:t>“Repeat after me” </a:t>
            </a:r>
            <a:r>
              <a:rPr lang="en-US" sz="2000" dirty="0" smtClean="0"/>
              <a:t>              </a:t>
            </a:r>
            <a:r>
              <a:rPr lang="en-US" sz="2000" b="1" dirty="0" smtClean="0"/>
              <a:t>a</a:t>
            </a:r>
            <a:r>
              <a:rPr lang="en-US" sz="2000" b="1" dirty="0"/>
              <a:t>. </a:t>
            </a:r>
            <a:r>
              <a:rPr lang="en-US" sz="2000" dirty="0"/>
              <a:t>___ when we meet someone for the first time.</a:t>
            </a:r>
          </a:p>
          <a:p>
            <a:pPr algn="l">
              <a:lnSpc>
                <a:spcPct val="250000"/>
              </a:lnSpc>
            </a:pPr>
            <a:r>
              <a:rPr lang="en-US" sz="2000" b="1" dirty="0"/>
              <a:t>2. </a:t>
            </a:r>
            <a:r>
              <a:rPr lang="en-US" sz="2000" dirty="0"/>
              <a:t>We say “How are you?” </a:t>
            </a:r>
            <a:r>
              <a:rPr lang="en-US" sz="2000" dirty="0" smtClean="0"/>
              <a:t>     </a:t>
            </a:r>
            <a:r>
              <a:rPr lang="en-US" sz="2000" b="1" dirty="0" smtClean="0"/>
              <a:t>b</a:t>
            </a:r>
            <a:r>
              <a:rPr lang="en-US" sz="2000" b="1" dirty="0"/>
              <a:t>. </a:t>
            </a:r>
            <a:r>
              <a:rPr lang="en-US" sz="2000" dirty="0"/>
              <a:t>___ to move on the screen and click.</a:t>
            </a:r>
          </a:p>
          <a:p>
            <a:pPr algn="l">
              <a:lnSpc>
                <a:spcPct val="250000"/>
              </a:lnSpc>
            </a:pPr>
            <a:r>
              <a:rPr lang="en-US" sz="2000" b="1" dirty="0"/>
              <a:t>3. </a:t>
            </a:r>
            <a:r>
              <a:rPr lang="en-US" sz="2000" dirty="0"/>
              <a:t>We say “How do you do?” </a:t>
            </a:r>
            <a:r>
              <a:rPr lang="en-US" sz="2000" b="1" dirty="0"/>
              <a:t>c. </a:t>
            </a:r>
            <a:r>
              <a:rPr lang="en-US" sz="2000" dirty="0"/>
              <a:t>___ is something the teacher says.</a:t>
            </a:r>
          </a:p>
          <a:p>
            <a:pPr algn="l">
              <a:lnSpc>
                <a:spcPct val="250000"/>
              </a:lnSpc>
            </a:pPr>
            <a:r>
              <a:rPr lang="en-US" sz="2000" b="1" dirty="0"/>
              <a:t>4. </a:t>
            </a:r>
            <a:r>
              <a:rPr lang="en-US" sz="2000" dirty="0"/>
              <a:t>We reply </a:t>
            </a:r>
            <a:r>
              <a:rPr lang="en-US" sz="2000" dirty="0" smtClean="0"/>
              <a:t>                               </a:t>
            </a:r>
            <a:r>
              <a:rPr lang="en-US" sz="2000" b="1" dirty="0" smtClean="0"/>
              <a:t>d</a:t>
            </a:r>
            <a:r>
              <a:rPr lang="en-US" sz="2000" b="1" dirty="0"/>
              <a:t>. </a:t>
            </a:r>
            <a:r>
              <a:rPr lang="en-US" sz="2000" dirty="0"/>
              <a:t>___ when we meet a friend.</a:t>
            </a:r>
          </a:p>
          <a:p>
            <a:pPr algn="l">
              <a:lnSpc>
                <a:spcPct val="250000"/>
              </a:lnSpc>
            </a:pPr>
            <a:r>
              <a:rPr lang="en-US" sz="2000" b="1" dirty="0"/>
              <a:t>5. </a:t>
            </a:r>
            <a:r>
              <a:rPr lang="en-US" sz="2000" dirty="0"/>
              <a:t>We use the mouse </a:t>
            </a:r>
            <a:r>
              <a:rPr lang="en-US" sz="2000" dirty="0" smtClean="0"/>
              <a:t>              </a:t>
            </a:r>
            <a:r>
              <a:rPr lang="en-US" sz="2000" b="1" dirty="0" smtClean="0"/>
              <a:t>e</a:t>
            </a:r>
            <a:r>
              <a:rPr lang="en-US" sz="2000" b="1" dirty="0"/>
              <a:t>. </a:t>
            </a:r>
            <a:r>
              <a:rPr lang="en-US" sz="2000" dirty="0"/>
              <a:t>___ when we write an answer to an email.</a:t>
            </a:r>
            <a:endParaRPr lang="ar-SA" sz="2000" dirty="0"/>
          </a:p>
        </p:txBody>
      </p:sp>
      <p:sp>
        <p:nvSpPr>
          <p:cNvPr id="9" name="مستطيل 8"/>
          <p:cNvSpPr/>
          <p:nvPr/>
        </p:nvSpPr>
        <p:spPr>
          <a:xfrm>
            <a:off x="3805560" y="184482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842822" y="263691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42822" y="335873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842822" y="415082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26272" y="487090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b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5" grpId="0" animBg="1"/>
      <p:bldP spid="9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980728"/>
            <a:ext cx="569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B.</a:t>
            </a:r>
            <a:r>
              <a:rPr lang="en-US" sz="2400" b="1" dirty="0"/>
              <a:t> </a:t>
            </a:r>
            <a:r>
              <a:rPr lang="en-US" sz="2400" dirty="0"/>
              <a:t>Put the words into the correct groups.</a:t>
            </a:r>
            <a:endParaRPr lang="ar-S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7" y="1916832"/>
            <a:ext cx="8155773" cy="142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6" y="3573016"/>
            <a:ext cx="7952754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9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84250"/>
              </p:ext>
            </p:extLst>
          </p:nvPr>
        </p:nvGraphicFramePr>
        <p:xfrm>
          <a:off x="432456" y="1052736"/>
          <a:ext cx="8244000" cy="4824001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748000"/>
                <a:gridCol w="2748000"/>
                <a:gridCol w="2748000"/>
              </a:tblGrid>
              <a:tr h="68914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</a:tr>
              <a:tr h="689143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1187624" y="176410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pen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123006" y="2484185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book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12272" y="3132257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pencil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71600" y="3789040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paper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50998" y="4572417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chair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27584" y="5220489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partner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064495" y="176410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bus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106301" y="2484185"/>
            <a:ext cx="753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car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022689" y="3132257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train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889513" y="3789040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plane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999014" y="4500409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bike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414134" y="5148481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motorcycle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732240" y="176410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DVD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437630" y="2412177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CDROM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16216" y="3132257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mouse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302977" y="3789040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keyboard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648259" y="4500409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email</a:t>
            </a:r>
            <a:endParaRPr lang="ar-SA" dirty="0">
              <a:solidFill>
                <a:srgbClr val="3333FF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6158199" y="5220489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video game</a:t>
            </a:r>
            <a:endParaRPr lang="ar-SA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9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980728"/>
            <a:ext cx="28763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Comprehension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3491880" y="1052736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Answer </a:t>
            </a:r>
            <a:r>
              <a:rPr lang="en-US" sz="2400" b="1" i="1" dirty="0">
                <a:solidFill>
                  <a:srgbClr val="3333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3333FF"/>
                </a:solidFill>
              </a:rPr>
              <a:t>no.</a:t>
            </a:r>
            <a:endParaRPr lang="ar-SA" sz="2400" b="1" i="1" dirty="0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1700808"/>
            <a:ext cx="8064896" cy="34163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___ A circle has 4 sides.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___ When you spell your name, you </a:t>
            </a:r>
            <a:r>
              <a:rPr lang="en-US" sz="2400" dirty="0" smtClean="0"/>
              <a:t>need to </a:t>
            </a:r>
            <a:r>
              <a:rPr lang="en-US" sz="2400" dirty="0"/>
              <a:t>say each letter </a:t>
            </a:r>
            <a:r>
              <a:rPr lang="en-US" sz="2400" dirty="0" smtClean="0"/>
              <a:t>separately</a:t>
            </a:r>
            <a:endParaRPr lang="en-US" sz="2400" dirty="0"/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___ We put a pad under the keyboard.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4. </a:t>
            </a:r>
            <a:r>
              <a:rPr lang="en-US" sz="2400" dirty="0"/>
              <a:t>___ We click with the mouse.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5. </a:t>
            </a:r>
            <a:r>
              <a:rPr lang="en-US" sz="2400" dirty="0"/>
              <a:t>___ There are sites on the Internet.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899592" y="181520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11693" y="2319263"/>
            <a:ext cx="6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99592" y="347139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37803" y="4005064"/>
            <a:ext cx="6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sz="1400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52038" y="4509120"/>
            <a:ext cx="6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9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5" grpId="0" animBg="1"/>
      <p:bldP spid="9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7544" y="2348880"/>
            <a:ext cx="8208912" cy="28623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Keep a record of what you do in English </a:t>
            </a:r>
            <a:r>
              <a:rPr lang="en-US" sz="2400" dirty="0" smtClean="0"/>
              <a:t>each day</a:t>
            </a:r>
            <a:r>
              <a:rPr lang="en-US" sz="2400" dirty="0"/>
              <a:t>. Think about what you hear, read, and see.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Compare with a partner.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Do a class survey. Find out how much </a:t>
            </a:r>
            <a:r>
              <a:rPr lang="en-US" sz="2400" dirty="0" smtClean="0"/>
              <a:t>English your </a:t>
            </a:r>
            <a:r>
              <a:rPr lang="en-US" sz="2400" dirty="0"/>
              <a:t>classmates </a:t>
            </a:r>
            <a:r>
              <a:rPr lang="en-US" sz="2400" dirty="0" smtClean="0"/>
              <a:t>use.11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23528" y="1136938"/>
            <a:ext cx="302433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7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1163489" y="1718806"/>
            <a:ext cx="6864895" cy="2862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B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/>
              <a:t>In a group, share your answers.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What jobs are good for you?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What do other group members think?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Do they agree on a job?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Do you agree with them?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C.</a:t>
            </a:r>
            <a:r>
              <a:rPr lang="en-US" b="1" dirty="0"/>
              <a:t> </a:t>
            </a:r>
            <a:r>
              <a:rPr lang="en-US" dirty="0"/>
              <a:t>Write your schedule. Then interview </a:t>
            </a:r>
            <a:r>
              <a:rPr lang="en-US" dirty="0" smtClean="0"/>
              <a:t>classmates. Whose </a:t>
            </a:r>
            <a:r>
              <a:rPr lang="en-US" dirty="0"/>
              <a:t>schedule is most like yours?</a:t>
            </a:r>
            <a:endParaRPr lang="ar-SA" dirty="0"/>
          </a:p>
        </p:txBody>
      </p:sp>
      <p:pic>
        <p:nvPicPr>
          <p:cNvPr id="3074" name="Picture 2" descr="C:\Users\TARK\Desktop\شغل بوربوينت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6463"/>
            <a:ext cx="8496300" cy="43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2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7"/>
            <a:ext cx="1877028" cy="266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753"/>
            <a:ext cx="2179098" cy="269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17032"/>
            <a:ext cx="439730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6" y="2613802"/>
            <a:ext cx="1846188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528" y="1065510"/>
            <a:ext cx="4207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FF"/>
                </a:solidFill>
              </a:rPr>
              <a:t>D.</a:t>
            </a:r>
            <a:r>
              <a:rPr lang="en-US" sz="2000" b="1" dirty="0"/>
              <a:t> </a:t>
            </a:r>
            <a:r>
              <a:rPr lang="en-US" sz="2000" dirty="0"/>
              <a:t>Find people in your class who can do </a:t>
            </a:r>
            <a:r>
              <a:rPr lang="en-US" sz="2000" dirty="0" smtClean="0"/>
              <a:t>the following </a:t>
            </a:r>
            <a:r>
              <a:rPr lang="en-US" sz="2000" dirty="0"/>
              <a:t>things. Write their names.</a:t>
            </a:r>
            <a:endParaRPr lang="ar-SA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61456"/>
            <a:ext cx="1671709" cy="3259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8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54074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3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1988840"/>
            <a:ext cx="8424936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√ </a:t>
            </a: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>
                <a:solidFill>
                  <a:schemeClr val="tx1"/>
                </a:solidFill>
              </a:rPr>
              <a:t>never drive a car.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1.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2.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3.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4. ________________________________________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3528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dirty="0"/>
              <a:t>Choose four activities from the chart, and write how often you </a:t>
            </a:r>
            <a:r>
              <a:rPr lang="en-US" sz="2000" dirty="0" smtClean="0"/>
              <a:t>do them. Use </a:t>
            </a:r>
            <a:r>
              <a:rPr lang="en-US" sz="2000" b="1" i="1" dirty="0">
                <a:solidFill>
                  <a:srgbClr val="3333FF"/>
                </a:solidFill>
              </a:rPr>
              <a:t>always</a:t>
            </a:r>
            <a:r>
              <a:rPr lang="en-US" sz="2000" b="1" i="1" dirty="0"/>
              <a:t>, </a:t>
            </a:r>
            <a:r>
              <a:rPr lang="en-US" sz="2000" b="1" i="1" dirty="0">
                <a:solidFill>
                  <a:srgbClr val="3333FF"/>
                </a:solidFill>
              </a:rPr>
              <a:t>usually</a:t>
            </a:r>
            <a:r>
              <a:rPr lang="en-US" sz="2000" b="1" i="1" dirty="0"/>
              <a:t>, </a:t>
            </a:r>
            <a:r>
              <a:rPr lang="en-US" sz="2000" b="1" i="1" dirty="0">
                <a:solidFill>
                  <a:srgbClr val="3333FF"/>
                </a:solidFill>
              </a:rPr>
              <a:t>sometimes</a:t>
            </a:r>
            <a:r>
              <a:rPr lang="en-US" sz="2000" b="1" i="1" dirty="0"/>
              <a:t>, </a:t>
            </a:r>
            <a:r>
              <a:rPr lang="en-US" sz="2000" dirty="0"/>
              <a:t>or </a:t>
            </a:r>
            <a:r>
              <a:rPr lang="en-US" sz="2000" b="1" i="1" dirty="0">
                <a:solidFill>
                  <a:srgbClr val="3333FF"/>
                </a:solidFill>
              </a:rPr>
              <a:t>never</a:t>
            </a:r>
            <a:r>
              <a:rPr lang="en-US" sz="2000" dirty="0">
                <a:solidFill>
                  <a:srgbClr val="3333FF"/>
                </a:solidFill>
              </a:rPr>
              <a:t>.</a:t>
            </a:r>
            <a:endParaRPr lang="ar-SA" sz="2000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1844824"/>
            <a:ext cx="8424936" cy="409535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√ </a:t>
            </a:r>
            <a:r>
              <a:rPr lang="en-US" sz="2400" dirty="0" smtClean="0">
                <a:solidFill>
                  <a:schemeClr val="tx1"/>
                </a:solidFill>
              </a:rPr>
              <a:t>can </a:t>
            </a:r>
            <a:r>
              <a:rPr lang="en-US" sz="2400" dirty="0">
                <a:solidFill>
                  <a:schemeClr val="tx1"/>
                </a:solidFill>
              </a:rPr>
              <a:t>do my homework after school. OR I can’t play tennis at my school.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1.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2.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3.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4. ________________________________________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5. ________________________________________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75656" y="116632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3528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F 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dirty="0"/>
              <a:t>Write two activities you </a:t>
            </a:r>
            <a:r>
              <a:rPr lang="en-US" sz="2000" b="1" i="1" dirty="0">
                <a:solidFill>
                  <a:srgbClr val="3333FF"/>
                </a:solidFill>
              </a:rPr>
              <a:t>can do </a:t>
            </a:r>
            <a:r>
              <a:rPr lang="en-US" sz="2000" dirty="0"/>
              <a:t>at your school and three that you </a:t>
            </a:r>
            <a:r>
              <a:rPr lang="en-US" sz="2000" b="1" i="1" dirty="0">
                <a:solidFill>
                  <a:srgbClr val="3333FF"/>
                </a:solidFill>
              </a:rPr>
              <a:t>can’t do.</a:t>
            </a:r>
            <a:endParaRPr lang="ar-SA" sz="2000" b="1" i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6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63888" y="908720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23528" y="1817529"/>
            <a:ext cx="3689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First, look at the pictures and name the </a:t>
            </a:r>
            <a:r>
              <a:rPr lang="en-US" sz="2000" dirty="0" smtClean="0"/>
              <a:t>objects. Do </a:t>
            </a:r>
            <a:r>
              <a:rPr lang="en-US" sz="2000" dirty="0"/>
              <a:t>you use the same words when you </a:t>
            </a:r>
            <a:r>
              <a:rPr lang="en-US" sz="2000" dirty="0" smtClean="0"/>
              <a:t>speak Arabic</a:t>
            </a:r>
            <a:r>
              <a:rPr lang="en-US" sz="2000" dirty="0"/>
              <a:t>?</a:t>
            </a:r>
            <a:endParaRPr lang="ar-SA" sz="20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475656" y="169475"/>
            <a:ext cx="626469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EXPANSION Units 1–4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76" y="1412776"/>
            <a:ext cx="4322688" cy="225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6174"/>
            <a:ext cx="2664296" cy="2319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00" y="3717032"/>
            <a:ext cx="2396244" cy="2493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8" y="3429000"/>
            <a:ext cx="302166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59729</TotalTime>
  <Words>1160</Words>
  <Application>Microsoft Office PowerPoint</Application>
  <PresentationFormat>عرض على الشاشة (3:4)‏</PresentationFormat>
  <Paragraphs>223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5114</cp:revision>
  <dcterms:created xsi:type="dcterms:W3CDTF">2011-07-24T20:30:27Z</dcterms:created>
  <dcterms:modified xsi:type="dcterms:W3CDTF">2014-09-20T15:48:45Z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