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8" r:id="rId5"/>
    <p:sldId id="262" r:id="rId6"/>
    <p:sldId id="265" r:id="rId7"/>
    <p:sldId id="264" r:id="rId8"/>
    <p:sldId id="277" r:id="rId9"/>
    <p:sldId id="276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0" autoAdjust="0"/>
    <p:restoredTop sz="94660" autoAdjust="0"/>
  </p:normalViewPr>
  <p:slideViewPr>
    <p:cSldViewPr>
      <p:cViewPr varScale="1">
        <p:scale>
          <a:sx n="69" d="100"/>
          <a:sy n="69" d="100"/>
        </p:scale>
        <p:origin x="-8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92" name="Group 20"/>
          <p:cNvGrpSpPr>
            <a:grpSpLocks/>
          </p:cNvGrpSpPr>
          <p:nvPr/>
        </p:nvGrpSpPr>
        <p:grpSpPr bwMode="auto">
          <a:xfrm>
            <a:off x="0" y="3019425"/>
            <a:ext cx="9144000" cy="696913"/>
            <a:chOff x="0" y="1902"/>
            <a:chExt cx="5760" cy="439"/>
          </a:xfrm>
        </p:grpSpPr>
        <p:sp>
          <p:nvSpPr>
            <p:cNvPr id="3089" name="Rectangle 17"/>
            <p:cNvSpPr>
              <a:spLocks noChangeArrowheads="1"/>
            </p:cNvSpPr>
            <p:nvPr userDrawn="1"/>
          </p:nvSpPr>
          <p:spPr bwMode="gray">
            <a:xfrm>
              <a:off x="1066" y="1902"/>
              <a:ext cx="4694" cy="439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3090" name="Rectangle 18"/>
            <p:cNvSpPr>
              <a:spLocks noChangeArrowheads="1"/>
            </p:cNvSpPr>
            <p:nvPr userDrawn="1"/>
          </p:nvSpPr>
          <p:spPr bwMode="gray">
            <a:xfrm>
              <a:off x="0" y="2242"/>
              <a:ext cx="1152" cy="96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2057400" y="2987675"/>
            <a:ext cx="7086600" cy="685800"/>
          </a:xfrm>
        </p:spPr>
        <p:txBody>
          <a:bodyPr/>
          <a:lstStyle>
            <a:lvl1pPr algn="l">
              <a:defRPr sz="4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228600" y="4114800"/>
            <a:ext cx="8305800" cy="609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gray">
          <a:xfrm>
            <a:off x="4114800" y="5486400"/>
            <a:ext cx="13843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Verdana" pitchFamily="34" charset="0"/>
              </a:rPr>
              <a:t>Company</a:t>
            </a:r>
          </a:p>
          <a:p>
            <a:r>
              <a:rPr lang="en-US" sz="2800" b="1">
                <a:solidFill>
                  <a:schemeClr val="bg1"/>
                </a:solidFill>
                <a:latin typeface="Verdana" pitchFamily="34" charset="0"/>
              </a:rPr>
              <a:t>LOGO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B6A90-0E6C-49CA-8619-24655BA8E6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00850" y="152400"/>
            <a:ext cx="2190750" cy="62484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419850" cy="62484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C14F29-03D7-46B9-8FA9-9BD44CA38A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عنوان وجدو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6397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جدول 2"/>
          <p:cNvSpPr>
            <a:spLocks noGrp="1"/>
          </p:cNvSpPr>
          <p:nvPr>
            <p:ph type="tbl" idx="1"/>
          </p:nvPr>
        </p:nvSpPr>
        <p:spPr>
          <a:xfrm>
            <a:off x="457200" y="1457325"/>
            <a:ext cx="8229600" cy="4943475"/>
          </a:xfrm>
        </p:spPr>
        <p:txBody>
          <a:bodyPr/>
          <a:lstStyle/>
          <a:p>
            <a:r>
              <a:rPr lang="ar-SA" smtClean="0"/>
              <a:t>انقر فوق الرمز لإضافة جدول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228600" y="990600"/>
            <a:ext cx="23622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5638800" y="6457950"/>
            <a:ext cx="2895600" cy="3143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3048000" y="64484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9AE115DF-A46D-416A-BC12-B1021E2F99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E501E5-368D-4BB8-BF3A-27A7DFBD42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8D091B-7488-46CC-B9C8-1809456090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457325"/>
            <a:ext cx="4038600" cy="4943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457325"/>
            <a:ext cx="4038600" cy="4943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EB3A7A-9A2D-43BB-A8F8-85305C0AED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777C0-2CA9-4DE0-B93E-D53668AB0F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F581DE-3D1C-43B9-B2C3-2CCFC4F8F6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AF28DD-3334-48B7-9C55-51F2FE5CD7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863814-5ACD-44EF-B68B-28EF1DC0D7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الرمز لإضافة صورة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976234-F0C0-4722-A8A9-E0DCE501DD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9" name="Object 15"/>
          <p:cNvGraphicFramePr>
            <a:graphicFrameLocks noChangeAspect="1"/>
          </p:cNvGraphicFramePr>
          <p:nvPr/>
        </p:nvGraphicFramePr>
        <p:xfrm>
          <a:off x="0" y="0"/>
          <a:ext cx="9144000" cy="962025"/>
        </p:xfrm>
        <a:graphic>
          <a:graphicData uri="http://schemas.openxmlformats.org/presentationml/2006/ole">
            <p:oleObj spid="_x0000_s1039" name="Image" r:id="rId15" imgW="9346032" imgH="1282540" progId="">
              <p:embed/>
            </p:oleObj>
          </a:graphicData>
        </a:graphic>
      </p:graphicFrame>
      <p:sp>
        <p:nvSpPr>
          <p:cNvPr id="1040" name="Rectangle 16"/>
          <p:cNvSpPr>
            <a:spLocks noChangeArrowheads="1"/>
          </p:cNvSpPr>
          <p:nvPr/>
        </p:nvSpPr>
        <p:spPr bwMode="black">
          <a:xfrm>
            <a:off x="0" y="962025"/>
            <a:ext cx="9144000" cy="319088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57325"/>
            <a:ext cx="8229600" cy="494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228600" y="990600"/>
            <a:ext cx="23622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38800" y="6457950"/>
            <a:ext cx="28956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+mn-lt"/>
              </a:defRPr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0" y="6448425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fld id="{90C4ED2C-286B-444E-812F-C55A76E80D1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228600" y="152400"/>
            <a:ext cx="8763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/>
  <p:txStyles>
    <p:titleStyle>
      <a:lvl1pPr algn="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2pPr>
      <a:lvl3pPr algn="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3pPr>
      <a:lvl4pPr algn="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4pPr>
      <a:lvl5pPr algn="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5pPr>
      <a:lvl6pPr marL="457200" algn="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SA" sz="4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شبكات المعلومات</a:t>
            </a:r>
            <a:endParaRPr lang="en-US" sz="4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214282" y="4572008"/>
            <a:ext cx="4714908" cy="609600"/>
          </a:xfrm>
        </p:spPr>
        <p:txBody>
          <a:bodyPr/>
          <a:lstStyle/>
          <a:p>
            <a:r>
              <a:rPr lang="ar-SA" sz="3600" b="1" dirty="0" smtClean="0">
                <a:solidFill>
                  <a:srgbClr val="FFFF00"/>
                </a:solidFill>
                <a:latin typeface="Microsoft Sans Serif" pitchFamily="34" charset="0"/>
                <a:cs typeface="Microsoft Sans Serif" pitchFamily="34" charset="0"/>
              </a:rPr>
              <a:t>إعداد المعلم / محمد </a:t>
            </a:r>
            <a:r>
              <a:rPr lang="ar-SA" sz="3600" b="1" dirty="0" err="1" smtClean="0">
                <a:solidFill>
                  <a:srgbClr val="FFFF00"/>
                </a:solidFill>
                <a:latin typeface="Microsoft Sans Serif" pitchFamily="34" charset="0"/>
                <a:cs typeface="Microsoft Sans Serif" pitchFamily="34" charset="0"/>
              </a:rPr>
              <a:t>الغامدي</a:t>
            </a:r>
            <a:endParaRPr lang="en-US" sz="3600" b="1" dirty="0">
              <a:solidFill>
                <a:srgbClr val="FFFF00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dirty="0" smtClean="0"/>
              <a:t>سبحان الله وبحمده</a:t>
            </a:r>
            <a:endParaRPr lang="en-US" dirty="0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4400" dirty="0" smtClean="0">
                <a:solidFill>
                  <a:srgbClr val="FFC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تمهيد</a:t>
            </a:r>
            <a:endParaRPr lang="en-US" sz="4400" dirty="0">
              <a:solidFill>
                <a:srgbClr val="FFC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9125" y="1754188"/>
            <a:ext cx="7824788" cy="457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ar-SA" dirty="0" smtClean="0"/>
              <a:t>ماذا نستنتج من هذا الشكل ؟؟</a:t>
            </a:r>
            <a:endParaRPr lang="en-US" dirty="0"/>
          </a:p>
        </p:txBody>
      </p:sp>
      <p:pic>
        <p:nvPicPr>
          <p:cNvPr id="6" name="صورة 5" descr="imagesCA61O9D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2557462"/>
            <a:ext cx="6715172" cy="351474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عنصر نائب للتاريخ 3"/>
          <p:cNvSpPr txBox="1">
            <a:spLocks/>
          </p:cNvSpPr>
          <p:nvPr/>
        </p:nvSpPr>
        <p:spPr bwMode="white">
          <a:xfrm>
            <a:off x="0" y="1000108"/>
            <a:ext cx="23622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الأحد / 21 / 4 / 1437هـ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065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4400" b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شبكات المعلومات</a:t>
            </a:r>
            <a:endParaRPr lang="en-US" sz="2800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71683" name="AutoShape 3"/>
          <p:cNvSpPr>
            <a:spLocks noChangeArrowheads="1"/>
          </p:cNvSpPr>
          <p:nvPr/>
        </p:nvSpPr>
        <p:spPr bwMode="auto">
          <a:xfrm>
            <a:off x="1142976" y="3352800"/>
            <a:ext cx="6705624" cy="26670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ar-SA">
              <a:latin typeface="Verdana" pitchFamily="34" charset="0"/>
            </a:endParaRPr>
          </a:p>
        </p:txBody>
      </p:sp>
      <p:sp>
        <p:nvSpPr>
          <p:cNvPr id="71688" name="AutoShape 8"/>
          <p:cNvSpPr>
            <a:spLocks noChangeAspect="1" noChangeArrowheads="1" noTextEdit="1"/>
          </p:cNvSpPr>
          <p:nvPr/>
        </p:nvSpPr>
        <p:spPr bwMode="gray">
          <a:xfrm flipH="1">
            <a:off x="4868863" y="3252788"/>
            <a:ext cx="909637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grpSp>
        <p:nvGrpSpPr>
          <p:cNvPr id="71690" name="Group 10"/>
          <p:cNvGrpSpPr>
            <a:grpSpLocks/>
          </p:cNvGrpSpPr>
          <p:nvPr/>
        </p:nvGrpSpPr>
        <p:grpSpPr bwMode="auto">
          <a:xfrm>
            <a:off x="3048000" y="1628775"/>
            <a:ext cx="2998788" cy="1601788"/>
            <a:chOff x="1997" y="1314"/>
            <a:chExt cx="1889" cy="1009"/>
          </a:xfrm>
        </p:grpSpPr>
        <p:grpSp>
          <p:nvGrpSpPr>
            <p:cNvPr id="71691" name="Group 11"/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</p:grpSpPr>
          <p:sp>
            <p:nvSpPr>
              <p:cNvPr id="71692" name="Oval 12"/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71693" name="Oval 13"/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44314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</p:grpSp>
        <p:sp>
          <p:nvSpPr>
            <p:cNvPr id="71694" name="Oval 14"/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ar-SA"/>
            </a:p>
          </p:txBody>
        </p:sp>
        <p:sp>
          <p:nvSpPr>
            <p:cNvPr id="71695" name="Oval 15"/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34902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ar-SA"/>
            </a:p>
          </p:txBody>
        </p:sp>
        <p:sp>
          <p:nvSpPr>
            <p:cNvPr id="71696" name="Oval 16"/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79216"/>
                    <a:invGamma/>
                  </a:schemeClr>
                </a:gs>
                <a:gs pos="100000">
                  <a:schemeClr val="accent1">
                    <a:alpha val="4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ar-SA"/>
            </a:p>
          </p:txBody>
        </p:sp>
        <p:sp>
          <p:nvSpPr>
            <p:cNvPr id="71697" name="Oval 17"/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>
                    <a:alpha val="3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ar-SA"/>
            </a:p>
          </p:txBody>
        </p:sp>
      </p:grpSp>
      <p:sp>
        <p:nvSpPr>
          <p:cNvPr id="71698" name="Text Box 18"/>
          <p:cNvSpPr txBox="1">
            <a:spLocks noChangeArrowheads="1"/>
          </p:cNvSpPr>
          <p:nvPr/>
        </p:nvSpPr>
        <p:spPr bwMode="auto">
          <a:xfrm>
            <a:off x="3886200" y="1828800"/>
            <a:ext cx="1185866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ar-SA" sz="4000" b="1" dirty="0" smtClean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فائدة</a:t>
            </a:r>
            <a:endParaRPr lang="en-US" sz="2400" dirty="0">
              <a:solidFill>
                <a:srgbClr val="000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71699" name="Text Box 19"/>
          <p:cNvSpPr txBox="1">
            <a:spLocks noChangeArrowheads="1"/>
          </p:cNvSpPr>
          <p:nvPr/>
        </p:nvSpPr>
        <p:spPr bwMode="auto">
          <a:xfrm>
            <a:off x="1285852" y="3429000"/>
            <a:ext cx="6543698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ar-SA" sz="2000" dirty="0"/>
              <a:t>أصبح العالم</a:t>
            </a:r>
          </a:p>
          <a:p>
            <a:pPr algn="ctr"/>
            <a:r>
              <a:rPr lang="ar-SA" sz="2400" dirty="0">
                <a:solidFill>
                  <a:srgbClr val="FF0000"/>
                </a:solidFill>
              </a:rPr>
              <a:t>قرية صغيرة </a:t>
            </a:r>
            <a:r>
              <a:rPr lang="ar-SA" sz="2000" dirty="0"/>
              <a:t>بسبب التقدم الكبير في مجال تقنية المعلومات .</a:t>
            </a:r>
          </a:p>
          <a:p>
            <a:pPr algn="ctr"/>
            <a:r>
              <a:rPr lang="ar-SA" sz="2000" dirty="0"/>
              <a:t>لذا ازدادت أهمية المعلومات كأحد مقومات النجاح في جميع</a:t>
            </a:r>
          </a:p>
          <a:p>
            <a:pPr algn="ctr"/>
            <a:r>
              <a:rPr lang="ar-SA" sz="2000" dirty="0"/>
              <a:t>المجالات ، فظهرت الحاجة إلى تبادلها بشكل سريع من خلال</a:t>
            </a:r>
          </a:p>
          <a:p>
            <a:pPr algn="ctr"/>
            <a:r>
              <a:rPr lang="ar-SA" sz="2400" dirty="0">
                <a:solidFill>
                  <a:srgbClr val="FF0000"/>
                </a:solidFill>
              </a:rPr>
              <a:t>شبكات معلومات </a:t>
            </a:r>
            <a:r>
              <a:rPr lang="ar-SA" sz="2000" dirty="0"/>
              <a:t>تغطي أنحاء العالم . لذا أدرك </a:t>
            </a:r>
            <a:r>
              <a:rPr lang="ar-SA" sz="2000" dirty="0" smtClean="0"/>
              <a:t>المسئولون </a:t>
            </a:r>
            <a:r>
              <a:rPr lang="ar-SA" sz="2000" dirty="0"/>
              <a:t>عن</a:t>
            </a:r>
          </a:p>
          <a:p>
            <a:pPr algn="ctr"/>
            <a:r>
              <a:rPr lang="ar-SA" sz="2000" dirty="0"/>
              <a:t>المكتبات ومراكز المعلومات تلك الأهمية فبادروا إلى استثمارها</a:t>
            </a:r>
          </a:p>
          <a:p>
            <a:pPr algn="ctr"/>
            <a:r>
              <a:rPr lang="ar-SA" sz="2000" dirty="0"/>
              <a:t>في سبيل الرقي بمستوى خدمات المكتبات ومراكز المعلومات .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5" name="عنصر نائب للتاريخ 3"/>
          <p:cNvSpPr txBox="1">
            <a:spLocks/>
          </p:cNvSpPr>
          <p:nvPr/>
        </p:nvSpPr>
        <p:spPr bwMode="white">
          <a:xfrm>
            <a:off x="0" y="1000108"/>
            <a:ext cx="23622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الأحد / 21 / 4 / 1437هـ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3000"/>
                                        <p:tgtEl>
                                          <p:spTgt spid="71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71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71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1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3000"/>
                                        <p:tgtEl>
                                          <p:spTgt spid="71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/>
      <p:bldP spid="71683" grpId="0" animBg="1"/>
      <p:bldP spid="71698" grpId="0"/>
      <p:bldP spid="7169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>
                <a:latin typeface="Microsoft Sans Serif" pitchFamily="34" charset="0"/>
                <a:cs typeface="Microsoft Sans Serif" pitchFamily="34" charset="0"/>
              </a:rPr>
              <a:t>أنواع شبكات المعلومات</a:t>
            </a:r>
            <a:endParaRPr lang="en-US" b="1" dirty="0">
              <a:solidFill>
                <a:schemeClr val="accent1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ar-SA"/>
          </a:p>
        </p:txBody>
      </p:sp>
      <p:sp>
        <p:nvSpPr>
          <p:cNvPr id="69678" name="AutoShape 46"/>
          <p:cNvSpPr>
            <a:spLocks noChangeArrowheads="1"/>
          </p:cNvSpPr>
          <p:nvPr/>
        </p:nvSpPr>
        <p:spPr bwMode="ltGray">
          <a:xfrm rot="5400000">
            <a:off x="-2422526" y="1474788"/>
            <a:ext cx="4824413" cy="4770438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1">
            <a:gsLst>
              <a:gs pos="0">
                <a:schemeClr val="bg2">
                  <a:gamma/>
                  <a:tint val="45490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tint val="45490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69679" name="AutoShape 47"/>
          <p:cNvSpPr>
            <a:spLocks noChangeArrowheads="1"/>
          </p:cNvSpPr>
          <p:nvPr/>
        </p:nvSpPr>
        <p:spPr bwMode="ltGray">
          <a:xfrm rot="5400000" flipH="1">
            <a:off x="-2016918" y="1910556"/>
            <a:ext cx="4032250" cy="3929063"/>
          </a:xfrm>
          <a:custGeom>
            <a:avLst/>
            <a:gdLst>
              <a:gd name="G0" fmla="+- 56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6"/>
              <a:gd name="G18" fmla="*/ 56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6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6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5372 w 21600"/>
              <a:gd name="T15" fmla="*/ 10800 h 21600"/>
              <a:gd name="T16" fmla="*/ 10800 w 21600"/>
              <a:gd name="T17" fmla="*/ 10744 h 21600"/>
              <a:gd name="T18" fmla="*/ 16228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10744" y="10800"/>
                </a:moveTo>
                <a:cubicBezTo>
                  <a:pt x="10744" y="10769"/>
                  <a:pt x="10769" y="10744"/>
                  <a:pt x="10800" y="10744"/>
                </a:cubicBezTo>
                <a:cubicBezTo>
                  <a:pt x="10830" y="10743"/>
                  <a:pt x="10855" y="10769"/>
                  <a:pt x="10856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gradFill rotWithShape="1">
            <a:gsLst>
              <a:gs pos="0">
                <a:schemeClr val="hlink">
                  <a:alpha val="36000"/>
                </a:schemeClr>
              </a:gs>
              <a:gs pos="100000">
                <a:schemeClr val="hlink">
                  <a:gamma/>
                  <a:tint val="33725"/>
                  <a:invGamma/>
                </a:schemeClr>
              </a:gs>
            </a:gsLst>
            <a:lin ang="540000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69680" name="AutoShape 48"/>
          <p:cNvSpPr>
            <a:spLocks noChangeArrowheads="1"/>
          </p:cNvSpPr>
          <p:nvPr/>
        </p:nvSpPr>
        <p:spPr bwMode="gray">
          <a:xfrm>
            <a:off x="1822450" y="5099050"/>
            <a:ext cx="7107268" cy="1473222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b="1" dirty="0" smtClean="0">
                <a:solidFill>
                  <a:srgbClr val="C00000"/>
                </a:solidFill>
              </a:rPr>
              <a:t># الشبكة العالمية :</a:t>
            </a:r>
          </a:p>
          <a:p>
            <a:pPr algn="ctr"/>
            <a:r>
              <a:rPr lang="ar-SA" b="1" dirty="0" smtClean="0"/>
              <a:t>وهي الشبكة التي يرتبط </a:t>
            </a:r>
            <a:r>
              <a:rPr lang="ar-SA" b="1" dirty="0" err="1" smtClean="0"/>
              <a:t>بها</a:t>
            </a:r>
            <a:r>
              <a:rPr lang="ar-SA" b="1" dirty="0" smtClean="0"/>
              <a:t> عدد كبير من الحاسبات المتفرقة حول العالم </a:t>
            </a:r>
          </a:p>
          <a:p>
            <a:pPr algn="ctr"/>
            <a:r>
              <a:rPr lang="ar-SA" b="1" dirty="0" smtClean="0"/>
              <a:t>في نطاق جغرافي واسع ، ومن</a:t>
            </a:r>
          </a:p>
          <a:p>
            <a:pPr algn="ctr"/>
            <a:r>
              <a:rPr lang="ar-SA" b="1" dirty="0" smtClean="0"/>
              <a:t>أشهر أمثلتها شبكة الإنترنت والتي يمكن من خلالها ربط عدد غير محدود </a:t>
            </a:r>
          </a:p>
          <a:p>
            <a:pPr algn="ctr"/>
            <a:r>
              <a:rPr lang="ar-SA" b="1" dirty="0" smtClean="0"/>
              <a:t>من المكتبات ومراكز المعلومات في أنحاء العالم 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69682" name="AutoShape 50"/>
          <p:cNvSpPr>
            <a:spLocks noChangeArrowheads="1"/>
          </p:cNvSpPr>
          <p:nvPr/>
        </p:nvSpPr>
        <p:spPr bwMode="gray">
          <a:xfrm>
            <a:off x="2438400" y="3459162"/>
            <a:ext cx="6491318" cy="1470036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dirty="0" smtClean="0">
                <a:solidFill>
                  <a:schemeClr val="accent2"/>
                </a:solidFill>
              </a:rPr>
              <a:t> الشبكة الوطنية :</a:t>
            </a:r>
            <a:r>
              <a:rPr lang="en-US" sz="2400" b="1" dirty="0" smtClean="0">
                <a:solidFill>
                  <a:schemeClr val="accent2"/>
                </a:solidFill>
              </a:rPr>
              <a:t>#</a:t>
            </a:r>
            <a:endParaRPr lang="ar-SA" sz="2400" b="1" dirty="0" smtClean="0">
              <a:solidFill>
                <a:schemeClr val="accent2"/>
              </a:solidFill>
            </a:endParaRPr>
          </a:p>
          <a:p>
            <a:pPr algn="ctr"/>
            <a:r>
              <a:rPr lang="ar-SA" b="1" dirty="0" smtClean="0"/>
              <a:t>وهي شبكة من الحاسبات الموزعة في أرجاء الوطن . </a:t>
            </a:r>
          </a:p>
          <a:p>
            <a:pPr algn="ctr"/>
            <a:r>
              <a:rPr lang="ar-SA" b="1" dirty="0" smtClean="0"/>
              <a:t>أو </a:t>
            </a:r>
            <a:r>
              <a:rPr lang="ar-SA" b="1" dirty="0" err="1" smtClean="0"/>
              <a:t>المايكرويف</a:t>
            </a:r>
            <a:r>
              <a:rPr lang="ar-SA" b="1" dirty="0" smtClean="0"/>
              <a:t> أو الأقمار الصناعية أو كابلات الألياف البصرية ، </a:t>
            </a:r>
          </a:p>
          <a:p>
            <a:pPr algn="ctr"/>
            <a:r>
              <a:rPr lang="ar-SA" b="1" dirty="0" smtClean="0"/>
              <a:t>مثل شبكة المعلومات التابعة لمركز المعلومات</a:t>
            </a:r>
          </a:p>
          <a:p>
            <a:pPr algn="ctr"/>
            <a:r>
              <a:rPr lang="ar-SA" b="1" dirty="0" smtClean="0"/>
              <a:t>الوطني بوزارة الداخلية</a:t>
            </a:r>
            <a:r>
              <a:rPr lang="en-US" b="1" dirty="0" smtClean="0"/>
              <a:t> </a:t>
            </a:r>
            <a:r>
              <a:rPr lang="ar-SA" b="1" dirty="0" smtClean="0"/>
              <a:t> ويتم الربط فيما بينها عن طريق خطوط الهاتف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69684" name="AutoShape 52"/>
          <p:cNvSpPr>
            <a:spLocks noChangeArrowheads="1"/>
          </p:cNvSpPr>
          <p:nvPr/>
        </p:nvSpPr>
        <p:spPr bwMode="gray">
          <a:xfrm>
            <a:off x="1785918" y="1571612"/>
            <a:ext cx="7358082" cy="142876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b="1" dirty="0" smtClean="0">
                <a:solidFill>
                  <a:srgbClr val="FFC000"/>
                </a:solidFill>
              </a:rPr>
              <a:t># </a:t>
            </a:r>
            <a:r>
              <a:rPr lang="ar-SA" sz="2400" b="1" dirty="0" smtClean="0">
                <a:solidFill>
                  <a:srgbClr val="FFC000"/>
                </a:solidFill>
                <a:latin typeface="Microsoft Sans Serif" pitchFamily="34" charset="0"/>
                <a:cs typeface="Microsoft Sans Serif" pitchFamily="34" charset="0"/>
              </a:rPr>
              <a:t>الشبكة المحلية :</a:t>
            </a:r>
            <a:endParaRPr lang="ar-SA" b="1" dirty="0" smtClean="0">
              <a:solidFill>
                <a:srgbClr val="FFC000"/>
              </a:solidFill>
              <a:latin typeface="Microsoft Sans Serif" pitchFamily="34" charset="0"/>
              <a:cs typeface="Microsoft Sans Serif" pitchFamily="34" charset="0"/>
            </a:endParaRPr>
          </a:p>
          <a:p>
            <a:pPr algn="ctr"/>
            <a:r>
              <a:rPr lang="ar-SA" b="1" dirty="0" smtClean="0"/>
              <a:t>وهي الشبكة التي تربط بين عدة حاسبات في نطاق محدود ، كأن تكون موزعة داخل مبنى أو </a:t>
            </a:r>
          </a:p>
          <a:p>
            <a:pPr algn="ctr"/>
            <a:r>
              <a:rPr lang="ar-SA" b="1" dirty="0" smtClean="0"/>
              <a:t>عدة مبان متجاورة بحيث يتم ربط تلك الحاسبات مباشرة باستخدام نوع من الكابلات . </a:t>
            </a:r>
          </a:p>
          <a:p>
            <a:pPr algn="ctr"/>
            <a:r>
              <a:rPr lang="ar-SA" b="1" dirty="0" smtClean="0"/>
              <a:t>ومن أمثلتها شبكة المعلومات في مكتبة الملك فهد الوطنية .</a:t>
            </a:r>
            <a:endParaRPr lang="en-US" b="1" dirty="0">
              <a:solidFill>
                <a:schemeClr val="tx2"/>
              </a:solidFill>
            </a:endParaRPr>
          </a:p>
        </p:txBody>
      </p:sp>
      <p:grpSp>
        <p:nvGrpSpPr>
          <p:cNvPr id="69685" name="Group 53"/>
          <p:cNvGrpSpPr>
            <a:grpSpLocks/>
          </p:cNvGrpSpPr>
          <p:nvPr/>
        </p:nvGrpSpPr>
        <p:grpSpPr bwMode="auto">
          <a:xfrm>
            <a:off x="1447800" y="1909763"/>
            <a:ext cx="381000" cy="381000"/>
            <a:chOff x="2078" y="1680"/>
            <a:chExt cx="1615" cy="1615"/>
          </a:xfrm>
        </p:grpSpPr>
        <p:sp>
          <p:nvSpPr>
            <p:cNvPr id="69686" name="Oval 54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9687" name="Oval 55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9688" name="Oval 56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ar-SA"/>
            </a:p>
          </p:txBody>
        </p:sp>
        <p:sp>
          <p:nvSpPr>
            <p:cNvPr id="69689" name="Oval 57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ar-SA"/>
            </a:p>
          </p:txBody>
        </p:sp>
        <p:sp>
          <p:nvSpPr>
            <p:cNvPr id="69690" name="Oval 58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ar-SA"/>
            </a:p>
          </p:txBody>
        </p:sp>
        <p:sp>
          <p:nvSpPr>
            <p:cNvPr id="69691" name="Oval 59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ar-SA"/>
            </a:p>
          </p:txBody>
        </p:sp>
      </p:grpSp>
      <p:grpSp>
        <p:nvGrpSpPr>
          <p:cNvPr id="69699" name="Group 67"/>
          <p:cNvGrpSpPr>
            <a:grpSpLocks/>
          </p:cNvGrpSpPr>
          <p:nvPr/>
        </p:nvGrpSpPr>
        <p:grpSpPr bwMode="auto">
          <a:xfrm>
            <a:off x="2143108" y="3857628"/>
            <a:ext cx="381000" cy="381000"/>
            <a:chOff x="2078" y="1680"/>
            <a:chExt cx="1615" cy="1615"/>
          </a:xfrm>
        </p:grpSpPr>
        <p:sp>
          <p:nvSpPr>
            <p:cNvPr id="69700" name="Oval 68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9701" name="Oval 69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9702" name="Oval 70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ar-SA"/>
            </a:p>
          </p:txBody>
        </p:sp>
        <p:sp>
          <p:nvSpPr>
            <p:cNvPr id="69703" name="Oval 71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21B3E1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ar-SA"/>
            </a:p>
          </p:txBody>
        </p:sp>
        <p:sp>
          <p:nvSpPr>
            <p:cNvPr id="69704" name="Oval 72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ar-SA"/>
            </a:p>
          </p:txBody>
        </p:sp>
        <p:sp>
          <p:nvSpPr>
            <p:cNvPr id="69705" name="Oval 73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21B3E1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ar-SA"/>
            </a:p>
          </p:txBody>
        </p:sp>
      </p:grpSp>
      <p:grpSp>
        <p:nvGrpSpPr>
          <p:cNvPr id="69713" name="Group 81"/>
          <p:cNvGrpSpPr>
            <a:grpSpLocks/>
          </p:cNvGrpSpPr>
          <p:nvPr/>
        </p:nvGrpSpPr>
        <p:grpSpPr bwMode="auto">
          <a:xfrm>
            <a:off x="1643042" y="5286388"/>
            <a:ext cx="355600" cy="381000"/>
            <a:chOff x="2078" y="1680"/>
            <a:chExt cx="1615" cy="1615"/>
          </a:xfrm>
        </p:grpSpPr>
        <p:sp>
          <p:nvSpPr>
            <p:cNvPr id="69714" name="Oval 82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9715" name="Oval 83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9716" name="Oval 8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ar-SA"/>
            </a:p>
          </p:txBody>
        </p:sp>
        <p:sp>
          <p:nvSpPr>
            <p:cNvPr id="69717" name="Oval 85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E35E23">
                    <a:gamma/>
                    <a:shade val="0"/>
                    <a:invGamma/>
                  </a:srgbClr>
                </a:gs>
                <a:gs pos="100000">
                  <a:srgbClr val="E35E23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ar-SA"/>
            </a:p>
          </p:txBody>
        </p:sp>
        <p:sp>
          <p:nvSpPr>
            <p:cNvPr id="69718" name="Oval 86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ar-SA"/>
            </a:p>
          </p:txBody>
        </p:sp>
        <p:sp>
          <p:nvSpPr>
            <p:cNvPr id="69719" name="Oval 87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E35E23"/>
                </a:gs>
                <a:gs pos="100000">
                  <a:srgbClr val="E35E23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ar-SA"/>
            </a:p>
          </p:txBody>
        </p:sp>
      </p:grpSp>
      <p:sp>
        <p:nvSpPr>
          <p:cNvPr id="48" name="عنصر نائب للتاريخ 3"/>
          <p:cNvSpPr txBox="1">
            <a:spLocks/>
          </p:cNvSpPr>
          <p:nvPr/>
        </p:nvSpPr>
        <p:spPr bwMode="white">
          <a:xfrm>
            <a:off x="0" y="1000108"/>
            <a:ext cx="23622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الأحد / 21 / 4 / 1437هـ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9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3000"/>
                                        <p:tgtEl>
                                          <p:spTgt spid="69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9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3000"/>
                                        <p:tgtEl>
                                          <p:spTgt spid="69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/>
      <p:bldP spid="69680" grpId="0" animBg="1"/>
      <p:bldP spid="69682" grpId="0" animBg="1"/>
      <p:bldP spid="6968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SA" dirty="0" smtClean="0"/>
              <a:t>الأحد / 21 / 4 / 1437هـ</a:t>
            </a:r>
            <a:endParaRPr lang="en-US" dirty="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مفهوم شبكات المعلومات</a:t>
            </a:r>
            <a:endParaRPr lang="en-US" sz="1800" dirty="0"/>
          </a:p>
        </p:txBody>
      </p:sp>
      <p:grpSp>
        <p:nvGrpSpPr>
          <p:cNvPr id="73731" name="Group 3"/>
          <p:cNvGrpSpPr>
            <a:grpSpLocks/>
          </p:cNvGrpSpPr>
          <p:nvPr/>
        </p:nvGrpSpPr>
        <p:grpSpPr bwMode="auto">
          <a:xfrm>
            <a:off x="1857356" y="1785363"/>
            <a:ext cx="5717244" cy="4858712"/>
            <a:chOff x="1142" y="1014"/>
            <a:chExt cx="3898" cy="3222"/>
          </a:xfrm>
        </p:grpSpPr>
        <p:sp>
          <p:nvSpPr>
            <p:cNvPr id="73741" name="AutoShape 13"/>
            <p:cNvSpPr>
              <a:spLocks noChangeArrowheads="1"/>
            </p:cNvSpPr>
            <p:nvPr/>
          </p:nvSpPr>
          <p:spPr bwMode="auto">
            <a:xfrm>
              <a:off x="1142" y="1820"/>
              <a:ext cx="3898" cy="2416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ar-SA">
                <a:latin typeface="Verdana" pitchFamily="34" charset="0"/>
              </a:endParaRPr>
            </a:p>
          </p:txBody>
        </p:sp>
        <p:sp>
          <p:nvSpPr>
            <p:cNvPr id="73742" name="Text Box 14"/>
            <p:cNvSpPr txBox="1">
              <a:spLocks noChangeArrowheads="1"/>
            </p:cNvSpPr>
            <p:nvPr/>
          </p:nvSpPr>
          <p:spPr bwMode="auto">
            <a:xfrm>
              <a:off x="1288" y="1867"/>
              <a:ext cx="3653" cy="2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ar-SA" b="1" dirty="0">
                  <a:latin typeface="Microsoft Sans Serif" pitchFamily="34" charset="0"/>
                  <a:cs typeface="Microsoft Sans Serif" pitchFamily="34" charset="0"/>
                </a:rPr>
                <a:t>هي عبارة عن منظومة من أجهزة الحاسب في مواقع متعددة ترتبط </a:t>
              </a:r>
              <a:r>
                <a:rPr lang="ar-SA" b="1" dirty="0" err="1">
                  <a:latin typeface="Microsoft Sans Serif" pitchFamily="34" charset="0"/>
                  <a:cs typeface="Microsoft Sans Serif" pitchFamily="34" charset="0"/>
                </a:rPr>
                <a:t>ببعضها</a:t>
              </a:r>
              <a:r>
                <a:rPr lang="ar-SA" b="1" dirty="0">
                  <a:latin typeface="Microsoft Sans Serif" pitchFamily="34" charset="0"/>
                  <a:cs typeface="Microsoft Sans Serif" pitchFamily="34" charset="0"/>
                </a:rPr>
                <a:t> البعض من خلال قناة</a:t>
              </a:r>
            </a:p>
            <a:p>
              <a:pPr algn="ctr"/>
              <a:r>
                <a:rPr lang="ar-SA" b="1" dirty="0" smtClean="0">
                  <a:latin typeface="Microsoft Sans Serif" pitchFamily="34" charset="0"/>
                  <a:cs typeface="Microsoft Sans Serif" pitchFamily="34" charset="0"/>
                </a:rPr>
                <a:t>اتصال </a:t>
              </a:r>
              <a:r>
                <a:rPr lang="ar-SA" b="1" dirty="0">
                  <a:latin typeface="Microsoft Sans Serif" pitchFamily="34" charset="0"/>
                  <a:cs typeface="Microsoft Sans Serif" pitchFamily="34" charset="0"/>
                </a:rPr>
                <a:t>سلكية أو لاسلكية </a:t>
              </a:r>
              <a:endParaRPr lang="ar-SA" b="1" dirty="0" smtClean="0">
                <a:latin typeface="Microsoft Sans Serif" pitchFamily="34" charset="0"/>
                <a:cs typeface="Microsoft Sans Serif" pitchFamily="34" charset="0"/>
              </a:endParaRPr>
            </a:p>
            <a:p>
              <a:pPr algn="ctr"/>
              <a:r>
                <a:rPr lang="ar-SA" sz="2800" b="1" dirty="0" smtClean="0">
                  <a:solidFill>
                    <a:srgbClr val="FF0000"/>
                  </a:solidFill>
                  <a:cs typeface="PT Simple Bold Ruled" pitchFamily="2" charset="-78"/>
                </a:rPr>
                <a:t>مثال</a:t>
              </a:r>
              <a:r>
                <a:rPr lang="ar-SA" sz="2800" dirty="0" smtClean="0">
                  <a:solidFill>
                    <a:srgbClr val="FF0000"/>
                  </a:solidFill>
                  <a:cs typeface="PT Simple Bold Ruled" pitchFamily="2" charset="-78"/>
                </a:rPr>
                <a:t>.</a:t>
              </a:r>
            </a:p>
            <a:p>
              <a:pPr algn="ctr"/>
              <a:r>
                <a:rPr lang="ar-SA" sz="2000" dirty="0" smtClean="0">
                  <a:latin typeface="Microsoft Sans Serif" pitchFamily="34" charset="0"/>
                  <a:cs typeface="Microsoft Sans Serif" pitchFamily="34" charset="0"/>
                </a:rPr>
                <a:t>ولتوضيح هذا المفهوم نورد المثال التالي :</a:t>
              </a:r>
            </a:p>
            <a:p>
              <a:pPr algn="ctr"/>
              <a:r>
                <a:rPr lang="ar-SA" sz="2000" dirty="0" smtClean="0">
                  <a:latin typeface="Microsoft Sans Serif" pitchFamily="34" charset="0"/>
                  <a:cs typeface="Microsoft Sans Serif" pitchFamily="34" charset="0"/>
                </a:rPr>
                <a:t>لو نظرنا إلى إحدى المكتبات التي تعتمد على نظام </a:t>
              </a:r>
              <a:r>
                <a:rPr lang="ar-SA" sz="2000" dirty="0" err="1" smtClean="0">
                  <a:latin typeface="Microsoft Sans Serif" pitchFamily="34" charset="0"/>
                  <a:cs typeface="Microsoft Sans Serif" pitchFamily="34" charset="0"/>
                </a:rPr>
                <a:t>محوسب</a:t>
              </a:r>
              <a:r>
                <a:rPr lang="ar-SA" sz="2000" dirty="0" smtClean="0">
                  <a:latin typeface="Microsoft Sans Serif" pitchFamily="34" charset="0"/>
                  <a:cs typeface="Microsoft Sans Serif" pitchFamily="34" charset="0"/>
                </a:rPr>
                <a:t> في أداء وظائفها نجد أن تلك المكتبة</a:t>
              </a:r>
            </a:p>
            <a:p>
              <a:pPr algn="ctr"/>
              <a:r>
                <a:rPr lang="ar-SA" sz="2000" dirty="0" smtClean="0">
                  <a:latin typeface="Microsoft Sans Serif" pitchFamily="34" charset="0"/>
                  <a:cs typeface="Microsoft Sans Serif" pitchFamily="34" charset="0"/>
                </a:rPr>
                <a:t>مزودة بحاسب آلي مركزي ترتبط </a:t>
              </a:r>
              <a:r>
                <a:rPr lang="ar-SA" sz="2000" dirty="0" err="1" smtClean="0">
                  <a:latin typeface="Microsoft Sans Serif" pitchFamily="34" charset="0"/>
                  <a:cs typeface="Microsoft Sans Serif" pitchFamily="34" charset="0"/>
                </a:rPr>
                <a:t>به</a:t>
              </a:r>
              <a:r>
                <a:rPr lang="ar-SA" sz="2000" dirty="0" smtClean="0">
                  <a:latin typeface="Microsoft Sans Serif" pitchFamily="34" charset="0"/>
                  <a:cs typeface="Microsoft Sans Serif" pitchFamily="34" charset="0"/>
                </a:rPr>
                <a:t> العديد من الحاسبات الموزعة على المفهرسين وموظفي الخدمة</a:t>
              </a:r>
            </a:p>
            <a:p>
              <a:pPr algn="ctr"/>
              <a:r>
                <a:rPr lang="ar-SA" sz="2000" dirty="0" smtClean="0">
                  <a:latin typeface="Microsoft Sans Serif" pitchFamily="34" charset="0"/>
                  <a:cs typeface="Microsoft Sans Serif" pitchFamily="34" charset="0"/>
                </a:rPr>
                <a:t>المرجعية والإعارة والتزويد إضافة إلى الباحثين من رواد المكتبة.</a:t>
              </a:r>
              <a:endParaRPr lang="en-US" sz="2000" dirty="0">
                <a:solidFill>
                  <a:srgbClr val="FF0000"/>
                </a:solidFill>
                <a:latin typeface="Microsoft Sans Serif" pitchFamily="34" charset="0"/>
                <a:cs typeface="Microsoft Sans Serif" pitchFamily="34" charset="0"/>
              </a:endParaRPr>
            </a:p>
          </p:txBody>
        </p:sp>
        <p:sp>
          <p:nvSpPr>
            <p:cNvPr id="73744" name="AutoShape 16"/>
            <p:cNvSpPr>
              <a:spLocks noChangeArrowheads="1"/>
            </p:cNvSpPr>
            <p:nvPr/>
          </p:nvSpPr>
          <p:spPr bwMode="gray">
            <a:xfrm>
              <a:off x="2165" y="1014"/>
              <a:ext cx="1920" cy="384"/>
            </a:xfrm>
            <a:prstGeom prst="can">
              <a:avLst>
                <a:gd name="adj" fmla="val 27866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73746" name="Text Box 18"/>
            <p:cNvSpPr txBox="1">
              <a:spLocks noChangeArrowheads="1"/>
            </p:cNvSpPr>
            <p:nvPr/>
          </p:nvSpPr>
          <p:spPr bwMode="gray">
            <a:xfrm>
              <a:off x="2604" y="1107"/>
              <a:ext cx="1119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ar-SA" sz="2400" b="1" dirty="0" smtClean="0">
                  <a:solidFill>
                    <a:schemeClr val="bg1">
                      <a:lumMod val="95000"/>
                    </a:schemeClr>
                  </a:solidFill>
                  <a:latin typeface="Microsoft Sans Serif" pitchFamily="34" charset="0"/>
                  <a:cs typeface="Microsoft Sans Serif" pitchFamily="34" charset="0"/>
                </a:rPr>
                <a:t>تعريفها</a:t>
              </a:r>
              <a:endParaRPr lang="en-US" sz="2400" b="1" dirty="0">
                <a:solidFill>
                  <a:schemeClr val="bg1">
                    <a:lumMod val="95000"/>
                  </a:schemeClr>
                </a:solidFill>
                <a:latin typeface="Microsoft Sans Serif" pitchFamily="34" charset="0"/>
                <a:cs typeface="Microsoft Sans Serif" pitchFamily="34" charset="0"/>
              </a:endParaRPr>
            </a:p>
          </p:txBody>
        </p:sp>
        <p:sp>
          <p:nvSpPr>
            <p:cNvPr id="73749" name="AutoShape 21"/>
            <p:cNvSpPr>
              <a:spLocks noChangeArrowheads="1"/>
            </p:cNvSpPr>
            <p:nvPr/>
          </p:nvSpPr>
          <p:spPr bwMode="gray">
            <a:xfrm>
              <a:off x="2603" y="1441"/>
              <a:ext cx="1106" cy="331"/>
            </a:xfrm>
            <a:prstGeom prst="downArrow">
              <a:avLst>
                <a:gd name="adj1" fmla="val 67093"/>
                <a:gd name="adj2" fmla="val 64051"/>
              </a:avLst>
            </a:prstGeom>
            <a:gradFill rotWithShape="1">
              <a:gsLst>
                <a:gs pos="0">
                  <a:schemeClr val="bg2">
                    <a:gamma/>
                    <a:tint val="63529"/>
                    <a:invGamma/>
                    <a:alpha val="12000"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3000"/>
                                        <p:tgtEl>
                                          <p:spTgt spid="7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42852"/>
            <a:ext cx="8915400" cy="785817"/>
          </a:xfrm>
        </p:spPr>
        <p:txBody>
          <a:bodyPr/>
          <a:lstStyle/>
          <a:p>
            <a:pPr algn="ctr"/>
            <a:r>
              <a:rPr lang="ar-SA" b="1" dirty="0" smtClean="0"/>
              <a:t>أهم مجالات استخدام شبكات المعلومات في المكتبات ومراكز المعلومات </a:t>
            </a:r>
            <a:endParaRPr lang="en-US" b="1" dirty="0"/>
          </a:p>
        </p:txBody>
      </p:sp>
      <p:grpSp>
        <p:nvGrpSpPr>
          <p:cNvPr id="76803" name="Group 3"/>
          <p:cNvGrpSpPr>
            <a:grpSpLocks/>
          </p:cNvGrpSpPr>
          <p:nvPr/>
        </p:nvGrpSpPr>
        <p:grpSpPr bwMode="auto">
          <a:xfrm>
            <a:off x="357158" y="1749425"/>
            <a:ext cx="8501122" cy="2108203"/>
            <a:chOff x="912" y="1008"/>
            <a:chExt cx="3984" cy="1877"/>
          </a:xfrm>
        </p:grpSpPr>
        <p:sp>
          <p:nvSpPr>
            <p:cNvPr id="76804" name="AutoShape 4"/>
            <p:cNvSpPr>
              <a:spLocks noChangeArrowheads="1"/>
            </p:cNvSpPr>
            <p:nvPr/>
          </p:nvSpPr>
          <p:spPr bwMode="gray">
            <a:xfrm>
              <a:off x="912" y="1008"/>
              <a:ext cx="3984" cy="1877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6471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ar-SA"/>
            </a:p>
          </p:txBody>
        </p:sp>
        <p:grpSp>
          <p:nvGrpSpPr>
            <p:cNvPr id="76805" name="Group 5"/>
            <p:cNvGrpSpPr>
              <a:grpSpLocks/>
            </p:cNvGrpSpPr>
            <p:nvPr/>
          </p:nvGrpSpPr>
          <p:grpSpPr bwMode="auto">
            <a:xfrm>
              <a:off x="999" y="1092"/>
              <a:ext cx="768" cy="1475"/>
              <a:chOff x="999" y="1092"/>
              <a:chExt cx="768" cy="1475"/>
            </a:xfrm>
          </p:grpSpPr>
          <p:sp>
            <p:nvSpPr>
              <p:cNvPr id="76806" name="AutoShape 6"/>
              <p:cNvSpPr>
                <a:spLocks noChangeArrowheads="1"/>
              </p:cNvSpPr>
              <p:nvPr/>
            </p:nvSpPr>
            <p:spPr bwMode="gray">
              <a:xfrm>
                <a:off x="999" y="1092"/>
                <a:ext cx="768" cy="1475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69804"/>
                      <a:invGamma/>
                    </a:schemeClr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76808" name="Text Box 8"/>
              <p:cNvSpPr txBox="1">
                <a:spLocks noChangeArrowheads="1"/>
              </p:cNvSpPr>
              <p:nvPr/>
            </p:nvSpPr>
            <p:spPr bwMode="gray">
              <a:xfrm>
                <a:off x="1083" y="1295"/>
                <a:ext cx="555" cy="1233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ar-SA" sz="2800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الفهرسة </a:t>
                </a:r>
              </a:p>
              <a:p>
                <a:pPr algn="ctr" eaLnBrk="0" hangingPunct="0"/>
                <a:r>
                  <a:rPr lang="ar-SA" sz="2800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و</a:t>
                </a:r>
              </a:p>
              <a:p>
                <a:pPr algn="ctr" eaLnBrk="0" hangingPunct="0"/>
                <a:r>
                  <a:rPr lang="ar-SA" sz="2800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التصنيف</a:t>
                </a:r>
                <a:endParaRPr lang="en-US" sz="28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76809" name="Text Box 9"/>
            <p:cNvSpPr txBox="1">
              <a:spLocks noChangeArrowheads="1"/>
            </p:cNvSpPr>
            <p:nvPr/>
          </p:nvSpPr>
          <p:spPr bwMode="gray">
            <a:xfrm>
              <a:off x="1872" y="1149"/>
              <a:ext cx="2928" cy="122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ar-SA" b="1" dirty="0" smtClean="0">
                  <a:latin typeface="Microsoft Sans Serif" pitchFamily="34" charset="0"/>
                  <a:cs typeface="Microsoft Sans Serif" pitchFamily="34" charset="0"/>
                </a:rPr>
                <a:t>تعد الفهرسة والتصنيف من مجالات التعاون بين المكتبات لما تحققه من توفير للوقت والجهد والنفقات ،</a:t>
              </a:r>
            </a:p>
            <a:p>
              <a:pPr algn="ctr"/>
              <a:r>
                <a:rPr lang="ar-SA" b="1" dirty="0" smtClean="0">
                  <a:latin typeface="Microsoft Sans Serif" pitchFamily="34" charset="0"/>
                  <a:cs typeface="Microsoft Sans Serif" pitchFamily="34" charset="0"/>
                </a:rPr>
                <a:t>ويتم ذلك التعاون من خلال الانضمام إلى شبكات معلومات تربط بين المكتبات ، فبدلاً من أن تقوم</a:t>
              </a:r>
            </a:p>
            <a:p>
              <a:pPr algn="ctr"/>
              <a:r>
                <a:rPr lang="ar-SA" b="1" dirty="0" smtClean="0">
                  <a:latin typeface="Microsoft Sans Serif" pitchFamily="34" charset="0"/>
                  <a:cs typeface="Microsoft Sans Serif" pitchFamily="34" charset="0"/>
                </a:rPr>
                <a:t>كل مكتبة بهذه العملية بمعزل عن المكتبات الأخرى ، فإنه يمكن أن تتبادل المكتبات بيانات الفهرسة والتصنيف فيما بينها .</a:t>
              </a:r>
              <a:endParaRPr lang="en-US" b="1" dirty="0">
                <a:solidFill>
                  <a:srgbClr val="000000"/>
                </a:solidFill>
                <a:latin typeface="Microsoft Sans Serif" pitchFamily="34" charset="0"/>
                <a:cs typeface="Microsoft Sans Serif" pitchFamily="34" charset="0"/>
              </a:endParaRPr>
            </a:p>
          </p:txBody>
        </p:sp>
      </p:grpSp>
      <p:grpSp>
        <p:nvGrpSpPr>
          <p:cNvPr id="76817" name="Group 17"/>
          <p:cNvGrpSpPr>
            <a:grpSpLocks/>
          </p:cNvGrpSpPr>
          <p:nvPr/>
        </p:nvGrpSpPr>
        <p:grpSpPr bwMode="auto">
          <a:xfrm>
            <a:off x="428596" y="4143380"/>
            <a:ext cx="8429684" cy="2214578"/>
            <a:chOff x="912" y="3036"/>
            <a:chExt cx="3984" cy="912"/>
          </a:xfrm>
        </p:grpSpPr>
        <p:sp>
          <p:nvSpPr>
            <p:cNvPr id="76818" name="AutoShape 18"/>
            <p:cNvSpPr>
              <a:spLocks noChangeArrowheads="1"/>
            </p:cNvSpPr>
            <p:nvPr/>
          </p:nvSpPr>
          <p:spPr bwMode="gray">
            <a:xfrm>
              <a:off x="912" y="3036"/>
              <a:ext cx="3984" cy="91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48627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ar-SA"/>
            </a:p>
          </p:txBody>
        </p:sp>
        <p:grpSp>
          <p:nvGrpSpPr>
            <p:cNvPr id="76819" name="Group 19"/>
            <p:cNvGrpSpPr>
              <a:grpSpLocks/>
            </p:cNvGrpSpPr>
            <p:nvPr/>
          </p:nvGrpSpPr>
          <p:grpSpPr bwMode="auto">
            <a:xfrm>
              <a:off x="999" y="3120"/>
              <a:ext cx="787" cy="746"/>
              <a:chOff x="999" y="3120"/>
              <a:chExt cx="787" cy="746"/>
            </a:xfrm>
          </p:grpSpPr>
          <p:sp>
            <p:nvSpPr>
              <p:cNvPr id="76820" name="AutoShape 20"/>
              <p:cNvSpPr>
                <a:spLocks noChangeArrowheads="1"/>
              </p:cNvSpPr>
              <p:nvPr/>
            </p:nvSpPr>
            <p:spPr bwMode="gray">
              <a:xfrm>
                <a:off x="999" y="3120"/>
                <a:ext cx="768" cy="746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folHlink">
                      <a:gamma/>
                      <a:tint val="63529"/>
                      <a:invGamma/>
                    </a:schemeClr>
                  </a:gs>
                  <a:gs pos="100000">
                    <a:schemeClr val="folHlink"/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76821" name="Freeform 21"/>
              <p:cNvSpPr>
                <a:spLocks/>
              </p:cNvSpPr>
              <p:nvPr/>
            </p:nvSpPr>
            <p:spPr bwMode="gray">
              <a:xfrm>
                <a:off x="1047" y="3168"/>
                <a:ext cx="383" cy="373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folHlink">
                      <a:gamma/>
                      <a:tint val="48627"/>
                      <a:invGamma/>
                    </a:schemeClr>
                  </a:gs>
                  <a:gs pos="100000">
                    <a:schemeClr val="folHlink">
                      <a:alpha val="0"/>
                    </a:schemeClr>
                  </a:gs>
                </a:gsLst>
                <a:lin ang="27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76822" name="Text Box 22"/>
              <p:cNvSpPr txBox="1">
                <a:spLocks noChangeArrowheads="1"/>
              </p:cNvSpPr>
              <p:nvPr/>
            </p:nvSpPr>
            <p:spPr bwMode="gray">
              <a:xfrm>
                <a:off x="1013" y="3324"/>
                <a:ext cx="773" cy="393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0" hangingPunct="0"/>
                <a:r>
                  <a:rPr lang="ar-SA" sz="2800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تنمية</a:t>
                </a:r>
              </a:p>
              <a:p>
                <a:pPr algn="ctr" eaLnBrk="0" hangingPunct="0"/>
                <a:r>
                  <a:rPr lang="ar-SA" sz="2800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المجموعات</a:t>
                </a:r>
                <a:endParaRPr lang="en-US" sz="28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76823" name="Text Box 23"/>
            <p:cNvSpPr txBox="1">
              <a:spLocks noChangeArrowheads="1"/>
            </p:cNvSpPr>
            <p:nvPr/>
          </p:nvSpPr>
          <p:spPr bwMode="gray">
            <a:xfrm>
              <a:off x="1872" y="3161"/>
              <a:ext cx="2928" cy="4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ar-SA" b="1" dirty="0" smtClean="0">
                  <a:latin typeface="Microsoft Sans Serif" pitchFamily="34" charset="0"/>
                  <a:cs typeface="Microsoft Sans Serif" pitchFamily="34" charset="0"/>
                </a:rPr>
                <a:t>يمكن من خلال شبكة المعلومات استعراض فهارس الناشرين والموزعين واختيار مصادر المعلومات المناسبة</a:t>
              </a:r>
            </a:p>
            <a:p>
              <a:pPr algn="ctr"/>
              <a:r>
                <a:rPr lang="ar-SA" b="1" dirty="0" smtClean="0">
                  <a:latin typeface="Microsoft Sans Serif" pitchFamily="34" charset="0"/>
                  <a:cs typeface="Microsoft Sans Serif" pitchFamily="34" charset="0"/>
                </a:rPr>
                <a:t>وطلبها إلكترونياً ، حيث يقوم الناشر باستلام الطلب </a:t>
              </a:r>
              <a:r>
                <a:rPr lang="ar-SA" b="1" dirty="0" err="1" smtClean="0">
                  <a:latin typeface="Microsoft Sans Serif" pitchFamily="34" charset="0"/>
                  <a:cs typeface="Microsoft Sans Serif" pitchFamily="34" charset="0"/>
                </a:rPr>
                <a:t>و</a:t>
              </a:r>
              <a:r>
                <a:rPr lang="ar-SA" b="1" dirty="0" smtClean="0">
                  <a:latin typeface="Microsoft Sans Serif" pitchFamily="34" charset="0"/>
                  <a:cs typeface="Microsoft Sans Serif" pitchFamily="34" charset="0"/>
                </a:rPr>
                <a:t> إرسال تلك المواد إلى عنوان المكتبة بالبريد العادي </a:t>
              </a:r>
              <a:r>
                <a:rPr lang="ar-SA" dirty="0" smtClean="0"/>
                <a:t>.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  <p:sp>
        <p:nvSpPr>
          <p:cNvPr id="26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228600" y="990600"/>
            <a:ext cx="2362200" cy="320675"/>
          </a:xfrm>
        </p:spPr>
        <p:txBody>
          <a:bodyPr/>
          <a:lstStyle/>
          <a:p>
            <a:r>
              <a:rPr lang="ar-SA" dirty="0" smtClean="0"/>
              <a:t>الأحد / 21 / 4 / 1437هـ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3000"/>
                                        <p:tgtEl>
                                          <p:spTgt spid="76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3000"/>
                                        <p:tgtEl>
                                          <p:spTgt spid="76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4400" b="1" dirty="0" smtClean="0">
                <a:solidFill>
                  <a:srgbClr val="C00000"/>
                </a:solidFill>
              </a:rPr>
              <a:t>تابع</a:t>
            </a:r>
            <a:r>
              <a:rPr lang="ar-SA" sz="3600" dirty="0" smtClean="0"/>
              <a:t> لمجالات استخدام شبكات المعلومات</a:t>
            </a:r>
            <a:endParaRPr lang="en-US" sz="2000" dirty="0"/>
          </a:p>
        </p:txBody>
      </p:sp>
      <p:grpSp>
        <p:nvGrpSpPr>
          <p:cNvPr id="32" name="Group 10"/>
          <p:cNvGrpSpPr>
            <a:grpSpLocks/>
          </p:cNvGrpSpPr>
          <p:nvPr/>
        </p:nvGrpSpPr>
        <p:grpSpPr bwMode="auto">
          <a:xfrm>
            <a:off x="642910" y="1785924"/>
            <a:ext cx="7929618" cy="1773571"/>
            <a:chOff x="912" y="2016"/>
            <a:chExt cx="3984" cy="929"/>
          </a:xfrm>
        </p:grpSpPr>
        <p:sp>
          <p:nvSpPr>
            <p:cNvPr id="33" name="AutoShape 11"/>
            <p:cNvSpPr>
              <a:spLocks noChangeArrowheads="1"/>
            </p:cNvSpPr>
            <p:nvPr/>
          </p:nvSpPr>
          <p:spPr bwMode="gray">
            <a:xfrm>
              <a:off x="912" y="2016"/>
              <a:ext cx="3984" cy="91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9216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ar-SA"/>
            </a:p>
          </p:txBody>
        </p:sp>
        <p:grpSp>
          <p:nvGrpSpPr>
            <p:cNvPr id="34" name="Group 12"/>
            <p:cNvGrpSpPr>
              <a:grpSpLocks/>
            </p:cNvGrpSpPr>
            <p:nvPr/>
          </p:nvGrpSpPr>
          <p:grpSpPr bwMode="auto">
            <a:xfrm>
              <a:off x="999" y="2100"/>
              <a:ext cx="768" cy="746"/>
              <a:chOff x="999" y="2100"/>
              <a:chExt cx="768" cy="746"/>
            </a:xfrm>
          </p:grpSpPr>
          <p:sp>
            <p:nvSpPr>
              <p:cNvPr id="36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768" cy="746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hlink">
                      <a:gamma/>
                      <a:tint val="72549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37" name="Freeform 14"/>
              <p:cNvSpPr>
                <a:spLocks/>
              </p:cNvSpPr>
              <p:nvPr/>
            </p:nvSpPr>
            <p:spPr bwMode="gray">
              <a:xfrm>
                <a:off x="1047" y="2148"/>
                <a:ext cx="383" cy="373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38" name="Text Box 15"/>
              <p:cNvSpPr txBox="1">
                <a:spLocks noChangeArrowheads="1"/>
              </p:cNvSpPr>
              <p:nvPr/>
            </p:nvSpPr>
            <p:spPr bwMode="gray">
              <a:xfrm>
                <a:off x="1083" y="2304"/>
                <a:ext cx="583" cy="27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0" hangingPunct="0"/>
                <a:r>
                  <a:rPr lang="ar-SA" sz="2800" dirty="0" smtClean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الإعارة</a:t>
                </a:r>
                <a:endParaRPr lang="en-US" sz="28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35" name="Text Box 16"/>
            <p:cNvSpPr txBox="1">
              <a:spLocks noChangeArrowheads="1"/>
            </p:cNvSpPr>
            <p:nvPr/>
          </p:nvSpPr>
          <p:spPr bwMode="gray">
            <a:xfrm>
              <a:off x="1872" y="2091"/>
              <a:ext cx="2928" cy="8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ar-SA" sz="2000" b="1" dirty="0" smtClean="0">
                  <a:latin typeface="Microsoft Sans Serif" pitchFamily="34" charset="0"/>
                  <a:cs typeface="Microsoft Sans Serif" pitchFamily="34" charset="0"/>
                </a:rPr>
                <a:t>حققت شبكات المعلومات تواصلاً لم يسبق له مثيل بين المستفيد والمكتبة ، حيث وفرت هذه</a:t>
              </a:r>
            </a:p>
            <a:p>
              <a:pPr algn="ctr"/>
              <a:r>
                <a:rPr lang="ar-SA" sz="2000" b="1" dirty="0" smtClean="0">
                  <a:latin typeface="Microsoft Sans Serif" pitchFamily="34" charset="0"/>
                  <a:cs typeface="Microsoft Sans Serif" pitchFamily="34" charset="0"/>
                </a:rPr>
                <a:t>الشبكات إمكانية البحث في فهرس المكتبة من أي مكان في العالم ، ومعرفة ما إذا كانت تلك المكتبة</a:t>
              </a:r>
            </a:p>
            <a:p>
              <a:pPr algn="ctr"/>
              <a:r>
                <a:rPr lang="ar-SA" sz="2000" b="1" dirty="0" smtClean="0">
                  <a:latin typeface="Microsoft Sans Serif" pitchFamily="34" charset="0"/>
                  <a:cs typeface="Microsoft Sans Serif" pitchFamily="34" charset="0"/>
                </a:rPr>
                <a:t>تمتلك مادة المعلومات المقصودة</a:t>
              </a:r>
              <a:r>
                <a:rPr lang="en-US" dirty="0" smtClean="0">
                  <a:solidFill>
                    <a:srgbClr val="000000"/>
                  </a:solidFill>
                </a:rPr>
                <a:t>.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  <p:sp>
        <p:nvSpPr>
          <p:cNvPr id="39" name="عنصر نائب للتاريخ 3"/>
          <p:cNvSpPr txBox="1">
            <a:spLocks/>
          </p:cNvSpPr>
          <p:nvPr/>
        </p:nvSpPr>
        <p:spPr bwMode="white">
          <a:xfrm>
            <a:off x="214282" y="1000108"/>
            <a:ext cx="23622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الأحد / 21 / 4 / 1437هـ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0" name="Group 10"/>
          <p:cNvGrpSpPr>
            <a:grpSpLocks/>
          </p:cNvGrpSpPr>
          <p:nvPr/>
        </p:nvGrpSpPr>
        <p:grpSpPr bwMode="auto">
          <a:xfrm>
            <a:off x="785786" y="4429132"/>
            <a:ext cx="8072494" cy="1928826"/>
            <a:chOff x="912" y="2016"/>
            <a:chExt cx="3984" cy="912"/>
          </a:xfrm>
        </p:grpSpPr>
        <p:sp>
          <p:nvSpPr>
            <p:cNvPr id="41" name="AutoShape 11"/>
            <p:cNvSpPr>
              <a:spLocks noChangeArrowheads="1"/>
            </p:cNvSpPr>
            <p:nvPr/>
          </p:nvSpPr>
          <p:spPr bwMode="gray">
            <a:xfrm>
              <a:off x="912" y="2016"/>
              <a:ext cx="3984" cy="91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9216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ar-SA"/>
            </a:p>
          </p:txBody>
        </p:sp>
        <p:grpSp>
          <p:nvGrpSpPr>
            <p:cNvPr id="42" name="Group 12"/>
            <p:cNvGrpSpPr>
              <a:grpSpLocks/>
            </p:cNvGrpSpPr>
            <p:nvPr/>
          </p:nvGrpSpPr>
          <p:grpSpPr bwMode="auto">
            <a:xfrm>
              <a:off x="999" y="2100"/>
              <a:ext cx="815" cy="746"/>
              <a:chOff x="999" y="2100"/>
              <a:chExt cx="815" cy="746"/>
            </a:xfrm>
          </p:grpSpPr>
          <p:sp>
            <p:nvSpPr>
              <p:cNvPr id="44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768" cy="746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hlink">
                      <a:gamma/>
                      <a:tint val="72549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45" name="Freeform 14"/>
              <p:cNvSpPr>
                <a:spLocks/>
              </p:cNvSpPr>
              <p:nvPr/>
            </p:nvSpPr>
            <p:spPr bwMode="gray">
              <a:xfrm>
                <a:off x="1047" y="2148"/>
                <a:ext cx="383" cy="373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46" name="Text Box 15"/>
              <p:cNvSpPr txBox="1">
                <a:spLocks noChangeArrowheads="1"/>
              </p:cNvSpPr>
              <p:nvPr/>
            </p:nvSpPr>
            <p:spPr bwMode="gray">
              <a:xfrm>
                <a:off x="1018" y="2304"/>
                <a:ext cx="796" cy="393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0" hangingPunct="0"/>
                <a:r>
                  <a:rPr lang="ar-SA" sz="2400" dirty="0" smtClean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البث الانتقائي</a:t>
                </a:r>
              </a:p>
              <a:p>
                <a:pPr algn="ctr" eaLnBrk="0" hangingPunct="0"/>
                <a:r>
                  <a:rPr lang="ar-SA" sz="2400" dirty="0" smtClean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للمعلومات</a:t>
                </a:r>
                <a:endParaRPr lang="en-US" sz="24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43" name="Text Box 16"/>
            <p:cNvSpPr txBox="1">
              <a:spLocks noChangeArrowheads="1"/>
            </p:cNvSpPr>
            <p:nvPr/>
          </p:nvSpPr>
          <p:spPr bwMode="gray">
            <a:xfrm>
              <a:off x="1872" y="2141"/>
              <a:ext cx="2928" cy="74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ar-SA" sz="2000" b="1" dirty="0" smtClean="0">
                  <a:latin typeface="Microsoft Sans Serif" pitchFamily="34" charset="0"/>
                  <a:cs typeface="Microsoft Sans Serif" pitchFamily="34" charset="0"/>
                </a:rPr>
                <a:t>إن من أرقى الخدمات المعلوماتية التي تقدمها المكتبة ما يعرف بالبث الانتقائي للمعلومات حيث</a:t>
              </a:r>
            </a:p>
            <a:p>
              <a:pPr algn="ctr"/>
              <a:r>
                <a:rPr lang="ar-SA" sz="2000" b="1" dirty="0" smtClean="0">
                  <a:latin typeface="Microsoft Sans Serif" pitchFamily="34" charset="0"/>
                  <a:cs typeface="Microsoft Sans Serif" pitchFamily="34" charset="0"/>
                </a:rPr>
                <a:t>تسهم هذه الخدمة في إحاطة المستفيدين بمصادر المعلومات التي أضيفت حديثاً إلى مجموعات المكتبة</a:t>
              </a:r>
            </a:p>
            <a:p>
              <a:pPr algn="ctr"/>
              <a:r>
                <a:rPr lang="ar-SA" sz="2000" b="1" dirty="0" smtClean="0">
                  <a:latin typeface="Microsoft Sans Serif" pitchFamily="34" charset="0"/>
                  <a:cs typeface="Microsoft Sans Serif" pitchFamily="34" charset="0"/>
                </a:rPr>
                <a:t>موزعة حسب اهتماماتهم باستخدام البريد الإلكتروني .</a:t>
              </a:r>
              <a:endParaRPr lang="en-US" sz="2000" b="1" dirty="0">
                <a:solidFill>
                  <a:srgbClr val="000000"/>
                </a:solidFill>
                <a:latin typeface="Microsoft Sans Serif" pitchFamily="34" charset="0"/>
                <a:cs typeface="Microsoft Sans Serif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5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3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3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صورة 31" descr="3dboy10_3375x4500_72dp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7554" y="2143116"/>
            <a:ext cx="2000264" cy="2640328"/>
          </a:xfrm>
          <a:prstGeom prst="rect">
            <a:avLst/>
          </a:prstGeom>
        </p:spPr>
      </p:pic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5400" b="1" dirty="0" smtClean="0">
                <a:solidFill>
                  <a:srgbClr val="C00000"/>
                </a:solidFill>
              </a:rPr>
              <a:t>فكر؟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89091" name="Freeform 3"/>
          <p:cNvSpPr>
            <a:spLocks noEditPoints="1"/>
          </p:cNvSpPr>
          <p:nvPr/>
        </p:nvSpPr>
        <p:spPr bwMode="gray">
          <a:xfrm>
            <a:off x="1714480" y="2133600"/>
            <a:ext cx="5524520" cy="4038600"/>
          </a:xfrm>
          <a:custGeom>
            <a:avLst/>
            <a:gdLst/>
            <a:ahLst/>
            <a:cxnLst>
              <a:cxn ang="0">
                <a:pos x="1092" y="50"/>
              </a:cxn>
              <a:cxn ang="0">
                <a:pos x="822" y="168"/>
              </a:cxn>
              <a:cxn ang="0">
                <a:pos x="594" y="300"/>
              </a:cxn>
              <a:cxn ang="0">
                <a:pos x="406" y="446"/>
              </a:cxn>
              <a:cxn ang="0">
                <a:pos x="254" y="604"/>
              </a:cxn>
              <a:cxn ang="0">
                <a:pos x="140" y="772"/>
              </a:cxn>
              <a:cxn ang="0">
                <a:pos x="60" y="944"/>
              </a:cxn>
              <a:cxn ang="0">
                <a:pos x="14" y="1122"/>
              </a:cxn>
              <a:cxn ang="0">
                <a:pos x="0" y="1300"/>
              </a:cxn>
              <a:cxn ang="0">
                <a:pos x="18" y="1476"/>
              </a:cxn>
              <a:cxn ang="0">
                <a:pos x="64" y="1650"/>
              </a:cxn>
              <a:cxn ang="0">
                <a:pos x="138" y="1818"/>
              </a:cxn>
              <a:cxn ang="0">
                <a:pos x="238" y="1978"/>
              </a:cxn>
              <a:cxn ang="0">
                <a:pos x="364" y="2126"/>
              </a:cxn>
              <a:cxn ang="0">
                <a:pos x="512" y="2262"/>
              </a:cxn>
              <a:cxn ang="0">
                <a:pos x="684" y="2382"/>
              </a:cxn>
              <a:cxn ang="0">
                <a:pos x="874" y="2484"/>
              </a:cxn>
              <a:cxn ang="0">
                <a:pos x="1086" y="2564"/>
              </a:cxn>
              <a:cxn ang="0">
                <a:pos x="1314" y="2622"/>
              </a:cxn>
              <a:cxn ang="0">
                <a:pos x="1558" y="2654"/>
              </a:cxn>
              <a:cxn ang="0">
                <a:pos x="1818" y="2658"/>
              </a:cxn>
              <a:cxn ang="0">
                <a:pos x="2090" y="2632"/>
              </a:cxn>
              <a:cxn ang="0">
                <a:pos x="2374" y="2574"/>
              </a:cxn>
              <a:cxn ang="0">
                <a:pos x="2544" y="2912"/>
              </a:cxn>
              <a:cxn ang="0">
                <a:pos x="1868" y="1552"/>
              </a:cxn>
              <a:cxn ang="0">
                <a:pos x="1956" y="1914"/>
              </a:cxn>
              <a:cxn ang="0">
                <a:pos x="1788" y="1936"/>
              </a:cxn>
              <a:cxn ang="0">
                <a:pos x="1616" y="1934"/>
              </a:cxn>
              <a:cxn ang="0">
                <a:pos x="1442" y="1912"/>
              </a:cxn>
              <a:cxn ang="0">
                <a:pos x="1272" y="1872"/>
              </a:cxn>
              <a:cxn ang="0">
                <a:pos x="1108" y="1812"/>
              </a:cxn>
              <a:cxn ang="0">
                <a:pos x="952" y="1736"/>
              </a:cxn>
              <a:cxn ang="0">
                <a:pos x="810" y="1646"/>
              </a:cxn>
              <a:cxn ang="0">
                <a:pos x="684" y="1542"/>
              </a:cxn>
              <a:cxn ang="0">
                <a:pos x="578" y="1428"/>
              </a:cxn>
              <a:cxn ang="0">
                <a:pos x="494" y="1304"/>
              </a:cxn>
              <a:cxn ang="0">
                <a:pos x="438" y="1170"/>
              </a:cxn>
              <a:cxn ang="0">
                <a:pos x="410" y="1032"/>
              </a:cxn>
              <a:cxn ang="0">
                <a:pos x="416" y="888"/>
              </a:cxn>
              <a:cxn ang="0">
                <a:pos x="460" y="742"/>
              </a:cxn>
              <a:cxn ang="0">
                <a:pos x="544" y="592"/>
              </a:cxn>
              <a:cxn ang="0">
                <a:pos x="670" y="444"/>
              </a:cxn>
              <a:cxn ang="0">
                <a:pos x="844" y="298"/>
              </a:cxn>
              <a:cxn ang="0">
                <a:pos x="1070" y="154"/>
              </a:cxn>
              <a:cxn ang="0">
                <a:pos x="1348" y="16"/>
              </a:cxn>
              <a:cxn ang="0">
                <a:pos x="1244" y="0"/>
              </a:cxn>
              <a:cxn ang="0">
                <a:pos x="2820" y="1934"/>
              </a:cxn>
              <a:cxn ang="0">
                <a:pos x="2820" y="1934"/>
              </a:cxn>
            </a:cxnLst>
            <a:rect l="0" t="0" r="r" b="b"/>
            <a:pathLst>
              <a:path w="2820" h="2912">
                <a:moveTo>
                  <a:pt x="1244" y="0"/>
                </a:moveTo>
                <a:lnTo>
                  <a:pt x="1092" y="50"/>
                </a:lnTo>
                <a:lnTo>
                  <a:pt x="952" y="106"/>
                </a:lnTo>
                <a:lnTo>
                  <a:pt x="822" y="168"/>
                </a:lnTo>
                <a:lnTo>
                  <a:pt x="704" y="232"/>
                </a:lnTo>
                <a:lnTo>
                  <a:pt x="594" y="300"/>
                </a:lnTo>
                <a:lnTo>
                  <a:pt x="494" y="372"/>
                </a:lnTo>
                <a:lnTo>
                  <a:pt x="406" y="446"/>
                </a:lnTo>
                <a:lnTo>
                  <a:pt x="324" y="524"/>
                </a:lnTo>
                <a:lnTo>
                  <a:pt x="254" y="604"/>
                </a:lnTo>
                <a:lnTo>
                  <a:pt x="192" y="686"/>
                </a:lnTo>
                <a:lnTo>
                  <a:pt x="140" y="772"/>
                </a:lnTo>
                <a:lnTo>
                  <a:pt x="96" y="856"/>
                </a:lnTo>
                <a:lnTo>
                  <a:pt x="60" y="944"/>
                </a:lnTo>
                <a:lnTo>
                  <a:pt x="32" y="1032"/>
                </a:lnTo>
                <a:lnTo>
                  <a:pt x="14" y="1122"/>
                </a:lnTo>
                <a:lnTo>
                  <a:pt x="2" y="1210"/>
                </a:lnTo>
                <a:lnTo>
                  <a:pt x="0" y="1300"/>
                </a:lnTo>
                <a:lnTo>
                  <a:pt x="4" y="1388"/>
                </a:lnTo>
                <a:lnTo>
                  <a:pt x="18" y="1476"/>
                </a:lnTo>
                <a:lnTo>
                  <a:pt x="36" y="1564"/>
                </a:lnTo>
                <a:lnTo>
                  <a:pt x="64" y="1650"/>
                </a:lnTo>
                <a:lnTo>
                  <a:pt x="96" y="1736"/>
                </a:lnTo>
                <a:lnTo>
                  <a:pt x="138" y="1818"/>
                </a:lnTo>
                <a:lnTo>
                  <a:pt x="184" y="1900"/>
                </a:lnTo>
                <a:lnTo>
                  <a:pt x="238" y="1978"/>
                </a:lnTo>
                <a:lnTo>
                  <a:pt x="298" y="2054"/>
                </a:lnTo>
                <a:lnTo>
                  <a:pt x="364" y="2126"/>
                </a:lnTo>
                <a:lnTo>
                  <a:pt x="434" y="2196"/>
                </a:lnTo>
                <a:lnTo>
                  <a:pt x="512" y="2262"/>
                </a:lnTo>
                <a:lnTo>
                  <a:pt x="596" y="2324"/>
                </a:lnTo>
                <a:lnTo>
                  <a:pt x="684" y="2382"/>
                </a:lnTo>
                <a:lnTo>
                  <a:pt x="776" y="2436"/>
                </a:lnTo>
                <a:lnTo>
                  <a:pt x="874" y="2484"/>
                </a:lnTo>
                <a:lnTo>
                  <a:pt x="978" y="2526"/>
                </a:lnTo>
                <a:lnTo>
                  <a:pt x="1086" y="2564"/>
                </a:lnTo>
                <a:lnTo>
                  <a:pt x="1198" y="2596"/>
                </a:lnTo>
                <a:lnTo>
                  <a:pt x="1314" y="2622"/>
                </a:lnTo>
                <a:lnTo>
                  <a:pt x="1434" y="2642"/>
                </a:lnTo>
                <a:lnTo>
                  <a:pt x="1558" y="2654"/>
                </a:lnTo>
                <a:lnTo>
                  <a:pt x="1686" y="2660"/>
                </a:lnTo>
                <a:lnTo>
                  <a:pt x="1818" y="2658"/>
                </a:lnTo>
                <a:lnTo>
                  <a:pt x="1952" y="2650"/>
                </a:lnTo>
                <a:lnTo>
                  <a:pt x="2090" y="2632"/>
                </a:lnTo>
                <a:lnTo>
                  <a:pt x="2230" y="2608"/>
                </a:lnTo>
                <a:lnTo>
                  <a:pt x="2374" y="2574"/>
                </a:lnTo>
                <a:lnTo>
                  <a:pt x="2542" y="2912"/>
                </a:lnTo>
                <a:lnTo>
                  <a:pt x="2544" y="2912"/>
                </a:lnTo>
                <a:lnTo>
                  <a:pt x="2820" y="1934"/>
                </a:lnTo>
                <a:lnTo>
                  <a:pt x="1868" y="1552"/>
                </a:lnTo>
                <a:lnTo>
                  <a:pt x="2036" y="1894"/>
                </a:lnTo>
                <a:lnTo>
                  <a:pt x="1956" y="1914"/>
                </a:lnTo>
                <a:lnTo>
                  <a:pt x="1872" y="1928"/>
                </a:lnTo>
                <a:lnTo>
                  <a:pt x="1788" y="1936"/>
                </a:lnTo>
                <a:lnTo>
                  <a:pt x="1702" y="1938"/>
                </a:lnTo>
                <a:lnTo>
                  <a:pt x="1616" y="1934"/>
                </a:lnTo>
                <a:lnTo>
                  <a:pt x="1528" y="1926"/>
                </a:lnTo>
                <a:lnTo>
                  <a:pt x="1442" y="1912"/>
                </a:lnTo>
                <a:lnTo>
                  <a:pt x="1356" y="1894"/>
                </a:lnTo>
                <a:lnTo>
                  <a:pt x="1272" y="1872"/>
                </a:lnTo>
                <a:lnTo>
                  <a:pt x="1188" y="1844"/>
                </a:lnTo>
                <a:lnTo>
                  <a:pt x="1108" y="1812"/>
                </a:lnTo>
                <a:lnTo>
                  <a:pt x="1028" y="1776"/>
                </a:lnTo>
                <a:lnTo>
                  <a:pt x="952" y="1736"/>
                </a:lnTo>
                <a:lnTo>
                  <a:pt x="880" y="1692"/>
                </a:lnTo>
                <a:lnTo>
                  <a:pt x="810" y="1646"/>
                </a:lnTo>
                <a:lnTo>
                  <a:pt x="744" y="1596"/>
                </a:lnTo>
                <a:lnTo>
                  <a:pt x="684" y="1542"/>
                </a:lnTo>
                <a:lnTo>
                  <a:pt x="628" y="1486"/>
                </a:lnTo>
                <a:lnTo>
                  <a:pt x="578" y="1428"/>
                </a:lnTo>
                <a:lnTo>
                  <a:pt x="532" y="1366"/>
                </a:lnTo>
                <a:lnTo>
                  <a:pt x="494" y="1304"/>
                </a:lnTo>
                <a:lnTo>
                  <a:pt x="462" y="1238"/>
                </a:lnTo>
                <a:lnTo>
                  <a:pt x="438" y="1170"/>
                </a:lnTo>
                <a:lnTo>
                  <a:pt x="420" y="1102"/>
                </a:lnTo>
                <a:lnTo>
                  <a:pt x="410" y="1032"/>
                </a:lnTo>
                <a:lnTo>
                  <a:pt x="410" y="960"/>
                </a:lnTo>
                <a:lnTo>
                  <a:pt x="416" y="888"/>
                </a:lnTo>
                <a:lnTo>
                  <a:pt x="434" y="816"/>
                </a:lnTo>
                <a:lnTo>
                  <a:pt x="460" y="742"/>
                </a:lnTo>
                <a:lnTo>
                  <a:pt x="496" y="668"/>
                </a:lnTo>
                <a:lnTo>
                  <a:pt x="544" y="592"/>
                </a:lnTo>
                <a:lnTo>
                  <a:pt x="602" y="518"/>
                </a:lnTo>
                <a:lnTo>
                  <a:pt x="670" y="444"/>
                </a:lnTo>
                <a:lnTo>
                  <a:pt x="752" y="370"/>
                </a:lnTo>
                <a:lnTo>
                  <a:pt x="844" y="298"/>
                </a:lnTo>
                <a:lnTo>
                  <a:pt x="950" y="226"/>
                </a:lnTo>
                <a:lnTo>
                  <a:pt x="1070" y="154"/>
                </a:lnTo>
                <a:lnTo>
                  <a:pt x="1202" y="84"/>
                </a:lnTo>
                <a:lnTo>
                  <a:pt x="1348" y="16"/>
                </a:lnTo>
                <a:lnTo>
                  <a:pt x="1244" y="0"/>
                </a:lnTo>
                <a:lnTo>
                  <a:pt x="1244" y="0"/>
                </a:lnTo>
                <a:lnTo>
                  <a:pt x="1244" y="0"/>
                </a:lnTo>
                <a:close/>
                <a:moveTo>
                  <a:pt x="2820" y="1934"/>
                </a:moveTo>
                <a:lnTo>
                  <a:pt x="2820" y="1934"/>
                </a:lnTo>
                <a:lnTo>
                  <a:pt x="2820" y="1934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accent1"/>
              </a:gs>
            </a:gsLst>
            <a:lin ang="5400000" scaled="1"/>
          </a:gradFill>
          <a:ln w="0">
            <a:noFill/>
            <a:prstDash val="solid"/>
            <a:round/>
            <a:headEnd/>
            <a:tailEnd/>
          </a:ln>
          <a:effectLst>
            <a:outerShdw dist="206741" dir="8249373" algn="ctr" rotWithShape="0">
              <a:srgbClr val="C1D1D3">
                <a:alpha val="50000"/>
              </a:srgb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89120" name="Text Box 32"/>
          <p:cNvSpPr txBox="1">
            <a:spLocks noChangeArrowheads="1"/>
          </p:cNvSpPr>
          <p:nvPr/>
        </p:nvSpPr>
        <p:spPr bwMode="auto">
          <a:xfrm>
            <a:off x="5857884" y="2857496"/>
            <a:ext cx="2909918" cy="181588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ar-SA" sz="2800" dirty="0" smtClean="0"/>
              <a:t>ما علاقة شبكات المعلومات بخدمات المكتبات ومراكز</a:t>
            </a:r>
          </a:p>
          <a:p>
            <a:pPr algn="ctr"/>
            <a:r>
              <a:rPr lang="ar-SA" sz="2800" dirty="0" smtClean="0"/>
              <a:t>المعلومات.؟</a:t>
            </a:r>
            <a:endParaRPr lang="en-US" sz="2800" dirty="0"/>
          </a:p>
        </p:txBody>
      </p:sp>
      <p:sp>
        <p:nvSpPr>
          <p:cNvPr id="33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228600" y="990600"/>
            <a:ext cx="2362200" cy="320675"/>
          </a:xfrm>
        </p:spPr>
        <p:txBody>
          <a:bodyPr/>
          <a:lstStyle/>
          <a:p>
            <a:r>
              <a:rPr lang="ar-SA" dirty="0" smtClean="0"/>
              <a:t>الأحد / 21 / 4 / 1437هـ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9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3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2000"/>
                                        <p:tgtEl>
                                          <p:spTgt spid="89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3000"/>
                                        <p:tgtEl>
                                          <p:spTgt spid="89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/>
      <p:bldP spid="89091" grpId="0" animBg="1"/>
      <p:bldP spid="891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ext Box 2"/>
          <p:cNvSpPr txBox="1">
            <a:spLocks noChangeArrowheads="1"/>
          </p:cNvSpPr>
          <p:nvPr/>
        </p:nvSpPr>
        <p:spPr bwMode="auto">
          <a:xfrm>
            <a:off x="214282" y="5357826"/>
            <a:ext cx="4724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ar-SA" sz="3200" dirty="0" smtClean="0">
                <a:solidFill>
                  <a:srgbClr val="FFFF00"/>
                </a:solidFill>
                <a:latin typeface="Verdana" pitchFamily="34" charset="0"/>
              </a:rPr>
              <a:t>سبحان الله والحمد لله</a:t>
            </a:r>
            <a:endParaRPr lang="en-US" sz="8800" dirty="0">
              <a:solidFill>
                <a:srgbClr val="FFFF00"/>
              </a:solidFill>
              <a:latin typeface="Verdana" pitchFamily="34" charset="0"/>
            </a:endParaRPr>
          </a:p>
        </p:txBody>
      </p:sp>
      <p:sp>
        <p:nvSpPr>
          <p:cNvPr id="88068" name="WordArt 4"/>
          <p:cNvSpPr>
            <a:spLocks noChangeArrowheads="1" noChangeShapeType="1" noTextEdit="1"/>
          </p:cNvSpPr>
          <p:nvPr/>
        </p:nvSpPr>
        <p:spPr bwMode="gray">
          <a:xfrm>
            <a:off x="2051050" y="2997200"/>
            <a:ext cx="5041900" cy="6477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ar-SA" sz="3600" b="1" kern="10" dirty="0" smtClean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1"/>
                    </a:gs>
                    <a:gs pos="100000">
                      <a:schemeClr val="hlink"/>
                    </a:gs>
                  </a:gsLst>
                  <a:lin ang="0" scaled="1"/>
                </a:gradFill>
                <a:effectLst>
                  <a:outerShdw dist="63500" dir="2212194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شكراً لكم</a:t>
            </a:r>
            <a:endParaRPr lang="ar-SA" sz="3600" b="1" kern="10" dirty="0">
              <a:ln w="19050">
                <a:solidFill>
                  <a:schemeClr val="bg1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tx1"/>
                  </a:gs>
                  <a:gs pos="100000">
                    <a:schemeClr val="hlink"/>
                  </a:gs>
                </a:gsLst>
                <a:lin ang="0" scaled="1"/>
              </a:gradFill>
              <a:effectLst>
                <a:outerShdw dist="63500" dir="2212194" algn="ctr" rotWithShape="0">
                  <a:srgbClr val="868686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8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6" grpId="0"/>
      <p:bldP spid="88068" grpId="0" animBg="1"/>
      <p:bldP spid="88068" grpId="1"/>
    </p:bldLst>
  </p:timing>
</p:sld>
</file>

<file path=ppt/theme/theme1.xml><?xml version="1.0" encoding="utf-8"?>
<a:theme xmlns:a="http://schemas.openxmlformats.org/drawingml/2006/main" name="template (17)">
  <a:themeElements>
    <a:clrScheme name="sample 3">
      <a:dk1>
        <a:srgbClr val="1D528D"/>
      </a:dk1>
      <a:lt1>
        <a:srgbClr val="FFFFFF"/>
      </a:lt1>
      <a:dk2>
        <a:srgbClr val="000000"/>
      </a:dk2>
      <a:lt2>
        <a:srgbClr val="C0C0C0"/>
      </a:lt2>
      <a:accent1>
        <a:srgbClr val="72B143"/>
      </a:accent1>
      <a:accent2>
        <a:srgbClr val="0099CC"/>
      </a:accent2>
      <a:accent3>
        <a:srgbClr val="FFFFFF"/>
      </a:accent3>
      <a:accent4>
        <a:srgbClr val="174578"/>
      </a:accent4>
      <a:accent5>
        <a:srgbClr val="BCD5B0"/>
      </a:accent5>
      <a:accent6>
        <a:srgbClr val="008AB9"/>
      </a:accent6>
      <a:hlink>
        <a:srgbClr val="6699FF"/>
      </a:hlink>
      <a:folHlink>
        <a:srgbClr val="AC7AD2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mple 1">
        <a:dk1>
          <a:srgbClr val="666699"/>
        </a:dk1>
        <a:lt1>
          <a:srgbClr val="FFFFFF"/>
        </a:lt1>
        <a:dk2>
          <a:srgbClr val="000000"/>
        </a:dk2>
        <a:lt2>
          <a:srgbClr val="C0C0C0"/>
        </a:lt2>
        <a:accent1>
          <a:srgbClr val="3F97D3"/>
        </a:accent1>
        <a:accent2>
          <a:srgbClr val="75AD94"/>
        </a:accent2>
        <a:accent3>
          <a:srgbClr val="FFFFFF"/>
        </a:accent3>
        <a:accent4>
          <a:srgbClr val="565682"/>
        </a:accent4>
        <a:accent5>
          <a:srgbClr val="AFC9E6"/>
        </a:accent5>
        <a:accent6>
          <a:srgbClr val="699C86"/>
        </a:accent6>
        <a:hlink>
          <a:srgbClr val="BAA2C8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3E2787"/>
        </a:dk1>
        <a:lt1>
          <a:srgbClr val="FFFFFF"/>
        </a:lt1>
        <a:dk2>
          <a:srgbClr val="000000"/>
        </a:dk2>
        <a:lt2>
          <a:srgbClr val="C0C0C0"/>
        </a:lt2>
        <a:accent1>
          <a:srgbClr val="445DC6"/>
        </a:accent1>
        <a:accent2>
          <a:srgbClr val="6699FF"/>
        </a:accent2>
        <a:accent3>
          <a:srgbClr val="FFFFFF"/>
        </a:accent3>
        <a:accent4>
          <a:srgbClr val="342072"/>
        </a:accent4>
        <a:accent5>
          <a:srgbClr val="B0B6DF"/>
        </a:accent5>
        <a:accent6>
          <a:srgbClr val="5C8AE7"/>
        </a:accent6>
        <a:hlink>
          <a:srgbClr val="69BD97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72B143"/>
        </a:accent1>
        <a:accent2>
          <a:srgbClr val="0099CC"/>
        </a:accent2>
        <a:accent3>
          <a:srgbClr val="FFFFFF"/>
        </a:accent3>
        <a:accent4>
          <a:srgbClr val="174578"/>
        </a:accent4>
        <a:accent5>
          <a:srgbClr val="BCD5B0"/>
        </a:accent5>
        <a:accent6>
          <a:srgbClr val="008AB9"/>
        </a:accent6>
        <a:hlink>
          <a:srgbClr val="6699FF"/>
        </a:hlink>
        <a:folHlink>
          <a:srgbClr val="AC7AD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(17)</Template>
  <TotalTime>94</TotalTime>
  <Words>528</Words>
  <Application>Microsoft PowerPoint</Application>
  <PresentationFormat>عرض على الشاشة (3:4)‏</PresentationFormat>
  <Paragraphs>71</Paragraphs>
  <Slides>9</Slides>
  <Notes>0</Notes>
  <HiddenSlides>0</HiddenSlides>
  <MMClips>0</MMClips>
  <ScaleCrop>false</ScaleCrop>
  <HeadingPairs>
    <vt:vector size="6" baseType="variant">
      <vt:variant>
        <vt:lpstr>سمة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1" baseType="lpstr">
      <vt:lpstr>template (17)</vt:lpstr>
      <vt:lpstr>Image</vt:lpstr>
      <vt:lpstr>شبكات المعلومات</vt:lpstr>
      <vt:lpstr>تمهيد</vt:lpstr>
      <vt:lpstr>شبكات المعلومات</vt:lpstr>
      <vt:lpstr>أنواع شبكات المعلومات</vt:lpstr>
      <vt:lpstr>مفهوم شبكات المعلومات</vt:lpstr>
      <vt:lpstr>أهم مجالات استخدام شبكات المعلومات في المكتبات ومراكز المعلومات </vt:lpstr>
      <vt:lpstr>تابع لمجالات استخدام شبكات المعلومات</vt:lpstr>
      <vt:lpstr>فكر؟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شبكات المعلومات</dc:title>
  <dc:creator>win 7</dc:creator>
  <cp:lastModifiedBy>win 7</cp:lastModifiedBy>
  <cp:revision>12</cp:revision>
  <dcterms:created xsi:type="dcterms:W3CDTF">2016-01-30T11:08:43Z</dcterms:created>
  <dcterms:modified xsi:type="dcterms:W3CDTF">2016-01-30T18:09:45Z</dcterms:modified>
</cp:coreProperties>
</file>