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2" r:id="rId6"/>
    <p:sldId id="265" r:id="rId7"/>
    <p:sldId id="264" r:id="rId8"/>
    <p:sldId id="277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0" y="3019425"/>
            <a:ext cx="9144000" cy="696913"/>
            <a:chOff x="0" y="1902"/>
            <a:chExt cx="5760" cy="439"/>
          </a:xfrm>
        </p:grpSpPr>
        <p:sp>
          <p:nvSpPr>
            <p:cNvPr id="3089" name="Rectangle 17"/>
            <p:cNvSpPr>
              <a:spLocks noChangeArrowheads="1"/>
            </p:cNvSpPr>
            <p:nvPr userDrawn="1"/>
          </p:nvSpPr>
          <p:spPr bwMode="gray">
            <a:xfrm>
              <a:off x="1066" y="1902"/>
              <a:ext cx="4694" cy="439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gray">
            <a:xfrm>
              <a:off x="0" y="2242"/>
              <a:ext cx="1152" cy="96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057400" y="2987675"/>
            <a:ext cx="7086600" cy="685800"/>
          </a:xfrm>
        </p:spPr>
        <p:txBody>
          <a:bodyPr/>
          <a:lstStyle>
            <a:lvl1pPr algn="l">
              <a:defRPr sz="4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228600" y="4114800"/>
            <a:ext cx="83058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4114800" y="5486400"/>
            <a:ext cx="13843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Verdana" pitchFamily="34" charset="0"/>
              </a:rPr>
              <a:t>Company</a:t>
            </a:r>
          </a:p>
          <a:p>
            <a:r>
              <a:rPr lang="en-US" sz="28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B6A90-0E6C-49CA-8619-24655BA8E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248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248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14F29-03D7-46B9-8FA9-9BD44CA38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397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457325"/>
            <a:ext cx="8229600" cy="4943475"/>
          </a:xfrm>
        </p:spPr>
        <p:txBody>
          <a:bodyPr/>
          <a:lstStyle/>
          <a:p>
            <a:r>
              <a:rPr lang="ar-SA" smtClean="0"/>
              <a:t>انقر فوق الرمز لإضافة جدول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228600" y="990600"/>
            <a:ext cx="23622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5638800" y="64579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048000" y="64484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9AE115DF-A46D-416A-BC12-B1021E2F9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501E5-368D-4BB8-BF3A-27A7DFBD4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D091B-7488-46CC-B9C8-1809456090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B3A7A-9A2D-43BB-A8F8-85305C0AE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777C0-2CA9-4DE0-B93E-D53668AB0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581DE-3D1C-43B9-B2C3-2CCFC4F8F6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F28DD-3334-48B7-9C55-51F2FE5CD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63814-5ACD-44EF-B68B-28EF1DC0D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76234-F0C0-4722-A8A9-E0DCE501D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962025"/>
        </p:xfrm>
        <a:graphic>
          <a:graphicData uri="http://schemas.openxmlformats.org/presentationml/2006/ole">
            <p:oleObj spid="_x0000_s1039" name="Image" r:id="rId15" imgW="9346032" imgH="1282540" progId="">
              <p:embed/>
            </p:oleObj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black">
          <a:xfrm>
            <a:off x="0" y="962025"/>
            <a:ext cx="9144000" cy="3190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57325"/>
            <a:ext cx="82296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228600" y="990600"/>
            <a:ext cx="2362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8800" y="6457950"/>
            <a:ext cx="2895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0" y="64484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90C4ED2C-286B-444E-812F-C55A76E80D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28600" y="152400"/>
            <a:ext cx="8763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sz="4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شبكات المعلومات</a:t>
            </a:r>
            <a:endParaRPr lang="en-US" sz="4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14282" y="4572008"/>
            <a:ext cx="4714908" cy="609600"/>
          </a:xfrm>
        </p:spPr>
        <p:txBody>
          <a:bodyPr/>
          <a:lstStyle/>
          <a:p>
            <a:r>
              <a:rPr lang="ar-SA" sz="3600" b="1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إعداد المعلم / محمد </a:t>
            </a:r>
            <a:r>
              <a:rPr lang="ar-SA" sz="3600" b="1" dirty="0" err="1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الغامدي</a:t>
            </a:r>
            <a:endParaRPr lang="en-US" sz="3600" b="1" dirty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سبحان الله وبحمده</a:t>
            </a:r>
            <a:endParaRPr lang="en-US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 smtClean="0">
                <a:solidFill>
                  <a:srgbClr val="FFC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تمهيد</a:t>
            </a:r>
            <a:endParaRPr lang="en-US" sz="4400" dirty="0">
              <a:solidFill>
                <a:srgbClr val="FFC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754188"/>
            <a:ext cx="7824788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ar-SA" dirty="0" smtClean="0"/>
              <a:t>ماذا نستنتج من هذا الشكل ؟؟</a:t>
            </a:r>
            <a:endParaRPr lang="en-US" dirty="0"/>
          </a:p>
        </p:txBody>
      </p:sp>
      <p:pic>
        <p:nvPicPr>
          <p:cNvPr id="6" name="صورة 5" descr="imagesCA61O9D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557462"/>
            <a:ext cx="6715172" cy="35147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عنصر نائب للتاريخ 3"/>
          <p:cNvSpPr txBox="1">
            <a:spLocks/>
          </p:cNvSpPr>
          <p:nvPr/>
        </p:nvSpPr>
        <p:spPr bwMode="white">
          <a:xfrm>
            <a:off x="0" y="1000108"/>
            <a:ext cx="2362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الأحد / 21 / 4 / 1437هـ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06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شبكات المعلومات</a:t>
            </a:r>
            <a:endParaRPr lang="en-US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1142976" y="3352800"/>
            <a:ext cx="6705624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ar-SA">
              <a:latin typeface="Verdana" pitchFamily="34" charset="0"/>
            </a:endParaRPr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169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SA"/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886200" y="1828800"/>
            <a:ext cx="118586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ar-SA" sz="4000" b="1" dirty="0" smtClean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فائدة</a:t>
            </a:r>
            <a:endParaRPr lang="en-US" sz="24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1285852" y="3429000"/>
            <a:ext cx="6543698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000" dirty="0"/>
              <a:t>أصبح العالم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قرية صغيرة </a:t>
            </a:r>
            <a:r>
              <a:rPr lang="ar-SA" sz="2000" dirty="0"/>
              <a:t>بسبب التقدم الكبير في مجال تقنية المعلومات .</a:t>
            </a:r>
          </a:p>
          <a:p>
            <a:pPr algn="ctr"/>
            <a:r>
              <a:rPr lang="ar-SA" sz="2000" dirty="0"/>
              <a:t>لذا ازدادت أهمية المعلومات كأحد مقومات النجاح في جميع</a:t>
            </a:r>
          </a:p>
          <a:p>
            <a:pPr algn="ctr"/>
            <a:r>
              <a:rPr lang="ar-SA" sz="2000" dirty="0"/>
              <a:t>المجالات ، فظهرت الحاجة إلى تبادلها بشكل سريع من خلال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شبكات معلومات </a:t>
            </a:r>
            <a:r>
              <a:rPr lang="ar-SA" sz="2000" dirty="0"/>
              <a:t>تغطي أنحاء العالم . لذا أدرك </a:t>
            </a:r>
            <a:r>
              <a:rPr lang="ar-SA" sz="2000" dirty="0" smtClean="0"/>
              <a:t>المسئولون </a:t>
            </a:r>
            <a:r>
              <a:rPr lang="ar-SA" sz="2000" dirty="0"/>
              <a:t>عن</a:t>
            </a:r>
          </a:p>
          <a:p>
            <a:pPr algn="ctr"/>
            <a:r>
              <a:rPr lang="ar-SA" sz="2000" dirty="0"/>
              <a:t>المكتبات ومراكز المعلومات تلك الأهمية فبادروا إلى استثمارها</a:t>
            </a:r>
          </a:p>
          <a:p>
            <a:pPr algn="ctr"/>
            <a:r>
              <a:rPr lang="ar-SA" sz="2000" dirty="0"/>
              <a:t>في سبيل الرقي بمستوى خدمات المكتبات ومراكز المعلومات .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5" name="عنصر نائب للتاريخ 3"/>
          <p:cNvSpPr txBox="1">
            <a:spLocks/>
          </p:cNvSpPr>
          <p:nvPr/>
        </p:nvSpPr>
        <p:spPr bwMode="white">
          <a:xfrm>
            <a:off x="0" y="1000108"/>
            <a:ext cx="2362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الأحد / 21 / 4 / 1437هـ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30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animBg="1"/>
      <p:bldP spid="71698" grpId="0"/>
      <p:bldP spid="716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latin typeface="Microsoft Sans Serif" pitchFamily="34" charset="0"/>
                <a:cs typeface="Microsoft Sans Serif" pitchFamily="34" charset="0"/>
              </a:rPr>
              <a:t>أنواع شبكات المعلومات</a:t>
            </a:r>
            <a:endParaRPr lang="en-US" b="1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69678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69679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33725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69680" name="AutoShape 48"/>
          <p:cNvSpPr>
            <a:spLocks noChangeArrowheads="1"/>
          </p:cNvSpPr>
          <p:nvPr/>
        </p:nvSpPr>
        <p:spPr bwMode="gray">
          <a:xfrm>
            <a:off x="1822450" y="5099050"/>
            <a:ext cx="7107268" cy="147322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# الشبكة العالمية :</a:t>
            </a:r>
          </a:p>
          <a:p>
            <a:pPr algn="ctr"/>
            <a:r>
              <a:rPr lang="ar-SA" b="1" dirty="0" smtClean="0"/>
              <a:t>وهي الشبكة التي يرتبط </a:t>
            </a:r>
            <a:r>
              <a:rPr lang="ar-SA" b="1" dirty="0" err="1" smtClean="0"/>
              <a:t>بها</a:t>
            </a:r>
            <a:r>
              <a:rPr lang="ar-SA" b="1" dirty="0" smtClean="0"/>
              <a:t> عدد كبير من الحاسبات المتفرقة حول العالم </a:t>
            </a:r>
          </a:p>
          <a:p>
            <a:pPr algn="ctr"/>
            <a:r>
              <a:rPr lang="ar-SA" b="1" dirty="0" smtClean="0"/>
              <a:t>في نطاق جغرافي واسع ، ومن</a:t>
            </a:r>
          </a:p>
          <a:p>
            <a:pPr algn="ctr"/>
            <a:r>
              <a:rPr lang="ar-SA" b="1" dirty="0" smtClean="0"/>
              <a:t>أشهر أمثلتها شبكة الإنترنت والتي يمكن من خلالها ربط عدد غير محدود </a:t>
            </a:r>
          </a:p>
          <a:p>
            <a:pPr algn="ctr"/>
            <a:r>
              <a:rPr lang="ar-SA" b="1" dirty="0" smtClean="0"/>
              <a:t>من المكتبات ومراكز المعلومات في أنحاء العالم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9682" name="AutoShape 50"/>
          <p:cNvSpPr>
            <a:spLocks noChangeArrowheads="1"/>
          </p:cNvSpPr>
          <p:nvPr/>
        </p:nvSpPr>
        <p:spPr bwMode="gray">
          <a:xfrm>
            <a:off x="2438400" y="3459162"/>
            <a:ext cx="6491318" cy="1470036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dirty="0" smtClean="0">
                <a:solidFill>
                  <a:schemeClr val="accent2"/>
                </a:solidFill>
              </a:rPr>
              <a:t> الشبكة الوطنية :</a:t>
            </a:r>
            <a:r>
              <a:rPr lang="en-US" sz="2400" b="1" dirty="0" smtClean="0">
                <a:solidFill>
                  <a:schemeClr val="accent2"/>
                </a:solidFill>
              </a:rPr>
              <a:t>#</a:t>
            </a:r>
            <a:endParaRPr lang="ar-SA" sz="2400" b="1" dirty="0" smtClean="0">
              <a:solidFill>
                <a:schemeClr val="accent2"/>
              </a:solidFill>
            </a:endParaRPr>
          </a:p>
          <a:p>
            <a:pPr algn="ctr"/>
            <a:r>
              <a:rPr lang="ar-SA" b="1" dirty="0" smtClean="0"/>
              <a:t>وهي شبكة من الحاسبات الموزعة في أرجاء الوطن . </a:t>
            </a:r>
          </a:p>
          <a:p>
            <a:pPr algn="ctr"/>
            <a:r>
              <a:rPr lang="ar-SA" b="1" dirty="0" smtClean="0"/>
              <a:t>أو </a:t>
            </a:r>
            <a:r>
              <a:rPr lang="ar-SA" b="1" dirty="0" err="1" smtClean="0"/>
              <a:t>المايكرويف</a:t>
            </a:r>
            <a:r>
              <a:rPr lang="ar-SA" b="1" dirty="0" smtClean="0"/>
              <a:t> أو الأقمار الصناعية أو كابلات الألياف البصرية ، </a:t>
            </a:r>
          </a:p>
          <a:p>
            <a:pPr algn="ctr"/>
            <a:r>
              <a:rPr lang="ar-SA" b="1" dirty="0" smtClean="0"/>
              <a:t>مثل شبكة المعلومات التابعة لمركز المعلومات</a:t>
            </a:r>
          </a:p>
          <a:p>
            <a:pPr algn="ctr"/>
            <a:r>
              <a:rPr lang="ar-SA" b="1" dirty="0" smtClean="0"/>
              <a:t>الوطني بوزارة الداخلية</a:t>
            </a:r>
            <a:r>
              <a:rPr lang="en-US" b="1" dirty="0" smtClean="0"/>
              <a:t> </a:t>
            </a:r>
            <a:r>
              <a:rPr lang="ar-SA" b="1" dirty="0" smtClean="0"/>
              <a:t> ويتم الربط فيما بينها عن طريق خطوط الهاتف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9684" name="AutoShape 52"/>
          <p:cNvSpPr>
            <a:spLocks noChangeArrowheads="1"/>
          </p:cNvSpPr>
          <p:nvPr/>
        </p:nvSpPr>
        <p:spPr bwMode="gray">
          <a:xfrm>
            <a:off x="1785918" y="1571612"/>
            <a:ext cx="7358082" cy="142876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b="1" dirty="0" smtClean="0">
                <a:solidFill>
                  <a:srgbClr val="FFC000"/>
                </a:solidFill>
              </a:rPr>
              <a:t># </a:t>
            </a:r>
            <a:r>
              <a:rPr lang="ar-SA" sz="2400" b="1" dirty="0" smtClean="0">
                <a:solidFill>
                  <a:srgbClr val="FFC000"/>
                </a:solidFill>
                <a:latin typeface="Microsoft Sans Serif" pitchFamily="34" charset="0"/>
                <a:cs typeface="Microsoft Sans Serif" pitchFamily="34" charset="0"/>
              </a:rPr>
              <a:t>الشبكة المحلية :</a:t>
            </a:r>
            <a:endParaRPr lang="ar-SA" b="1" dirty="0" smtClean="0">
              <a:solidFill>
                <a:srgbClr val="FFC00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algn="ctr"/>
            <a:r>
              <a:rPr lang="ar-SA" b="1" dirty="0" smtClean="0"/>
              <a:t>وهي الشبكة التي تربط بين عدة حاسبات في نطاق محدود ، كأن تكون موزعة داخل مبنى أو </a:t>
            </a:r>
          </a:p>
          <a:p>
            <a:pPr algn="ctr"/>
            <a:r>
              <a:rPr lang="ar-SA" b="1" dirty="0" smtClean="0"/>
              <a:t>عدة مبان متجاورة بحيث يتم ربط تلك الحاسبات مباشرة باستخدام نوع من الكابلات . </a:t>
            </a:r>
          </a:p>
          <a:p>
            <a:pPr algn="ctr"/>
            <a:r>
              <a:rPr lang="ar-SA" b="1" dirty="0" smtClean="0"/>
              <a:t>ومن أمثلتها شبكة المعلومات في مكتبة الملك فهد الوطنية .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69685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69686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87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88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689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690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69691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</p:grpSp>
      <p:grpSp>
        <p:nvGrpSpPr>
          <p:cNvPr id="69699" name="Group 67"/>
          <p:cNvGrpSpPr>
            <a:grpSpLocks/>
          </p:cNvGrpSpPr>
          <p:nvPr/>
        </p:nvGrpSpPr>
        <p:grpSpPr bwMode="auto">
          <a:xfrm>
            <a:off x="2143108" y="3857628"/>
            <a:ext cx="381000" cy="381000"/>
            <a:chOff x="2078" y="1680"/>
            <a:chExt cx="1615" cy="1615"/>
          </a:xfrm>
        </p:grpSpPr>
        <p:sp>
          <p:nvSpPr>
            <p:cNvPr id="69700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701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702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703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704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69705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</p:grpSp>
      <p:grpSp>
        <p:nvGrpSpPr>
          <p:cNvPr id="69713" name="Group 81"/>
          <p:cNvGrpSpPr>
            <a:grpSpLocks/>
          </p:cNvGrpSpPr>
          <p:nvPr/>
        </p:nvGrpSpPr>
        <p:grpSpPr bwMode="auto">
          <a:xfrm>
            <a:off x="1643042" y="5286388"/>
            <a:ext cx="355600" cy="381000"/>
            <a:chOff x="2078" y="1680"/>
            <a:chExt cx="1615" cy="1615"/>
          </a:xfrm>
        </p:grpSpPr>
        <p:sp>
          <p:nvSpPr>
            <p:cNvPr id="6971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71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71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71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69718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69719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</p:grpSp>
      <p:sp>
        <p:nvSpPr>
          <p:cNvPr id="48" name="عنصر نائب للتاريخ 3"/>
          <p:cNvSpPr txBox="1">
            <a:spLocks/>
          </p:cNvSpPr>
          <p:nvPr/>
        </p:nvSpPr>
        <p:spPr bwMode="white">
          <a:xfrm>
            <a:off x="0" y="1000108"/>
            <a:ext cx="2362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الأحد / 21 / 4 / 1437هـ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6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80" grpId="0" animBg="1"/>
      <p:bldP spid="69682" grpId="0" animBg="1"/>
      <p:bldP spid="696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dirty="0" smtClean="0"/>
              <a:t>الأحد / 21 / 4 / 1437هـ</a:t>
            </a:r>
            <a:endParaRPr lang="en-US" dirty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مفهوم شبكات المعلومات</a:t>
            </a:r>
            <a:endParaRPr lang="en-US" sz="1800" dirty="0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857356" y="1785363"/>
            <a:ext cx="5717244" cy="4858712"/>
            <a:chOff x="1142" y="1014"/>
            <a:chExt cx="3898" cy="3222"/>
          </a:xfrm>
        </p:grpSpPr>
        <p:sp>
          <p:nvSpPr>
            <p:cNvPr id="73741" name="AutoShape 13"/>
            <p:cNvSpPr>
              <a:spLocks noChangeArrowheads="1"/>
            </p:cNvSpPr>
            <p:nvPr/>
          </p:nvSpPr>
          <p:spPr bwMode="auto">
            <a:xfrm>
              <a:off x="1142" y="1820"/>
              <a:ext cx="3898" cy="241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ar-SA">
                <a:latin typeface="Verdana" pitchFamily="34" charset="0"/>
              </a:endParaRP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1288" y="1867"/>
              <a:ext cx="3653" cy="2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ar-SA" b="1" dirty="0">
                  <a:latin typeface="Microsoft Sans Serif" pitchFamily="34" charset="0"/>
                  <a:cs typeface="Microsoft Sans Serif" pitchFamily="34" charset="0"/>
                </a:rPr>
                <a:t>هي عبارة عن منظومة من أجهزة الحاسب في مواقع متعددة ترتبط </a:t>
              </a:r>
              <a:r>
                <a:rPr lang="ar-SA" b="1" dirty="0" err="1">
                  <a:latin typeface="Microsoft Sans Serif" pitchFamily="34" charset="0"/>
                  <a:cs typeface="Microsoft Sans Serif" pitchFamily="34" charset="0"/>
                </a:rPr>
                <a:t>ببعضها</a:t>
              </a:r>
              <a:r>
                <a:rPr lang="ar-SA" b="1" dirty="0">
                  <a:latin typeface="Microsoft Sans Serif" pitchFamily="34" charset="0"/>
                  <a:cs typeface="Microsoft Sans Serif" pitchFamily="34" charset="0"/>
                </a:rPr>
                <a:t> البعض من خلال قناة</a:t>
              </a:r>
            </a:p>
            <a:p>
              <a:pPr algn="ctr"/>
              <a:r>
                <a:rPr lang="ar-SA" b="1" dirty="0" smtClean="0">
                  <a:latin typeface="Microsoft Sans Serif" pitchFamily="34" charset="0"/>
                  <a:cs typeface="Microsoft Sans Serif" pitchFamily="34" charset="0"/>
                </a:rPr>
                <a:t>اتصال </a:t>
              </a:r>
              <a:r>
                <a:rPr lang="ar-SA" b="1" dirty="0">
                  <a:latin typeface="Microsoft Sans Serif" pitchFamily="34" charset="0"/>
                  <a:cs typeface="Microsoft Sans Serif" pitchFamily="34" charset="0"/>
                </a:rPr>
                <a:t>سلكية أو لاسلكية </a:t>
              </a:r>
              <a:endParaRPr lang="ar-SA" b="1" dirty="0" smtClean="0">
                <a:latin typeface="Microsoft Sans Serif" pitchFamily="34" charset="0"/>
                <a:cs typeface="Microsoft Sans Serif" pitchFamily="34" charset="0"/>
              </a:endParaRPr>
            </a:p>
            <a:p>
              <a:pPr algn="ctr"/>
              <a:r>
                <a:rPr lang="ar-SA" sz="2800" b="1" dirty="0" smtClean="0">
                  <a:solidFill>
                    <a:srgbClr val="FF0000"/>
                  </a:solidFill>
                  <a:cs typeface="PT Simple Bold Ruled" pitchFamily="2" charset="-78"/>
                </a:rPr>
                <a:t>مثال</a:t>
              </a:r>
              <a:r>
                <a:rPr lang="ar-SA" sz="2800" dirty="0" smtClean="0">
                  <a:solidFill>
                    <a:srgbClr val="FF0000"/>
                  </a:solidFill>
                  <a:cs typeface="PT Simple Bold Ruled" pitchFamily="2" charset="-78"/>
                </a:rPr>
                <a:t>.</a:t>
              </a:r>
            </a:p>
            <a:p>
              <a:pPr algn="ctr"/>
              <a:r>
                <a:rPr lang="ar-SA" sz="2000" dirty="0" smtClean="0">
                  <a:latin typeface="Microsoft Sans Serif" pitchFamily="34" charset="0"/>
                  <a:cs typeface="Microsoft Sans Serif" pitchFamily="34" charset="0"/>
                </a:rPr>
                <a:t>ولتوضيح هذا المفهوم نورد المثال التالي :</a:t>
              </a:r>
            </a:p>
            <a:p>
              <a:pPr algn="ctr"/>
              <a:r>
                <a:rPr lang="ar-SA" sz="2000" dirty="0" smtClean="0">
                  <a:latin typeface="Microsoft Sans Serif" pitchFamily="34" charset="0"/>
                  <a:cs typeface="Microsoft Sans Serif" pitchFamily="34" charset="0"/>
                </a:rPr>
                <a:t>لو نظرنا إلى إحدى المكتبات التي تعتمد على نظام </a:t>
              </a:r>
              <a:r>
                <a:rPr lang="ar-SA" sz="2000" dirty="0" err="1" smtClean="0">
                  <a:latin typeface="Microsoft Sans Serif" pitchFamily="34" charset="0"/>
                  <a:cs typeface="Microsoft Sans Serif" pitchFamily="34" charset="0"/>
                </a:rPr>
                <a:t>محوسب</a:t>
              </a:r>
              <a:r>
                <a:rPr lang="ar-SA" sz="2000" dirty="0" smtClean="0">
                  <a:latin typeface="Microsoft Sans Serif" pitchFamily="34" charset="0"/>
                  <a:cs typeface="Microsoft Sans Serif" pitchFamily="34" charset="0"/>
                </a:rPr>
                <a:t> في أداء وظائفها نجد أن تلك المكتبة</a:t>
              </a:r>
            </a:p>
            <a:p>
              <a:pPr algn="ctr"/>
              <a:r>
                <a:rPr lang="ar-SA" sz="2000" dirty="0" smtClean="0">
                  <a:latin typeface="Microsoft Sans Serif" pitchFamily="34" charset="0"/>
                  <a:cs typeface="Microsoft Sans Serif" pitchFamily="34" charset="0"/>
                </a:rPr>
                <a:t>مزودة بحاسب آلي مركزي ترتبط </a:t>
              </a:r>
              <a:r>
                <a:rPr lang="ar-SA" sz="2000" dirty="0" err="1" smtClean="0">
                  <a:latin typeface="Microsoft Sans Serif" pitchFamily="34" charset="0"/>
                  <a:cs typeface="Microsoft Sans Serif" pitchFamily="34" charset="0"/>
                </a:rPr>
                <a:t>به</a:t>
              </a:r>
              <a:r>
                <a:rPr lang="ar-SA" sz="2000" dirty="0" smtClean="0">
                  <a:latin typeface="Microsoft Sans Serif" pitchFamily="34" charset="0"/>
                  <a:cs typeface="Microsoft Sans Serif" pitchFamily="34" charset="0"/>
                </a:rPr>
                <a:t> العديد من الحاسبات الموزعة على المفهرسين وموظفي الخدمة</a:t>
              </a:r>
            </a:p>
            <a:p>
              <a:pPr algn="ctr"/>
              <a:r>
                <a:rPr lang="ar-SA" sz="2000" dirty="0" smtClean="0">
                  <a:latin typeface="Microsoft Sans Serif" pitchFamily="34" charset="0"/>
                  <a:cs typeface="Microsoft Sans Serif" pitchFamily="34" charset="0"/>
                </a:rPr>
                <a:t>المرجعية والإعارة والتزويد إضافة إلى الباحثين من رواد المكتبة.</a:t>
              </a:r>
              <a:endParaRPr lang="en-US" sz="2000" dirty="0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2165" y="1014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gray">
            <a:xfrm>
              <a:off x="2604" y="1107"/>
              <a:ext cx="1119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ar-SA" sz="2400" b="1" dirty="0" smtClean="0">
                  <a:solidFill>
                    <a:schemeClr val="bg1">
                      <a:lumMod val="95000"/>
                    </a:schemeClr>
                  </a:solidFill>
                  <a:latin typeface="Microsoft Sans Serif" pitchFamily="34" charset="0"/>
                  <a:cs typeface="Microsoft Sans Serif" pitchFamily="34" charset="0"/>
                </a:rPr>
                <a:t>تعريفها</a:t>
              </a:r>
              <a:endParaRPr lang="en-US" sz="2400" b="1" dirty="0">
                <a:solidFill>
                  <a:schemeClr val="bg1">
                    <a:lumMod val="95000"/>
                  </a:schemeClr>
                </a:solidFill>
                <a:latin typeface="Microsoft Sans Serif" pitchFamily="34" charset="0"/>
                <a:cs typeface="Microsoft Sans Serif" pitchFamily="34" charset="0"/>
              </a:endParaRPr>
            </a:p>
          </p:txBody>
        </p:sp>
        <p:sp>
          <p:nvSpPr>
            <p:cNvPr id="73749" name="AutoShape 21"/>
            <p:cNvSpPr>
              <a:spLocks noChangeArrowheads="1"/>
            </p:cNvSpPr>
            <p:nvPr/>
          </p:nvSpPr>
          <p:spPr bwMode="gray">
            <a:xfrm>
              <a:off x="2603" y="1441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42852"/>
            <a:ext cx="8915400" cy="785817"/>
          </a:xfrm>
        </p:spPr>
        <p:txBody>
          <a:bodyPr/>
          <a:lstStyle/>
          <a:p>
            <a:pPr algn="ctr"/>
            <a:r>
              <a:rPr lang="ar-SA" b="1" dirty="0" smtClean="0"/>
              <a:t>أهم مجالات استخدام شبكات المعلومات في المكتبات ومراكز المعلومات </a:t>
            </a:r>
            <a:endParaRPr lang="en-US" b="1" dirty="0"/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357158" y="1749425"/>
            <a:ext cx="8501122" cy="2108203"/>
            <a:chOff x="912" y="1008"/>
            <a:chExt cx="3984" cy="1877"/>
          </a:xfrm>
        </p:grpSpPr>
        <p:sp>
          <p:nvSpPr>
            <p:cNvPr id="76804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1877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76805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1475"/>
              <a:chOff x="999" y="1092"/>
              <a:chExt cx="768" cy="1475"/>
            </a:xfrm>
          </p:grpSpPr>
          <p:sp>
            <p:nvSpPr>
              <p:cNvPr id="76806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1475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76808" name="Text Box 8"/>
              <p:cNvSpPr txBox="1">
                <a:spLocks noChangeArrowheads="1"/>
              </p:cNvSpPr>
              <p:nvPr/>
            </p:nvSpPr>
            <p:spPr bwMode="gray">
              <a:xfrm>
                <a:off x="1083" y="1295"/>
                <a:ext cx="555" cy="1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ar-SA" sz="28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الفهرسة </a:t>
                </a:r>
              </a:p>
              <a:p>
                <a:pPr algn="ctr" eaLnBrk="0" hangingPunct="0"/>
                <a:r>
                  <a:rPr lang="ar-SA" sz="28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و</a:t>
                </a:r>
              </a:p>
              <a:p>
                <a:pPr algn="ctr" eaLnBrk="0" hangingPunct="0"/>
                <a:r>
                  <a:rPr lang="ar-SA" sz="28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التصنيف</a:t>
                </a:r>
                <a:endPara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76809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12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ar-SA" b="1" dirty="0" smtClean="0">
                  <a:latin typeface="Microsoft Sans Serif" pitchFamily="34" charset="0"/>
                  <a:cs typeface="Microsoft Sans Serif" pitchFamily="34" charset="0"/>
                </a:rPr>
                <a:t>تعد الفهرسة والتصنيف من مجالات التعاون بين المكتبات لما تحققه من توفير للوقت والجهد والنفقات ،</a:t>
              </a:r>
            </a:p>
            <a:p>
              <a:pPr algn="ctr"/>
              <a:r>
                <a:rPr lang="ar-SA" b="1" dirty="0" smtClean="0">
                  <a:latin typeface="Microsoft Sans Serif" pitchFamily="34" charset="0"/>
                  <a:cs typeface="Microsoft Sans Serif" pitchFamily="34" charset="0"/>
                </a:rPr>
                <a:t>ويتم ذلك التعاون من خلال الانضمام إلى شبكات معلومات تربط بين المكتبات ، فبدلاً من أن تقوم</a:t>
              </a:r>
            </a:p>
            <a:p>
              <a:pPr algn="ctr"/>
              <a:r>
                <a:rPr lang="ar-SA" b="1" dirty="0" smtClean="0">
                  <a:latin typeface="Microsoft Sans Serif" pitchFamily="34" charset="0"/>
                  <a:cs typeface="Microsoft Sans Serif" pitchFamily="34" charset="0"/>
                </a:rPr>
                <a:t>كل مكتبة بهذه العملية بمعزل عن المكتبات الأخرى ، فإنه يمكن أن تتبادل المكتبات بيانات الفهرسة والتصنيف فيما بينها .</a:t>
              </a:r>
              <a:endParaRPr lang="en-US" b="1" dirty="0">
                <a:solidFill>
                  <a:srgbClr val="000000"/>
                </a:solidFill>
                <a:latin typeface="Microsoft Sans Serif" pitchFamily="34" charset="0"/>
                <a:cs typeface="Microsoft Sans Serif" pitchFamily="34" charset="0"/>
              </a:endParaRPr>
            </a:p>
          </p:txBody>
        </p:sp>
      </p:grpSp>
      <p:grpSp>
        <p:nvGrpSpPr>
          <p:cNvPr id="76817" name="Group 17"/>
          <p:cNvGrpSpPr>
            <a:grpSpLocks/>
          </p:cNvGrpSpPr>
          <p:nvPr/>
        </p:nvGrpSpPr>
        <p:grpSpPr bwMode="auto">
          <a:xfrm>
            <a:off x="428596" y="4143380"/>
            <a:ext cx="8429684" cy="2214578"/>
            <a:chOff x="912" y="3036"/>
            <a:chExt cx="3984" cy="912"/>
          </a:xfrm>
        </p:grpSpPr>
        <p:sp>
          <p:nvSpPr>
            <p:cNvPr id="76818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76819" name="Group 19"/>
            <p:cNvGrpSpPr>
              <a:grpSpLocks/>
            </p:cNvGrpSpPr>
            <p:nvPr/>
          </p:nvGrpSpPr>
          <p:grpSpPr bwMode="auto">
            <a:xfrm>
              <a:off x="999" y="3120"/>
              <a:ext cx="787" cy="746"/>
              <a:chOff x="999" y="3120"/>
              <a:chExt cx="787" cy="746"/>
            </a:xfrm>
          </p:grpSpPr>
          <p:sp>
            <p:nvSpPr>
              <p:cNvPr id="76820" name="AutoShape 20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76821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76822" name="Text Box 22"/>
              <p:cNvSpPr txBox="1">
                <a:spLocks noChangeArrowheads="1"/>
              </p:cNvSpPr>
              <p:nvPr/>
            </p:nvSpPr>
            <p:spPr bwMode="gray">
              <a:xfrm>
                <a:off x="1013" y="3324"/>
                <a:ext cx="773" cy="39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ar-SA" sz="28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تنمية</a:t>
                </a:r>
              </a:p>
              <a:p>
                <a:pPr algn="ctr" eaLnBrk="0" hangingPunct="0"/>
                <a:r>
                  <a:rPr lang="ar-SA" sz="28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المجموعات</a:t>
                </a:r>
                <a:endParaRPr lang="en-US" sz="2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76823" name="Text Box 23"/>
            <p:cNvSpPr txBox="1">
              <a:spLocks noChangeArrowheads="1"/>
            </p:cNvSpPr>
            <p:nvPr/>
          </p:nvSpPr>
          <p:spPr bwMode="gray">
            <a:xfrm>
              <a:off x="1872" y="3161"/>
              <a:ext cx="2928" cy="4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ar-SA" b="1" dirty="0" smtClean="0">
                  <a:latin typeface="Microsoft Sans Serif" pitchFamily="34" charset="0"/>
                  <a:cs typeface="Microsoft Sans Serif" pitchFamily="34" charset="0"/>
                </a:rPr>
                <a:t>يمكن من خلال شبكة المعلومات استعراض فهارس الناشرين والموزعين واختيار مصادر المعلومات المناسبة</a:t>
              </a:r>
            </a:p>
            <a:p>
              <a:pPr algn="ctr"/>
              <a:r>
                <a:rPr lang="ar-SA" b="1" dirty="0" smtClean="0">
                  <a:latin typeface="Microsoft Sans Serif" pitchFamily="34" charset="0"/>
                  <a:cs typeface="Microsoft Sans Serif" pitchFamily="34" charset="0"/>
                </a:rPr>
                <a:t>وطلبها إلكترونياً ، حيث يقوم الناشر باستلام الطلب </a:t>
              </a:r>
              <a:r>
                <a:rPr lang="ar-SA" b="1" dirty="0" err="1" smtClean="0">
                  <a:latin typeface="Microsoft Sans Serif" pitchFamily="34" charset="0"/>
                  <a:cs typeface="Microsoft Sans Serif" pitchFamily="34" charset="0"/>
                </a:rPr>
                <a:t>و</a:t>
              </a:r>
              <a:r>
                <a:rPr lang="ar-SA" b="1" dirty="0" smtClean="0">
                  <a:latin typeface="Microsoft Sans Serif" pitchFamily="34" charset="0"/>
                  <a:cs typeface="Microsoft Sans Serif" pitchFamily="34" charset="0"/>
                </a:rPr>
                <a:t> إرسال تلك المواد إلى عنوان المكتبة بالبريد العادي </a:t>
              </a:r>
              <a:r>
                <a:rPr lang="ar-SA" dirty="0" smtClean="0"/>
                <a:t>.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228600" y="990600"/>
            <a:ext cx="2362200" cy="320675"/>
          </a:xfrm>
        </p:spPr>
        <p:txBody>
          <a:bodyPr/>
          <a:lstStyle/>
          <a:p>
            <a:r>
              <a:rPr lang="ar-SA" dirty="0" smtClean="0"/>
              <a:t>الأحد / 21 / 4 / 1437هـ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 smtClean="0">
                <a:solidFill>
                  <a:srgbClr val="C00000"/>
                </a:solidFill>
              </a:rPr>
              <a:t>تابع</a:t>
            </a:r>
            <a:r>
              <a:rPr lang="ar-SA" sz="3600" dirty="0" smtClean="0"/>
              <a:t> لمجالات استخدام شبكات المعلومات</a:t>
            </a:r>
            <a:endParaRPr lang="en-US" sz="2000" dirty="0"/>
          </a:p>
        </p:txBody>
      </p:sp>
      <p:grpSp>
        <p:nvGrpSpPr>
          <p:cNvPr id="32" name="Group 10"/>
          <p:cNvGrpSpPr>
            <a:grpSpLocks/>
          </p:cNvGrpSpPr>
          <p:nvPr/>
        </p:nvGrpSpPr>
        <p:grpSpPr bwMode="auto">
          <a:xfrm>
            <a:off x="642910" y="1785924"/>
            <a:ext cx="7929618" cy="1773571"/>
            <a:chOff x="912" y="2016"/>
            <a:chExt cx="3984" cy="929"/>
          </a:xfrm>
        </p:grpSpPr>
        <p:sp>
          <p:nvSpPr>
            <p:cNvPr id="3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34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36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7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8" name="Text Box 15"/>
              <p:cNvSpPr txBox="1">
                <a:spLocks noChangeArrowheads="1"/>
              </p:cNvSpPr>
              <p:nvPr/>
            </p:nvSpPr>
            <p:spPr bwMode="gray">
              <a:xfrm>
                <a:off x="1083" y="2304"/>
                <a:ext cx="583" cy="27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ar-SA" sz="2800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الإعارة</a:t>
                </a:r>
                <a:endParaRPr lang="en-US" sz="28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35" name="Text Box 16"/>
            <p:cNvSpPr txBox="1">
              <a:spLocks noChangeArrowheads="1"/>
            </p:cNvSpPr>
            <p:nvPr/>
          </p:nvSpPr>
          <p:spPr bwMode="gray">
            <a:xfrm>
              <a:off x="1872" y="2091"/>
              <a:ext cx="2928" cy="8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ar-SA" sz="2000" b="1" dirty="0" smtClean="0">
                  <a:latin typeface="Microsoft Sans Serif" pitchFamily="34" charset="0"/>
                  <a:cs typeface="Microsoft Sans Serif" pitchFamily="34" charset="0"/>
                </a:rPr>
                <a:t>حققت شبكات المعلومات تواصلاً لم يسبق له مثيل بين المستفيد والمكتبة ، حيث وفرت هذه</a:t>
              </a:r>
            </a:p>
            <a:p>
              <a:pPr algn="ctr"/>
              <a:r>
                <a:rPr lang="ar-SA" sz="2000" b="1" dirty="0" smtClean="0">
                  <a:latin typeface="Microsoft Sans Serif" pitchFamily="34" charset="0"/>
                  <a:cs typeface="Microsoft Sans Serif" pitchFamily="34" charset="0"/>
                </a:rPr>
                <a:t>الشبكات إمكانية البحث في فهرس المكتبة من أي مكان في العالم ، ومعرفة ما إذا كانت تلك المكتبة</a:t>
              </a:r>
            </a:p>
            <a:p>
              <a:pPr algn="ctr"/>
              <a:r>
                <a:rPr lang="ar-SA" sz="2000" b="1" dirty="0" smtClean="0">
                  <a:latin typeface="Microsoft Sans Serif" pitchFamily="34" charset="0"/>
                  <a:cs typeface="Microsoft Sans Serif" pitchFamily="34" charset="0"/>
                </a:rPr>
                <a:t>تمتلك مادة المعلومات المقصودة</a:t>
              </a:r>
              <a:r>
                <a:rPr lang="en-US" dirty="0" smtClean="0">
                  <a:solidFill>
                    <a:srgbClr val="000000"/>
                  </a:solidFill>
                </a:rPr>
                <a:t>.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39" name="عنصر نائب للتاريخ 3"/>
          <p:cNvSpPr txBox="1">
            <a:spLocks/>
          </p:cNvSpPr>
          <p:nvPr/>
        </p:nvSpPr>
        <p:spPr bwMode="white">
          <a:xfrm>
            <a:off x="214282" y="1000108"/>
            <a:ext cx="2362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الأحد / 21 / 4 / 1437هـ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0" name="Group 10"/>
          <p:cNvGrpSpPr>
            <a:grpSpLocks/>
          </p:cNvGrpSpPr>
          <p:nvPr/>
        </p:nvGrpSpPr>
        <p:grpSpPr bwMode="auto">
          <a:xfrm>
            <a:off x="785786" y="4429132"/>
            <a:ext cx="8072494" cy="1928826"/>
            <a:chOff x="912" y="2016"/>
            <a:chExt cx="3984" cy="912"/>
          </a:xfrm>
        </p:grpSpPr>
        <p:sp>
          <p:nvSpPr>
            <p:cNvPr id="41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42" name="Group 12"/>
            <p:cNvGrpSpPr>
              <a:grpSpLocks/>
            </p:cNvGrpSpPr>
            <p:nvPr/>
          </p:nvGrpSpPr>
          <p:grpSpPr bwMode="auto">
            <a:xfrm>
              <a:off x="999" y="2100"/>
              <a:ext cx="815" cy="746"/>
              <a:chOff x="999" y="2100"/>
              <a:chExt cx="815" cy="746"/>
            </a:xfrm>
          </p:grpSpPr>
          <p:sp>
            <p:nvSpPr>
              <p:cNvPr id="44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45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6" name="Text Box 15"/>
              <p:cNvSpPr txBox="1">
                <a:spLocks noChangeArrowheads="1"/>
              </p:cNvSpPr>
              <p:nvPr/>
            </p:nvSpPr>
            <p:spPr bwMode="gray">
              <a:xfrm>
                <a:off x="1018" y="2304"/>
                <a:ext cx="796" cy="39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ar-SA" sz="2400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البث الانتقائي</a:t>
                </a:r>
              </a:p>
              <a:p>
                <a:pPr algn="ctr" eaLnBrk="0" hangingPunct="0"/>
                <a:r>
                  <a:rPr lang="ar-SA" sz="2400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للمعلومات</a:t>
                </a:r>
                <a:endParaRPr lang="en-US" sz="24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43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7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ar-SA" sz="2000" b="1" dirty="0" smtClean="0">
                  <a:latin typeface="Microsoft Sans Serif" pitchFamily="34" charset="0"/>
                  <a:cs typeface="Microsoft Sans Serif" pitchFamily="34" charset="0"/>
                </a:rPr>
                <a:t>إن من أرقى الخدمات المعلوماتية التي تقدمها المكتبة ما يعرف بالبث الانتقائي للمعلومات حيث</a:t>
              </a:r>
            </a:p>
            <a:p>
              <a:pPr algn="ctr"/>
              <a:r>
                <a:rPr lang="ar-SA" sz="2000" b="1" dirty="0" smtClean="0">
                  <a:latin typeface="Microsoft Sans Serif" pitchFamily="34" charset="0"/>
                  <a:cs typeface="Microsoft Sans Serif" pitchFamily="34" charset="0"/>
                </a:rPr>
                <a:t>تسهم هذه الخدمة في إحاطة المستفيدين بمصادر المعلومات التي أضيفت حديثاً إلى مجموعات المكتبة</a:t>
              </a:r>
            </a:p>
            <a:p>
              <a:pPr algn="ctr"/>
              <a:r>
                <a:rPr lang="ar-SA" sz="2000" b="1" dirty="0" smtClean="0">
                  <a:latin typeface="Microsoft Sans Serif" pitchFamily="34" charset="0"/>
                  <a:cs typeface="Microsoft Sans Serif" pitchFamily="34" charset="0"/>
                </a:rPr>
                <a:t>موزعة حسب اهتماماتهم باستخدام البريد الإلكتروني .</a:t>
              </a:r>
              <a:endParaRPr lang="en-US" sz="2000" b="1" dirty="0">
                <a:solidFill>
                  <a:srgbClr val="000000"/>
                </a:solidFill>
                <a:latin typeface="Microsoft Sans Serif" pitchFamily="34" charset="0"/>
                <a:cs typeface="Microsoft Sans Serif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صورة 31" descr="3dboy10_3375x4500_72d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143116"/>
            <a:ext cx="2000264" cy="2640328"/>
          </a:xfrm>
          <a:prstGeom prst="rect">
            <a:avLst/>
          </a:prstGeom>
        </p:spPr>
      </p:pic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5400" b="1" dirty="0" smtClean="0">
                <a:solidFill>
                  <a:srgbClr val="C00000"/>
                </a:solidFill>
              </a:rPr>
              <a:t>فكر؟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89091" name="Freeform 3"/>
          <p:cNvSpPr>
            <a:spLocks noEditPoints="1"/>
          </p:cNvSpPr>
          <p:nvPr/>
        </p:nvSpPr>
        <p:spPr bwMode="gray">
          <a:xfrm>
            <a:off x="1714480" y="2133600"/>
            <a:ext cx="552452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89120" name="Text Box 32"/>
          <p:cNvSpPr txBox="1">
            <a:spLocks noChangeArrowheads="1"/>
          </p:cNvSpPr>
          <p:nvPr/>
        </p:nvSpPr>
        <p:spPr bwMode="auto">
          <a:xfrm>
            <a:off x="5857884" y="2857496"/>
            <a:ext cx="2909918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800" dirty="0" smtClean="0"/>
              <a:t>ما علاقة شبكات المعلومات بخدمات المكتبات ومراكز</a:t>
            </a:r>
          </a:p>
          <a:p>
            <a:pPr algn="ctr"/>
            <a:r>
              <a:rPr lang="ar-SA" sz="2800" dirty="0" smtClean="0"/>
              <a:t>المعلومات.؟</a:t>
            </a:r>
            <a:endParaRPr lang="en-US" sz="2800" dirty="0"/>
          </a:p>
        </p:txBody>
      </p:sp>
      <p:sp>
        <p:nvSpPr>
          <p:cNvPr id="33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228600" y="990600"/>
            <a:ext cx="2362200" cy="320675"/>
          </a:xfrm>
        </p:spPr>
        <p:txBody>
          <a:bodyPr/>
          <a:lstStyle/>
          <a:p>
            <a:r>
              <a:rPr lang="ar-SA" dirty="0" smtClean="0"/>
              <a:t>الأحد / 21 / 4 / 1437هـ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8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animBg="1"/>
      <p:bldP spid="891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14282" y="5357826"/>
            <a:ext cx="472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3200" dirty="0" smtClean="0">
                <a:solidFill>
                  <a:srgbClr val="FFFF00"/>
                </a:solidFill>
                <a:latin typeface="Verdana" pitchFamily="34" charset="0"/>
              </a:rPr>
              <a:t>سبحان الله والحمد لله</a:t>
            </a:r>
            <a:endParaRPr lang="en-US" sz="88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88068" name="WordArt 4"/>
          <p:cNvSpPr>
            <a:spLocks noChangeArrowheads="1" noChangeShapeType="1" noTextEdit="1"/>
          </p:cNvSpPr>
          <p:nvPr/>
        </p:nvSpPr>
        <p:spPr bwMode="gray">
          <a:xfrm>
            <a:off x="2051050" y="2997200"/>
            <a:ext cx="5041900" cy="647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شكراً لكم</a:t>
            </a:r>
            <a:endParaRPr lang="ar-SA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8" grpId="0" animBg="1"/>
      <p:bldP spid="88068" grpId="1"/>
    </p:bldLst>
  </p:timing>
</p:sld>
</file>

<file path=ppt/theme/theme1.xml><?xml version="1.0" encoding="utf-8"?>
<a:theme xmlns:a="http://schemas.openxmlformats.org/drawingml/2006/main" name="template (17)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72B143"/>
      </a:accent1>
      <a:accent2>
        <a:srgbClr val="0099CC"/>
      </a:accent2>
      <a:accent3>
        <a:srgbClr val="FFFFFF"/>
      </a:accent3>
      <a:accent4>
        <a:srgbClr val="174578"/>
      </a:accent4>
      <a:accent5>
        <a:srgbClr val="BCD5B0"/>
      </a:accent5>
      <a:accent6>
        <a:srgbClr val="008AB9"/>
      </a:accent6>
      <a:hlink>
        <a:srgbClr val="6699FF"/>
      </a:hlink>
      <a:folHlink>
        <a:srgbClr val="AC7AD2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3F97D3"/>
        </a:accent1>
        <a:accent2>
          <a:srgbClr val="75AD94"/>
        </a:accent2>
        <a:accent3>
          <a:srgbClr val="FFFFFF"/>
        </a:accent3>
        <a:accent4>
          <a:srgbClr val="565682"/>
        </a:accent4>
        <a:accent5>
          <a:srgbClr val="AFC9E6"/>
        </a:accent5>
        <a:accent6>
          <a:srgbClr val="699C86"/>
        </a:accent6>
        <a:hlink>
          <a:srgbClr val="BAA2C8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3E2787"/>
        </a:dk1>
        <a:lt1>
          <a:srgbClr val="FFFFFF"/>
        </a:lt1>
        <a:dk2>
          <a:srgbClr val="000000"/>
        </a:dk2>
        <a:lt2>
          <a:srgbClr val="C0C0C0"/>
        </a:lt2>
        <a:accent1>
          <a:srgbClr val="445DC6"/>
        </a:accent1>
        <a:accent2>
          <a:srgbClr val="6699FF"/>
        </a:accent2>
        <a:accent3>
          <a:srgbClr val="FFFFFF"/>
        </a:accent3>
        <a:accent4>
          <a:srgbClr val="342072"/>
        </a:accent4>
        <a:accent5>
          <a:srgbClr val="B0B6DF"/>
        </a:accent5>
        <a:accent6>
          <a:srgbClr val="5C8AE7"/>
        </a:accent6>
        <a:hlink>
          <a:srgbClr val="69BD97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72B143"/>
        </a:accent1>
        <a:accent2>
          <a:srgbClr val="0099CC"/>
        </a:accent2>
        <a:accent3>
          <a:srgbClr val="FFFFFF"/>
        </a:accent3>
        <a:accent4>
          <a:srgbClr val="174578"/>
        </a:accent4>
        <a:accent5>
          <a:srgbClr val="BCD5B0"/>
        </a:accent5>
        <a:accent6>
          <a:srgbClr val="008AB9"/>
        </a:accent6>
        <a:hlink>
          <a:srgbClr val="6699FF"/>
        </a:hlink>
        <a:folHlink>
          <a:srgbClr val="AC7A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(17)</Template>
  <TotalTime>94</TotalTime>
  <Words>528</Words>
  <Application>Microsoft PowerPoint</Application>
  <PresentationFormat>عرض على الشاشة (3:4)‏</PresentationFormat>
  <Paragraphs>71</Paragraphs>
  <Slides>9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1" baseType="lpstr">
      <vt:lpstr>template (17)</vt:lpstr>
      <vt:lpstr>Image</vt:lpstr>
      <vt:lpstr>شبكات المعلومات</vt:lpstr>
      <vt:lpstr>تمهيد</vt:lpstr>
      <vt:lpstr>شبكات المعلومات</vt:lpstr>
      <vt:lpstr>أنواع شبكات المعلومات</vt:lpstr>
      <vt:lpstr>مفهوم شبكات المعلومات</vt:lpstr>
      <vt:lpstr>أهم مجالات استخدام شبكات المعلومات في المكتبات ومراكز المعلومات </vt:lpstr>
      <vt:lpstr>تابع لمجالات استخدام شبكات المعلومات</vt:lpstr>
      <vt:lpstr>فكر؟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شبكات المعلومات</dc:title>
  <dc:creator>win 7</dc:creator>
  <cp:lastModifiedBy>win 7</cp:lastModifiedBy>
  <cp:revision>12</cp:revision>
  <dcterms:created xsi:type="dcterms:W3CDTF">2016-01-30T11:08:43Z</dcterms:created>
  <dcterms:modified xsi:type="dcterms:W3CDTF">2016-01-30T18:09:45Z</dcterms:modified>
</cp:coreProperties>
</file>