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2" r:id="rId6"/>
    <p:sldId id="264" r:id="rId7"/>
    <p:sldId id="265" r:id="rId8"/>
    <p:sldId id="280" r:id="rId9"/>
    <p:sldId id="27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692AA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62" autoAdjust="0"/>
    <p:restoredTop sz="94660"/>
  </p:normalViewPr>
  <p:slideViewPr>
    <p:cSldViewPr>
      <p:cViewPr varScale="1">
        <p:scale>
          <a:sx n="66" d="100"/>
          <a:sy n="66" d="100"/>
        </p:scale>
        <p:origin x="-9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5" name="Rectangle 53"/>
          <p:cNvSpPr>
            <a:spLocks noChangeArrowheads="1"/>
          </p:cNvSpPr>
          <p:nvPr/>
        </p:nvSpPr>
        <p:spPr bwMode="gray">
          <a:xfrm flipV="1">
            <a:off x="0" y="3003550"/>
            <a:ext cx="9144000" cy="777875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0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457200" y="6477000"/>
            <a:ext cx="21336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3124200" y="6477000"/>
            <a:ext cx="28956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553200" y="6477000"/>
            <a:ext cx="21336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D2A0B89F-365B-4800-9B8A-22A99BB4F806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4038600" y="5691188"/>
            <a:ext cx="1079500" cy="633412"/>
            <a:chOff x="2680" y="3678"/>
            <a:chExt cx="680" cy="399"/>
          </a:xfrm>
        </p:grpSpPr>
        <p:sp>
          <p:nvSpPr>
            <p:cNvPr id="3086" name="Text Box 14"/>
            <p:cNvSpPr txBox="1">
              <a:spLocks noChangeArrowheads="1"/>
            </p:cNvSpPr>
            <p:nvPr/>
          </p:nvSpPr>
          <p:spPr bwMode="white">
            <a:xfrm>
              <a:off x="2680" y="3789"/>
              <a:ext cx="6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</a:rPr>
                <a:t>LOGO</a:t>
              </a:r>
            </a:p>
          </p:txBody>
        </p:sp>
        <p:sp>
          <p:nvSpPr>
            <p:cNvPr id="3087" name="AutoShape 15"/>
            <p:cNvSpPr>
              <a:spLocks noChangeArrowheads="1"/>
            </p:cNvSpPr>
            <p:nvPr/>
          </p:nvSpPr>
          <p:spPr bwMode="white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lang="ar-SA">
                <a:solidFill>
                  <a:schemeClr val="accent1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295275" y="3035300"/>
            <a:ext cx="8534400" cy="685800"/>
          </a:xfrm>
        </p:spPr>
        <p:txBody>
          <a:bodyPr/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600200" y="4800600"/>
            <a:ext cx="58674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432ED-8FF1-4FD2-AE55-273042999E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2114550" cy="60198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81000" y="304800"/>
            <a:ext cx="6191250" cy="60198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BD515-CF58-4F36-B016-9802D3E153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عنوان وجدو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جدول 2"/>
          <p:cNvSpPr>
            <a:spLocks noGrp="1"/>
          </p:cNvSpPr>
          <p:nvPr>
            <p:ph type="tbl"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ar-SA" smtClean="0"/>
              <a:t>انقر فوق الرمز لإضافة جدول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4EFCCEB9-B82D-4723-84C4-28DC404E8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907AC-28B9-4F12-9ADF-C2DD3656C8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DE66A-8F94-4EB1-B44C-7A2C35A85B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EFCD3A-C9DB-4254-B172-EDCD30EC52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A0430B-03B4-414E-B8BF-8F9A5780D2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BB77D-2919-48B5-9431-B6D5FA157B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73EF4-6688-4B2F-B610-7FAE821439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2C884-E4D2-4599-8BB3-C288ABCDC8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الرمز لإضافة صورة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829A2C-9ED3-4535-BD8F-F84B569049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8" name="Object 44"/>
          <p:cNvGraphicFramePr>
            <a:graphicFrameLocks noChangeAspect="1"/>
          </p:cNvGraphicFramePr>
          <p:nvPr/>
        </p:nvGraphicFramePr>
        <p:xfrm>
          <a:off x="0" y="0"/>
          <a:ext cx="9144000" cy="1066800"/>
        </p:xfrm>
        <a:graphic>
          <a:graphicData uri="http://schemas.openxmlformats.org/presentationml/2006/ole">
            <p:oleObj spid="_x0000_s1068" name="Image" r:id="rId15" imgW="8698413" imgH="1104372" progId="">
              <p:embed/>
            </p:oleObj>
          </a:graphicData>
        </a:graphic>
      </p:graphicFrame>
      <p:sp>
        <p:nvSpPr>
          <p:cNvPr id="1069" name="Rectangle 45"/>
          <p:cNvSpPr>
            <a:spLocks noChangeArrowheads="1"/>
          </p:cNvSpPr>
          <p:nvPr/>
        </p:nvSpPr>
        <p:spPr bwMode="gray">
          <a:xfrm>
            <a:off x="0" y="990600"/>
            <a:ext cx="9144000" cy="12065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tint val="48627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CE335D-BD44-4F83-BCCC-BED013F74F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381000" y="304800"/>
            <a:ext cx="845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1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تقنية المعلومات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sz="2100" dirty="0" smtClean="0"/>
              <a:t>إعداد المعلم / محمد </a:t>
            </a:r>
            <a:r>
              <a:rPr lang="ar-SA" sz="2100" dirty="0" err="1" smtClean="0"/>
              <a:t>الغامدي</a:t>
            </a:r>
            <a:endParaRPr lang="en-US" sz="2100" dirty="0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533400" y="3276600"/>
            <a:ext cx="838200" cy="228600"/>
            <a:chOff x="492" y="2070"/>
            <a:chExt cx="528" cy="144"/>
          </a:xfrm>
        </p:grpSpPr>
        <p:sp>
          <p:nvSpPr>
            <p:cNvPr id="2053" name="Oval 5"/>
            <p:cNvSpPr>
              <a:spLocks noChangeArrowheads="1"/>
            </p:cNvSpPr>
            <p:nvPr/>
          </p:nvSpPr>
          <p:spPr bwMode="gray">
            <a:xfrm>
              <a:off x="492" y="2070"/>
              <a:ext cx="144" cy="14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2054" name="Oval 6"/>
            <p:cNvSpPr>
              <a:spLocks noChangeArrowheads="1"/>
            </p:cNvSpPr>
            <p:nvPr/>
          </p:nvSpPr>
          <p:spPr bwMode="gray">
            <a:xfrm>
              <a:off x="684" y="2070"/>
              <a:ext cx="144" cy="144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2055" name="Oval 7"/>
            <p:cNvSpPr>
              <a:spLocks noChangeArrowheads="1"/>
            </p:cNvSpPr>
            <p:nvPr/>
          </p:nvSpPr>
          <p:spPr bwMode="gray">
            <a:xfrm>
              <a:off x="876" y="2070"/>
              <a:ext cx="144" cy="14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sz="4800" dirty="0" smtClean="0"/>
              <a:t>تمهيد</a:t>
            </a:r>
            <a:endParaRPr lang="en-US" sz="480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924800" cy="4800600"/>
          </a:xfrm>
        </p:spPr>
        <p:txBody>
          <a:bodyPr/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في هذا الشكل الذي أمامكم ! </a:t>
            </a:r>
          </a:p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ماذا نستنتج ؟؟ وما فائدتها ؟؟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صورة 5" descr="imagesCA8PHQQ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2714620"/>
            <a:ext cx="5857916" cy="389683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تقنية المعلومات</a:t>
            </a:r>
            <a:endParaRPr lang="en-US" sz="28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3011" name="AutoShape 3"/>
          <p:cNvSpPr>
            <a:spLocks noChangeArrowheads="1"/>
          </p:cNvSpPr>
          <p:nvPr/>
        </p:nvSpPr>
        <p:spPr bwMode="auto">
          <a:xfrm>
            <a:off x="3286116" y="3643314"/>
            <a:ext cx="2714644" cy="2881314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ar-SA">
              <a:latin typeface="Verdana" pitchFamily="34" charset="0"/>
            </a:endParaRPr>
          </a:p>
        </p:txBody>
      </p:sp>
      <p:sp>
        <p:nvSpPr>
          <p:cNvPr id="43018" name="Freeform 10"/>
          <p:cNvSpPr>
            <a:spLocks/>
          </p:cNvSpPr>
          <p:nvPr/>
        </p:nvSpPr>
        <p:spPr bwMode="gray">
          <a:xfrm flipH="1">
            <a:off x="2357422" y="2928934"/>
            <a:ext cx="903287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grpSp>
        <p:nvGrpSpPr>
          <p:cNvPr id="43019" name="Group 11"/>
          <p:cNvGrpSpPr>
            <a:grpSpLocks/>
          </p:cNvGrpSpPr>
          <p:nvPr/>
        </p:nvGrpSpPr>
        <p:grpSpPr bwMode="auto">
          <a:xfrm>
            <a:off x="3048000" y="1552575"/>
            <a:ext cx="2998788" cy="1601788"/>
            <a:chOff x="1997" y="1314"/>
            <a:chExt cx="1889" cy="1009"/>
          </a:xfrm>
        </p:grpSpPr>
        <p:grpSp>
          <p:nvGrpSpPr>
            <p:cNvPr id="43020" name="Group 12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43021" name="Oval 13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43022" name="Oval 14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sp>
          <p:nvSpPr>
            <p:cNvPr id="43023" name="Oval 15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ar-SA"/>
            </a:p>
          </p:txBody>
        </p:sp>
        <p:sp>
          <p:nvSpPr>
            <p:cNvPr id="43024" name="Oval 16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ar-SA"/>
            </a:p>
          </p:txBody>
        </p:sp>
        <p:sp>
          <p:nvSpPr>
            <p:cNvPr id="43025" name="Oval 17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ar-SA"/>
            </a:p>
          </p:txBody>
        </p:sp>
        <p:sp>
          <p:nvSpPr>
            <p:cNvPr id="43026" name="Oval 18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ar-SA"/>
            </a:p>
          </p:txBody>
        </p:sp>
      </p:grp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3857620" y="1857364"/>
            <a:ext cx="1285884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ar-SA" sz="2800" dirty="0" smtClean="0">
                <a:solidFill>
                  <a:srgbClr val="000000"/>
                </a:solidFill>
              </a:rPr>
              <a:t>تعريفها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3428992" y="3786190"/>
            <a:ext cx="242889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هي كافة الأجهزة والبرامج المستخدمة في تسجيل وتنظيم وتجهيز وتخزين واسترجاع وبث المعلومات</a:t>
            </a:r>
            <a:endParaRPr lang="en-US" sz="1600" dirty="0">
              <a:solidFill>
                <a:schemeClr val="accent1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animBg="1"/>
      <p:bldP spid="43018" grpId="0" animBg="1"/>
      <p:bldP spid="43027" grpId="0"/>
      <p:bldP spid="430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أهمية تقنية المعلومات</a:t>
            </a:r>
            <a:endParaRPr lang="en-US" sz="28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41023" name="Group 63"/>
          <p:cNvGrpSpPr>
            <a:grpSpLocks/>
          </p:cNvGrpSpPr>
          <p:nvPr/>
        </p:nvGrpSpPr>
        <p:grpSpPr bwMode="auto">
          <a:xfrm>
            <a:off x="2133600" y="2057400"/>
            <a:ext cx="5723957" cy="3200400"/>
            <a:chOff x="1152" y="1164"/>
            <a:chExt cx="3883" cy="2196"/>
          </a:xfrm>
        </p:grpSpPr>
        <p:grpSp>
          <p:nvGrpSpPr>
            <p:cNvPr id="40991" name="Group 31"/>
            <p:cNvGrpSpPr>
              <a:grpSpLocks/>
            </p:cNvGrpSpPr>
            <p:nvPr/>
          </p:nvGrpSpPr>
          <p:grpSpPr bwMode="auto">
            <a:xfrm>
              <a:off x="1152" y="1164"/>
              <a:ext cx="3360" cy="468"/>
              <a:chOff x="1152" y="1440"/>
              <a:chExt cx="3360" cy="468"/>
            </a:xfrm>
          </p:grpSpPr>
          <p:sp>
            <p:nvSpPr>
              <p:cNvPr id="40992" name="AutoShape 32"/>
              <p:cNvSpPr>
                <a:spLocks noChangeArrowheads="1"/>
              </p:cNvSpPr>
              <p:nvPr/>
            </p:nvSpPr>
            <p:spPr bwMode="gray">
              <a:xfrm>
                <a:off x="1382" y="1475"/>
                <a:ext cx="3130" cy="421"/>
              </a:xfrm>
              <a:prstGeom prst="roundRect">
                <a:avLst>
                  <a:gd name="adj" fmla="val 50000"/>
                </a:avLst>
              </a:prstGeom>
              <a:noFill/>
              <a:ln w="38100" algn="ctr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ar-SA"/>
              </a:p>
            </p:txBody>
          </p:sp>
          <p:grpSp>
            <p:nvGrpSpPr>
              <p:cNvPr id="40993" name="Group 33"/>
              <p:cNvGrpSpPr>
                <a:grpSpLocks/>
              </p:cNvGrpSpPr>
              <p:nvPr/>
            </p:nvGrpSpPr>
            <p:grpSpPr bwMode="auto">
              <a:xfrm>
                <a:off x="1152" y="1440"/>
                <a:ext cx="581" cy="468"/>
                <a:chOff x="720" y="960"/>
                <a:chExt cx="987" cy="795"/>
              </a:xfrm>
            </p:grpSpPr>
            <p:sp>
              <p:nvSpPr>
                <p:cNvPr id="40994" name="Oval 34"/>
                <p:cNvSpPr>
                  <a:spLocks noChangeArrowheads="1"/>
                </p:cNvSpPr>
                <p:nvPr/>
              </p:nvSpPr>
              <p:spPr bwMode="gray">
                <a:xfrm rot="1758052">
                  <a:off x="747" y="987"/>
                  <a:ext cx="960" cy="768"/>
                </a:xfrm>
                <a:prstGeom prst="ellipse">
                  <a:avLst/>
                </a:prstGeom>
                <a:solidFill>
                  <a:srgbClr val="333333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ar-SA"/>
                </a:p>
              </p:txBody>
            </p:sp>
            <p:sp>
              <p:nvSpPr>
                <p:cNvPr id="40995" name="Oval 35"/>
                <p:cNvSpPr>
                  <a:spLocks noChangeArrowheads="1"/>
                </p:cNvSpPr>
                <p:nvPr/>
              </p:nvSpPr>
              <p:spPr bwMode="gray">
                <a:xfrm rot="1758052">
                  <a:off x="720" y="960"/>
                  <a:ext cx="960" cy="76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ar-SA"/>
                </a:p>
              </p:txBody>
            </p:sp>
            <p:sp>
              <p:nvSpPr>
                <p:cNvPr id="40996" name="Oval 36"/>
                <p:cNvSpPr>
                  <a:spLocks noChangeArrowheads="1"/>
                </p:cNvSpPr>
                <p:nvPr/>
              </p:nvSpPr>
              <p:spPr bwMode="gray">
                <a:xfrm>
                  <a:off x="816" y="1008"/>
                  <a:ext cx="432" cy="43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alpha val="50000"/>
                      </a:srgbClr>
                    </a:gs>
                    <a:gs pos="100000">
                      <a:srgbClr val="FFFFFF">
                        <a:gamma/>
                        <a:shade val="46275"/>
                        <a:invGamma/>
                        <a:alpha val="0"/>
                      </a:srgb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ar-SA"/>
                </a:p>
              </p:txBody>
            </p:sp>
          </p:grpSp>
          <p:sp>
            <p:nvSpPr>
              <p:cNvPr id="40997" name="Text Box 37"/>
              <p:cNvSpPr txBox="1">
                <a:spLocks noChangeArrowheads="1"/>
              </p:cNvSpPr>
              <p:nvPr/>
            </p:nvSpPr>
            <p:spPr bwMode="gray">
              <a:xfrm>
                <a:off x="1720" y="1550"/>
                <a:ext cx="2685" cy="31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ar-SA" sz="2400" b="1" dirty="0" smtClean="0">
                    <a:solidFill>
                      <a:srgbClr val="000000"/>
                    </a:solidFill>
                  </a:rPr>
                  <a:t>زيادة الإنتاج الفكري وتنظيمه </a:t>
                </a:r>
                <a:endParaRPr lang="en-US" sz="24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0998" name="Text Box 38"/>
              <p:cNvSpPr txBox="1">
                <a:spLocks noChangeArrowheads="1"/>
              </p:cNvSpPr>
              <p:nvPr/>
            </p:nvSpPr>
            <p:spPr bwMode="gray">
              <a:xfrm>
                <a:off x="1287" y="1475"/>
                <a:ext cx="354" cy="3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3200" b="1">
                    <a:solidFill>
                      <a:schemeClr val="bg1"/>
                    </a:solidFill>
                  </a:rPr>
                  <a:t>1.</a:t>
                </a:r>
              </a:p>
            </p:txBody>
          </p:sp>
        </p:grpSp>
        <p:grpSp>
          <p:nvGrpSpPr>
            <p:cNvPr id="40999" name="Group 39"/>
            <p:cNvGrpSpPr>
              <a:grpSpLocks/>
            </p:cNvGrpSpPr>
            <p:nvPr/>
          </p:nvGrpSpPr>
          <p:grpSpPr bwMode="auto">
            <a:xfrm>
              <a:off x="1152" y="1740"/>
              <a:ext cx="3360" cy="468"/>
              <a:chOff x="1152" y="1440"/>
              <a:chExt cx="3360" cy="468"/>
            </a:xfrm>
          </p:grpSpPr>
          <p:sp>
            <p:nvSpPr>
              <p:cNvPr id="41000" name="AutoShape 40"/>
              <p:cNvSpPr>
                <a:spLocks noChangeArrowheads="1"/>
              </p:cNvSpPr>
              <p:nvPr/>
            </p:nvSpPr>
            <p:spPr bwMode="gray">
              <a:xfrm>
                <a:off x="1382" y="1475"/>
                <a:ext cx="3130" cy="421"/>
              </a:xfrm>
              <a:prstGeom prst="roundRect">
                <a:avLst>
                  <a:gd name="adj" fmla="val 50000"/>
                </a:avLst>
              </a:prstGeom>
              <a:noFill/>
              <a:ln w="38100" algn="ctr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ar-SA"/>
              </a:p>
            </p:txBody>
          </p:sp>
          <p:grpSp>
            <p:nvGrpSpPr>
              <p:cNvPr id="41001" name="Group 41"/>
              <p:cNvGrpSpPr>
                <a:grpSpLocks/>
              </p:cNvGrpSpPr>
              <p:nvPr/>
            </p:nvGrpSpPr>
            <p:grpSpPr bwMode="auto">
              <a:xfrm>
                <a:off x="1152" y="1440"/>
                <a:ext cx="581" cy="468"/>
                <a:chOff x="720" y="960"/>
                <a:chExt cx="987" cy="795"/>
              </a:xfrm>
            </p:grpSpPr>
            <p:sp>
              <p:nvSpPr>
                <p:cNvPr id="41002" name="Oval 42"/>
                <p:cNvSpPr>
                  <a:spLocks noChangeArrowheads="1"/>
                </p:cNvSpPr>
                <p:nvPr/>
              </p:nvSpPr>
              <p:spPr bwMode="gray">
                <a:xfrm rot="1758052">
                  <a:off x="747" y="987"/>
                  <a:ext cx="960" cy="768"/>
                </a:xfrm>
                <a:prstGeom prst="ellipse">
                  <a:avLst/>
                </a:prstGeom>
                <a:solidFill>
                  <a:srgbClr val="333333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ar-SA"/>
                </a:p>
              </p:txBody>
            </p:sp>
            <p:sp>
              <p:nvSpPr>
                <p:cNvPr id="41003" name="Oval 43"/>
                <p:cNvSpPr>
                  <a:spLocks noChangeArrowheads="1"/>
                </p:cNvSpPr>
                <p:nvPr/>
              </p:nvSpPr>
              <p:spPr bwMode="gray">
                <a:xfrm rot="1758052">
                  <a:off x="720" y="960"/>
                  <a:ext cx="960" cy="76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ar-SA"/>
                </a:p>
              </p:txBody>
            </p:sp>
            <p:sp>
              <p:nvSpPr>
                <p:cNvPr id="41004" name="Oval 44"/>
                <p:cNvSpPr>
                  <a:spLocks noChangeArrowheads="1"/>
                </p:cNvSpPr>
                <p:nvPr/>
              </p:nvSpPr>
              <p:spPr bwMode="gray">
                <a:xfrm>
                  <a:off x="816" y="1008"/>
                  <a:ext cx="432" cy="43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alpha val="50000"/>
                      </a:srgbClr>
                    </a:gs>
                    <a:gs pos="100000">
                      <a:srgbClr val="FFFFFF">
                        <a:gamma/>
                        <a:shade val="46275"/>
                        <a:invGamma/>
                        <a:alpha val="0"/>
                      </a:srgb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ar-SA"/>
                </a:p>
              </p:txBody>
            </p:sp>
          </p:grpSp>
          <p:sp>
            <p:nvSpPr>
              <p:cNvPr id="41005" name="Text Box 45"/>
              <p:cNvSpPr txBox="1">
                <a:spLocks noChangeArrowheads="1"/>
              </p:cNvSpPr>
              <p:nvPr/>
            </p:nvSpPr>
            <p:spPr bwMode="gray">
              <a:xfrm>
                <a:off x="1720" y="1550"/>
                <a:ext cx="2734" cy="31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ar-SA" sz="2400" b="1" dirty="0" smtClean="0">
                    <a:solidFill>
                      <a:srgbClr val="000000"/>
                    </a:solidFill>
                  </a:rPr>
                  <a:t>إنشاء شبكات المعلومات </a:t>
                </a:r>
                <a:endParaRPr lang="en-US" sz="24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1006" name="Text Box 46"/>
              <p:cNvSpPr txBox="1">
                <a:spLocks noChangeArrowheads="1"/>
              </p:cNvSpPr>
              <p:nvPr/>
            </p:nvSpPr>
            <p:spPr bwMode="gray">
              <a:xfrm>
                <a:off x="1287" y="1475"/>
                <a:ext cx="354" cy="39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3200" b="1">
                    <a:solidFill>
                      <a:schemeClr val="bg1"/>
                    </a:solidFill>
                  </a:rPr>
                  <a:t>2.</a:t>
                </a:r>
              </a:p>
            </p:txBody>
          </p:sp>
        </p:grpSp>
        <p:grpSp>
          <p:nvGrpSpPr>
            <p:cNvPr id="41007" name="Group 47"/>
            <p:cNvGrpSpPr>
              <a:grpSpLocks/>
            </p:cNvGrpSpPr>
            <p:nvPr/>
          </p:nvGrpSpPr>
          <p:grpSpPr bwMode="auto">
            <a:xfrm>
              <a:off x="1152" y="2316"/>
              <a:ext cx="3883" cy="468"/>
              <a:chOff x="1152" y="1440"/>
              <a:chExt cx="3883" cy="468"/>
            </a:xfrm>
          </p:grpSpPr>
          <p:sp>
            <p:nvSpPr>
              <p:cNvPr id="41008" name="AutoShape 48"/>
              <p:cNvSpPr>
                <a:spLocks noChangeArrowheads="1"/>
              </p:cNvSpPr>
              <p:nvPr/>
            </p:nvSpPr>
            <p:spPr bwMode="gray">
              <a:xfrm>
                <a:off x="1382" y="1475"/>
                <a:ext cx="3653" cy="421"/>
              </a:xfrm>
              <a:prstGeom prst="roundRect">
                <a:avLst>
                  <a:gd name="adj" fmla="val 50000"/>
                </a:avLst>
              </a:prstGeom>
              <a:noFill/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ar-SA"/>
              </a:p>
            </p:txBody>
          </p:sp>
          <p:grpSp>
            <p:nvGrpSpPr>
              <p:cNvPr id="41009" name="Group 49"/>
              <p:cNvGrpSpPr>
                <a:grpSpLocks/>
              </p:cNvGrpSpPr>
              <p:nvPr/>
            </p:nvGrpSpPr>
            <p:grpSpPr bwMode="auto">
              <a:xfrm>
                <a:off x="1152" y="1440"/>
                <a:ext cx="581" cy="468"/>
                <a:chOff x="720" y="960"/>
                <a:chExt cx="987" cy="795"/>
              </a:xfrm>
            </p:grpSpPr>
            <p:sp>
              <p:nvSpPr>
                <p:cNvPr id="41010" name="Oval 50"/>
                <p:cNvSpPr>
                  <a:spLocks noChangeArrowheads="1"/>
                </p:cNvSpPr>
                <p:nvPr/>
              </p:nvSpPr>
              <p:spPr bwMode="gray">
                <a:xfrm rot="1758052">
                  <a:off x="747" y="987"/>
                  <a:ext cx="960" cy="768"/>
                </a:xfrm>
                <a:prstGeom prst="ellipse">
                  <a:avLst/>
                </a:prstGeom>
                <a:solidFill>
                  <a:srgbClr val="333333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ar-SA"/>
                </a:p>
              </p:txBody>
            </p:sp>
            <p:sp>
              <p:nvSpPr>
                <p:cNvPr id="41011" name="Oval 51"/>
                <p:cNvSpPr>
                  <a:spLocks noChangeArrowheads="1"/>
                </p:cNvSpPr>
                <p:nvPr/>
              </p:nvSpPr>
              <p:spPr bwMode="gray">
                <a:xfrm rot="1758052">
                  <a:off x="720" y="960"/>
                  <a:ext cx="960" cy="76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ar-SA"/>
                </a:p>
              </p:txBody>
            </p:sp>
            <p:sp>
              <p:nvSpPr>
                <p:cNvPr id="41012" name="Oval 52"/>
                <p:cNvSpPr>
                  <a:spLocks noChangeArrowheads="1"/>
                </p:cNvSpPr>
                <p:nvPr/>
              </p:nvSpPr>
              <p:spPr bwMode="gray">
                <a:xfrm>
                  <a:off x="816" y="1008"/>
                  <a:ext cx="432" cy="43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alpha val="50000"/>
                      </a:srgbClr>
                    </a:gs>
                    <a:gs pos="100000">
                      <a:srgbClr val="FFFFFF">
                        <a:gamma/>
                        <a:shade val="46275"/>
                        <a:invGamma/>
                        <a:alpha val="0"/>
                      </a:srgb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ar-SA"/>
                </a:p>
              </p:txBody>
            </p:sp>
          </p:grpSp>
          <p:sp>
            <p:nvSpPr>
              <p:cNvPr id="41013" name="Text Box 53"/>
              <p:cNvSpPr txBox="1">
                <a:spLocks noChangeArrowheads="1"/>
              </p:cNvSpPr>
              <p:nvPr/>
            </p:nvSpPr>
            <p:spPr bwMode="gray">
              <a:xfrm>
                <a:off x="1720" y="1550"/>
                <a:ext cx="3302" cy="31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ar-SA" sz="2400" b="1" dirty="0" smtClean="0">
                    <a:solidFill>
                      <a:srgbClr val="000000"/>
                    </a:solidFill>
                  </a:rPr>
                  <a:t>إنجاز عمليات كثيرة بوقت قصير وبتكاليف أقل .</a:t>
                </a:r>
                <a:endParaRPr lang="en-US" sz="24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1014" name="Text Box 54"/>
              <p:cNvSpPr txBox="1">
                <a:spLocks noChangeArrowheads="1"/>
              </p:cNvSpPr>
              <p:nvPr/>
            </p:nvSpPr>
            <p:spPr bwMode="gray">
              <a:xfrm>
                <a:off x="1287" y="1475"/>
                <a:ext cx="354" cy="39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3200" b="1">
                    <a:solidFill>
                      <a:schemeClr val="bg1"/>
                    </a:solidFill>
                  </a:rPr>
                  <a:t>3.</a:t>
                </a:r>
              </a:p>
            </p:txBody>
          </p:sp>
        </p:grpSp>
        <p:grpSp>
          <p:nvGrpSpPr>
            <p:cNvPr id="41015" name="Group 55"/>
            <p:cNvGrpSpPr>
              <a:grpSpLocks/>
            </p:cNvGrpSpPr>
            <p:nvPr/>
          </p:nvGrpSpPr>
          <p:grpSpPr bwMode="auto">
            <a:xfrm>
              <a:off x="1152" y="2892"/>
              <a:ext cx="3727" cy="468"/>
              <a:chOff x="1152" y="1440"/>
              <a:chExt cx="3727" cy="468"/>
            </a:xfrm>
          </p:grpSpPr>
          <p:sp>
            <p:nvSpPr>
              <p:cNvPr id="41016" name="AutoShape 56"/>
              <p:cNvSpPr>
                <a:spLocks noChangeArrowheads="1"/>
              </p:cNvSpPr>
              <p:nvPr/>
            </p:nvSpPr>
            <p:spPr bwMode="gray">
              <a:xfrm>
                <a:off x="1382" y="1475"/>
                <a:ext cx="3460" cy="421"/>
              </a:xfrm>
              <a:prstGeom prst="roundRect">
                <a:avLst>
                  <a:gd name="adj" fmla="val 50000"/>
                </a:avLst>
              </a:prstGeom>
              <a:noFill/>
              <a:ln w="38100" algn="ctr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ar-SA"/>
              </a:p>
            </p:txBody>
          </p:sp>
          <p:grpSp>
            <p:nvGrpSpPr>
              <p:cNvPr id="41017" name="Group 57"/>
              <p:cNvGrpSpPr>
                <a:grpSpLocks/>
              </p:cNvGrpSpPr>
              <p:nvPr/>
            </p:nvGrpSpPr>
            <p:grpSpPr bwMode="auto">
              <a:xfrm>
                <a:off x="1152" y="1440"/>
                <a:ext cx="581" cy="468"/>
                <a:chOff x="720" y="960"/>
                <a:chExt cx="987" cy="795"/>
              </a:xfrm>
            </p:grpSpPr>
            <p:sp>
              <p:nvSpPr>
                <p:cNvPr id="41018" name="Oval 58"/>
                <p:cNvSpPr>
                  <a:spLocks noChangeArrowheads="1"/>
                </p:cNvSpPr>
                <p:nvPr/>
              </p:nvSpPr>
              <p:spPr bwMode="gray">
                <a:xfrm rot="1758052">
                  <a:off x="747" y="987"/>
                  <a:ext cx="960" cy="768"/>
                </a:xfrm>
                <a:prstGeom prst="ellipse">
                  <a:avLst/>
                </a:prstGeom>
                <a:solidFill>
                  <a:srgbClr val="333333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ar-SA"/>
                </a:p>
              </p:txBody>
            </p:sp>
            <p:sp>
              <p:nvSpPr>
                <p:cNvPr id="41019" name="Oval 59"/>
                <p:cNvSpPr>
                  <a:spLocks noChangeArrowheads="1"/>
                </p:cNvSpPr>
                <p:nvPr/>
              </p:nvSpPr>
              <p:spPr bwMode="gray">
                <a:xfrm rot="1758052">
                  <a:off x="720" y="960"/>
                  <a:ext cx="960" cy="76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ar-SA"/>
                </a:p>
              </p:txBody>
            </p:sp>
            <p:sp>
              <p:nvSpPr>
                <p:cNvPr id="41020" name="Oval 60"/>
                <p:cNvSpPr>
                  <a:spLocks noChangeArrowheads="1"/>
                </p:cNvSpPr>
                <p:nvPr/>
              </p:nvSpPr>
              <p:spPr bwMode="gray">
                <a:xfrm>
                  <a:off x="816" y="1008"/>
                  <a:ext cx="432" cy="43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alpha val="50000"/>
                      </a:srgbClr>
                    </a:gs>
                    <a:gs pos="100000">
                      <a:srgbClr val="FFFFFF">
                        <a:gamma/>
                        <a:shade val="46275"/>
                        <a:invGamma/>
                        <a:alpha val="0"/>
                      </a:srgb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ar-SA"/>
                </a:p>
              </p:txBody>
            </p:sp>
          </p:grpSp>
          <p:sp>
            <p:nvSpPr>
              <p:cNvPr id="41021" name="Text Box 61"/>
              <p:cNvSpPr txBox="1">
                <a:spLocks noChangeArrowheads="1"/>
              </p:cNvSpPr>
              <p:nvPr/>
            </p:nvSpPr>
            <p:spPr bwMode="gray">
              <a:xfrm>
                <a:off x="1720" y="1550"/>
                <a:ext cx="3159" cy="31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ar-SA" sz="2400" b="1" dirty="0" smtClean="0">
                    <a:solidFill>
                      <a:srgbClr val="000000"/>
                    </a:solidFill>
                  </a:rPr>
                  <a:t>الاتصال بالعالم الخارجي وتجاوز حدود المكان</a:t>
                </a:r>
                <a:endParaRPr lang="en-US" sz="24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1022" name="Text Box 62"/>
              <p:cNvSpPr txBox="1">
                <a:spLocks noChangeArrowheads="1"/>
              </p:cNvSpPr>
              <p:nvPr/>
            </p:nvSpPr>
            <p:spPr bwMode="gray">
              <a:xfrm>
                <a:off x="1287" y="1475"/>
                <a:ext cx="354" cy="3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3200" b="1" dirty="0">
                    <a:solidFill>
                      <a:schemeClr val="bg1"/>
                    </a:solidFill>
                  </a:rPr>
                  <a:t>4.</a:t>
                </a:r>
              </a:p>
            </p:txBody>
          </p:sp>
        </p:grpSp>
      </p:grpSp>
      <p:sp>
        <p:nvSpPr>
          <p:cNvPr id="39" name="AutoShape 56"/>
          <p:cNvSpPr>
            <a:spLocks noChangeArrowheads="1"/>
          </p:cNvSpPr>
          <p:nvPr/>
        </p:nvSpPr>
        <p:spPr bwMode="gray">
          <a:xfrm>
            <a:off x="2500298" y="5429264"/>
            <a:ext cx="6429420" cy="928694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folHlink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ar-SA"/>
          </a:p>
        </p:txBody>
      </p:sp>
      <p:sp>
        <p:nvSpPr>
          <p:cNvPr id="40" name="Oval 59"/>
          <p:cNvSpPr>
            <a:spLocks noChangeArrowheads="1"/>
          </p:cNvSpPr>
          <p:nvPr/>
        </p:nvSpPr>
        <p:spPr bwMode="gray">
          <a:xfrm rot="1758052">
            <a:off x="2108172" y="5376641"/>
            <a:ext cx="833027" cy="658888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41" name="Text Box 62"/>
          <p:cNvSpPr txBox="1">
            <a:spLocks noChangeArrowheads="1"/>
          </p:cNvSpPr>
          <p:nvPr/>
        </p:nvSpPr>
        <p:spPr bwMode="gray">
          <a:xfrm>
            <a:off x="2285984" y="5357826"/>
            <a:ext cx="412292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 b="1" dirty="0" smtClean="0">
                <a:solidFill>
                  <a:schemeClr val="bg1"/>
                </a:solidFill>
              </a:rPr>
              <a:t>5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2" name="Text Box 61"/>
          <p:cNvSpPr txBox="1">
            <a:spLocks noChangeArrowheads="1"/>
          </p:cNvSpPr>
          <p:nvPr/>
        </p:nvSpPr>
        <p:spPr bwMode="gray">
          <a:xfrm>
            <a:off x="2928926" y="5500702"/>
            <a:ext cx="5857916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ar-SA" sz="2400" b="1" dirty="0" smtClean="0">
                <a:solidFill>
                  <a:srgbClr val="000000"/>
                </a:solidFill>
              </a:rPr>
              <a:t>الحد من الأمية , وكسر حواجز احتكار المعلومات </a:t>
            </a:r>
          </a:p>
          <a:p>
            <a:pPr algn="ctr" eaLnBrk="0" hangingPunct="0"/>
            <a:r>
              <a:rPr lang="ar-SA" sz="2400" b="1" dirty="0" smtClean="0">
                <a:solidFill>
                  <a:srgbClr val="000000"/>
                </a:solidFill>
              </a:rPr>
              <a:t>وإمكانية البحث في مصادر المعلومات باستخدام التقنية .</a:t>
            </a:r>
            <a:endParaRPr lang="en-US" sz="24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0"/>
                                        <p:tgtEl>
                                          <p:spTgt spid="41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39" grpId="0" animBg="1"/>
      <p:bldP spid="40" grpId="0" animBg="1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sz="3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أهم التقنيات الموجود في المكتبات ومراكز المعلومات</a:t>
            </a:r>
            <a:endParaRPr lang="en-US" sz="2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46083" name="Group 3"/>
          <p:cNvGrpSpPr>
            <a:grpSpLocks/>
          </p:cNvGrpSpPr>
          <p:nvPr/>
        </p:nvGrpSpPr>
        <p:grpSpPr bwMode="auto">
          <a:xfrm>
            <a:off x="2895600" y="2057400"/>
            <a:ext cx="3197225" cy="2890838"/>
            <a:chOff x="1872" y="1824"/>
            <a:chExt cx="2014" cy="1821"/>
          </a:xfrm>
        </p:grpSpPr>
        <p:sp>
          <p:nvSpPr>
            <p:cNvPr id="46084" name="AutoShape 4"/>
            <p:cNvSpPr>
              <a:spLocks noChangeArrowheads="1"/>
            </p:cNvSpPr>
            <p:nvPr/>
          </p:nvSpPr>
          <p:spPr bwMode="gray">
            <a:xfrm rot="16200000" flipH="1">
              <a:off x="1820" y="2528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46085" name="AutoShape 5"/>
            <p:cNvSpPr>
              <a:spLocks noChangeArrowheads="1"/>
            </p:cNvSpPr>
            <p:nvPr/>
          </p:nvSpPr>
          <p:spPr bwMode="gray">
            <a:xfrm rot="5400000" flipH="1">
              <a:off x="3628" y="249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46086" name="AutoShape 6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46087" name="Oval 7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46088" name="Oval 8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46089" name="Oval 9"/>
            <p:cNvSpPr>
              <a:spLocks noChangeArrowheads="1"/>
            </p:cNvSpPr>
            <p:nvPr/>
          </p:nvSpPr>
          <p:spPr bwMode="gray">
            <a:xfrm>
              <a:off x="2254" y="2000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ar-SA"/>
            </a:p>
          </p:txBody>
        </p:sp>
        <p:sp>
          <p:nvSpPr>
            <p:cNvPr id="46090" name="Oval 10"/>
            <p:cNvSpPr>
              <a:spLocks noChangeArrowheads="1"/>
            </p:cNvSpPr>
            <p:nvPr/>
          </p:nvSpPr>
          <p:spPr bwMode="gray">
            <a:xfrm>
              <a:off x="2254" y="2000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ar-SA"/>
            </a:p>
          </p:txBody>
        </p:sp>
        <p:sp>
          <p:nvSpPr>
            <p:cNvPr id="46091" name="Oval 11"/>
            <p:cNvSpPr>
              <a:spLocks noChangeArrowheads="1"/>
            </p:cNvSpPr>
            <p:nvPr/>
          </p:nvSpPr>
          <p:spPr bwMode="gray">
            <a:xfrm>
              <a:off x="2337" y="2083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  <p:sp>
          <p:nvSpPr>
            <p:cNvPr id="46092" name="Oval 12"/>
            <p:cNvSpPr>
              <a:spLocks noChangeArrowheads="1"/>
            </p:cNvSpPr>
            <p:nvPr/>
          </p:nvSpPr>
          <p:spPr bwMode="gray">
            <a:xfrm>
              <a:off x="2337" y="2083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</p:grpSp>
      <p:sp>
        <p:nvSpPr>
          <p:cNvPr id="46099" name="Text Box 19"/>
          <p:cNvSpPr txBox="1">
            <a:spLocks noChangeArrowheads="1"/>
          </p:cNvSpPr>
          <p:nvPr/>
        </p:nvSpPr>
        <p:spPr bwMode="gray">
          <a:xfrm>
            <a:off x="3714745" y="2571744"/>
            <a:ext cx="15716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ar-SA" sz="3600" b="1" dirty="0" smtClean="0">
                <a:solidFill>
                  <a:schemeClr val="bg1"/>
                </a:solidFill>
              </a:rPr>
              <a:t>الأجهزة والبرامج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6100" name="AutoShape 20"/>
          <p:cNvSpPr>
            <a:spLocks noChangeArrowheads="1"/>
          </p:cNvSpPr>
          <p:nvPr/>
        </p:nvSpPr>
        <p:spPr bwMode="auto">
          <a:xfrm>
            <a:off x="2428860" y="5643578"/>
            <a:ext cx="3886200" cy="5334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3137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dirty="0" smtClean="0">
                <a:latin typeface="Verdana" pitchFamily="34" charset="0"/>
              </a:rPr>
              <a:t>هل هناك فرق بين الصورتين ؟؟</a:t>
            </a:r>
            <a:endParaRPr lang="en-US" dirty="0">
              <a:latin typeface="Verdana" pitchFamily="34" charset="0"/>
            </a:endParaRPr>
          </a:p>
        </p:txBody>
      </p:sp>
      <p:pic>
        <p:nvPicPr>
          <p:cNvPr id="29" name="صورة 28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2309" y="1357298"/>
            <a:ext cx="2707409" cy="40005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6" name="صورة 15" descr="Screen-Shot-2012-06-28-at-3_49_09-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1571612"/>
            <a:ext cx="2571768" cy="39290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0"/>
                                        <p:tgtEl>
                                          <p:spTgt spid="4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10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AutoShape 3"/>
          <p:cNvSpPr>
            <a:spLocks noChangeArrowheads="1"/>
          </p:cNvSpPr>
          <p:nvPr/>
        </p:nvSpPr>
        <p:spPr bwMode="gray">
          <a:xfrm>
            <a:off x="0" y="1524000"/>
            <a:ext cx="6172200" cy="4495800"/>
          </a:xfrm>
          <a:prstGeom prst="rightArrow">
            <a:avLst>
              <a:gd name="adj1" fmla="val 79306"/>
              <a:gd name="adj2" fmla="val 34004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blackWhite">
          <a:xfrm>
            <a:off x="609600" y="21336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b="1" dirty="0" smtClean="0">
                <a:solidFill>
                  <a:schemeClr val="bg1"/>
                </a:solidFill>
              </a:rPr>
              <a:t>لمواجهة الطلب المتزايد على المعلومات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8133" name="AutoShape 5"/>
          <p:cNvSpPr>
            <a:spLocks noChangeArrowheads="1"/>
          </p:cNvSpPr>
          <p:nvPr/>
        </p:nvSpPr>
        <p:spPr bwMode="blackWhite">
          <a:xfrm>
            <a:off x="609600" y="32766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b="1" dirty="0" smtClean="0">
                <a:solidFill>
                  <a:schemeClr val="bg1"/>
                </a:solidFill>
              </a:rPr>
              <a:t>تقديم خدمات جديدة / الإحاطة الجارية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blackWhite">
          <a:xfrm>
            <a:off x="609600" y="44196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b="1" dirty="0" smtClean="0">
                <a:solidFill>
                  <a:srgbClr val="FF0000"/>
                </a:solidFill>
              </a:rPr>
              <a:t>الارتقاء بمستوى الخدمات المتوافرة </a:t>
            </a:r>
          </a:p>
          <a:p>
            <a:pPr algn="ctr" eaLnBrk="0" hangingPunct="0"/>
            <a:r>
              <a:rPr lang="ar-SA" b="1" dirty="0" smtClean="0">
                <a:solidFill>
                  <a:srgbClr val="FF0000"/>
                </a:solidFill>
              </a:rPr>
              <a:t>/ كتطوير الفهارس الالكترونية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8135" name="AutoShape 7"/>
          <p:cNvSpPr>
            <a:spLocks noChangeArrowheads="1"/>
          </p:cNvSpPr>
          <p:nvPr/>
        </p:nvSpPr>
        <p:spPr bwMode="auto">
          <a:xfrm>
            <a:off x="5943600" y="3048000"/>
            <a:ext cx="2914680" cy="1295400"/>
          </a:xfrm>
          <a:prstGeom prst="roundRect">
            <a:avLst>
              <a:gd name="adj" fmla="val 9106"/>
            </a:avLst>
          </a:prstGeom>
          <a:noFill/>
          <a:ln w="25400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SA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لماذا تستخدم المكتبات ومراكز المعلومات التقنيات في أعمالها ؟</a:t>
            </a:r>
            <a:endParaRPr lang="en-US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animBg="1"/>
      <p:bldP spid="48132" grpId="0" animBg="1"/>
      <p:bldP spid="48133" grpId="0" animBg="1"/>
      <p:bldP spid="48134" grpId="0" animBg="1"/>
      <p:bldP spid="481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sz="3200" dirty="0" smtClean="0"/>
              <a:t>أهم استخدامات الحاسب الآلي في المكتبات ومراكز المعلومات</a:t>
            </a:r>
            <a:endParaRPr lang="en-US" sz="1800" dirty="0"/>
          </a:p>
        </p:txBody>
      </p:sp>
      <p:sp>
        <p:nvSpPr>
          <p:cNvPr id="49187" name="AutoShape 35"/>
          <p:cNvSpPr>
            <a:spLocks noChangeArrowheads="1"/>
          </p:cNvSpPr>
          <p:nvPr/>
        </p:nvSpPr>
        <p:spPr bwMode="gray">
          <a:xfrm>
            <a:off x="804863" y="4818063"/>
            <a:ext cx="2057400" cy="515937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الإعارة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49188" name="AutoShape 36"/>
          <p:cNvSpPr>
            <a:spLocks noChangeArrowheads="1"/>
          </p:cNvSpPr>
          <p:nvPr/>
        </p:nvSpPr>
        <p:spPr bwMode="gray">
          <a:xfrm>
            <a:off x="3538538" y="4818063"/>
            <a:ext cx="2057400" cy="515937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البحث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49189" name="AutoShape 37"/>
          <p:cNvSpPr>
            <a:spLocks noChangeArrowheads="1"/>
          </p:cNvSpPr>
          <p:nvPr/>
        </p:nvSpPr>
        <p:spPr bwMode="gray">
          <a:xfrm>
            <a:off x="6291263" y="4818063"/>
            <a:ext cx="2057400" cy="515937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ar-SA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الفهرسة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pic>
        <p:nvPicPr>
          <p:cNvPr id="41" name="صورة 40" descr="thCA9HJ04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1571612"/>
            <a:ext cx="5214974" cy="29384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9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9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87" grpId="0" animBg="1"/>
      <p:bldP spid="49188" grpId="0" animBg="1"/>
      <p:bldP spid="4918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ar-SA" sz="3200" dirty="0" smtClean="0"/>
              <a:t>أهم التقنيات الموجود في المكتبات ومراكز المعلومات</a:t>
            </a:r>
            <a:endParaRPr lang="en-US" dirty="0"/>
          </a:p>
        </p:txBody>
      </p:sp>
      <p:grpSp>
        <p:nvGrpSpPr>
          <p:cNvPr id="66563" name="Group 3"/>
          <p:cNvGrpSpPr>
            <a:grpSpLocks/>
          </p:cNvGrpSpPr>
          <p:nvPr/>
        </p:nvGrpSpPr>
        <p:grpSpPr bwMode="auto">
          <a:xfrm>
            <a:off x="999368" y="1356535"/>
            <a:ext cx="6702311" cy="4270141"/>
            <a:chOff x="710" y="992"/>
            <a:chExt cx="3955" cy="2520"/>
          </a:xfrm>
        </p:grpSpPr>
        <p:sp>
          <p:nvSpPr>
            <p:cNvPr id="66575" name="Text Box 15"/>
            <p:cNvSpPr txBox="1">
              <a:spLocks noChangeArrowheads="1"/>
            </p:cNvSpPr>
            <p:nvPr/>
          </p:nvSpPr>
          <p:spPr bwMode="gray">
            <a:xfrm>
              <a:off x="1127" y="2375"/>
              <a:ext cx="442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solidFill>
                    <a:schemeClr val="bg1"/>
                  </a:solidFill>
                  <a:latin typeface="Verdana" pitchFamily="34" charset="0"/>
                </a:rPr>
                <a:t>Text</a:t>
              </a:r>
            </a:p>
          </p:txBody>
        </p:sp>
        <p:sp>
          <p:nvSpPr>
            <p:cNvPr id="66576" name="Text Box 16"/>
            <p:cNvSpPr txBox="1">
              <a:spLocks noChangeArrowheads="1"/>
            </p:cNvSpPr>
            <p:nvPr/>
          </p:nvSpPr>
          <p:spPr bwMode="gray">
            <a:xfrm>
              <a:off x="2578" y="1545"/>
              <a:ext cx="443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solidFill>
                    <a:schemeClr val="bg1"/>
                  </a:solidFill>
                  <a:latin typeface="Verdana" pitchFamily="34" charset="0"/>
                </a:rPr>
                <a:t>Text</a:t>
              </a:r>
            </a:p>
          </p:txBody>
        </p:sp>
        <p:sp>
          <p:nvSpPr>
            <p:cNvPr id="66577" name="Text Box 17"/>
            <p:cNvSpPr txBox="1">
              <a:spLocks noChangeArrowheads="1"/>
            </p:cNvSpPr>
            <p:nvPr/>
          </p:nvSpPr>
          <p:spPr bwMode="gray">
            <a:xfrm>
              <a:off x="4222" y="1696"/>
              <a:ext cx="443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schemeClr val="bg1"/>
                  </a:solidFill>
                  <a:latin typeface="Verdana" pitchFamily="34" charset="0"/>
                </a:rPr>
                <a:t>Text</a:t>
              </a:r>
            </a:p>
          </p:txBody>
        </p:sp>
        <p:sp>
          <p:nvSpPr>
            <p:cNvPr id="66579" name="Text Box 19"/>
            <p:cNvSpPr txBox="1">
              <a:spLocks noChangeArrowheads="1"/>
            </p:cNvSpPr>
            <p:nvPr/>
          </p:nvSpPr>
          <p:spPr bwMode="gray">
            <a:xfrm>
              <a:off x="1638" y="3295"/>
              <a:ext cx="442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solidFill>
                    <a:schemeClr val="bg1"/>
                  </a:solidFill>
                  <a:latin typeface="Verdana" pitchFamily="34" charset="0"/>
                </a:rPr>
                <a:t>Text</a:t>
              </a:r>
            </a:p>
          </p:txBody>
        </p:sp>
        <p:sp>
          <p:nvSpPr>
            <p:cNvPr id="66580" name="Text Box 20"/>
            <p:cNvSpPr txBox="1">
              <a:spLocks noChangeArrowheads="1"/>
            </p:cNvSpPr>
            <p:nvPr/>
          </p:nvSpPr>
          <p:spPr bwMode="gray">
            <a:xfrm>
              <a:off x="2160" y="2304"/>
              <a:ext cx="145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endParaRPr lang="en-US" sz="2800" b="1" dirty="0"/>
            </a:p>
          </p:txBody>
        </p:sp>
        <p:cxnSp>
          <p:nvCxnSpPr>
            <p:cNvPr id="66582" name="AutoShape 22"/>
            <p:cNvCxnSpPr>
              <a:cxnSpLocks noChangeShapeType="1"/>
            </p:cNvCxnSpPr>
            <p:nvPr/>
          </p:nvCxnSpPr>
          <p:spPr bwMode="gray">
            <a:xfrm rot="10800000">
              <a:off x="710" y="1709"/>
              <a:ext cx="1560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6583" name="Text Box 23"/>
            <p:cNvSpPr txBox="1">
              <a:spLocks noChangeArrowheads="1"/>
            </p:cNvSpPr>
            <p:nvPr/>
          </p:nvSpPr>
          <p:spPr bwMode="gray">
            <a:xfrm>
              <a:off x="795" y="992"/>
              <a:ext cx="1296" cy="7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ar-SA" b="1" dirty="0" smtClean="0">
                  <a:solidFill>
                    <a:srgbClr val="333399"/>
                  </a:solidFill>
                  <a:latin typeface="Andalus" pitchFamily="18" charset="-78"/>
                  <a:cs typeface="Simple Bold Jut Out" pitchFamily="2" charset="-78"/>
                </a:rPr>
                <a:t>كيف تكون عملية استرجاع المعلومات في المكتبات إذا لم يكن هناك حاسبات آلية ؟</a:t>
              </a:r>
              <a:endParaRPr lang="en-US" b="1" dirty="0">
                <a:solidFill>
                  <a:srgbClr val="333399"/>
                </a:solidFill>
                <a:latin typeface="Andalus" pitchFamily="18" charset="-78"/>
                <a:cs typeface="Simple Bold Jut Out" pitchFamily="2" charset="-78"/>
              </a:endParaRPr>
            </a:p>
          </p:txBody>
        </p:sp>
      </p:grpSp>
      <p:pic>
        <p:nvPicPr>
          <p:cNvPr id="24" name="صورة 23" descr="3dboy10_3375x4500_72dp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2357430"/>
            <a:ext cx="3214710" cy="3500462"/>
          </a:xfrm>
          <a:prstGeom prst="rect">
            <a:avLst/>
          </a:prstGeom>
        </p:spPr>
      </p:pic>
      <p:cxnSp>
        <p:nvCxnSpPr>
          <p:cNvPr id="28" name="رابط كسهم مستقيم 27"/>
          <p:cNvCxnSpPr/>
          <p:nvPr/>
        </p:nvCxnSpPr>
        <p:spPr bwMode="auto">
          <a:xfrm rot="16200000" flipH="1">
            <a:off x="3607587" y="2607463"/>
            <a:ext cx="1357322" cy="12858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85918" y="3143248"/>
            <a:ext cx="5791200" cy="304800"/>
          </a:xfrm>
        </p:spPr>
        <p:txBody>
          <a:bodyPr/>
          <a:lstStyle/>
          <a:p>
            <a:r>
              <a:rPr lang="ar-SA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سبحان الله والحمد لله ولا إله إلا الله والله اكبر</a:t>
            </a:r>
            <a:endParaRPr lang="en-US" sz="28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build="p"/>
    </p:bldLst>
  </p:timing>
</p:sld>
</file>

<file path=ppt/theme/theme1.xml><?xml version="1.0" encoding="utf-8"?>
<a:theme xmlns:a="http://schemas.openxmlformats.org/drawingml/2006/main" name="template (21)">
  <a:themeElements>
    <a:clrScheme name="170Gp_natural_light 1">
      <a:dk1>
        <a:srgbClr val="000000"/>
      </a:dk1>
      <a:lt1>
        <a:srgbClr val="FFFFFF"/>
      </a:lt1>
      <a:dk2>
        <a:srgbClr val="000066"/>
      </a:dk2>
      <a:lt2>
        <a:srgbClr val="C0C0C0"/>
      </a:lt2>
      <a:accent1>
        <a:srgbClr val="65D135"/>
      </a:accent1>
      <a:accent2>
        <a:srgbClr val="ECCE4C"/>
      </a:accent2>
      <a:accent3>
        <a:srgbClr val="FFFFFF"/>
      </a:accent3>
      <a:accent4>
        <a:srgbClr val="000000"/>
      </a:accent4>
      <a:accent5>
        <a:srgbClr val="B8E5AE"/>
      </a:accent5>
      <a:accent6>
        <a:srgbClr val="D6BA44"/>
      </a:accent6>
      <a:hlink>
        <a:srgbClr val="AE0404"/>
      </a:hlink>
      <a:folHlink>
        <a:srgbClr val="0066CC"/>
      </a:folHlink>
    </a:clrScheme>
    <a:fontScheme name="170Gp_natural_light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70Gp_natural_light 1">
        <a:dk1>
          <a:srgbClr val="000000"/>
        </a:dk1>
        <a:lt1>
          <a:srgbClr val="FFFFFF"/>
        </a:lt1>
        <a:dk2>
          <a:srgbClr val="000066"/>
        </a:dk2>
        <a:lt2>
          <a:srgbClr val="C0C0C0"/>
        </a:lt2>
        <a:accent1>
          <a:srgbClr val="65D135"/>
        </a:accent1>
        <a:accent2>
          <a:srgbClr val="ECCE4C"/>
        </a:accent2>
        <a:accent3>
          <a:srgbClr val="FFFFFF"/>
        </a:accent3>
        <a:accent4>
          <a:srgbClr val="000000"/>
        </a:accent4>
        <a:accent5>
          <a:srgbClr val="B8E5AE"/>
        </a:accent5>
        <a:accent6>
          <a:srgbClr val="D6BA44"/>
        </a:accent6>
        <a:hlink>
          <a:srgbClr val="AE0404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0Gp_natural_light 2">
        <a:dk1>
          <a:srgbClr val="000000"/>
        </a:dk1>
        <a:lt1>
          <a:srgbClr val="FFFFFF"/>
        </a:lt1>
        <a:dk2>
          <a:srgbClr val="17407D"/>
        </a:dk2>
        <a:lt2>
          <a:srgbClr val="DDDDDD"/>
        </a:lt2>
        <a:accent1>
          <a:srgbClr val="5DC5B9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B6DFD9"/>
        </a:accent5>
        <a:accent6>
          <a:srgbClr val="8AB9E7"/>
        </a:accent6>
        <a:hlink>
          <a:srgbClr val="5D99DB"/>
        </a:hlink>
        <a:folHlink>
          <a:srgbClr val="F1CA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0Gp_natural_light 3">
        <a:dk1>
          <a:srgbClr val="000000"/>
        </a:dk1>
        <a:lt1>
          <a:srgbClr val="FFFFFF"/>
        </a:lt1>
        <a:dk2>
          <a:srgbClr val="511550"/>
        </a:dk2>
        <a:lt2>
          <a:srgbClr val="DDDDDD"/>
        </a:lt2>
        <a:accent1>
          <a:srgbClr val="8B8DE1"/>
        </a:accent1>
        <a:accent2>
          <a:srgbClr val="CABDF5"/>
        </a:accent2>
        <a:accent3>
          <a:srgbClr val="FFFFFF"/>
        </a:accent3>
        <a:accent4>
          <a:srgbClr val="000000"/>
        </a:accent4>
        <a:accent5>
          <a:srgbClr val="C4C5EE"/>
        </a:accent5>
        <a:accent6>
          <a:srgbClr val="B7ABDE"/>
        </a:accent6>
        <a:hlink>
          <a:srgbClr val="58AFD2"/>
        </a:hlink>
        <a:folHlink>
          <a:srgbClr val="BFDF6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(21)</Template>
  <TotalTime>64</TotalTime>
  <Words>175</Words>
  <Application>Microsoft PowerPoint</Application>
  <PresentationFormat>عرض على الشاشة (3:4)‏</PresentationFormat>
  <Paragraphs>39</Paragraphs>
  <Slides>9</Slides>
  <Notes>0</Notes>
  <HiddenSlides>0</HiddenSlides>
  <MMClips>0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1" baseType="lpstr">
      <vt:lpstr>template (21)</vt:lpstr>
      <vt:lpstr>Image</vt:lpstr>
      <vt:lpstr>تقنية المعلومات</vt:lpstr>
      <vt:lpstr>تمهيد</vt:lpstr>
      <vt:lpstr>تقنية المعلومات</vt:lpstr>
      <vt:lpstr>أهمية تقنية المعلومات</vt:lpstr>
      <vt:lpstr>أهم التقنيات الموجود في المكتبات ومراكز المعلومات</vt:lpstr>
      <vt:lpstr>الشريحة 6</vt:lpstr>
      <vt:lpstr>أهم استخدامات الحاسب الآلي في المكتبات ومراكز المعلومات</vt:lpstr>
      <vt:lpstr> أهم التقنيات الموجود في المكتبات ومراكز المعلومات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تقنية المعلومات</dc:title>
  <dc:creator>win 7</dc:creator>
  <cp:lastModifiedBy>win 7</cp:lastModifiedBy>
  <cp:revision>9</cp:revision>
  <dcterms:created xsi:type="dcterms:W3CDTF">2016-01-24T05:39:08Z</dcterms:created>
  <dcterms:modified xsi:type="dcterms:W3CDTF">2016-01-24T09:12:28Z</dcterms:modified>
</cp:coreProperties>
</file>