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374" r:id="rId2"/>
    <p:sldId id="360" r:id="rId3"/>
    <p:sldId id="362" r:id="rId4"/>
    <p:sldId id="361" r:id="rId5"/>
    <p:sldId id="403" r:id="rId6"/>
    <p:sldId id="402" r:id="rId7"/>
    <p:sldId id="409" r:id="rId8"/>
    <p:sldId id="376" r:id="rId9"/>
    <p:sldId id="363" r:id="rId10"/>
    <p:sldId id="364" r:id="rId11"/>
    <p:sldId id="406" r:id="rId12"/>
    <p:sldId id="404" r:id="rId13"/>
    <p:sldId id="405" r:id="rId14"/>
    <p:sldId id="407" r:id="rId15"/>
    <p:sldId id="408" r:id="rId16"/>
    <p:sldId id="410" r:id="rId17"/>
    <p:sldId id="365" r:id="rId18"/>
    <p:sldId id="366" r:id="rId19"/>
    <p:sldId id="367" r:id="rId20"/>
    <p:sldId id="368" r:id="rId21"/>
    <p:sldId id="369" r:id="rId22"/>
    <p:sldId id="370" r:id="rId23"/>
    <p:sldId id="371" r:id="rId24"/>
    <p:sldId id="372" r:id="rId25"/>
  </p:sldIdLst>
  <p:sldSz cx="9144000" cy="6858000" type="screen4x3"/>
  <p:notesSz cx="6797675" cy="992822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0" d="100"/>
          <a:sy n="60" d="100"/>
        </p:scale>
        <p:origin x="-165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9D27F30B-8DD7-450B-ABD2-611C5C9B1AE0}" type="datetimeFigureOut">
              <a:rPr lang="ar-SA" smtClean="0"/>
              <a:pPr/>
              <a:t>29/12/36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E1A84578-FAA7-4690-A79E-9EBF1710185C}"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27F30B-8DD7-450B-ABD2-611C5C9B1AE0}" type="datetimeFigureOut">
              <a:rPr lang="ar-SA" smtClean="0"/>
              <a:pPr/>
              <a:t>29/12/36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1A84578-FAA7-4690-A79E-9EBF1710185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27F30B-8DD7-450B-ABD2-611C5C9B1AE0}" type="datetimeFigureOut">
              <a:rPr lang="ar-SA" smtClean="0"/>
              <a:pPr/>
              <a:t>29/12/36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1A84578-FAA7-4690-A79E-9EBF1710185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27F30B-8DD7-450B-ABD2-611C5C9B1AE0}" type="datetimeFigureOut">
              <a:rPr lang="ar-SA" smtClean="0"/>
              <a:pPr/>
              <a:t>29/12/36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1A84578-FAA7-4690-A79E-9EBF1710185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9D27F30B-8DD7-450B-ABD2-611C5C9B1AE0}" type="datetimeFigureOut">
              <a:rPr lang="ar-SA" smtClean="0"/>
              <a:pPr/>
              <a:t>29/12/36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1A84578-FAA7-4690-A79E-9EBF1710185C}"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D27F30B-8DD7-450B-ABD2-611C5C9B1AE0}" type="datetimeFigureOut">
              <a:rPr lang="ar-SA" smtClean="0"/>
              <a:pPr/>
              <a:t>29/12/36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1A84578-FAA7-4690-A79E-9EBF1710185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9D27F30B-8DD7-450B-ABD2-611C5C9B1AE0}" type="datetimeFigureOut">
              <a:rPr lang="ar-SA" smtClean="0"/>
              <a:pPr/>
              <a:t>29/12/36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E1A84578-FAA7-4690-A79E-9EBF1710185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9D27F30B-8DD7-450B-ABD2-611C5C9B1AE0}" type="datetimeFigureOut">
              <a:rPr lang="ar-SA" smtClean="0"/>
              <a:pPr/>
              <a:t>29/12/36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E1A84578-FAA7-4690-A79E-9EBF1710185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9D27F30B-8DD7-450B-ABD2-611C5C9B1AE0}" type="datetimeFigureOut">
              <a:rPr lang="ar-SA" smtClean="0"/>
              <a:pPr/>
              <a:t>29/12/36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E1A84578-FAA7-4690-A79E-9EBF1710185C}"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D27F30B-8DD7-450B-ABD2-611C5C9B1AE0}" type="datetimeFigureOut">
              <a:rPr lang="ar-SA" smtClean="0"/>
              <a:pPr/>
              <a:t>29/12/36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1A84578-FAA7-4690-A79E-9EBF1710185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9D27F30B-8DD7-450B-ABD2-611C5C9B1AE0}" type="datetimeFigureOut">
              <a:rPr lang="ar-SA" smtClean="0"/>
              <a:pPr/>
              <a:t>29/12/36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1A84578-FAA7-4690-A79E-9EBF1710185C}"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D27F30B-8DD7-450B-ABD2-611C5C9B1AE0}" type="datetimeFigureOut">
              <a:rPr lang="ar-SA" smtClean="0"/>
              <a:pPr/>
              <a:t>29/12/36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1A84578-FAA7-4690-A79E-9EBF1710185C}"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noor.moe.sa/Noor/EduWaveSMS/TeacherMarksMenu.aspx"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9632" y="2348880"/>
            <a:ext cx="7498080" cy="1143000"/>
          </a:xfrm>
        </p:spPr>
        <p:txBody>
          <a:bodyPr>
            <a:normAutofit fontScale="90000"/>
          </a:bodyPr>
          <a:lstStyle/>
          <a:p>
            <a:pPr algn="ctr"/>
            <a:r>
              <a:rPr lang="ar-SA" dirty="0" smtClean="0">
                <a:cs typeface="Mohammad Bold Normal" pitchFamily="2" charset="-78"/>
              </a:rPr>
              <a:t>لائحة تقويم الطالب الجديدة     1436/1435</a:t>
            </a:r>
            <a:br>
              <a:rPr lang="ar-SA" dirty="0" smtClean="0">
                <a:cs typeface="Mohammad Bold Normal" pitchFamily="2" charset="-78"/>
              </a:rPr>
            </a:br>
            <a:r>
              <a:rPr lang="ar-SA" dirty="0" smtClean="0">
                <a:cs typeface="Mohammad Bold Normal" pitchFamily="2" charset="-78"/>
              </a:rPr>
              <a:t>التقويم في المرحلة الابتدائية</a:t>
            </a:r>
            <a:endParaRPr lang="ar-SA" dirty="0">
              <a:cs typeface="Mohammad Bold Normal" pitchFamily="2" charset="-78"/>
            </a:endParaRPr>
          </a:p>
        </p:txBody>
      </p:sp>
      <p:sp>
        <p:nvSpPr>
          <p:cNvPr id="97282" name="AutoShape 2"/>
          <p:cNvSpPr>
            <a:spLocks noChangeArrowheads="1"/>
          </p:cNvSpPr>
          <p:nvPr/>
        </p:nvSpPr>
        <p:spPr bwMode="auto">
          <a:xfrm>
            <a:off x="3038475" y="1009650"/>
            <a:ext cx="3693765" cy="907182"/>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4400" dirty="0" smtClean="0">
                <a:cs typeface="Mohammad Bold Normal" pitchFamily="2" charset="-78"/>
              </a:rPr>
              <a:t>المادة الخامسة</a:t>
            </a:r>
            <a:endParaRPr lang="ar-SA" sz="4400" dirty="0">
              <a:solidFill>
                <a:srgbClr val="FF0000"/>
              </a:solidFill>
              <a:cs typeface="Mohammad Bold Normal"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987824" y="332656"/>
            <a:ext cx="5976664" cy="52322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ar-SA" sz="2800" dirty="0" smtClean="0">
                <a:solidFill>
                  <a:srgbClr val="FF0000"/>
                </a:solidFill>
                <a:latin typeface="ae_Dimnah" pitchFamily="18" charset="-78"/>
                <a:cs typeface="Sultan bold" pitchFamily="2" charset="-78"/>
              </a:rPr>
              <a:t>العلوم والمعارف والمهارات الأساسية والمهارات الحد الأدنى</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971600" y="260648"/>
            <a:ext cx="1224136"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ar-SA" sz="3600" dirty="0" smtClean="0">
                <a:solidFill>
                  <a:srgbClr val="FF0000"/>
                </a:solidFill>
                <a:latin typeface="ae_Dimnah" pitchFamily="18" charset="-78"/>
                <a:cs typeface="Sultan bold" pitchFamily="2" charset="-78"/>
              </a:rPr>
              <a:t> المعايير</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سهم إلى اليمين 3"/>
          <p:cNvSpPr/>
          <p:nvPr/>
        </p:nvSpPr>
        <p:spPr>
          <a:xfrm rot="10800000">
            <a:off x="2267744" y="476672"/>
            <a:ext cx="64807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5" name="جدول 4"/>
          <p:cNvGraphicFramePr>
            <a:graphicFrameLocks noGrp="1"/>
          </p:cNvGraphicFramePr>
          <p:nvPr>
            <p:extLst>
              <p:ext uri="{D42A27DB-BD31-4B8C-83A1-F6EECF244321}">
                <p14:modId xmlns="" xmlns:p14="http://schemas.microsoft.com/office/powerpoint/2010/main" val="2193379866"/>
              </p:ext>
            </p:extLst>
          </p:nvPr>
        </p:nvGraphicFramePr>
        <p:xfrm>
          <a:off x="1187624" y="2924944"/>
          <a:ext cx="7556222" cy="3657600"/>
        </p:xfrm>
        <a:graphic>
          <a:graphicData uri="http://schemas.openxmlformats.org/drawingml/2006/table">
            <a:tbl>
              <a:tblPr rtl="1"/>
              <a:tblGrid>
                <a:gridCol w="1384786"/>
                <a:gridCol w="6171436"/>
              </a:tblGrid>
              <a:tr h="616971">
                <a:tc>
                  <a:txBody>
                    <a:bodyPr/>
                    <a:lstStyle/>
                    <a:p>
                      <a:pPr algn="ctr" rtl="1">
                        <a:spcAft>
                          <a:spcPts val="0"/>
                        </a:spcAft>
                      </a:pPr>
                      <a:r>
                        <a:rPr lang="ar-SA" sz="2400" dirty="0">
                          <a:latin typeface="Arial Black"/>
                          <a:ea typeface="Times New Roman"/>
                          <a:cs typeface="AL-Mateen"/>
                        </a:rPr>
                        <a:t>مستويات الأداء</a:t>
                      </a:r>
                      <a:endParaRPr lang="en-US" sz="12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solidFill>
                      <a:srgbClr val="C2D69B"/>
                    </a:solidFill>
                  </a:tcPr>
                </a:tc>
                <a:tc>
                  <a:txBody>
                    <a:bodyPr/>
                    <a:lstStyle/>
                    <a:p>
                      <a:pPr algn="ctr" rtl="1">
                        <a:spcAft>
                          <a:spcPts val="0"/>
                        </a:spcAft>
                      </a:pPr>
                      <a:r>
                        <a:rPr lang="ar-SA" sz="2400" dirty="0">
                          <a:latin typeface="Arial Black"/>
                          <a:ea typeface="Times New Roman"/>
                          <a:cs typeface="AL-Mateen"/>
                        </a:rPr>
                        <a:t>التوضيح</a:t>
                      </a:r>
                      <a:endParaRPr lang="en-US" sz="12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solidFill>
                      <a:srgbClr val="C2D69B"/>
                    </a:solidFill>
                  </a:tcPr>
                </a:tc>
              </a:tr>
              <a:tr h="727855">
                <a:tc>
                  <a:txBody>
                    <a:bodyPr/>
                    <a:lstStyle/>
                    <a:p>
                      <a:pPr algn="ctr" rtl="1">
                        <a:spcAft>
                          <a:spcPts val="0"/>
                        </a:spcAft>
                      </a:pPr>
                      <a:r>
                        <a:rPr lang="ar-SA" sz="2400" dirty="0">
                          <a:latin typeface="Arial Black"/>
                          <a:ea typeface="Times New Roman"/>
                          <a:cs typeface="AL-Mohanad Bold"/>
                        </a:rPr>
                        <a:t>متفوق</a:t>
                      </a:r>
                      <a:endParaRPr lang="en-US" sz="12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rtl="1">
                        <a:spcAft>
                          <a:spcPts val="0"/>
                        </a:spcAft>
                      </a:pPr>
                      <a:r>
                        <a:rPr lang="ar-SA" sz="2400" dirty="0" smtClean="0">
                          <a:latin typeface="Arial Black"/>
                          <a:ea typeface="Times New Roman"/>
                          <a:cs typeface="AL-Mohanad Bold"/>
                        </a:rPr>
                        <a:t>أنجز  95%  فأكثر </a:t>
                      </a:r>
                      <a:r>
                        <a:rPr lang="ar-SA" sz="2400" dirty="0">
                          <a:latin typeface="Arial Black"/>
                          <a:ea typeface="Times New Roman"/>
                          <a:cs typeface="AL-Mohanad Bold"/>
                        </a:rPr>
                        <a:t>من معايير المادة بما فيها معايير الحد الأدنى. </a:t>
                      </a:r>
                      <a:r>
                        <a:rPr lang="ar-SA" sz="2400" b="0" dirty="0" smtClean="0">
                          <a:effectLst/>
                          <a:latin typeface="Arial Black"/>
                          <a:ea typeface="Times New Roman"/>
                          <a:cs typeface="AL-Mohanad Bold"/>
                        </a:rPr>
                        <a:t>=</a:t>
                      </a:r>
                      <a:r>
                        <a:rPr lang="ar-SA" sz="2400" dirty="0" smtClean="0">
                          <a:latin typeface="Arial Black"/>
                          <a:ea typeface="Times New Roman"/>
                          <a:cs typeface="AL-Mohanad Bold"/>
                        </a:rPr>
                        <a:t> بنسبة </a:t>
                      </a:r>
                      <a:r>
                        <a:rPr lang="ar-SA" sz="2400" dirty="0">
                          <a:latin typeface="Arial Black"/>
                          <a:ea typeface="Times New Roman"/>
                          <a:cs typeface="AL-Mohanad Bold"/>
                        </a:rPr>
                        <a:t>إتقان 100%</a:t>
                      </a:r>
                      <a:endParaRPr lang="en-US" sz="12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727855">
                <a:tc>
                  <a:txBody>
                    <a:bodyPr/>
                    <a:lstStyle/>
                    <a:p>
                      <a:pPr algn="ctr" rtl="1">
                        <a:spcAft>
                          <a:spcPts val="0"/>
                        </a:spcAft>
                      </a:pPr>
                      <a:r>
                        <a:rPr lang="ar-SA" sz="2400" dirty="0">
                          <a:latin typeface="Arial Black"/>
                          <a:ea typeface="Times New Roman"/>
                          <a:cs typeface="AL-Mohanad Bold"/>
                        </a:rPr>
                        <a:t>متقدم</a:t>
                      </a:r>
                      <a:endParaRPr lang="en-US" sz="12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1">
                        <a:spcAft>
                          <a:spcPts val="0"/>
                        </a:spcAft>
                      </a:pPr>
                      <a:r>
                        <a:rPr lang="ar-SA" sz="2400" dirty="0">
                          <a:latin typeface="Arial Black"/>
                          <a:ea typeface="Times New Roman"/>
                          <a:cs typeface="AL-Mohanad Bold"/>
                        </a:rPr>
                        <a:t>أنجز85% إلى أقل من 95%من معايير المادة بما فيها معايير الحد الأدنى. </a:t>
                      </a:r>
                      <a:r>
                        <a:rPr lang="ar-SA" sz="2400" dirty="0" smtClean="0">
                          <a:latin typeface="Arial Black"/>
                          <a:ea typeface="Times New Roman"/>
                          <a:cs typeface="AL-Mohanad Bold"/>
                        </a:rPr>
                        <a:t>    = بنسبة </a:t>
                      </a:r>
                      <a:r>
                        <a:rPr lang="ar-SA" sz="2400" dirty="0">
                          <a:latin typeface="Arial Black"/>
                          <a:ea typeface="Times New Roman"/>
                          <a:cs typeface="AL-Mohanad Bold"/>
                        </a:rPr>
                        <a:t>إتقان من 90% إلى أقل من 100%</a:t>
                      </a:r>
                      <a:endParaRPr lang="en-US" sz="12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727855">
                <a:tc>
                  <a:txBody>
                    <a:bodyPr/>
                    <a:lstStyle/>
                    <a:p>
                      <a:pPr algn="ctr" rtl="1">
                        <a:spcAft>
                          <a:spcPts val="0"/>
                        </a:spcAft>
                      </a:pPr>
                      <a:r>
                        <a:rPr lang="ar-SA" sz="2400" dirty="0">
                          <a:latin typeface="Arial Black"/>
                          <a:ea typeface="Times New Roman"/>
                          <a:cs typeface="AL-Mohanad Bold"/>
                        </a:rPr>
                        <a:t>متمكن</a:t>
                      </a:r>
                      <a:endParaRPr lang="en-US" sz="12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rtl="1">
                        <a:spcAft>
                          <a:spcPts val="0"/>
                        </a:spcAft>
                      </a:pPr>
                      <a:r>
                        <a:rPr lang="ar-SA" sz="2400" dirty="0">
                          <a:latin typeface="Arial Black"/>
                          <a:ea typeface="Times New Roman"/>
                          <a:cs typeface="AL-Mohanad Bold"/>
                        </a:rPr>
                        <a:t>أنجز75 % إلى أقل من85 % من معايير المادة بما فيها معايير الحد </a:t>
                      </a:r>
                      <a:r>
                        <a:rPr lang="ar-SA" sz="2400" dirty="0" smtClean="0">
                          <a:latin typeface="Arial Black"/>
                          <a:ea typeface="Times New Roman"/>
                          <a:cs typeface="AL-Mohanad Bold"/>
                        </a:rPr>
                        <a:t>الأدنى.      =   </a:t>
                      </a:r>
                      <a:r>
                        <a:rPr lang="ar-SA" sz="2400" dirty="0">
                          <a:latin typeface="Arial Black"/>
                          <a:ea typeface="Times New Roman"/>
                          <a:cs typeface="AL-Mohanad Bold"/>
                        </a:rPr>
                        <a:t>بنسبة إتقان من 80% إلى أقل من 90%</a:t>
                      </a:r>
                      <a:endParaRPr lang="en-US" sz="12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727855">
                <a:tc>
                  <a:txBody>
                    <a:bodyPr/>
                    <a:lstStyle/>
                    <a:p>
                      <a:pPr algn="ctr" rtl="1">
                        <a:spcAft>
                          <a:spcPts val="0"/>
                        </a:spcAft>
                      </a:pPr>
                      <a:r>
                        <a:rPr lang="ar-SA" sz="2400" dirty="0">
                          <a:latin typeface="Arial Black"/>
                          <a:ea typeface="Times New Roman"/>
                          <a:cs typeface="AL-Mohanad Bold"/>
                        </a:rPr>
                        <a:t>غير مجتاز</a:t>
                      </a:r>
                      <a:endParaRPr lang="en-US" sz="12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rtl="1">
                        <a:spcAft>
                          <a:spcPts val="0"/>
                        </a:spcAft>
                      </a:pPr>
                      <a:r>
                        <a:rPr lang="ar-SA" sz="2400" dirty="0">
                          <a:latin typeface="Arial Black"/>
                          <a:ea typeface="Times New Roman"/>
                          <a:cs typeface="AL-Mohanad Bold"/>
                        </a:rPr>
                        <a:t>إنجازه أقل من 75% من معايير المادة أو لم يجتز معيارًا أو أكثر من معايير الحد الأدنى.</a:t>
                      </a:r>
                      <a:endParaRPr lang="en-US" sz="12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bl>
          </a:graphicData>
        </a:graphic>
      </p:graphicFrame>
      <p:sp>
        <p:nvSpPr>
          <p:cNvPr id="10241" name="Rectangle 1"/>
          <p:cNvSpPr>
            <a:spLocks noChangeArrowheads="1"/>
          </p:cNvSpPr>
          <p:nvPr/>
        </p:nvSpPr>
        <p:spPr bwMode="auto">
          <a:xfrm>
            <a:off x="1115616" y="1257724"/>
            <a:ext cx="766834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8ــ</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 يُقوّم أداء الطالب في كل مادة وفقًا لمستويات الأداء التي تتضمن ثلاثة مستويات للإتقان ومستوى واحد؛ لانتفاء الإتقان.</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بحيث تكون مستويات الأداء على النحو الآتي:</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241"/>
                                        </p:tgtEl>
                                        <p:attrNameLst>
                                          <p:attrName>style.visibility</p:attrName>
                                        </p:attrNameLst>
                                      </p:cBhvr>
                                      <p:to>
                                        <p:strVal val="visible"/>
                                      </p:to>
                                    </p:set>
                                    <p:anim calcmode="lin" valueType="num">
                                      <p:cBhvr additive="base">
                                        <p:cTn id="22" dur="500" fill="hold"/>
                                        <p:tgtEl>
                                          <p:spTgt spid="10241"/>
                                        </p:tgtEl>
                                        <p:attrNameLst>
                                          <p:attrName>ppt_x</p:attrName>
                                        </p:attrNameLst>
                                      </p:cBhvr>
                                      <p:tavLst>
                                        <p:tav tm="0">
                                          <p:val>
                                            <p:strVal val="#ppt_x"/>
                                          </p:val>
                                        </p:tav>
                                        <p:tav tm="100000">
                                          <p:val>
                                            <p:strVal val="#ppt_x"/>
                                          </p:val>
                                        </p:tav>
                                      </p:tavLst>
                                    </p:anim>
                                    <p:anim calcmode="lin" valueType="num">
                                      <p:cBhvr additive="base">
                                        <p:cTn id="23" dur="500" fill="hold"/>
                                        <p:tgtEl>
                                          <p:spTgt spid="10241"/>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02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6355"/>
            <a:ext cx="9144000" cy="5302105"/>
          </a:xfrm>
          <a:prstGeom prst="rect">
            <a:avLst/>
          </a:prstGeom>
        </p:spPr>
      </p:pic>
      <p:sp>
        <p:nvSpPr>
          <p:cNvPr id="4" name="مربع نص 3"/>
          <p:cNvSpPr txBox="1"/>
          <p:nvPr/>
        </p:nvSpPr>
        <p:spPr>
          <a:xfrm>
            <a:off x="1619672" y="4725144"/>
            <a:ext cx="6120680" cy="400110"/>
          </a:xfrm>
          <a:prstGeom prst="rect">
            <a:avLst/>
          </a:prstGeom>
          <a:solidFill>
            <a:schemeClr val="accent2">
              <a:lumMod val="60000"/>
              <a:lumOff val="40000"/>
            </a:schemeClr>
          </a:solidFill>
        </p:spPr>
        <p:txBody>
          <a:bodyPr wrap="square" rtlCol="1">
            <a:spAutoFit/>
          </a:bodyPr>
          <a:lstStyle/>
          <a:p>
            <a:pPr algn="ctr"/>
            <a:r>
              <a:rPr lang="ar-SA" sz="2000" dirty="0" smtClean="0">
                <a:cs typeface="Mohammad Head" pitchFamily="2" charset="-78"/>
              </a:rPr>
              <a:t>عدد المعايير= 17   معايير الحد الأدنى= 8     معايير غير الحد الأدنى= 9</a:t>
            </a:r>
          </a:p>
        </p:txBody>
      </p:sp>
      <p:sp>
        <p:nvSpPr>
          <p:cNvPr id="15" name="مربع نص 14"/>
          <p:cNvSpPr txBox="1"/>
          <p:nvPr/>
        </p:nvSpPr>
        <p:spPr>
          <a:xfrm>
            <a:off x="1043608" y="3861048"/>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27" name="مربع نص 26"/>
          <p:cNvSpPr txBox="1"/>
          <p:nvPr/>
        </p:nvSpPr>
        <p:spPr>
          <a:xfrm>
            <a:off x="4308287" y="386909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8" name="مربع نص 27"/>
          <p:cNvSpPr txBox="1"/>
          <p:nvPr/>
        </p:nvSpPr>
        <p:spPr>
          <a:xfrm>
            <a:off x="5868144"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9" name="مربع نص 28"/>
          <p:cNvSpPr txBox="1"/>
          <p:nvPr/>
        </p:nvSpPr>
        <p:spPr>
          <a:xfrm>
            <a:off x="5126991" y="3866249"/>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0" name="مربع نص 29"/>
          <p:cNvSpPr txBox="1"/>
          <p:nvPr/>
        </p:nvSpPr>
        <p:spPr>
          <a:xfrm>
            <a:off x="7534561"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11" name="مربع نص 10"/>
          <p:cNvSpPr txBox="1"/>
          <p:nvPr/>
        </p:nvSpPr>
        <p:spPr>
          <a:xfrm>
            <a:off x="169168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6" name="مربع نص 35"/>
          <p:cNvSpPr txBox="1"/>
          <p:nvPr/>
        </p:nvSpPr>
        <p:spPr>
          <a:xfrm>
            <a:off x="385192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7" name="مربع نص 36"/>
          <p:cNvSpPr txBox="1"/>
          <p:nvPr/>
        </p:nvSpPr>
        <p:spPr>
          <a:xfrm>
            <a:off x="205172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1" name="مربع نص 20"/>
          <p:cNvSpPr txBox="1"/>
          <p:nvPr/>
        </p:nvSpPr>
        <p:spPr>
          <a:xfrm>
            <a:off x="2843808"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6" name="مربع نص 25"/>
          <p:cNvSpPr txBox="1"/>
          <p:nvPr/>
        </p:nvSpPr>
        <p:spPr>
          <a:xfrm>
            <a:off x="6660232"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1" name="مربع نص 30"/>
          <p:cNvSpPr txBox="1"/>
          <p:nvPr/>
        </p:nvSpPr>
        <p:spPr>
          <a:xfrm>
            <a:off x="5436096"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2" name="مربع نص 31"/>
          <p:cNvSpPr txBox="1"/>
          <p:nvPr/>
        </p:nvSpPr>
        <p:spPr>
          <a:xfrm>
            <a:off x="3419872"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3" name="مربع نص 32"/>
          <p:cNvSpPr txBox="1"/>
          <p:nvPr/>
        </p:nvSpPr>
        <p:spPr>
          <a:xfrm>
            <a:off x="4644008"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2" name="مربع نص 21"/>
          <p:cNvSpPr txBox="1"/>
          <p:nvPr/>
        </p:nvSpPr>
        <p:spPr>
          <a:xfrm>
            <a:off x="709228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4" name="مربع نص 23"/>
          <p:cNvSpPr txBox="1"/>
          <p:nvPr/>
        </p:nvSpPr>
        <p:spPr>
          <a:xfrm>
            <a:off x="6300192"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4" name="مربع نص 33"/>
          <p:cNvSpPr txBox="1"/>
          <p:nvPr/>
        </p:nvSpPr>
        <p:spPr>
          <a:xfrm>
            <a:off x="2483768"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5" name="مربع نص 34"/>
          <p:cNvSpPr txBox="1"/>
          <p:nvPr/>
        </p:nvSpPr>
        <p:spPr>
          <a:xfrm>
            <a:off x="611560" y="5373216"/>
            <a:ext cx="7992888" cy="369332"/>
          </a:xfrm>
          <a:prstGeom prst="rect">
            <a:avLst/>
          </a:prstGeom>
          <a:noFill/>
        </p:spPr>
        <p:txBody>
          <a:bodyPr wrap="square" rtlCol="1">
            <a:spAutoFit/>
          </a:bodyPr>
          <a:lstStyle/>
          <a:p>
            <a:r>
              <a:rPr lang="ar-SA" dirty="0" smtClean="0">
                <a:solidFill>
                  <a:srgbClr val="C00000"/>
                </a:solidFill>
                <a:cs typeface="Mohammad Head" pitchFamily="2" charset="-78"/>
              </a:rPr>
              <a:t>تكرار    أ=16       اذن     16÷17× 100 =    94.11  لا يأخذ المستوى  (متفوق  )لأنه لم ينجز 95%   يأخذ المستوى الثاني   </a:t>
            </a:r>
            <a:endParaRPr lang="ar-SA" sz="1200" dirty="0" smtClean="0">
              <a:solidFill>
                <a:srgbClr val="C00000"/>
              </a:solidFill>
              <a:cs typeface="Mohammad Head" pitchFamily="2" charset="-78"/>
            </a:endParaRPr>
          </a:p>
        </p:txBody>
      </p:sp>
      <p:sp>
        <p:nvSpPr>
          <p:cNvPr id="38" name="مربع نص 37"/>
          <p:cNvSpPr txBox="1"/>
          <p:nvPr/>
        </p:nvSpPr>
        <p:spPr>
          <a:xfrm>
            <a:off x="35496" y="5265494"/>
            <a:ext cx="1533241" cy="584775"/>
          </a:xfrm>
          <a:prstGeom prst="rect">
            <a:avLst/>
          </a:prstGeom>
          <a:noFill/>
        </p:spPr>
        <p:txBody>
          <a:bodyPr wrap="square" rtlCol="1">
            <a:spAutoFit/>
          </a:bodyPr>
          <a:lstStyle/>
          <a:p>
            <a:r>
              <a:rPr lang="ar-SA" sz="3200" dirty="0" smtClean="0">
                <a:solidFill>
                  <a:srgbClr val="00B050"/>
                </a:solidFill>
                <a:cs typeface="Mohammad Head" pitchFamily="2" charset="-78"/>
              </a:rPr>
              <a:t>متقدم</a:t>
            </a:r>
            <a:endParaRPr lang="ar-SA" sz="2000" dirty="0" smtClean="0">
              <a:solidFill>
                <a:srgbClr val="00B050"/>
              </a:solidFill>
              <a:cs typeface="Mohammad Head" pitchFamily="2" charset="-78"/>
            </a:endParaRPr>
          </a:p>
        </p:txBody>
      </p:sp>
      <p:sp>
        <p:nvSpPr>
          <p:cNvPr id="39" name="مربع نص 38"/>
          <p:cNvSpPr txBox="1"/>
          <p:nvPr/>
        </p:nvSpPr>
        <p:spPr>
          <a:xfrm>
            <a:off x="-36512" y="5949280"/>
            <a:ext cx="9108504" cy="892552"/>
          </a:xfrm>
          <a:prstGeom prst="rect">
            <a:avLst/>
          </a:prstGeom>
          <a:noFill/>
        </p:spPr>
        <p:txBody>
          <a:bodyPr wrap="square" rtlCol="1">
            <a:spAutoFit/>
          </a:bodyPr>
          <a:lstStyle/>
          <a:p>
            <a:r>
              <a:rPr lang="ar-SA" sz="2400" dirty="0" smtClean="0">
                <a:solidFill>
                  <a:srgbClr val="00B050"/>
                </a:solidFill>
                <a:cs typeface="Mohammad Head" pitchFamily="2" charset="-78"/>
              </a:rPr>
              <a:t>معنى ذلك بأن الطالب </a:t>
            </a:r>
            <a:r>
              <a:rPr lang="ar-SA" sz="2400" dirty="0" err="1" smtClean="0">
                <a:solidFill>
                  <a:srgbClr val="00B050"/>
                </a:solidFill>
                <a:cs typeface="Mohammad Head" pitchFamily="2" charset="-78"/>
              </a:rPr>
              <a:t>لايأخذ</a:t>
            </a:r>
            <a:r>
              <a:rPr lang="ar-SA" sz="2400" dirty="0" smtClean="0">
                <a:solidFill>
                  <a:srgbClr val="00B050"/>
                </a:solidFill>
                <a:cs typeface="Mohammad Head" pitchFamily="2" charset="-78"/>
              </a:rPr>
              <a:t> المستوى (متفوق) إلا إذا انجز 95%  بما فيها معايير الحد الأدنى</a:t>
            </a:r>
          </a:p>
          <a:p>
            <a:pPr algn="ctr"/>
            <a:r>
              <a:rPr lang="ar-SA" sz="2400" dirty="0" smtClean="0">
                <a:solidFill>
                  <a:srgbClr val="00B050"/>
                </a:solidFill>
                <a:cs typeface="Mohammad Head" pitchFamily="2" charset="-78"/>
              </a:rPr>
              <a:t> </a:t>
            </a:r>
            <a:r>
              <a:rPr lang="ar-SA" sz="2800" dirty="0" smtClean="0">
                <a:solidFill>
                  <a:srgbClr val="FF0000"/>
                </a:solidFill>
                <a:cs typeface="Mohammad Head" pitchFamily="2" charset="-78"/>
              </a:rPr>
              <a:t>بنسبة  اتقان 100%    ( يتقن جميع </a:t>
            </a:r>
            <a:r>
              <a:rPr lang="ar-SA" sz="2800" dirty="0" err="1" smtClean="0">
                <a:solidFill>
                  <a:srgbClr val="FF0000"/>
                </a:solidFill>
                <a:cs typeface="Mohammad Head" pitchFamily="2" charset="-78"/>
              </a:rPr>
              <a:t>المعاييرالمادة</a:t>
            </a:r>
            <a:r>
              <a:rPr lang="ar-SA" sz="2800" dirty="0" smtClean="0">
                <a:solidFill>
                  <a:srgbClr val="FF0000"/>
                </a:solidFill>
                <a:cs typeface="Mohammad Head" pitchFamily="2" charset="-78"/>
              </a:rPr>
              <a:t>   </a:t>
            </a:r>
            <a:r>
              <a:rPr lang="ar-SA" sz="2800" dirty="0" err="1" smtClean="0">
                <a:solidFill>
                  <a:srgbClr val="FF0000"/>
                </a:solidFill>
                <a:cs typeface="Mohammad Head" pitchFamily="2" charset="-78"/>
              </a:rPr>
              <a:t>باتقان</a:t>
            </a:r>
            <a:r>
              <a:rPr lang="ar-SA" sz="2800" dirty="0" smtClean="0">
                <a:solidFill>
                  <a:srgbClr val="FF0000"/>
                </a:solidFill>
                <a:cs typeface="Mohammad Head" pitchFamily="2" charset="-78"/>
              </a:rPr>
              <a:t>   100%)</a:t>
            </a:r>
            <a:endParaRPr lang="ar-SA" dirty="0" smtClean="0">
              <a:solidFill>
                <a:srgbClr val="FF0000"/>
              </a:solidFill>
              <a:cs typeface="Mohammad Head" pitchFamily="2" charset="-78"/>
            </a:endParaRPr>
          </a:p>
        </p:txBody>
      </p:sp>
      <p:sp>
        <p:nvSpPr>
          <p:cNvPr id="23" name="مربع نص 22"/>
          <p:cNvSpPr txBox="1"/>
          <p:nvPr/>
        </p:nvSpPr>
        <p:spPr>
          <a:xfrm>
            <a:off x="1583668" y="2497352"/>
            <a:ext cx="6120680" cy="400110"/>
          </a:xfrm>
          <a:prstGeom prst="rect">
            <a:avLst/>
          </a:prstGeom>
          <a:solidFill>
            <a:schemeClr val="accent2">
              <a:lumMod val="60000"/>
              <a:lumOff val="40000"/>
            </a:schemeClr>
          </a:solidFill>
        </p:spPr>
        <p:txBody>
          <a:bodyPr wrap="square" rtlCol="1">
            <a:spAutoFit/>
          </a:bodyPr>
          <a:lstStyle/>
          <a:p>
            <a:pPr algn="ctr"/>
            <a:r>
              <a:rPr lang="ar-SA" sz="2000" dirty="0" smtClean="0">
                <a:cs typeface="Mohammad Head" pitchFamily="2" charset="-78"/>
              </a:rPr>
              <a:t>يحسب مستوى الطالب   بحساب التكرار</a:t>
            </a:r>
          </a:p>
        </p:txBody>
      </p:sp>
    </p:spTree>
    <p:extLst>
      <p:ext uri="{BB962C8B-B14F-4D97-AF65-F5344CB8AC3E}">
        <p14:creationId xmlns="" xmlns:p14="http://schemas.microsoft.com/office/powerpoint/2010/main" val="332428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1000"/>
                                        <p:tgtEl>
                                          <p:spTgt spid="35"/>
                                        </p:tgtEl>
                                      </p:cBhvr>
                                    </p:animEffect>
                                    <p:anim calcmode="lin" valueType="num">
                                      <p:cBhvr>
                                        <p:cTn id="14" dur="1000" fill="hold"/>
                                        <p:tgtEl>
                                          <p:spTgt spid="35"/>
                                        </p:tgtEl>
                                        <p:attrNameLst>
                                          <p:attrName>ppt_x</p:attrName>
                                        </p:attrNameLst>
                                      </p:cBhvr>
                                      <p:tavLst>
                                        <p:tav tm="0">
                                          <p:val>
                                            <p:strVal val="#ppt_x"/>
                                          </p:val>
                                        </p:tav>
                                        <p:tav tm="100000">
                                          <p:val>
                                            <p:strVal val="#ppt_x"/>
                                          </p:val>
                                        </p:tav>
                                      </p:tavLst>
                                    </p:anim>
                                    <p:anim calcmode="lin" valueType="num">
                                      <p:cBhvr>
                                        <p:cTn id="15"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down)">
                                      <p:cBhvr>
                                        <p:cTn id="20" dur="580">
                                          <p:stCondLst>
                                            <p:cond delay="0"/>
                                          </p:stCondLst>
                                        </p:cTn>
                                        <p:tgtEl>
                                          <p:spTgt spid="38"/>
                                        </p:tgtEl>
                                      </p:cBhvr>
                                    </p:animEffect>
                                    <p:anim calcmode="lin" valueType="num">
                                      <p:cBhvr>
                                        <p:cTn id="21"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26" dur="26">
                                          <p:stCondLst>
                                            <p:cond delay="650"/>
                                          </p:stCondLst>
                                        </p:cTn>
                                        <p:tgtEl>
                                          <p:spTgt spid="38"/>
                                        </p:tgtEl>
                                      </p:cBhvr>
                                      <p:to x="100000" y="60000"/>
                                    </p:animScale>
                                    <p:animScale>
                                      <p:cBhvr>
                                        <p:cTn id="27" dur="166" decel="50000">
                                          <p:stCondLst>
                                            <p:cond delay="676"/>
                                          </p:stCondLst>
                                        </p:cTn>
                                        <p:tgtEl>
                                          <p:spTgt spid="38"/>
                                        </p:tgtEl>
                                      </p:cBhvr>
                                      <p:to x="100000" y="100000"/>
                                    </p:animScale>
                                    <p:animScale>
                                      <p:cBhvr>
                                        <p:cTn id="28" dur="26">
                                          <p:stCondLst>
                                            <p:cond delay="1312"/>
                                          </p:stCondLst>
                                        </p:cTn>
                                        <p:tgtEl>
                                          <p:spTgt spid="38"/>
                                        </p:tgtEl>
                                      </p:cBhvr>
                                      <p:to x="100000" y="80000"/>
                                    </p:animScale>
                                    <p:animScale>
                                      <p:cBhvr>
                                        <p:cTn id="29" dur="166" decel="50000">
                                          <p:stCondLst>
                                            <p:cond delay="1338"/>
                                          </p:stCondLst>
                                        </p:cTn>
                                        <p:tgtEl>
                                          <p:spTgt spid="38"/>
                                        </p:tgtEl>
                                      </p:cBhvr>
                                      <p:to x="100000" y="100000"/>
                                    </p:animScale>
                                    <p:animScale>
                                      <p:cBhvr>
                                        <p:cTn id="30" dur="26">
                                          <p:stCondLst>
                                            <p:cond delay="1642"/>
                                          </p:stCondLst>
                                        </p:cTn>
                                        <p:tgtEl>
                                          <p:spTgt spid="38"/>
                                        </p:tgtEl>
                                      </p:cBhvr>
                                      <p:to x="100000" y="90000"/>
                                    </p:animScale>
                                    <p:animScale>
                                      <p:cBhvr>
                                        <p:cTn id="31" dur="166" decel="50000">
                                          <p:stCondLst>
                                            <p:cond delay="1668"/>
                                          </p:stCondLst>
                                        </p:cTn>
                                        <p:tgtEl>
                                          <p:spTgt spid="38"/>
                                        </p:tgtEl>
                                      </p:cBhvr>
                                      <p:to x="100000" y="100000"/>
                                    </p:animScale>
                                    <p:animScale>
                                      <p:cBhvr>
                                        <p:cTn id="32" dur="26">
                                          <p:stCondLst>
                                            <p:cond delay="1808"/>
                                          </p:stCondLst>
                                        </p:cTn>
                                        <p:tgtEl>
                                          <p:spTgt spid="38"/>
                                        </p:tgtEl>
                                      </p:cBhvr>
                                      <p:to x="100000" y="95000"/>
                                    </p:animScale>
                                    <p:animScale>
                                      <p:cBhvr>
                                        <p:cTn id="33" dur="166" decel="50000">
                                          <p:stCondLst>
                                            <p:cond delay="1834"/>
                                          </p:stCondLst>
                                        </p:cTn>
                                        <p:tgtEl>
                                          <p:spTgt spid="38"/>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wipe(down)">
                                      <p:cBhvr>
                                        <p:cTn id="38" dur="580">
                                          <p:stCondLst>
                                            <p:cond delay="0"/>
                                          </p:stCondLst>
                                        </p:cTn>
                                        <p:tgtEl>
                                          <p:spTgt spid="39"/>
                                        </p:tgtEl>
                                      </p:cBhvr>
                                    </p:animEffect>
                                    <p:anim calcmode="lin" valueType="num">
                                      <p:cBhvr>
                                        <p:cTn id="39"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44" dur="26">
                                          <p:stCondLst>
                                            <p:cond delay="650"/>
                                          </p:stCondLst>
                                        </p:cTn>
                                        <p:tgtEl>
                                          <p:spTgt spid="39"/>
                                        </p:tgtEl>
                                      </p:cBhvr>
                                      <p:to x="100000" y="60000"/>
                                    </p:animScale>
                                    <p:animScale>
                                      <p:cBhvr>
                                        <p:cTn id="45" dur="166" decel="50000">
                                          <p:stCondLst>
                                            <p:cond delay="676"/>
                                          </p:stCondLst>
                                        </p:cTn>
                                        <p:tgtEl>
                                          <p:spTgt spid="39"/>
                                        </p:tgtEl>
                                      </p:cBhvr>
                                      <p:to x="100000" y="100000"/>
                                    </p:animScale>
                                    <p:animScale>
                                      <p:cBhvr>
                                        <p:cTn id="46" dur="26">
                                          <p:stCondLst>
                                            <p:cond delay="1312"/>
                                          </p:stCondLst>
                                        </p:cTn>
                                        <p:tgtEl>
                                          <p:spTgt spid="39"/>
                                        </p:tgtEl>
                                      </p:cBhvr>
                                      <p:to x="100000" y="80000"/>
                                    </p:animScale>
                                    <p:animScale>
                                      <p:cBhvr>
                                        <p:cTn id="47" dur="166" decel="50000">
                                          <p:stCondLst>
                                            <p:cond delay="1338"/>
                                          </p:stCondLst>
                                        </p:cTn>
                                        <p:tgtEl>
                                          <p:spTgt spid="39"/>
                                        </p:tgtEl>
                                      </p:cBhvr>
                                      <p:to x="100000" y="100000"/>
                                    </p:animScale>
                                    <p:animScale>
                                      <p:cBhvr>
                                        <p:cTn id="48" dur="26">
                                          <p:stCondLst>
                                            <p:cond delay="1642"/>
                                          </p:stCondLst>
                                        </p:cTn>
                                        <p:tgtEl>
                                          <p:spTgt spid="39"/>
                                        </p:tgtEl>
                                      </p:cBhvr>
                                      <p:to x="100000" y="90000"/>
                                    </p:animScale>
                                    <p:animScale>
                                      <p:cBhvr>
                                        <p:cTn id="49" dur="166" decel="50000">
                                          <p:stCondLst>
                                            <p:cond delay="1668"/>
                                          </p:stCondLst>
                                        </p:cTn>
                                        <p:tgtEl>
                                          <p:spTgt spid="39"/>
                                        </p:tgtEl>
                                      </p:cBhvr>
                                      <p:to x="100000" y="100000"/>
                                    </p:animScale>
                                    <p:animScale>
                                      <p:cBhvr>
                                        <p:cTn id="50" dur="26">
                                          <p:stCondLst>
                                            <p:cond delay="1808"/>
                                          </p:stCondLst>
                                        </p:cTn>
                                        <p:tgtEl>
                                          <p:spTgt spid="39"/>
                                        </p:tgtEl>
                                      </p:cBhvr>
                                      <p:to x="100000" y="95000"/>
                                    </p:animScale>
                                    <p:animScale>
                                      <p:cBhvr>
                                        <p:cTn id="51" dur="166" decel="50000">
                                          <p:stCondLst>
                                            <p:cond delay="1834"/>
                                          </p:stCondLst>
                                        </p:cTn>
                                        <p:tgtEl>
                                          <p:spTgt spid="3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8" grpId="0"/>
      <p:bldP spid="39" grpId="0"/>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6355"/>
            <a:ext cx="9144000" cy="5302105"/>
          </a:xfrm>
          <a:prstGeom prst="rect">
            <a:avLst/>
          </a:prstGeom>
        </p:spPr>
      </p:pic>
      <p:sp>
        <p:nvSpPr>
          <p:cNvPr id="10" name="مربع نص 9"/>
          <p:cNvSpPr txBox="1"/>
          <p:nvPr/>
        </p:nvSpPr>
        <p:spPr>
          <a:xfrm>
            <a:off x="7049820" y="3861048"/>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5" name="مربع نص 14"/>
          <p:cNvSpPr txBox="1"/>
          <p:nvPr/>
        </p:nvSpPr>
        <p:spPr>
          <a:xfrm>
            <a:off x="2411760" y="3852937"/>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7" name="مربع نص 16"/>
          <p:cNvSpPr txBox="1"/>
          <p:nvPr/>
        </p:nvSpPr>
        <p:spPr>
          <a:xfrm>
            <a:off x="3059832" y="3873242"/>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25" name="مربع نص 24"/>
          <p:cNvSpPr txBox="1"/>
          <p:nvPr/>
        </p:nvSpPr>
        <p:spPr>
          <a:xfrm>
            <a:off x="971600" y="3852337"/>
            <a:ext cx="504056" cy="584775"/>
          </a:xfrm>
          <a:prstGeom prst="rect">
            <a:avLst/>
          </a:prstGeom>
          <a:noFill/>
        </p:spPr>
        <p:txBody>
          <a:bodyPr wrap="square" rtlCol="1">
            <a:spAutoFit/>
          </a:bodyPr>
          <a:lstStyle/>
          <a:p>
            <a:r>
              <a:rPr lang="ar-SA" sz="3200" dirty="0" smtClean="0">
                <a:solidFill>
                  <a:srgbClr val="FFC000"/>
                </a:solidFill>
                <a:cs typeface="Mohammad Head" pitchFamily="2" charset="-78"/>
              </a:rPr>
              <a:t>ج</a:t>
            </a:r>
            <a:endParaRPr lang="ar-SA" sz="3200" dirty="0">
              <a:solidFill>
                <a:srgbClr val="FFC000"/>
              </a:solidFill>
              <a:cs typeface="Mohammad Head" pitchFamily="2" charset="-78"/>
            </a:endParaRPr>
          </a:p>
        </p:txBody>
      </p:sp>
      <p:sp>
        <p:nvSpPr>
          <p:cNvPr id="27" name="مربع نص 26"/>
          <p:cNvSpPr txBox="1"/>
          <p:nvPr/>
        </p:nvSpPr>
        <p:spPr>
          <a:xfrm>
            <a:off x="4308287" y="386909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8" name="مربع نص 27"/>
          <p:cNvSpPr txBox="1"/>
          <p:nvPr/>
        </p:nvSpPr>
        <p:spPr>
          <a:xfrm>
            <a:off x="5868144"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9" name="مربع نص 28"/>
          <p:cNvSpPr txBox="1"/>
          <p:nvPr/>
        </p:nvSpPr>
        <p:spPr>
          <a:xfrm>
            <a:off x="5126991" y="3866249"/>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0" name="مربع نص 29"/>
          <p:cNvSpPr txBox="1"/>
          <p:nvPr/>
        </p:nvSpPr>
        <p:spPr>
          <a:xfrm>
            <a:off x="7534561"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11" name="مربع نص 10"/>
          <p:cNvSpPr txBox="1"/>
          <p:nvPr/>
        </p:nvSpPr>
        <p:spPr>
          <a:xfrm>
            <a:off x="169168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6" name="مربع نص 35"/>
          <p:cNvSpPr txBox="1"/>
          <p:nvPr/>
        </p:nvSpPr>
        <p:spPr>
          <a:xfrm>
            <a:off x="385192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7" name="مربع نص 36"/>
          <p:cNvSpPr txBox="1"/>
          <p:nvPr/>
        </p:nvSpPr>
        <p:spPr>
          <a:xfrm>
            <a:off x="205172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1" name="مربع نص 20"/>
          <p:cNvSpPr txBox="1"/>
          <p:nvPr/>
        </p:nvSpPr>
        <p:spPr>
          <a:xfrm>
            <a:off x="2843808"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6" name="مربع نص 25"/>
          <p:cNvSpPr txBox="1"/>
          <p:nvPr/>
        </p:nvSpPr>
        <p:spPr>
          <a:xfrm>
            <a:off x="6660232"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1" name="مربع نص 30"/>
          <p:cNvSpPr txBox="1"/>
          <p:nvPr/>
        </p:nvSpPr>
        <p:spPr>
          <a:xfrm>
            <a:off x="5436096"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2" name="مربع نص 31"/>
          <p:cNvSpPr txBox="1"/>
          <p:nvPr/>
        </p:nvSpPr>
        <p:spPr>
          <a:xfrm>
            <a:off x="3419872"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3" name="مربع نص 32"/>
          <p:cNvSpPr txBox="1"/>
          <p:nvPr/>
        </p:nvSpPr>
        <p:spPr>
          <a:xfrm>
            <a:off x="4644008"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4" name="مربع نص 33"/>
          <p:cNvSpPr txBox="1"/>
          <p:nvPr/>
        </p:nvSpPr>
        <p:spPr>
          <a:xfrm>
            <a:off x="6228184" y="3861048"/>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35" name="مربع نص 34"/>
          <p:cNvSpPr txBox="1"/>
          <p:nvPr/>
        </p:nvSpPr>
        <p:spPr>
          <a:xfrm>
            <a:off x="1475656" y="4397042"/>
            <a:ext cx="6120680" cy="400110"/>
          </a:xfrm>
          <a:prstGeom prst="rect">
            <a:avLst/>
          </a:prstGeom>
          <a:solidFill>
            <a:schemeClr val="accent2">
              <a:lumMod val="60000"/>
              <a:lumOff val="40000"/>
            </a:schemeClr>
          </a:solidFill>
        </p:spPr>
        <p:txBody>
          <a:bodyPr wrap="square" rtlCol="1">
            <a:spAutoFit/>
          </a:bodyPr>
          <a:lstStyle/>
          <a:p>
            <a:pPr algn="ctr"/>
            <a:r>
              <a:rPr lang="ar-SA" sz="2000" dirty="0" smtClean="0">
                <a:cs typeface="Mohammad Head" pitchFamily="2" charset="-78"/>
              </a:rPr>
              <a:t>عدد المعايير= 17   معايير الحد الأدنى= 8     معايير غير الحد الأدنى= 9</a:t>
            </a:r>
          </a:p>
        </p:txBody>
      </p:sp>
      <p:sp>
        <p:nvSpPr>
          <p:cNvPr id="38" name="مربع نص 37"/>
          <p:cNvSpPr txBox="1"/>
          <p:nvPr/>
        </p:nvSpPr>
        <p:spPr>
          <a:xfrm>
            <a:off x="107504" y="5085184"/>
            <a:ext cx="900629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400" dirty="0" smtClean="0">
                <a:solidFill>
                  <a:srgbClr val="C00000"/>
                </a:solidFill>
                <a:cs typeface="Mohammad Head" pitchFamily="2" charset="-78"/>
              </a:rPr>
              <a:t>تكرار    أ=12       اذن  نسبة التكرار    12÷17× 100 =    70.85  لا يأخذ المستوى  (متفوق  )لأنه لم ينجز 95%</a:t>
            </a:r>
            <a:endParaRPr lang="ar-SA" sz="1600" dirty="0" smtClean="0">
              <a:solidFill>
                <a:srgbClr val="C00000"/>
              </a:solidFill>
              <a:cs typeface="Mohammad Head" pitchFamily="2" charset="-78"/>
            </a:endParaRPr>
          </a:p>
        </p:txBody>
      </p:sp>
      <p:sp>
        <p:nvSpPr>
          <p:cNvPr id="39" name="مربع نص 38"/>
          <p:cNvSpPr txBox="1"/>
          <p:nvPr/>
        </p:nvSpPr>
        <p:spPr>
          <a:xfrm>
            <a:off x="4998751" y="5589240"/>
            <a:ext cx="4109753"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400" dirty="0" smtClean="0">
                <a:solidFill>
                  <a:srgbClr val="C00000"/>
                </a:solidFill>
                <a:cs typeface="Mohammad Head" pitchFamily="2" charset="-78"/>
              </a:rPr>
              <a:t> تكرار     ب = 4  + تكرار    أ=12   المجموع =16</a:t>
            </a:r>
            <a:endParaRPr lang="ar-SA" sz="1600" dirty="0" smtClean="0">
              <a:solidFill>
                <a:srgbClr val="C00000"/>
              </a:solidFill>
              <a:cs typeface="Mohammad Head" pitchFamily="2" charset="-78"/>
            </a:endParaRPr>
          </a:p>
        </p:txBody>
      </p:sp>
      <p:sp>
        <p:nvSpPr>
          <p:cNvPr id="40" name="مربع نص 39"/>
          <p:cNvSpPr txBox="1"/>
          <p:nvPr/>
        </p:nvSpPr>
        <p:spPr>
          <a:xfrm>
            <a:off x="-77304" y="6093296"/>
            <a:ext cx="9257816" cy="830997"/>
          </a:xfrm>
          <a:prstGeom prst="rect">
            <a:avLst/>
          </a:prstGeom>
          <a:noFill/>
        </p:spPr>
        <p:txBody>
          <a:bodyPr wrap="square" rtlCol="1">
            <a:spAutoFit/>
          </a:bodyPr>
          <a:lstStyle/>
          <a:p>
            <a:r>
              <a:rPr lang="ar-SA" sz="2400" dirty="0">
                <a:solidFill>
                  <a:srgbClr val="C00000"/>
                </a:solidFill>
                <a:cs typeface="Mohammad Head" pitchFamily="2" charset="-78"/>
              </a:rPr>
              <a:t>ا </a:t>
            </a:r>
            <a:r>
              <a:rPr lang="ar-SA" sz="2400" dirty="0" err="1">
                <a:solidFill>
                  <a:srgbClr val="C00000"/>
                </a:solidFill>
                <a:cs typeface="Mohammad Head" pitchFamily="2" charset="-78"/>
              </a:rPr>
              <a:t>ذن</a:t>
            </a:r>
            <a:r>
              <a:rPr lang="ar-SA" sz="2400" dirty="0">
                <a:solidFill>
                  <a:srgbClr val="C00000"/>
                </a:solidFill>
                <a:cs typeface="Mohammad Head" pitchFamily="2" charset="-78"/>
              </a:rPr>
              <a:t>  نسبة التكرار    16÷17× 100 =    94.11     يأخذ المستوى   (متقدم )لأن نسبة الانجاز   للمتقدم      من 85%   الى   أقل من 95%</a:t>
            </a:r>
          </a:p>
        </p:txBody>
      </p:sp>
      <p:sp>
        <p:nvSpPr>
          <p:cNvPr id="24" name="مربع نص 23"/>
          <p:cNvSpPr txBox="1"/>
          <p:nvPr/>
        </p:nvSpPr>
        <p:spPr>
          <a:xfrm>
            <a:off x="1583668" y="2497352"/>
            <a:ext cx="6120680" cy="400110"/>
          </a:xfrm>
          <a:prstGeom prst="rect">
            <a:avLst/>
          </a:prstGeom>
          <a:solidFill>
            <a:schemeClr val="accent2">
              <a:lumMod val="60000"/>
              <a:lumOff val="40000"/>
            </a:schemeClr>
          </a:solidFill>
        </p:spPr>
        <p:txBody>
          <a:bodyPr wrap="square" rtlCol="1">
            <a:spAutoFit/>
          </a:bodyPr>
          <a:lstStyle/>
          <a:p>
            <a:pPr algn="ctr"/>
            <a:r>
              <a:rPr lang="ar-SA" sz="2000" dirty="0" smtClean="0">
                <a:cs typeface="Mohammad Head" pitchFamily="2" charset="-78"/>
              </a:rPr>
              <a:t>يحسب مستوى الطالب   بحساب التكرار</a:t>
            </a:r>
          </a:p>
        </p:txBody>
      </p:sp>
    </p:spTree>
    <p:extLst>
      <p:ext uri="{BB962C8B-B14F-4D97-AF65-F5344CB8AC3E}">
        <p14:creationId xmlns="" xmlns:p14="http://schemas.microsoft.com/office/powerpoint/2010/main" val="8777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1000"/>
                                        <p:tgtEl>
                                          <p:spTgt spid="38"/>
                                        </p:tgtEl>
                                      </p:cBhvr>
                                    </p:animEffect>
                                    <p:anim calcmode="lin" valueType="num">
                                      <p:cBhvr>
                                        <p:cTn id="14" dur="1000" fill="hold"/>
                                        <p:tgtEl>
                                          <p:spTgt spid="38"/>
                                        </p:tgtEl>
                                        <p:attrNameLst>
                                          <p:attrName>ppt_x</p:attrName>
                                        </p:attrNameLst>
                                      </p:cBhvr>
                                      <p:tavLst>
                                        <p:tav tm="0">
                                          <p:val>
                                            <p:strVal val="#ppt_x"/>
                                          </p:val>
                                        </p:tav>
                                        <p:tav tm="100000">
                                          <p:val>
                                            <p:strVal val="#ppt_x"/>
                                          </p:val>
                                        </p:tav>
                                      </p:tavLst>
                                    </p:anim>
                                    <p:anim calcmode="lin" valueType="num">
                                      <p:cBhvr>
                                        <p:cTn id="1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1000"/>
                                        <p:tgtEl>
                                          <p:spTgt spid="40"/>
                                        </p:tgtEl>
                                      </p:cBhvr>
                                    </p:animEffect>
                                    <p:anim calcmode="lin" valueType="num">
                                      <p:cBhvr>
                                        <p:cTn id="28" dur="1000" fill="hold"/>
                                        <p:tgtEl>
                                          <p:spTgt spid="40"/>
                                        </p:tgtEl>
                                        <p:attrNameLst>
                                          <p:attrName>ppt_x</p:attrName>
                                        </p:attrNameLst>
                                      </p:cBhvr>
                                      <p:tavLst>
                                        <p:tav tm="0">
                                          <p:val>
                                            <p:strVal val="#ppt_x"/>
                                          </p:val>
                                        </p:tav>
                                        <p:tav tm="100000">
                                          <p:val>
                                            <p:strVal val="#ppt_x"/>
                                          </p:val>
                                        </p:tav>
                                      </p:tavLst>
                                    </p:anim>
                                    <p:anim calcmode="lin" valueType="num">
                                      <p:cBhvr>
                                        <p:cTn id="2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6355"/>
            <a:ext cx="9144000" cy="5302105"/>
          </a:xfrm>
          <a:prstGeom prst="rect">
            <a:avLst/>
          </a:prstGeom>
        </p:spPr>
      </p:pic>
      <p:sp>
        <p:nvSpPr>
          <p:cNvPr id="14" name="مربع نص 13"/>
          <p:cNvSpPr txBox="1"/>
          <p:nvPr/>
        </p:nvSpPr>
        <p:spPr>
          <a:xfrm>
            <a:off x="4572000" y="3864147"/>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5" name="مربع نص 14"/>
          <p:cNvSpPr txBox="1"/>
          <p:nvPr/>
        </p:nvSpPr>
        <p:spPr>
          <a:xfrm>
            <a:off x="2411760" y="3852937"/>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6" name="مربع نص 15"/>
          <p:cNvSpPr txBox="1"/>
          <p:nvPr/>
        </p:nvSpPr>
        <p:spPr>
          <a:xfrm>
            <a:off x="6588224" y="3842831"/>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7" name="مربع نص 16"/>
          <p:cNvSpPr txBox="1"/>
          <p:nvPr/>
        </p:nvSpPr>
        <p:spPr>
          <a:xfrm>
            <a:off x="3059832" y="3873242"/>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8" name="مربع نص 17"/>
          <p:cNvSpPr txBox="1"/>
          <p:nvPr/>
        </p:nvSpPr>
        <p:spPr>
          <a:xfrm>
            <a:off x="3459539" y="3862547"/>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22" name="مربع نص 21"/>
          <p:cNvSpPr txBox="1"/>
          <p:nvPr/>
        </p:nvSpPr>
        <p:spPr>
          <a:xfrm>
            <a:off x="2699792" y="3861048"/>
            <a:ext cx="504056" cy="584775"/>
          </a:xfrm>
          <a:prstGeom prst="rect">
            <a:avLst/>
          </a:prstGeom>
          <a:noFill/>
        </p:spPr>
        <p:txBody>
          <a:bodyPr wrap="square" rtlCol="1">
            <a:spAutoFit/>
          </a:bodyPr>
          <a:lstStyle/>
          <a:p>
            <a:r>
              <a:rPr lang="ar-SA" sz="3200" dirty="0" smtClean="0">
                <a:solidFill>
                  <a:srgbClr val="FFC000"/>
                </a:solidFill>
                <a:cs typeface="Mohammad Head" pitchFamily="2" charset="-78"/>
              </a:rPr>
              <a:t>ج</a:t>
            </a:r>
            <a:endParaRPr lang="ar-SA" sz="3200" dirty="0">
              <a:solidFill>
                <a:srgbClr val="FFC000"/>
              </a:solidFill>
              <a:cs typeface="Mohammad Head" pitchFamily="2" charset="-78"/>
            </a:endParaRPr>
          </a:p>
        </p:txBody>
      </p:sp>
      <p:sp>
        <p:nvSpPr>
          <p:cNvPr id="23" name="مربع نص 22"/>
          <p:cNvSpPr txBox="1"/>
          <p:nvPr/>
        </p:nvSpPr>
        <p:spPr>
          <a:xfrm>
            <a:off x="6156176" y="3789040"/>
            <a:ext cx="504056" cy="584775"/>
          </a:xfrm>
          <a:prstGeom prst="rect">
            <a:avLst/>
          </a:prstGeom>
          <a:noFill/>
        </p:spPr>
        <p:txBody>
          <a:bodyPr wrap="square" rtlCol="1">
            <a:spAutoFit/>
          </a:bodyPr>
          <a:lstStyle/>
          <a:p>
            <a:r>
              <a:rPr lang="ar-SA" sz="3200" dirty="0" smtClean="0">
                <a:solidFill>
                  <a:srgbClr val="FFC000"/>
                </a:solidFill>
                <a:cs typeface="Mohammad Head" pitchFamily="2" charset="-78"/>
              </a:rPr>
              <a:t>ج</a:t>
            </a:r>
            <a:endParaRPr lang="ar-SA" sz="3200" dirty="0">
              <a:solidFill>
                <a:srgbClr val="FFC000"/>
              </a:solidFill>
              <a:cs typeface="Mohammad Head" pitchFamily="2" charset="-78"/>
            </a:endParaRPr>
          </a:p>
        </p:txBody>
      </p:sp>
      <p:sp>
        <p:nvSpPr>
          <p:cNvPr id="25" name="مربع نص 24"/>
          <p:cNvSpPr txBox="1"/>
          <p:nvPr/>
        </p:nvSpPr>
        <p:spPr>
          <a:xfrm>
            <a:off x="971600" y="3852337"/>
            <a:ext cx="504056" cy="584775"/>
          </a:xfrm>
          <a:prstGeom prst="rect">
            <a:avLst/>
          </a:prstGeom>
          <a:noFill/>
        </p:spPr>
        <p:txBody>
          <a:bodyPr wrap="square" rtlCol="1">
            <a:spAutoFit/>
          </a:bodyPr>
          <a:lstStyle/>
          <a:p>
            <a:r>
              <a:rPr lang="ar-SA" sz="3200" dirty="0" smtClean="0">
                <a:solidFill>
                  <a:srgbClr val="FFC000"/>
                </a:solidFill>
                <a:cs typeface="Mohammad Head" pitchFamily="2" charset="-78"/>
              </a:rPr>
              <a:t>ج</a:t>
            </a:r>
            <a:endParaRPr lang="ar-SA" sz="3200" dirty="0">
              <a:solidFill>
                <a:srgbClr val="FFC000"/>
              </a:solidFill>
              <a:cs typeface="Mohammad Head" pitchFamily="2" charset="-78"/>
            </a:endParaRPr>
          </a:p>
        </p:txBody>
      </p:sp>
      <p:sp>
        <p:nvSpPr>
          <p:cNvPr id="27" name="مربع نص 26"/>
          <p:cNvSpPr txBox="1"/>
          <p:nvPr/>
        </p:nvSpPr>
        <p:spPr>
          <a:xfrm>
            <a:off x="4308287" y="386909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8" name="مربع نص 27"/>
          <p:cNvSpPr txBox="1"/>
          <p:nvPr/>
        </p:nvSpPr>
        <p:spPr>
          <a:xfrm>
            <a:off x="5868144"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9" name="مربع نص 28"/>
          <p:cNvSpPr txBox="1"/>
          <p:nvPr/>
        </p:nvSpPr>
        <p:spPr>
          <a:xfrm>
            <a:off x="5126991" y="3866249"/>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0" name="مربع نص 29"/>
          <p:cNvSpPr txBox="1"/>
          <p:nvPr/>
        </p:nvSpPr>
        <p:spPr>
          <a:xfrm>
            <a:off x="7534561"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11" name="مربع نص 10"/>
          <p:cNvSpPr txBox="1"/>
          <p:nvPr/>
        </p:nvSpPr>
        <p:spPr>
          <a:xfrm>
            <a:off x="169168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6" name="مربع نص 35"/>
          <p:cNvSpPr txBox="1"/>
          <p:nvPr/>
        </p:nvSpPr>
        <p:spPr>
          <a:xfrm>
            <a:off x="385192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7" name="مربع نص 36"/>
          <p:cNvSpPr txBox="1"/>
          <p:nvPr/>
        </p:nvSpPr>
        <p:spPr>
          <a:xfrm>
            <a:off x="205172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8" name="مربع نص 37"/>
          <p:cNvSpPr txBox="1"/>
          <p:nvPr/>
        </p:nvSpPr>
        <p:spPr>
          <a:xfrm>
            <a:off x="709228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9" name="مربع نص 38"/>
          <p:cNvSpPr txBox="1"/>
          <p:nvPr/>
        </p:nvSpPr>
        <p:spPr>
          <a:xfrm>
            <a:off x="5364088" y="3861048"/>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40" name="مربع نص 39"/>
          <p:cNvSpPr txBox="1"/>
          <p:nvPr/>
        </p:nvSpPr>
        <p:spPr>
          <a:xfrm>
            <a:off x="1619672" y="4525089"/>
            <a:ext cx="6120680" cy="400110"/>
          </a:xfrm>
          <a:prstGeom prst="rect">
            <a:avLst/>
          </a:prstGeom>
          <a:solidFill>
            <a:schemeClr val="accent2">
              <a:lumMod val="60000"/>
              <a:lumOff val="40000"/>
            </a:schemeClr>
          </a:solidFill>
        </p:spPr>
        <p:txBody>
          <a:bodyPr wrap="square" rtlCol="1">
            <a:spAutoFit/>
          </a:bodyPr>
          <a:lstStyle/>
          <a:p>
            <a:pPr algn="ctr"/>
            <a:r>
              <a:rPr lang="ar-SA" sz="2000" dirty="0" smtClean="0">
                <a:cs typeface="Mohammad Head" pitchFamily="2" charset="-78"/>
              </a:rPr>
              <a:t>عدد المعايير= 17   معايير الحد الأدنى= 8     معايير غير الحد الأدنى= 9</a:t>
            </a:r>
          </a:p>
        </p:txBody>
      </p:sp>
      <p:sp>
        <p:nvSpPr>
          <p:cNvPr id="42" name="مربع نص 41"/>
          <p:cNvSpPr txBox="1"/>
          <p:nvPr/>
        </p:nvSpPr>
        <p:spPr>
          <a:xfrm>
            <a:off x="4280" y="5085184"/>
            <a:ext cx="900629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400" dirty="0" smtClean="0">
                <a:solidFill>
                  <a:srgbClr val="C00000"/>
                </a:solidFill>
                <a:cs typeface="Mohammad Head" pitchFamily="2" charset="-78"/>
              </a:rPr>
              <a:t>تكرار    أ=8       اذن  نسبة التكرار    8÷17× 100 =    47.05  لا يأخذ المستوى  (متفوق-متقدم -متمكن  )</a:t>
            </a:r>
            <a:endParaRPr lang="ar-SA" sz="1600" dirty="0" smtClean="0">
              <a:solidFill>
                <a:srgbClr val="C00000"/>
              </a:solidFill>
              <a:cs typeface="Mohammad Head" pitchFamily="2" charset="-78"/>
            </a:endParaRPr>
          </a:p>
        </p:txBody>
      </p:sp>
      <p:sp>
        <p:nvSpPr>
          <p:cNvPr id="43" name="مربع نص 42"/>
          <p:cNvSpPr txBox="1"/>
          <p:nvPr/>
        </p:nvSpPr>
        <p:spPr>
          <a:xfrm>
            <a:off x="4895527" y="5589240"/>
            <a:ext cx="4109753"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400" dirty="0" smtClean="0">
                <a:solidFill>
                  <a:srgbClr val="C00000"/>
                </a:solidFill>
                <a:cs typeface="Mohammad Head" pitchFamily="2" charset="-78"/>
              </a:rPr>
              <a:t>تكرار    أ=8   + تكرار     ب = 6        المجموع =14</a:t>
            </a:r>
            <a:endParaRPr lang="ar-SA" sz="1600" dirty="0" smtClean="0">
              <a:solidFill>
                <a:srgbClr val="C00000"/>
              </a:solidFill>
              <a:cs typeface="Mohammad Head" pitchFamily="2" charset="-78"/>
            </a:endParaRPr>
          </a:p>
        </p:txBody>
      </p:sp>
      <p:sp>
        <p:nvSpPr>
          <p:cNvPr id="44" name="مربع نص 43"/>
          <p:cNvSpPr txBox="1"/>
          <p:nvPr/>
        </p:nvSpPr>
        <p:spPr>
          <a:xfrm>
            <a:off x="-180528" y="6093296"/>
            <a:ext cx="9257816" cy="830997"/>
          </a:xfrm>
          <a:prstGeom prst="rect">
            <a:avLst/>
          </a:prstGeom>
          <a:noFill/>
        </p:spPr>
        <p:txBody>
          <a:bodyPr wrap="square" rtlCol="1">
            <a:spAutoFit/>
          </a:bodyPr>
          <a:lstStyle/>
          <a:p>
            <a:r>
              <a:rPr lang="ar-SA" sz="2400" dirty="0">
                <a:solidFill>
                  <a:srgbClr val="C00000"/>
                </a:solidFill>
                <a:cs typeface="Mohammad Head" pitchFamily="2" charset="-78"/>
              </a:rPr>
              <a:t>ا </a:t>
            </a:r>
            <a:r>
              <a:rPr lang="ar-SA" sz="2400" dirty="0" err="1">
                <a:solidFill>
                  <a:srgbClr val="C00000"/>
                </a:solidFill>
                <a:cs typeface="Mohammad Head" pitchFamily="2" charset="-78"/>
              </a:rPr>
              <a:t>ذن</a:t>
            </a:r>
            <a:r>
              <a:rPr lang="ar-SA" sz="2400" dirty="0">
                <a:solidFill>
                  <a:srgbClr val="C00000"/>
                </a:solidFill>
                <a:cs typeface="Mohammad Head" pitchFamily="2" charset="-78"/>
              </a:rPr>
              <a:t>  نسبة التكرار    </a:t>
            </a:r>
            <a:r>
              <a:rPr lang="ar-SA" sz="2400" dirty="0" smtClean="0">
                <a:solidFill>
                  <a:srgbClr val="C00000"/>
                </a:solidFill>
                <a:cs typeface="Mohammad Head" pitchFamily="2" charset="-78"/>
              </a:rPr>
              <a:t>14÷17</a:t>
            </a:r>
            <a:r>
              <a:rPr lang="ar-SA" sz="2400" dirty="0">
                <a:solidFill>
                  <a:srgbClr val="C00000"/>
                </a:solidFill>
                <a:cs typeface="Mohammad Head" pitchFamily="2" charset="-78"/>
              </a:rPr>
              <a:t>× 100 =    </a:t>
            </a:r>
            <a:r>
              <a:rPr lang="ar-SA" sz="2400" dirty="0" smtClean="0">
                <a:solidFill>
                  <a:srgbClr val="C00000"/>
                </a:solidFill>
                <a:cs typeface="Mohammad Head" pitchFamily="2" charset="-78"/>
              </a:rPr>
              <a:t>82.35  يأخذ </a:t>
            </a:r>
            <a:r>
              <a:rPr lang="ar-SA" sz="2400" dirty="0">
                <a:solidFill>
                  <a:srgbClr val="C00000"/>
                </a:solidFill>
                <a:cs typeface="Mohammad Head" pitchFamily="2" charset="-78"/>
              </a:rPr>
              <a:t>المستوى   </a:t>
            </a:r>
            <a:r>
              <a:rPr lang="ar-SA" sz="2400" dirty="0" smtClean="0">
                <a:solidFill>
                  <a:srgbClr val="C00000"/>
                </a:solidFill>
                <a:cs typeface="Mohammad Head" pitchFamily="2" charset="-78"/>
              </a:rPr>
              <a:t>(متمكن)لأن </a:t>
            </a:r>
            <a:r>
              <a:rPr lang="ar-SA" sz="2400" dirty="0">
                <a:solidFill>
                  <a:srgbClr val="C00000"/>
                </a:solidFill>
                <a:cs typeface="Mohammad Head" pitchFamily="2" charset="-78"/>
              </a:rPr>
              <a:t>نسبة الانجاز   </a:t>
            </a:r>
            <a:r>
              <a:rPr lang="ar-SA" sz="2400" dirty="0" smtClean="0">
                <a:solidFill>
                  <a:srgbClr val="C00000"/>
                </a:solidFill>
                <a:cs typeface="Mohammad Head" pitchFamily="2" charset="-78"/>
              </a:rPr>
              <a:t>للمتمكن من 75%   </a:t>
            </a:r>
            <a:r>
              <a:rPr lang="ar-SA" sz="2400" dirty="0">
                <a:solidFill>
                  <a:srgbClr val="C00000"/>
                </a:solidFill>
                <a:cs typeface="Mohammad Head" pitchFamily="2" charset="-78"/>
              </a:rPr>
              <a:t>الى   أقل من </a:t>
            </a:r>
            <a:r>
              <a:rPr lang="ar-SA" sz="2400" dirty="0" smtClean="0">
                <a:solidFill>
                  <a:srgbClr val="C00000"/>
                </a:solidFill>
                <a:cs typeface="Mohammad Head" pitchFamily="2" charset="-78"/>
              </a:rPr>
              <a:t>85%</a:t>
            </a:r>
            <a:endParaRPr lang="ar-SA" sz="2400" dirty="0">
              <a:solidFill>
                <a:srgbClr val="C00000"/>
              </a:solidFill>
              <a:cs typeface="Mohammad Head" pitchFamily="2" charset="-78"/>
            </a:endParaRPr>
          </a:p>
        </p:txBody>
      </p:sp>
      <p:sp>
        <p:nvSpPr>
          <p:cNvPr id="24" name="مربع نص 23"/>
          <p:cNvSpPr txBox="1"/>
          <p:nvPr/>
        </p:nvSpPr>
        <p:spPr>
          <a:xfrm>
            <a:off x="1583668" y="2497352"/>
            <a:ext cx="6120680" cy="400110"/>
          </a:xfrm>
          <a:prstGeom prst="rect">
            <a:avLst/>
          </a:prstGeom>
          <a:solidFill>
            <a:schemeClr val="accent2">
              <a:lumMod val="60000"/>
              <a:lumOff val="40000"/>
            </a:schemeClr>
          </a:solidFill>
        </p:spPr>
        <p:txBody>
          <a:bodyPr wrap="square" rtlCol="1">
            <a:spAutoFit/>
          </a:bodyPr>
          <a:lstStyle/>
          <a:p>
            <a:pPr algn="ctr"/>
            <a:r>
              <a:rPr lang="ar-SA" sz="2000" dirty="0" err="1" smtClean="0">
                <a:cs typeface="Mohammad Head" pitchFamily="2" charset="-78"/>
              </a:rPr>
              <a:t>تيحسب</a:t>
            </a:r>
            <a:r>
              <a:rPr lang="ar-SA" sz="2000" dirty="0" smtClean="0">
                <a:cs typeface="Mohammad Head" pitchFamily="2" charset="-78"/>
              </a:rPr>
              <a:t> مستوى الطالب   بحساب التكرار</a:t>
            </a:r>
          </a:p>
        </p:txBody>
      </p:sp>
    </p:spTree>
    <p:extLst>
      <p:ext uri="{BB962C8B-B14F-4D97-AF65-F5344CB8AC3E}">
        <p14:creationId xmlns="" xmlns:p14="http://schemas.microsoft.com/office/powerpoint/2010/main" val="174457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1000"/>
                                        <p:tgtEl>
                                          <p:spTgt spid="42"/>
                                        </p:tgtEl>
                                      </p:cBhvr>
                                    </p:animEffect>
                                    <p:anim calcmode="lin" valueType="num">
                                      <p:cBhvr>
                                        <p:cTn id="14" dur="1000" fill="hold"/>
                                        <p:tgtEl>
                                          <p:spTgt spid="42"/>
                                        </p:tgtEl>
                                        <p:attrNameLst>
                                          <p:attrName>ppt_x</p:attrName>
                                        </p:attrNameLst>
                                      </p:cBhvr>
                                      <p:tavLst>
                                        <p:tav tm="0">
                                          <p:val>
                                            <p:strVal val="#ppt_x"/>
                                          </p:val>
                                        </p:tav>
                                        <p:tav tm="100000">
                                          <p:val>
                                            <p:strVal val="#ppt_x"/>
                                          </p:val>
                                        </p:tav>
                                      </p:tavLst>
                                    </p:anim>
                                    <p:anim calcmode="lin" valueType="num">
                                      <p:cBhvr>
                                        <p:cTn id="15"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fade">
                                      <p:cBhvr>
                                        <p:cTn id="20" dur="1000"/>
                                        <p:tgtEl>
                                          <p:spTgt spid="43"/>
                                        </p:tgtEl>
                                      </p:cBhvr>
                                    </p:animEffect>
                                    <p:anim calcmode="lin" valueType="num">
                                      <p:cBhvr>
                                        <p:cTn id="21" dur="1000" fill="hold"/>
                                        <p:tgtEl>
                                          <p:spTgt spid="43"/>
                                        </p:tgtEl>
                                        <p:attrNameLst>
                                          <p:attrName>ppt_x</p:attrName>
                                        </p:attrNameLst>
                                      </p:cBhvr>
                                      <p:tavLst>
                                        <p:tav tm="0">
                                          <p:val>
                                            <p:strVal val="#ppt_x"/>
                                          </p:val>
                                        </p:tav>
                                        <p:tav tm="100000">
                                          <p:val>
                                            <p:strVal val="#ppt_x"/>
                                          </p:val>
                                        </p:tav>
                                      </p:tavLst>
                                    </p:anim>
                                    <p:anim calcmode="lin" valueType="num">
                                      <p:cBhvr>
                                        <p:cTn id="22"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1000"/>
                                        <p:tgtEl>
                                          <p:spTgt spid="44"/>
                                        </p:tgtEl>
                                      </p:cBhvr>
                                    </p:animEffect>
                                    <p:anim calcmode="lin" valueType="num">
                                      <p:cBhvr>
                                        <p:cTn id="28" dur="1000" fill="hold"/>
                                        <p:tgtEl>
                                          <p:spTgt spid="44"/>
                                        </p:tgtEl>
                                        <p:attrNameLst>
                                          <p:attrName>ppt_x</p:attrName>
                                        </p:attrNameLst>
                                      </p:cBhvr>
                                      <p:tavLst>
                                        <p:tav tm="0">
                                          <p:val>
                                            <p:strVal val="#ppt_x"/>
                                          </p:val>
                                        </p:tav>
                                        <p:tav tm="100000">
                                          <p:val>
                                            <p:strVal val="#ppt_x"/>
                                          </p:val>
                                        </p:tav>
                                      </p:tavLst>
                                    </p:anim>
                                    <p:anim calcmode="lin" valueType="num">
                                      <p:cBhvr>
                                        <p:cTn id="29"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6355"/>
            <a:ext cx="9144000" cy="5302105"/>
          </a:xfrm>
          <a:prstGeom prst="rect">
            <a:avLst/>
          </a:prstGeom>
        </p:spPr>
      </p:pic>
      <p:sp>
        <p:nvSpPr>
          <p:cNvPr id="10" name="مربع نص 9"/>
          <p:cNvSpPr txBox="1"/>
          <p:nvPr/>
        </p:nvSpPr>
        <p:spPr>
          <a:xfrm>
            <a:off x="7049820" y="3861048"/>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5" name="مربع نص 14"/>
          <p:cNvSpPr txBox="1"/>
          <p:nvPr/>
        </p:nvSpPr>
        <p:spPr>
          <a:xfrm>
            <a:off x="2411760" y="3852937"/>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7" name="مربع نص 16"/>
          <p:cNvSpPr txBox="1"/>
          <p:nvPr/>
        </p:nvSpPr>
        <p:spPr>
          <a:xfrm>
            <a:off x="3059832" y="3873242"/>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25" name="مربع نص 24"/>
          <p:cNvSpPr txBox="1"/>
          <p:nvPr/>
        </p:nvSpPr>
        <p:spPr>
          <a:xfrm>
            <a:off x="1115616" y="3852337"/>
            <a:ext cx="504056" cy="584775"/>
          </a:xfrm>
          <a:prstGeom prst="rect">
            <a:avLst/>
          </a:prstGeom>
          <a:noFill/>
        </p:spPr>
        <p:txBody>
          <a:bodyPr wrap="square" rtlCol="1">
            <a:spAutoFit/>
          </a:bodyPr>
          <a:lstStyle/>
          <a:p>
            <a:r>
              <a:rPr lang="ar-SA" sz="3200" dirty="0" smtClean="0">
                <a:solidFill>
                  <a:schemeClr val="tx1">
                    <a:lumMod val="50000"/>
                    <a:lumOff val="50000"/>
                  </a:schemeClr>
                </a:solidFill>
                <a:cs typeface="Mohammad Head" pitchFamily="2" charset="-78"/>
              </a:rPr>
              <a:t>هـ</a:t>
            </a:r>
            <a:endParaRPr lang="ar-SA" sz="3200" dirty="0">
              <a:solidFill>
                <a:schemeClr val="tx1">
                  <a:lumMod val="50000"/>
                  <a:lumOff val="50000"/>
                </a:schemeClr>
              </a:solidFill>
              <a:cs typeface="Mohammad Head" pitchFamily="2" charset="-78"/>
            </a:endParaRPr>
          </a:p>
        </p:txBody>
      </p:sp>
      <p:sp>
        <p:nvSpPr>
          <p:cNvPr id="27" name="مربع نص 26"/>
          <p:cNvSpPr txBox="1"/>
          <p:nvPr/>
        </p:nvSpPr>
        <p:spPr>
          <a:xfrm>
            <a:off x="4308287" y="386909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8" name="مربع نص 27"/>
          <p:cNvSpPr txBox="1"/>
          <p:nvPr/>
        </p:nvSpPr>
        <p:spPr>
          <a:xfrm>
            <a:off x="5868144"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9" name="مربع نص 28"/>
          <p:cNvSpPr txBox="1"/>
          <p:nvPr/>
        </p:nvSpPr>
        <p:spPr>
          <a:xfrm>
            <a:off x="5126991" y="3866249"/>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0" name="مربع نص 29"/>
          <p:cNvSpPr txBox="1"/>
          <p:nvPr/>
        </p:nvSpPr>
        <p:spPr>
          <a:xfrm>
            <a:off x="7534561"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11" name="مربع نص 10"/>
          <p:cNvSpPr txBox="1"/>
          <p:nvPr/>
        </p:nvSpPr>
        <p:spPr>
          <a:xfrm>
            <a:off x="169168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6" name="مربع نص 35"/>
          <p:cNvSpPr txBox="1"/>
          <p:nvPr/>
        </p:nvSpPr>
        <p:spPr>
          <a:xfrm>
            <a:off x="385192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7" name="مربع نص 36"/>
          <p:cNvSpPr txBox="1"/>
          <p:nvPr/>
        </p:nvSpPr>
        <p:spPr>
          <a:xfrm>
            <a:off x="205172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1" name="مربع نص 20"/>
          <p:cNvSpPr txBox="1"/>
          <p:nvPr/>
        </p:nvSpPr>
        <p:spPr>
          <a:xfrm>
            <a:off x="2843808"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6" name="مربع نص 25"/>
          <p:cNvSpPr txBox="1"/>
          <p:nvPr/>
        </p:nvSpPr>
        <p:spPr>
          <a:xfrm>
            <a:off x="6660232"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1" name="مربع نص 30"/>
          <p:cNvSpPr txBox="1"/>
          <p:nvPr/>
        </p:nvSpPr>
        <p:spPr>
          <a:xfrm>
            <a:off x="5436096"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2" name="مربع نص 31"/>
          <p:cNvSpPr txBox="1"/>
          <p:nvPr/>
        </p:nvSpPr>
        <p:spPr>
          <a:xfrm>
            <a:off x="3419872"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3" name="مربع نص 32"/>
          <p:cNvSpPr txBox="1"/>
          <p:nvPr/>
        </p:nvSpPr>
        <p:spPr>
          <a:xfrm>
            <a:off x="4644008"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4" name="مربع نص 33"/>
          <p:cNvSpPr txBox="1"/>
          <p:nvPr/>
        </p:nvSpPr>
        <p:spPr>
          <a:xfrm>
            <a:off x="6228184" y="3861048"/>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35" name="مربع نص 34"/>
          <p:cNvSpPr txBox="1"/>
          <p:nvPr/>
        </p:nvSpPr>
        <p:spPr>
          <a:xfrm>
            <a:off x="1475656" y="4581128"/>
            <a:ext cx="6120680" cy="400110"/>
          </a:xfrm>
          <a:prstGeom prst="rect">
            <a:avLst/>
          </a:prstGeom>
          <a:solidFill>
            <a:schemeClr val="accent2">
              <a:lumMod val="60000"/>
              <a:lumOff val="40000"/>
            </a:schemeClr>
          </a:solidFill>
        </p:spPr>
        <p:txBody>
          <a:bodyPr wrap="square" rtlCol="1">
            <a:spAutoFit/>
          </a:bodyPr>
          <a:lstStyle/>
          <a:p>
            <a:pPr algn="ctr"/>
            <a:r>
              <a:rPr lang="ar-SA" sz="2000" dirty="0" smtClean="0">
                <a:cs typeface="Mohammad Head" pitchFamily="2" charset="-78"/>
              </a:rPr>
              <a:t>عدد المعايير= 17   معايير الحد الأدنى= 8     معايير غير الحد الأدنى= 9</a:t>
            </a:r>
          </a:p>
        </p:txBody>
      </p:sp>
      <p:sp>
        <p:nvSpPr>
          <p:cNvPr id="38" name="مربع نص 37"/>
          <p:cNvSpPr txBox="1"/>
          <p:nvPr/>
        </p:nvSpPr>
        <p:spPr>
          <a:xfrm>
            <a:off x="1871700" y="5537519"/>
            <a:ext cx="6939735"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400" dirty="0" smtClean="0">
                <a:solidFill>
                  <a:srgbClr val="C00000"/>
                </a:solidFill>
                <a:cs typeface="Mohammad Head" pitchFamily="2" charset="-78"/>
              </a:rPr>
              <a:t>الطالب لم يتقن المادة  لأنه اخفق في أحد معايير الحد الأدنى</a:t>
            </a:r>
            <a:endParaRPr lang="ar-SA" sz="1600" dirty="0" smtClean="0">
              <a:solidFill>
                <a:srgbClr val="C00000"/>
              </a:solidFill>
              <a:cs typeface="Mohammad Head" pitchFamily="2" charset="-78"/>
            </a:endParaRPr>
          </a:p>
        </p:txBody>
      </p:sp>
      <p:sp>
        <p:nvSpPr>
          <p:cNvPr id="22" name="مربع نص 21"/>
          <p:cNvSpPr txBox="1"/>
          <p:nvPr/>
        </p:nvSpPr>
        <p:spPr>
          <a:xfrm>
            <a:off x="1583668" y="2497352"/>
            <a:ext cx="6120680" cy="400110"/>
          </a:xfrm>
          <a:prstGeom prst="rect">
            <a:avLst/>
          </a:prstGeom>
          <a:solidFill>
            <a:schemeClr val="accent2">
              <a:lumMod val="60000"/>
              <a:lumOff val="40000"/>
            </a:schemeClr>
          </a:solidFill>
        </p:spPr>
        <p:txBody>
          <a:bodyPr wrap="square" rtlCol="1">
            <a:spAutoFit/>
          </a:bodyPr>
          <a:lstStyle/>
          <a:p>
            <a:pPr algn="ctr"/>
            <a:r>
              <a:rPr lang="ar-SA" sz="2000" dirty="0" smtClean="0">
                <a:cs typeface="Mohammad Head" pitchFamily="2" charset="-78"/>
              </a:rPr>
              <a:t>يحسب مستوى الطالب   بحساب التكرار</a:t>
            </a:r>
          </a:p>
        </p:txBody>
      </p:sp>
    </p:spTree>
    <p:extLst>
      <p:ext uri="{BB962C8B-B14F-4D97-AF65-F5344CB8AC3E}">
        <p14:creationId xmlns="" xmlns:p14="http://schemas.microsoft.com/office/powerpoint/2010/main" val="317245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1000"/>
                                        <p:tgtEl>
                                          <p:spTgt spid="38"/>
                                        </p:tgtEl>
                                      </p:cBhvr>
                                    </p:animEffect>
                                    <p:anim calcmode="lin" valueType="num">
                                      <p:cBhvr>
                                        <p:cTn id="14" dur="1000" fill="hold"/>
                                        <p:tgtEl>
                                          <p:spTgt spid="38"/>
                                        </p:tgtEl>
                                        <p:attrNameLst>
                                          <p:attrName>ppt_x</p:attrName>
                                        </p:attrNameLst>
                                      </p:cBhvr>
                                      <p:tavLst>
                                        <p:tav tm="0">
                                          <p:val>
                                            <p:strVal val="#ppt_x"/>
                                          </p:val>
                                        </p:tav>
                                        <p:tav tm="100000">
                                          <p:val>
                                            <p:strVal val="#ppt_x"/>
                                          </p:val>
                                        </p:tav>
                                      </p:tavLst>
                                    </p:anim>
                                    <p:anim calcmode="lin" valueType="num">
                                      <p:cBhvr>
                                        <p:cTn id="1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6355"/>
            <a:ext cx="9144000" cy="5302105"/>
          </a:xfrm>
          <a:prstGeom prst="rect">
            <a:avLst/>
          </a:prstGeom>
        </p:spPr>
      </p:pic>
      <p:sp>
        <p:nvSpPr>
          <p:cNvPr id="14" name="مربع نص 13"/>
          <p:cNvSpPr txBox="1"/>
          <p:nvPr/>
        </p:nvSpPr>
        <p:spPr>
          <a:xfrm>
            <a:off x="4572000" y="3864147"/>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5" name="مربع نص 14"/>
          <p:cNvSpPr txBox="1"/>
          <p:nvPr/>
        </p:nvSpPr>
        <p:spPr>
          <a:xfrm>
            <a:off x="2411760" y="3852937"/>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6" name="مربع نص 15"/>
          <p:cNvSpPr txBox="1"/>
          <p:nvPr/>
        </p:nvSpPr>
        <p:spPr>
          <a:xfrm>
            <a:off x="6588224" y="3842831"/>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7" name="مربع نص 16"/>
          <p:cNvSpPr txBox="1"/>
          <p:nvPr/>
        </p:nvSpPr>
        <p:spPr>
          <a:xfrm>
            <a:off x="3059832" y="3873242"/>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8" name="مربع نص 17"/>
          <p:cNvSpPr txBox="1"/>
          <p:nvPr/>
        </p:nvSpPr>
        <p:spPr>
          <a:xfrm>
            <a:off x="3459539" y="3862547"/>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22" name="مربع نص 21"/>
          <p:cNvSpPr txBox="1"/>
          <p:nvPr/>
        </p:nvSpPr>
        <p:spPr>
          <a:xfrm>
            <a:off x="2771800" y="3861048"/>
            <a:ext cx="504056" cy="584775"/>
          </a:xfrm>
          <a:prstGeom prst="rect">
            <a:avLst/>
          </a:prstGeom>
          <a:noFill/>
        </p:spPr>
        <p:txBody>
          <a:bodyPr wrap="square" rtlCol="1">
            <a:spAutoFit/>
          </a:bodyPr>
          <a:lstStyle/>
          <a:p>
            <a:r>
              <a:rPr lang="ar-SA" sz="3200" dirty="0" smtClean="0">
                <a:solidFill>
                  <a:schemeClr val="tx1">
                    <a:lumMod val="50000"/>
                    <a:lumOff val="50000"/>
                  </a:schemeClr>
                </a:solidFill>
                <a:cs typeface="Mohammad Head" pitchFamily="2" charset="-78"/>
              </a:rPr>
              <a:t>هـ</a:t>
            </a:r>
            <a:endParaRPr lang="ar-SA" sz="3200" dirty="0">
              <a:solidFill>
                <a:schemeClr val="tx1">
                  <a:lumMod val="50000"/>
                  <a:lumOff val="50000"/>
                </a:schemeClr>
              </a:solidFill>
              <a:cs typeface="Mohammad Head" pitchFamily="2" charset="-78"/>
            </a:endParaRPr>
          </a:p>
        </p:txBody>
      </p:sp>
      <p:sp>
        <p:nvSpPr>
          <p:cNvPr id="23" name="مربع نص 22"/>
          <p:cNvSpPr txBox="1"/>
          <p:nvPr/>
        </p:nvSpPr>
        <p:spPr>
          <a:xfrm>
            <a:off x="6156176" y="3789040"/>
            <a:ext cx="504056" cy="584775"/>
          </a:xfrm>
          <a:prstGeom prst="rect">
            <a:avLst/>
          </a:prstGeom>
          <a:noFill/>
        </p:spPr>
        <p:txBody>
          <a:bodyPr wrap="square" rtlCol="1">
            <a:spAutoFit/>
          </a:bodyPr>
          <a:lstStyle/>
          <a:p>
            <a:r>
              <a:rPr lang="ar-SA" sz="3200" dirty="0" smtClean="0">
                <a:solidFill>
                  <a:srgbClr val="FFC000"/>
                </a:solidFill>
                <a:cs typeface="Mohammad Head" pitchFamily="2" charset="-78"/>
              </a:rPr>
              <a:t>ج</a:t>
            </a:r>
            <a:endParaRPr lang="ar-SA" sz="3200" dirty="0">
              <a:solidFill>
                <a:srgbClr val="FFC000"/>
              </a:solidFill>
              <a:cs typeface="Mohammad Head" pitchFamily="2" charset="-78"/>
            </a:endParaRPr>
          </a:p>
        </p:txBody>
      </p:sp>
      <p:sp>
        <p:nvSpPr>
          <p:cNvPr id="25" name="مربع نص 24"/>
          <p:cNvSpPr txBox="1"/>
          <p:nvPr/>
        </p:nvSpPr>
        <p:spPr>
          <a:xfrm>
            <a:off x="971600" y="3852337"/>
            <a:ext cx="504056" cy="584775"/>
          </a:xfrm>
          <a:prstGeom prst="rect">
            <a:avLst/>
          </a:prstGeom>
          <a:noFill/>
        </p:spPr>
        <p:txBody>
          <a:bodyPr wrap="square" rtlCol="1">
            <a:spAutoFit/>
          </a:bodyPr>
          <a:lstStyle/>
          <a:p>
            <a:r>
              <a:rPr lang="ar-SA" sz="3200" dirty="0" smtClean="0">
                <a:solidFill>
                  <a:srgbClr val="FFC000"/>
                </a:solidFill>
                <a:cs typeface="Mohammad Head" pitchFamily="2" charset="-78"/>
              </a:rPr>
              <a:t>ج</a:t>
            </a:r>
            <a:endParaRPr lang="ar-SA" sz="3200" dirty="0">
              <a:solidFill>
                <a:srgbClr val="FFC000"/>
              </a:solidFill>
              <a:cs typeface="Mohammad Head" pitchFamily="2" charset="-78"/>
            </a:endParaRPr>
          </a:p>
        </p:txBody>
      </p:sp>
      <p:sp>
        <p:nvSpPr>
          <p:cNvPr id="28" name="مربع نص 27"/>
          <p:cNvSpPr txBox="1"/>
          <p:nvPr/>
        </p:nvSpPr>
        <p:spPr>
          <a:xfrm>
            <a:off x="5868144"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9" name="مربع نص 28"/>
          <p:cNvSpPr txBox="1"/>
          <p:nvPr/>
        </p:nvSpPr>
        <p:spPr>
          <a:xfrm>
            <a:off x="5126991" y="3866249"/>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0" name="مربع نص 29"/>
          <p:cNvSpPr txBox="1"/>
          <p:nvPr/>
        </p:nvSpPr>
        <p:spPr>
          <a:xfrm>
            <a:off x="7534561"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11" name="مربع نص 10"/>
          <p:cNvSpPr txBox="1"/>
          <p:nvPr/>
        </p:nvSpPr>
        <p:spPr>
          <a:xfrm>
            <a:off x="169168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6" name="مربع نص 35"/>
          <p:cNvSpPr txBox="1"/>
          <p:nvPr/>
        </p:nvSpPr>
        <p:spPr>
          <a:xfrm>
            <a:off x="385192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7" name="مربع نص 36"/>
          <p:cNvSpPr txBox="1"/>
          <p:nvPr/>
        </p:nvSpPr>
        <p:spPr>
          <a:xfrm>
            <a:off x="205172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8" name="مربع نص 37"/>
          <p:cNvSpPr txBox="1"/>
          <p:nvPr/>
        </p:nvSpPr>
        <p:spPr>
          <a:xfrm>
            <a:off x="709228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9" name="مربع نص 38"/>
          <p:cNvSpPr txBox="1"/>
          <p:nvPr/>
        </p:nvSpPr>
        <p:spPr>
          <a:xfrm>
            <a:off x="5364088" y="3861048"/>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40" name="مربع نص 39"/>
          <p:cNvSpPr txBox="1"/>
          <p:nvPr/>
        </p:nvSpPr>
        <p:spPr>
          <a:xfrm>
            <a:off x="1619672" y="4525089"/>
            <a:ext cx="6120680" cy="400110"/>
          </a:xfrm>
          <a:prstGeom prst="rect">
            <a:avLst/>
          </a:prstGeom>
          <a:solidFill>
            <a:schemeClr val="accent2">
              <a:lumMod val="60000"/>
              <a:lumOff val="40000"/>
            </a:schemeClr>
          </a:solidFill>
        </p:spPr>
        <p:txBody>
          <a:bodyPr wrap="square" rtlCol="1">
            <a:spAutoFit/>
          </a:bodyPr>
          <a:lstStyle/>
          <a:p>
            <a:pPr algn="ctr"/>
            <a:r>
              <a:rPr lang="ar-SA" sz="2000" dirty="0" smtClean="0">
                <a:cs typeface="Mohammad Head" pitchFamily="2" charset="-78"/>
              </a:rPr>
              <a:t>عدد المعايير= 17   معايير الحد الأدنى= 8     معايير غير الحد الأدنى= 9</a:t>
            </a:r>
          </a:p>
        </p:txBody>
      </p:sp>
      <p:sp>
        <p:nvSpPr>
          <p:cNvPr id="42" name="مربع نص 41"/>
          <p:cNvSpPr txBox="1"/>
          <p:nvPr/>
        </p:nvSpPr>
        <p:spPr>
          <a:xfrm>
            <a:off x="4280" y="5085184"/>
            <a:ext cx="900629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400" dirty="0" smtClean="0">
                <a:solidFill>
                  <a:srgbClr val="C00000"/>
                </a:solidFill>
                <a:cs typeface="Mohammad Head" pitchFamily="2" charset="-78"/>
              </a:rPr>
              <a:t>تكرار    أ=7       اذن  نسبة التكرار    7÷17× 100 =    41.17  لا يأخذ المستوى  (متفوق-متقدم -متمكن  )</a:t>
            </a:r>
            <a:endParaRPr lang="ar-SA" sz="1600" dirty="0" smtClean="0">
              <a:solidFill>
                <a:srgbClr val="C00000"/>
              </a:solidFill>
              <a:cs typeface="Mohammad Head" pitchFamily="2" charset="-78"/>
            </a:endParaRPr>
          </a:p>
        </p:txBody>
      </p:sp>
      <p:sp>
        <p:nvSpPr>
          <p:cNvPr id="43" name="مربع نص 42"/>
          <p:cNvSpPr txBox="1"/>
          <p:nvPr/>
        </p:nvSpPr>
        <p:spPr>
          <a:xfrm>
            <a:off x="4895527" y="5589240"/>
            <a:ext cx="4109753"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400" dirty="0" smtClean="0">
                <a:solidFill>
                  <a:srgbClr val="C00000"/>
                </a:solidFill>
                <a:cs typeface="Mohammad Head" pitchFamily="2" charset="-78"/>
              </a:rPr>
              <a:t>تكرار    أ=7   + تكرار     ب = 6        المجموع =13</a:t>
            </a:r>
            <a:endParaRPr lang="ar-SA" sz="1600" dirty="0" smtClean="0">
              <a:solidFill>
                <a:srgbClr val="C00000"/>
              </a:solidFill>
              <a:cs typeface="Mohammad Head" pitchFamily="2" charset="-78"/>
            </a:endParaRPr>
          </a:p>
        </p:txBody>
      </p:sp>
      <p:sp>
        <p:nvSpPr>
          <p:cNvPr id="44" name="مربع نص 43"/>
          <p:cNvSpPr txBox="1"/>
          <p:nvPr/>
        </p:nvSpPr>
        <p:spPr>
          <a:xfrm>
            <a:off x="-180528" y="6093296"/>
            <a:ext cx="9257816" cy="830997"/>
          </a:xfrm>
          <a:prstGeom prst="rect">
            <a:avLst/>
          </a:prstGeom>
          <a:noFill/>
        </p:spPr>
        <p:txBody>
          <a:bodyPr wrap="square" rtlCol="1">
            <a:spAutoFit/>
          </a:bodyPr>
          <a:lstStyle/>
          <a:p>
            <a:r>
              <a:rPr lang="ar-SA" sz="2400" dirty="0">
                <a:solidFill>
                  <a:srgbClr val="C00000"/>
                </a:solidFill>
                <a:cs typeface="Mohammad Head" pitchFamily="2" charset="-78"/>
              </a:rPr>
              <a:t>ا </a:t>
            </a:r>
            <a:r>
              <a:rPr lang="ar-SA" sz="2400" dirty="0" err="1">
                <a:solidFill>
                  <a:srgbClr val="C00000"/>
                </a:solidFill>
                <a:cs typeface="Mohammad Head" pitchFamily="2" charset="-78"/>
              </a:rPr>
              <a:t>ذن</a:t>
            </a:r>
            <a:r>
              <a:rPr lang="ar-SA" sz="2400" dirty="0">
                <a:solidFill>
                  <a:srgbClr val="C00000"/>
                </a:solidFill>
                <a:cs typeface="Mohammad Head" pitchFamily="2" charset="-78"/>
              </a:rPr>
              <a:t>  نسبة التكرار    </a:t>
            </a:r>
            <a:r>
              <a:rPr lang="ar-SA" sz="2400" dirty="0" smtClean="0">
                <a:solidFill>
                  <a:srgbClr val="C00000"/>
                </a:solidFill>
                <a:cs typeface="Mohammad Head" pitchFamily="2" charset="-78"/>
              </a:rPr>
              <a:t>13÷17</a:t>
            </a:r>
            <a:r>
              <a:rPr lang="ar-SA" sz="2400" dirty="0">
                <a:solidFill>
                  <a:srgbClr val="C00000"/>
                </a:solidFill>
                <a:cs typeface="Mohammad Head" pitchFamily="2" charset="-78"/>
              </a:rPr>
              <a:t>× 100 =    </a:t>
            </a:r>
            <a:r>
              <a:rPr lang="ar-SA" sz="2400" dirty="0" smtClean="0">
                <a:solidFill>
                  <a:srgbClr val="C00000"/>
                </a:solidFill>
                <a:cs typeface="Mohammad Head" pitchFamily="2" charset="-78"/>
              </a:rPr>
              <a:t>76.47  يأخذ </a:t>
            </a:r>
            <a:r>
              <a:rPr lang="ar-SA" sz="2400" dirty="0">
                <a:solidFill>
                  <a:srgbClr val="C00000"/>
                </a:solidFill>
                <a:cs typeface="Mohammad Head" pitchFamily="2" charset="-78"/>
              </a:rPr>
              <a:t>المستوى   </a:t>
            </a:r>
            <a:r>
              <a:rPr lang="ar-SA" sz="2400" dirty="0" smtClean="0">
                <a:solidFill>
                  <a:srgbClr val="C00000"/>
                </a:solidFill>
                <a:cs typeface="Mohammad Head" pitchFamily="2" charset="-78"/>
              </a:rPr>
              <a:t>(متمكن)لأن </a:t>
            </a:r>
            <a:r>
              <a:rPr lang="ar-SA" sz="2400" dirty="0">
                <a:solidFill>
                  <a:srgbClr val="C00000"/>
                </a:solidFill>
                <a:cs typeface="Mohammad Head" pitchFamily="2" charset="-78"/>
              </a:rPr>
              <a:t>نسبة الانجاز   </a:t>
            </a:r>
            <a:r>
              <a:rPr lang="ar-SA" sz="2400" dirty="0" smtClean="0">
                <a:solidFill>
                  <a:srgbClr val="C00000"/>
                </a:solidFill>
                <a:cs typeface="Mohammad Head" pitchFamily="2" charset="-78"/>
              </a:rPr>
              <a:t>للمتمكن من 75%   </a:t>
            </a:r>
            <a:r>
              <a:rPr lang="ar-SA" sz="2400" dirty="0">
                <a:solidFill>
                  <a:srgbClr val="C00000"/>
                </a:solidFill>
                <a:cs typeface="Mohammad Head" pitchFamily="2" charset="-78"/>
              </a:rPr>
              <a:t>الى   أقل من </a:t>
            </a:r>
            <a:r>
              <a:rPr lang="ar-SA" sz="2400" dirty="0" smtClean="0">
                <a:solidFill>
                  <a:srgbClr val="C00000"/>
                </a:solidFill>
                <a:cs typeface="Mohammad Head" pitchFamily="2" charset="-78"/>
              </a:rPr>
              <a:t>85%</a:t>
            </a:r>
            <a:endParaRPr lang="ar-SA" sz="2400" dirty="0">
              <a:solidFill>
                <a:srgbClr val="C00000"/>
              </a:solidFill>
              <a:cs typeface="Mohammad Head" pitchFamily="2" charset="-78"/>
            </a:endParaRPr>
          </a:p>
        </p:txBody>
      </p:sp>
      <p:sp>
        <p:nvSpPr>
          <p:cNvPr id="26" name="مربع نص 25"/>
          <p:cNvSpPr txBox="1"/>
          <p:nvPr/>
        </p:nvSpPr>
        <p:spPr>
          <a:xfrm>
            <a:off x="4139952" y="3924345"/>
            <a:ext cx="504056" cy="584775"/>
          </a:xfrm>
          <a:prstGeom prst="rect">
            <a:avLst/>
          </a:prstGeom>
          <a:noFill/>
        </p:spPr>
        <p:txBody>
          <a:bodyPr wrap="square" rtlCol="1">
            <a:spAutoFit/>
          </a:bodyPr>
          <a:lstStyle/>
          <a:p>
            <a:r>
              <a:rPr lang="ar-SA" sz="3200" dirty="0" smtClean="0">
                <a:solidFill>
                  <a:schemeClr val="tx1">
                    <a:lumMod val="50000"/>
                    <a:lumOff val="50000"/>
                  </a:schemeClr>
                </a:solidFill>
                <a:cs typeface="Mohammad Head" pitchFamily="2" charset="-78"/>
              </a:rPr>
              <a:t>هـ</a:t>
            </a:r>
            <a:endParaRPr lang="ar-SA" sz="3200" dirty="0">
              <a:solidFill>
                <a:schemeClr val="tx1">
                  <a:lumMod val="50000"/>
                  <a:lumOff val="50000"/>
                </a:schemeClr>
              </a:solidFill>
              <a:cs typeface="Mohammad Head" pitchFamily="2" charset="-78"/>
            </a:endParaRPr>
          </a:p>
        </p:txBody>
      </p:sp>
    </p:spTree>
    <p:extLst>
      <p:ext uri="{BB962C8B-B14F-4D97-AF65-F5344CB8AC3E}">
        <p14:creationId xmlns="" xmlns:p14="http://schemas.microsoft.com/office/powerpoint/2010/main" val="297250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1000"/>
                                        <p:tgtEl>
                                          <p:spTgt spid="43"/>
                                        </p:tgtEl>
                                      </p:cBhvr>
                                    </p:animEffect>
                                    <p:anim calcmode="lin" valueType="num">
                                      <p:cBhvr>
                                        <p:cTn id="15" dur="1000" fill="hold"/>
                                        <p:tgtEl>
                                          <p:spTgt spid="43"/>
                                        </p:tgtEl>
                                        <p:attrNameLst>
                                          <p:attrName>ppt_x</p:attrName>
                                        </p:attrNameLst>
                                      </p:cBhvr>
                                      <p:tavLst>
                                        <p:tav tm="0">
                                          <p:val>
                                            <p:strVal val="#ppt_x"/>
                                          </p:val>
                                        </p:tav>
                                        <p:tav tm="100000">
                                          <p:val>
                                            <p:strVal val="#ppt_x"/>
                                          </p:val>
                                        </p:tav>
                                      </p:tavLst>
                                    </p:anim>
                                    <p:anim calcmode="lin" valueType="num">
                                      <p:cBhvr>
                                        <p:cTn id="16"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1000"/>
                                        <p:tgtEl>
                                          <p:spTgt spid="44"/>
                                        </p:tgtEl>
                                      </p:cBhvr>
                                    </p:animEffect>
                                    <p:anim calcmode="lin" valueType="num">
                                      <p:cBhvr>
                                        <p:cTn id="22" dur="1000" fill="hold"/>
                                        <p:tgtEl>
                                          <p:spTgt spid="44"/>
                                        </p:tgtEl>
                                        <p:attrNameLst>
                                          <p:attrName>ppt_x</p:attrName>
                                        </p:attrNameLst>
                                      </p:cBhvr>
                                      <p:tavLst>
                                        <p:tav tm="0">
                                          <p:val>
                                            <p:strVal val="#ppt_x"/>
                                          </p:val>
                                        </p:tav>
                                        <p:tav tm="100000">
                                          <p:val>
                                            <p:strVal val="#ppt_x"/>
                                          </p:val>
                                        </p:tav>
                                      </p:tavLst>
                                    </p:anim>
                                    <p:anim calcmode="lin" valueType="num">
                                      <p:cBhvr>
                                        <p:cTn id="23"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6355"/>
            <a:ext cx="9144000" cy="5302105"/>
          </a:xfrm>
          <a:prstGeom prst="rect">
            <a:avLst/>
          </a:prstGeom>
        </p:spPr>
      </p:pic>
      <p:sp>
        <p:nvSpPr>
          <p:cNvPr id="14" name="مربع نص 13"/>
          <p:cNvSpPr txBox="1"/>
          <p:nvPr/>
        </p:nvSpPr>
        <p:spPr>
          <a:xfrm>
            <a:off x="4572000" y="3864147"/>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5" name="مربع نص 14"/>
          <p:cNvSpPr txBox="1"/>
          <p:nvPr/>
        </p:nvSpPr>
        <p:spPr>
          <a:xfrm>
            <a:off x="2411760" y="3852937"/>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7" name="مربع نص 16"/>
          <p:cNvSpPr txBox="1"/>
          <p:nvPr/>
        </p:nvSpPr>
        <p:spPr>
          <a:xfrm>
            <a:off x="3059832" y="3873242"/>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8" name="مربع نص 17"/>
          <p:cNvSpPr txBox="1"/>
          <p:nvPr/>
        </p:nvSpPr>
        <p:spPr>
          <a:xfrm>
            <a:off x="3459539" y="3862547"/>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22" name="مربع نص 21"/>
          <p:cNvSpPr txBox="1"/>
          <p:nvPr/>
        </p:nvSpPr>
        <p:spPr>
          <a:xfrm>
            <a:off x="2771800" y="3861048"/>
            <a:ext cx="504056" cy="584775"/>
          </a:xfrm>
          <a:prstGeom prst="rect">
            <a:avLst/>
          </a:prstGeom>
          <a:noFill/>
        </p:spPr>
        <p:txBody>
          <a:bodyPr wrap="square" rtlCol="1">
            <a:spAutoFit/>
          </a:bodyPr>
          <a:lstStyle/>
          <a:p>
            <a:r>
              <a:rPr lang="ar-SA" sz="3200" dirty="0" smtClean="0">
                <a:solidFill>
                  <a:schemeClr val="tx1">
                    <a:lumMod val="50000"/>
                    <a:lumOff val="50000"/>
                  </a:schemeClr>
                </a:solidFill>
                <a:cs typeface="Mohammad Head" pitchFamily="2" charset="-78"/>
              </a:rPr>
              <a:t>هـ</a:t>
            </a:r>
            <a:endParaRPr lang="ar-SA" sz="3200" dirty="0">
              <a:solidFill>
                <a:schemeClr val="tx1">
                  <a:lumMod val="50000"/>
                  <a:lumOff val="50000"/>
                </a:schemeClr>
              </a:solidFill>
              <a:cs typeface="Mohammad Head" pitchFamily="2" charset="-78"/>
            </a:endParaRPr>
          </a:p>
        </p:txBody>
      </p:sp>
      <p:sp>
        <p:nvSpPr>
          <p:cNvPr id="23" name="مربع نص 22"/>
          <p:cNvSpPr txBox="1"/>
          <p:nvPr/>
        </p:nvSpPr>
        <p:spPr>
          <a:xfrm>
            <a:off x="6156176" y="3789040"/>
            <a:ext cx="504056" cy="584775"/>
          </a:xfrm>
          <a:prstGeom prst="rect">
            <a:avLst/>
          </a:prstGeom>
          <a:noFill/>
        </p:spPr>
        <p:txBody>
          <a:bodyPr wrap="square" rtlCol="1">
            <a:spAutoFit/>
          </a:bodyPr>
          <a:lstStyle/>
          <a:p>
            <a:r>
              <a:rPr lang="ar-SA" sz="3200" dirty="0" smtClean="0">
                <a:solidFill>
                  <a:srgbClr val="FFC000"/>
                </a:solidFill>
                <a:cs typeface="Mohammad Head" pitchFamily="2" charset="-78"/>
              </a:rPr>
              <a:t>ج</a:t>
            </a:r>
            <a:endParaRPr lang="ar-SA" sz="3200" dirty="0">
              <a:solidFill>
                <a:srgbClr val="FFC000"/>
              </a:solidFill>
              <a:cs typeface="Mohammad Head" pitchFamily="2" charset="-78"/>
            </a:endParaRPr>
          </a:p>
        </p:txBody>
      </p:sp>
      <p:sp>
        <p:nvSpPr>
          <p:cNvPr id="25" name="مربع نص 24"/>
          <p:cNvSpPr txBox="1"/>
          <p:nvPr/>
        </p:nvSpPr>
        <p:spPr>
          <a:xfrm>
            <a:off x="971600" y="3852337"/>
            <a:ext cx="504056" cy="584775"/>
          </a:xfrm>
          <a:prstGeom prst="rect">
            <a:avLst/>
          </a:prstGeom>
          <a:noFill/>
        </p:spPr>
        <p:txBody>
          <a:bodyPr wrap="square" rtlCol="1">
            <a:spAutoFit/>
          </a:bodyPr>
          <a:lstStyle/>
          <a:p>
            <a:r>
              <a:rPr lang="ar-SA" sz="3200" dirty="0" smtClean="0">
                <a:solidFill>
                  <a:srgbClr val="FFC000"/>
                </a:solidFill>
                <a:cs typeface="Mohammad Head" pitchFamily="2" charset="-78"/>
              </a:rPr>
              <a:t>ج</a:t>
            </a:r>
            <a:endParaRPr lang="ar-SA" sz="3200" dirty="0">
              <a:solidFill>
                <a:srgbClr val="FFC000"/>
              </a:solidFill>
              <a:cs typeface="Mohammad Head" pitchFamily="2" charset="-78"/>
            </a:endParaRPr>
          </a:p>
        </p:txBody>
      </p:sp>
      <p:sp>
        <p:nvSpPr>
          <p:cNvPr id="28" name="مربع نص 27"/>
          <p:cNvSpPr txBox="1"/>
          <p:nvPr/>
        </p:nvSpPr>
        <p:spPr>
          <a:xfrm>
            <a:off x="5868144"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9" name="مربع نص 28"/>
          <p:cNvSpPr txBox="1"/>
          <p:nvPr/>
        </p:nvSpPr>
        <p:spPr>
          <a:xfrm>
            <a:off x="5126991" y="3866249"/>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0" name="مربع نص 29"/>
          <p:cNvSpPr txBox="1"/>
          <p:nvPr/>
        </p:nvSpPr>
        <p:spPr>
          <a:xfrm>
            <a:off x="7534561" y="3861048"/>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11" name="مربع نص 10"/>
          <p:cNvSpPr txBox="1"/>
          <p:nvPr/>
        </p:nvSpPr>
        <p:spPr>
          <a:xfrm>
            <a:off x="169168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6" name="مربع نص 35"/>
          <p:cNvSpPr txBox="1"/>
          <p:nvPr/>
        </p:nvSpPr>
        <p:spPr>
          <a:xfrm>
            <a:off x="385192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7" name="مربع نص 36"/>
          <p:cNvSpPr txBox="1"/>
          <p:nvPr/>
        </p:nvSpPr>
        <p:spPr>
          <a:xfrm>
            <a:off x="205172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8" name="مربع نص 37"/>
          <p:cNvSpPr txBox="1"/>
          <p:nvPr/>
        </p:nvSpPr>
        <p:spPr>
          <a:xfrm>
            <a:off x="7092280" y="3873242"/>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9" name="مربع نص 38"/>
          <p:cNvSpPr txBox="1"/>
          <p:nvPr/>
        </p:nvSpPr>
        <p:spPr>
          <a:xfrm>
            <a:off x="5364088" y="3861048"/>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40" name="مربع نص 39"/>
          <p:cNvSpPr txBox="1"/>
          <p:nvPr/>
        </p:nvSpPr>
        <p:spPr>
          <a:xfrm>
            <a:off x="1619672" y="4437112"/>
            <a:ext cx="6120680" cy="400110"/>
          </a:xfrm>
          <a:prstGeom prst="rect">
            <a:avLst/>
          </a:prstGeom>
          <a:solidFill>
            <a:schemeClr val="accent2">
              <a:lumMod val="60000"/>
              <a:lumOff val="40000"/>
            </a:schemeClr>
          </a:solidFill>
        </p:spPr>
        <p:txBody>
          <a:bodyPr wrap="square" rtlCol="1">
            <a:spAutoFit/>
          </a:bodyPr>
          <a:lstStyle/>
          <a:p>
            <a:pPr algn="ctr"/>
            <a:r>
              <a:rPr lang="ar-SA" sz="2000" dirty="0" smtClean="0">
                <a:cs typeface="Mohammad Head" pitchFamily="2" charset="-78"/>
              </a:rPr>
              <a:t>عدد المعايير= 17   معايير الحد الأدنى= 8     معايير غير الحد الأدنى= 9</a:t>
            </a:r>
          </a:p>
        </p:txBody>
      </p:sp>
      <p:sp>
        <p:nvSpPr>
          <p:cNvPr id="42" name="مربع نص 41"/>
          <p:cNvSpPr txBox="1"/>
          <p:nvPr/>
        </p:nvSpPr>
        <p:spPr>
          <a:xfrm>
            <a:off x="4280" y="4869160"/>
            <a:ext cx="900629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400" dirty="0" smtClean="0">
                <a:solidFill>
                  <a:srgbClr val="C00000"/>
                </a:solidFill>
                <a:cs typeface="Mohammad Head" pitchFamily="2" charset="-78"/>
              </a:rPr>
              <a:t>تكرار    أ=7       اذن  نسبة التكرار    7÷17× 100 =    41.17  لا يأخذ المستوى  (متفوق-متقدم -متمكن  )</a:t>
            </a:r>
            <a:endParaRPr lang="ar-SA" sz="1600" dirty="0" smtClean="0">
              <a:solidFill>
                <a:srgbClr val="C00000"/>
              </a:solidFill>
              <a:cs typeface="Mohammad Head" pitchFamily="2" charset="-78"/>
            </a:endParaRPr>
          </a:p>
        </p:txBody>
      </p:sp>
      <p:sp>
        <p:nvSpPr>
          <p:cNvPr id="43" name="مربع نص 42"/>
          <p:cNvSpPr txBox="1"/>
          <p:nvPr/>
        </p:nvSpPr>
        <p:spPr>
          <a:xfrm>
            <a:off x="4895527" y="5373216"/>
            <a:ext cx="4109753"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400" dirty="0" smtClean="0">
                <a:solidFill>
                  <a:srgbClr val="C00000"/>
                </a:solidFill>
                <a:cs typeface="Mohammad Head" pitchFamily="2" charset="-78"/>
              </a:rPr>
              <a:t>تكرار    أ=7   + تكرار     ب = 5        المجموع =12</a:t>
            </a:r>
            <a:endParaRPr lang="ar-SA" sz="1600" dirty="0" smtClean="0">
              <a:solidFill>
                <a:srgbClr val="C00000"/>
              </a:solidFill>
              <a:cs typeface="Mohammad Head" pitchFamily="2" charset="-78"/>
            </a:endParaRPr>
          </a:p>
        </p:txBody>
      </p:sp>
      <p:sp>
        <p:nvSpPr>
          <p:cNvPr id="44" name="مربع نص 43"/>
          <p:cNvSpPr txBox="1"/>
          <p:nvPr/>
        </p:nvSpPr>
        <p:spPr>
          <a:xfrm>
            <a:off x="107504" y="5877272"/>
            <a:ext cx="8825768" cy="461665"/>
          </a:xfrm>
          <a:prstGeom prst="rect">
            <a:avLst/>
          </a:prstGeom>
          <a:noFill/>
        </p:spPr>
        <p:txBody>
          <a:bodyPr wrap="square" rtlCol="1">
            <a:spAutoFit/>
          </a:bodyPr>
          <a:lstStyle/>
          <a:p>
            <a:r>
              <a:rPr lang="ar-SA" sz="2400" dirty="0">
                <a:solidFill>
                  <a:srgbClr val="C00000"/>
                </a:solidFill>
                <a:cs typeface="Mohammad Head" pitchFamily="2" charset="-78"/>
              </a:rPr>
              <a:t>ا </a:t>
            </a:r>
            <a:r>
              <a:rPr lang="ar-SA" sz="2400" dirty="0" err="1">
                <a:solidFill>
                  <a:srgbClr val="C00000"/>
                </a:solidFill>
                <a:cs typeface="Mohammad Head" pitchFamily="2" charset="-78"/>
              </a:rPr>
              <a:t>ذن</a:t>
            </a:r>
            <a:r>
              <a:rPr lang="ar-SA" sz="2400" dirty="0">
                <a:solidFill>
                  <a:srgbClr val="C00000"/>
                </a:solidFill>
                <a:cs typeface="Mohammad Head" pitchFamily="2" charset="-78"/>
              </a:rPr>
              <a:t>  نسبة التكرار    12÷17× 100 =     </a:t>
            </a:r>
            <a:r>
              <a:rPr lang="en-US" sz="2400" dirty="0">
                <a:solidFill>
                  <a:srgbClr val="C00000"/>
                </a:solidFill>
                <a:cs typeface="Mohammad Head" pitchFamily="2" charset="-78"/>
              </a:rPr>
              <a:t>70.58</a:t>
            </a:r>
            <a:r>
              <a:rPr lang="ar-SA" sz="2400" dirty="0">
                <a:solidFill>
                  <a:srgbClr val="C00000"/>
                </a:solidFill>
                <a:cs typeface="Mohammad Head" pitchFamily="2" charset="-78"/>
              </a:rPr>
              <a:t> </a:t>
            </a:r>
            <a:r>
              <a:rPr lang="ar-SA" sz="2400" dirty="0" smtClean="0">
                <a:solidFill>
                  <a:srgbClr val="C00000"/>
                </a:solidFill>
                <a:cs typeface="Mohammad Head" pitchFamily="2" charset="-78"/>
              </a:rPr>
              <a:t>مخفق في المادة   لان  النسبة  اقل من    75%   </a:t>
            </a:r>
            <a:endParaRPr lang="ar-SA" sz="2400" dirty="0">
              <a:solidFill>
                <a:srgbClr val="C00000"/>
              </a:solidFill>
              <a:cs typeface="Mohammad Head" pitchFamily="2" charset="-78"/>
            </a:endParaRPr>
          </a:p>
        </p:txBody>
      </p:sp>
      <p:sp>
        <p:nvSpPr>
          <p:cNvPr id="26" name="مربع نص 25"/>
          <p:cNvSpPr txBox="1"/>
          <p:nvPr/>
        </p:nvSpPr>
        <p:spPr>
          <a:xfrm>
            <a:off x="4139952" y="3924345"/>
            <a:ext cx="504056" cy="584775"/>
          </a:xfrm>
          <a:prstGeom prst="rect">
            <a:avLst/>
          </a:prstGeom>
          <a:noFill/>
        </p:spPr>
        <p:txBody>
          <a:bodyPr wrap="square" rtlCol="1">
            <a:spAutoFit/>
          </a:bodyPr>
          <a:lstStyle/>
          <a:p>
            <a:r>
              <a:rPr lang="ar-SA" sz="3200" dirty="0" smtClean="0">
                <a:solidFill>
                  <a:schemeClr val="tx1">
                    <a:lumMod val="50000"/>
                    <a:lumOff val="50000"/>
                  </a:schemeClr>
                </a:solidFill>
                <a:cs typeface="Mohammad Head" pitchFamily="2" charset="-78"/>
              </a:rPr>
              <a:t>هـ</a:t>
            </a:r>
            <a:endParaRPr lang="ar-SA" sz="3200" dirty="0">
              <a:solidFill>
                <a:schemeClr val="tx1">
                  <a:lumMod val="50000"/>
                  <a:lumOff val="50000"/>
                </a:schemeClr>
              </a:solidFill>
              <a:cs typeface="Mohammad Head" pitchFamily="2" charset="-78"/>
            </a:endParaRPr>
          </a:p>
        </p:txBody>
      </p:sp>
      <p:sp>
        <p:nvSpPr>
          <p:cNvPr id="24" name="مربع نص 23"/>
          <p:cNvSpPr txBox="1"/>
          <p:nvPr/>
        </p:nvSpPr>
        <p:spPr>
          <a:xfrm>
            <a:off x="6588224" y="3789040"/>
            <a:ext cx="504056" cy="584775"/>
          </a:xfrm>
          <a:prstGeom prst="rect">
            <a:avLst/>
          </a:prstGeom>
          <a:noFill/>
        </p:spPr>
        <p:txBody>
          <a:bodyPr wrap="square" rtlCol="1">
            <a:spAutoFit/>
          </a:bodyPr>
          <a:lstStyle/>
          <a:p>
            <a:r>
              <a:rPr lang="ar-SA" sz="3200" dirty="0" smtClean="0">
                <a:solidFill>
                  <a:srgbClr val="FFC000"/>
                </a:solidFill>
                <a:cs typeface="Mohammad Head" pitchFamily="2" charset="-78"/>
              </a:rPr>
              <a:t>ج</a:t>
            </a:r>
            <a:endParaRPr lang="ar-SA" sz="3200" dirty="0">
              <a:solidFill>
                <a:srgbClr val="FFC000"/>
              </a:solidFill>
              <a:cs typeface="Mohammad Head" pitchFamily="2" charset="-78"/>
            </a:endParaRPr>
          </a:p>
        </p:txBody>
      </p:sp>
    </p:spTree>
    <p:extLst>
      <p:ext uri="{BB962C8B-B14F-4D97-AF65-F5344CB8AC3E}">
        <p14:creationId xmlns="" xmlns:p14="http://schemas.microsoft.com/office/powerpoint/2010/main" val="201958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1000"/>
                                        <p:tgtEl>
                                          <p:spTgt spid="43"/>
                                        </p:tgtEl>
                                      </p:cBhvr>
                                    </p:animEffect>
                                    <p:anim calcmode="lin" valueType="num">
                                      <p:cBhvr>
                                        <p:cTn id="15" dur="1000" fill="hold"/>
                                        <p:tgtEl>
                                          <p:spTgt spid="43"/>
                                        </p:tgtEl>
                                        <p:attrNameLst>
                                          <p:attrName>ppt_x</p:attrName>
                                        </p:attrNameLst>
                                      </p:cBhvr>
                                      <p:tavLst>
                                        <p:tav tm="0">
                                          <p:val>
                                            <p:strVal val="#ppt_x"/>
                                          </p:val>
                                        </p:tav>
                                        <p:tav tm="100000">
                                          <p:val>
                                            <p:strVal val="#ppt_x"/>
                                          </p:val>
                                        </p:tav>
                                      </p:tavLst>
                                    </p:anim>
                                    <p:anim calcmode="lin" valueType="num">
                                      <p:cBhvr>
                                        <p:cTn id="16"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1000"/>
                                        <p:tgtEl>
                                          <p:spTgt spid="44"/>
                                        </p:tgtEl>
                                      </p:cBhvr>
                                    </p:animEffect>
                                    <p:anim calcmode="lin" valueType="num">
                                      <p:cBhvr>
                                        <p:cTn id="22" dur="1000" fill="hold"/>
                                        <p:tgtEl>
                                          <p:spTgt spid="44"/>
                                        </p:tgtEl>
                                        <p:attrNameLst>
                                          <p:attrName>ppt_x</p:attrName>
                                        </p:attrNameLst>
                                      </p:cBhvr>
                                      <p:tavLst>
                                        <p:tav tm="0">
                                          <p:val>
                                            <p:strVal val="#ppt_x"/>
                                          </p:val>
                                        </p:tav>
                                        <p:tav tm="100000">
                                          <p:val>
                                            <p:strVal val="#ppt_x"/>
                                          </p:val>
                                        </p:tav>
                                      </p:tavLst>
                                    </p:anim>
                                    <p:anim calcmode="lin" valueType="num">
                                      <p:cBhvr>
                                        <p:cTn id="23"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1331640" y="1196752"/>
            <a:ext cx="730830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9 ــ يتم تقويم طلاب مدارس تحفيظ القرآن الكريم في مادة حفظ القرآن الكريم تقويمًا تراكميًا ونهائيًا.</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10 ــ تحتفظ المدرسة بنسخة من النتيجة النهائية للطلاب على إحدى وسائل الحفظ الإلكتروني، بحيث يمكن استرجاعها وقت الحاجة.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11 ـــ ترسل المدرسة نسخة من النتيجة النهائية لطلابها على وسائل الحفظ الإلكتروني.</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مستطيل ذو زوايا قطرية مخدوشة 16"/>
          <p:cNvSpPr>
            <a:spLocks/>
          </p:cNvSpPr>
          <p:nvPr/>
        </p:nvSpPr>
        <p:spPr bwMode="auto">
          <a:xfrm>
            <a:off x="6516216" y="260648"/>
            <a:ext cx="2135560" cy="45243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1487170"/>
              <a:gd name="T5" fmla="*/ 0 h 452755"/>
              <a:gd name="T6" fmla="*/ 1402183 w 1487170"/>
              <a:gd name="T7" fmla="*/ 0 h 452755"/>
              <a:gd name="T8" fmla="*/ 1487170 w 1487170"/>
              <a:gd name="T9" fmla="*/ 84987 h 452755"/>
              <a:gd name="T10" fmla="*/ 1487170 w 1487170"/>
              <a:gd name="T11" fmla="*/ 452755 h 452755"/>
              <a:gd name="T12" fmla="*/ 1487170 w 1487170"/>
              <a:gd name="T13" fmla="*/ 452755 h 452755"/>
              <a:gd name="T14" fmla="*/ 84987 w 1487170"/>
              <a:gd name="T15" fmla="*/ 452755 h 452755"/>
              <a:gd name="T16" fmla="*/ 0 w 1487170"/>
              <a:gd name="T17" fmla="*/ 367768 h 452755"/>
              <a:gd name="T18" fmla="*/ 0 w 1487170"/>
              <a:gd name="T19" fmla="*/ 0 h 452755"/>
              <a:gd name="T20" fmla="*/ 0 60000 65536"/>
              <a:gd name="T21" fmla="*/ 0 60000 65536"/>
              <a:gd name="T22" fmla="*/ 0 60000 65536"/>
              <a:gd name="T23" fmla="*/ 0 60000 65536"/>
              <a:gd name="T24" fmla="*/ 0 60000 65536"/>
              <a:gd name="T25" fmla="*/ 0 60000 65536"/>
              <a:gd name="T26" fmla="*/ 0 60000 65536"/>
              <a:gd name="T27" fmla="*/ 0 60000 65536"/>
              <a:gd name="T28" fmla="*/ 0 w 1487170"/>
              <a:gd name="T29" fmla="*/ 0 h 452755"/>
              <a:gd name="T30" fmla="*/ 1487170 w 1487170"/>
              <a:gd name="T31" fmla="*/ 452755 h 452755"/>
            </a:gdLst>
            <a:ahLst/>
            <a:cxnLst>
              <a:cxn ang="T20">
                <a:pos x="T4" y="T5"/>
              </a:cxn>
              <a:cxn ang="T21">
                <a:pos x="T6" y="T7"/>
              </a:cxn>
              <a:cxn ang="T22">
                <a:pos x="T8" y="T9"/>
              </a:cxn>
              <a:cxn ang="T23">
                <a:pos x="T10" y="T11"/>
              </a:cxn>
              <a:cxn ang="T24">
                <a:pos x="T12" y="T13"/>
              </a:cxn>
              <a:cxn ang="T25">
                <a:pos x="T14" y="T15"/>
              </a:cxn>
              <a:cxn ang="T26">
                <a:pos x="T16" y="T17"/>
              </a:cxn>
              <a:cxn ang="T27">
                <a:pos x="T18" y="T19"/>
              </a:cxn>
            </a:cxnLst>
            <a:rect l="T28" t="T29" r="T30" b="T31"/>
            <a:pathLst>
              <a:path w="1487170" h="452755">
                <a:moveTo>
                  <a:pt x="0" y="0"/>
                </a:moveTo>
                <a:lnTo>
                  <a:pt x="1402183" y="0"/>
                </a:lnTo>
                <a:lnTo>
                  <a:pt x="1487170" y="84987"/>
                </a:lnTo>
                <a:lnTo>
                  <a:pt x="1487170" y="452755"/>
                </a:lnTo>
                <a:lnTo>
                  <a:pt x="84987" y="452755"/>
                </a:lnTo>
                <a:lnTo>
                  <a:pt x="0" y="367768"/>
                </a:lnTo>
                <a:lnTo>
                  <a:pt x="0" y="0"/>
                </a:lnTo>
                <a:close/>
              </a:path>
            </a:pathLst>
          </a:custGeom>
          <a:solidFill>
            <a:srgbClr val="C3D69B"/>
          </a:solidFill>
          <a:ln w="9525" algn="ctr">
            <a:solidFill>
              <a:srgbClr val="C3D69B"/>
            </a:solidFill>
            <a:miter lim="800000"/>
            <a:headEnd/>
            <a:tailEnd/>
          </a:ln>
          <a:effectLst>
            <a:outerShdw dist="23000" dir="5400000" rotWithShape="0">
              <a:srgbClr val="000000">
                <a:alpha val="34999"/>
              </a:srgbClr>
            </a:outerShdw>
          </a:effectLst>
        </p:spPr>
        <p:txBody>
          <a:bodyPr vert="horz" wrap="square" lIns="91440" tIns="0" rIns="9144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2400" b="0" i="0" u="none" strike="noStrike" cap="none" normalizeH="0" baseline="0" smtClean="0">
                <a:ln>
                  <a:noFill/>
                </a:ln>
                <a:solidFill>
                  <a:srgbClr val="4F6228"/>
                </a:solidFill>
                <a:effectLst/>
                <a:latin typeface="Arial Black" pitchFamily="34" charset="0"/>
                <a:ea typeface="Arial" pitchFamily="34" charset="0"/>
                <a:cs typeface="AL-Mateen" pitchFamily="2" charset="-78"/>
              </a:rPr>
              <a:t>القاعدة الثانية</a:t>
            </a:r>
            <a:endParaRPr kumimoji="0" lang="ar-SA" sz="2400" b="0" i="0" u="none" strike="noStrike" cap="none" normalizeH="0" baseline="0" smtClean="0">
              <a:ln>
                <a:noFill/>
              </a:ln>
              <a:solidFill>
                <a:schemeClr val="tx1"/>
              </a:solidFill>
              <a:effectLst/>
              <a:latin typeface="Arial" pitchFamily="34" charset="0"/>
              <a:cs typeface="Arial" pitchFamily="34" charset="0"/>
            </a:endParaRPr>
          </a:p>
        </p:txBody>
      </p:sp>
      <p:sp>
        <p:nvSpPr>
          <p:cNvPr id="8194" name="Rectangle 2"/>
          <p:cNvSpPr>
            <a:spLocks noChangeArrowheads="1"/>
          </p:cNvSpPr>
          <p:nvPr/>
        </p:nvSpPr>
        <p:spPr bwMode="auto">
          <a:xfrm>
            <a:off x="1115616" y="841930"/>
            <a:ext cx="7740352"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4F6228"/>
                </a:solidFill>
                <a:effectLst/>
                <a:latin typeface="Arial Black" pitchFamily="34" charset="0"/>
                <a:ea typeface="Times New Roman" pitchFamily="18" charset="0"/>
                <a:cs typeface="AL-Mateen" pitchFamily="2" charset="-78"/>
              </a:rPr>
              <a:t>لجنة التوجيه والإرشاد في المدرسة:</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1 ـــ تشكل لجنة التوجيه والإرشاد في بداية العام الدراسي بقرار من مدير المدرسة، وتقوم بدورها في تقويم الطالب في جميع مراحل التعليم العام ومعاهد وبرامج التربية الخاصة.</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وذلك على النحو </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الآتي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مدير </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المدرسة </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(رئيسًا</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وكيل </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المدرسة </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(نائبًا للرئيس</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مرشد </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طلابي </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(عضوًا مقررًا</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ثلاثة من المعلمين المتميزين بالكفاية </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والخبرة </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(أعضاء) وقد يشارك معلم المادة في اجتماع اللجنة وذلك وفق حالة الطالب الذي تناقش اللجنة وضعه.</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معلم الموهوبين.</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معلم التربية الخاصة.</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259632" y="77580"/>
            <a:ext cx="7452320" cy="66325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5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2 ـــ  يتم تشكيل أعضاء لجنة التوجيه والإرشاد داخل المدرسة في الأسبوع الأول من العام الدراسي، وبقرار من مدير المدرسة، على أن تستمر مدة التكليف أربع سنوات متتالية ما أمكن ذلك.</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5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3 ـــ أسـلـوب عـمـل لجنة التوجيه والإرشاد.</a:t>
            </a:r>
            <a:endParaRPr kumimoji="0" lang="en-US"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5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(1)	تقوم اللجنة بحصر وتشخيص حالات الطلاب الذين لم يتمكنوا من تحقيق الحد الأدنى من المهارات؛ وذلك من خلال دراسة نتائج تقويم مهارات الطلاب في المواد الدراسية.</a:t>
            </a:r>
            <a:endParaRPr kumimoji="0" lang="en-US"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5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(2) تقوم اللجنة بإجراء تصنيف حالات الطلاب بعد القيام بعملية التشخيص بالتعاون مع ذوي الاختصاص على مستوى المدرسة وإدارة التعليم، وذلك حسب الحالات المتوقعة ومنها:</a:t>
            </a:r>
            <a:endParaRPr kumimoji="0" lang="en-US"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500" b="0" i="0" u="none" strike="noStrike" cap="none" normalizeH="0" baseline="0" dirty="0" smtClean="0">
                <a:ln>
                  <a:noFill/>
                </a:ln>
                <a:solidFill>
                  <a:srgbClr val="4F6228"/>
                </a:solidFill>
                <a:effectLst/>
                <a:latin typeface="Arial Black" pitchFamily="34" charset="0"/>
                <a:ea typeface="Times New Roman" pitchFamily="18" charset="0"/>
                <a:cs typeface="AL-Mateen" pitchFamily="2" charset="-78"/>
              </a:rPr>
              <a:t>حالات صعوبات التعليم:</a:t>
            </a:r>
            <a:r>
              <a:rPr kumimoji="0" lang="ar-SA" sz="25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 وهي اضطرابات في واحدة أو أكثر من العمليات النفسية الأساسية التي تتضمن فهم واستخدام اللغة المكتوبة أو اللغة المنطوقة والتي تبدو في اضطرابات الاستماع والتفكير والكلام، والقراءة، والكتابة، والرياضيات والتي لا تعود إلى أسباب تتعلق </a:t>
            </a:r>
            <a:r>
              <a:rPr kumimoji="0" lang="ar-SA" sz="25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بالعوق</a:t>
            </a:r>
            <a:r>
              <a:rPr kumimoji="0" lang="ar-SA" sz="25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 العقلي أو السمعي أو البصري أو غيرها من أنواع </a:t>
            </a:r>
            <a:r>
              <a:rPr kumimoji="0" lang="ar-SA" sz="25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العوق</a:t>
            </a:r>
            <a:r>
              <a:rPr kumimoji="0" lang="ar-SA" sz="25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 أو ظروف التعلم أو الرعاية الأسرية.</a:t>
            </a:r>
            <a:endParaRPr kumimoji="0" lang="ar-SA" sz="25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مستطيل ذو زوايا قطرية مخدوشة 17"/>
          <p:cNvSpPr>
            <a:spLocks/>
          </p:cNvSpPr>
          <p:nvPr/>
        </p:nvSpPr>
        <p:spPr bwMode="auto">
          <a:xfrm>
            <a:off x="1483453" y="311743"/>
            <a:ext cx="2351584" cy="648072"/>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1487170"/>
              <a:gd name="T5" fmla="*/ 0 h 452755"/>
              <a:gd name="T6" fmla="*/ 1411709 w 1487170"/>
              <a:gd name="T7" fmla="*/ 0 h 452755"/>
              <a:gd name="T8" fmla="*/ 1487170 w 1487170"/>
              <a:gd name="T9" fmla="*/ 75461 h 452755"/>
              <a:gd name="T10" fmla="*/ 1487170 w 1487170"/>
              <a:gd name="T11" fmla="*/ 452755 h 452755"/>
              <a:gd name="T12" fmla="*/ 1487170 w 1487170"/>
              <a:gd name="T13" fmla="*/ 452755 h 452755"/>
              <a:gd name="T14" fmla="*/ 75461 w 1487170"/>
              <a:gd name="T15" fmla="*/ 452755 h 452755"/>
              <a:gd name="T16" fmla="*/ 0 w 1487170"/>
              <a:gd name="T17" fmla="*/ 377294 h 452755"/>
              <a:gd name="T18" fmla="*/ 0 w 1487170"/>
              <a:gd name="T19" fmla="*/ 0 h 452755"/>
              <a:gd name="T20" fmla="*/ 0 60000 65536"/>
              <a:gd name="T21" fmla="*/ 0 60000 65536"/>
              <a:gd name="T22" fmla="*/ 0 60000 65536"/>
              <a:gd name="T23" fmla="*/ 0 60000 65536"/>
              <a:gd name="T24" fmla="*/ 0 60000 65536"/>
              <a:gd name="T25" fmla="*/ 0 60000 65536"/>
              <a:gd name="T26" fmla="*/ 0 60000 65536"/>
              <a:gd name="T27" fmla="*/ 0 60000 65536"/>
              <a:gd name="T28" fmla="*/ 0 w 1487170"/>
              <a:gd name="T29" fmla="*/ 0 h 452755"/>
              <a:gd name="T30" fmla="*/ 1487170 w 1487170"/>
              <a:gd name="T31" fmla="*/ 452755 h 452755"/>
            </a:gdLst>
            <a:ahLst/>
            <a:cxnLst>
              <a:cxn ang="T20">
                <a:pos x="T4" y="T5"/>
              </a:cxn>
              <a:cxn ang="T21">
                <a:pos x="T6" y="T7"/>
              </a:cxn>
              <a:cxn ang="T22">
                <a:pos x="T8" y="T9"/>
              </a:cxn>
              <a:cxn ang="T23">
                <a:pos x="T10" y="T11"/>
              </a:cxn>
              <a:cxn ang="T24">
                <a:pos x="T12" y="T13"/>
              </a:cxn>
              <a:cxn ang="T25">
                <a:pos x="T14" y="T15"/>
              </a:cxn>
              <a:cxn ang="T26">
                <a:pos x="T16" y="T17"/>
              </a:cxn>
              <a:cxn ang="T27">
                <a:pos x="T18" y="T19"/>
              </a:cxn>
            </a:cxnLst>
            <a:rect l="T28" t="T29" r="T30" b="T31"/>
            <a:pathLst>
              <a:path w="1487170" h="452755">
                <a:moveTo>
                  <a:pt x="0" y="0"/>
                </a:moveTo>
                <a:lnTo>
                  <a:pt x="1411709" y="0"/>
                </a:lnTo>
                <a:lnTo>
                  <a:pt x="1487170" y="75461"/>
                </a:lnTo>
                <a:lnTo>
                  <a:pt x="1487170" y="452755"/>
                </a:lnTo>
                <a:lnTo>
                  <a:pt x="75461" y="452755"/>
                </a:lnTo>
                <a:lnTo>
                  <a:pt x="0" y="377294"/>
                </a:lnTo>
                <a:lnTo>
                  <a:pt x="0" y="0"/>
                </a:lnTo>
                <a:close/>
              </a:path>
            </a:pathLst>
          </a:custGeom>
          <a:solidFill>
            <a:srgbClr val="C2D69B"/>
          </a:solidFill>
          <a:ln w="25400">
            <a:solidFill>
              <a:srgbClr val="C2D69B"/>
            </a:solidFill>
            <a:miter lim="800000"/>
            <a:headEnd/>
            <a:tailEnd/>
          </a:ln>
        </p:spPr>
        <p:txBody>
          <a:bodyPr vert="horz" wrap="square" lIns="91440" tIns="0" rIns="9144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4000" b="0" i="0" u="none" strike="noStrike" cap="none" normalizeH="0" baseline="0" dirty="0" smtClean="0">
                <a:ln>
                  <a:noFill/>
                </a:ln>
                <a:solidFill>
                  <a:srgbClr val="4F6228"/>
                </a:solidFill>
                <a:effectLst/>
                <a:latin typeface="Arial Black" pitchFamily="34" charset="0"/>
                <a:ea typeface="Arial" pitchFamily="34" charset="0"/>
                <a:cs typeface="AL-Mateen" pitchFamily="2" charset="-78"/>
              </a:rPr>
              <a:t>القاعدة الأولى</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1403648" y="635779"/>
            <a:ext cx="756084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4F6228"/>
                </a:solidFill>
                <a:effectLst/>
                <a:latin typeface="Arial Black" pitchFamily="34" charset="0"/>
                <a:ea typeface="Times New Roman" pitchFamily="18" charset="0"/>
                <a:cs typeface="AL-Mateen" pitchFamily="2" charset="-78"/>
              </a:rPr>
              <a:t>التقويم في المرحلة الابتدائية: 11</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4F6228"/>
                </a:solidFill>
                <a:effectLst/>
                <a:latin typeface="Arial Black" pitchFamily="34" charset="0"/>
                <a:ea typeface="Times New Roman" pitchFamily="18" charset="0"/>
                <a:cs typeface="AL-Mohanad Bold" pitchFamily="2" charset="-78"/>
              </a:rPr>
              <a:t>1 ــ </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يقوّم الطالب بعد تعريفه بالمعيار، وتدريبه عليه، وممارسته له.</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err="1" smtClean="0">
                <a:ln>
                  <a:noFill/>
                </a:ln>
                <a:solidFill>
                  <a:srgbClr val="4F6228"/>
                </a:solidFill>
                <a:effectLst/>
                <a:latin typeface="Arial Black" pitchFamily="34" charset="0"/>
                <a:ea typeface="Times New Roman" pitchFamily="18" charset="0"/>
                <a:cs typeface="AL-Mohanad Bold" pitchFamily="2" charset="-78"/>
              </a:rPr>
              <a:t>2ــ</a:t>
            </a:r>
            <a:r>
              <a:rPr kumimoji="0" lang="ar-SA" sz="2800" b="0" i="0" u="none" strike="noStrike" cap="none" normalizeH="0" baseline="0" dirty="0" smtClean="0">
                <a:ln>
                  <a:noFill/>
                </a:ln>
                <a:solidFill>
                  <a:srgbClr val="4F6228"/>
                </a:solidFill>
                <a:effectLst/>
                <a:latin typeface="Arial Black" pitchFamily="34" charset="0"/>
                <a:ea typeface="Times New Roman" pitchFamily="18" charset="0"/>
                <a:cs typeface="AL-Mohanad Bold" pitchFamily="2" charset="-78"/>
              </a:rPr>
              <a:t> </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للتعرف على المعايير التي أتقنها الطالب والتي لم يتقنها توظَّف جميع أنواع التقويم وتطبق استراتيجياته وأساليبه، وتوظف أدواته.</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4F6228"/>
                </a:solidFill>
                <a:effectLst/>
                <a:latin typeface="Arial Black" pitchFamily="34" charset="0"/>
                <a:ea typeface="Times New Roman" pitchFamily="18" charset="0"/>
                <a:cs typeface="AL-Mohanad Bold" pitchFamily="2" charset="-78"/>
              </a:rPr>
              <a:t>3 ــ </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يدون المعلم تقويمه للطالب من خلال المعايير بشكل يومي في سجل متابعة الطالب، ثم ينقل خلاصة تقويمه وملحوظاته إلى سجل الطالب في نهاية كل فترة من فترات التقويم المحددة بمرتين فصليًا، موثقة بشواهد وأدلة على مستواه الدراسي، ويكون المعلم هو المرتكز الأساس في الحكم على انتقال الطالب من صفه إلى الصف الذي </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يليه.</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4F6228"/>
                </a:solidFill>
                <a:effectLst/>
                <a:latin typeface="Arial Black" pitchFamily="34" charset="0"/>
                <a:ea typeface="Times New Roman" pitchFamily="18" charset="0"/>
                <a:cs typeface="AL-Mohanad Bold" pitchFamily="2" charset="-78"/>
              </a:rPr>
              <a:t>4 ـــ </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يُعد المعلم برنامجًا علاجيًا للطالب الذي لم يتقن معيارًا واحدًا أو أكثر، وينفذه داخل الصف وخارجه.</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187624" y="915099"/>
            <a:ext cx="763284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(3) تقوم اللجنة بالاستفادة من السجلات الخاصة بالعمل </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الإرشادي </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"سجل متابعة الطلاب" تشتمل على وصف شامل لحالاتهم من حيث القدرات، والإمكانات، والاستعدادات وفق التصنيف السابق، واقتراح البرامج التربوية المناسبة لكل حالة خلال الفصل الدراسي </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الثاني.</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(4) تـقـوم الـلـجـنـة وفق ما توافر لها من معلومات عن الطلاب الذين يحتاجون إلى خدمات تربوية بتنفيذ الإجـراءات التربويـة والإرشـادية التالية الكفيلة بعلاج حالاتهم، وذلك على النحو التالي:</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أ-إجراء دراسة حالة خاصة للطلاب الذين يعانون من ضعف في امتلاك المهارات الأساسية لتحديد العوامل الشخصية، والاجتماعية، والنفسية والعضوية، والصحية التي نتج عنها ضعف القدرة على التعليم؛ تمهيدًا لإحالتهم إلى البرامج المناسبة.</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187624" y="681658"/>
            <a:ext cx="763284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ب-</a:t>
            </a:r>
            <a:r>
              <a:rPr kumimoji="0" lang="ar-SA" sz="28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 تنفيذ برامج علاجية فردية وجماعية للطلاب الذين لم يتقنوا معيارا واحدا أو أكثر من معايير الحد الأدنى أو لم يتقنوا 75% من معايير الفترة التقويمية.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ج-إتاحة الفرصة لأولياء الأمور في أن يكون لهم دور بارز ومؤثر في دعم الخدمات التربوية والعلاجية لأبنائهم في هذا المجال.</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د-تنظيم </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وتفعيل</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 البرامج الإرشادية الموجهة لأولياء </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الأمور </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(الأسرة) في كيفية التعامل مع أبنائهم؛ استكمالاً لجهود المدرسة </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وتعزيزها </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(مجالس أمناء المدرسة وغيرها من المناسبات..</a:t>
            </a:r>
            <a:r>
              <a:rPr kumimoji="0" lang="ar-SA" sz="28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إلخ).</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259632" y="316969"/>
            <a:ext cx="766834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628650" algn="l"/>
              </a:tabLst>
            </a:pP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(5) أ-متابعة الطالب الذي لم يتمكن من تحقيق الحد الأدنى من معايير تقويم الطالب في المرحلة الابتدائية إذا تأكدت اللجنة من النقاط التالية:</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628650" algn="l"/>
              </a:tabLst>
            </a:pP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استفادة الطالب وتجاوبه مع الجهود العلاجية التي قدمت له.</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628650" algn="l"/>
              </a:tabLst>
            </a:pP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سلامة نمو الطالب من جميع الجوانب الجسمية، والعقلية، واللغوية، والحسية..</a:t>
            </a:r>
            <a:r>
              <a:rPr kumimoji="0" lang="ar-SA" sz="20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إلخ</a:t>
            </a: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 أو تجاوز الصعوبات </a:t>
            </a:r>
            <a:r>
              <a:rPr kumimoji="0" lang="ar-SA" sz="20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النمائية</a:t>
            </a: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 نتيجة العلاج الطبي </a:t>
            </a:r>
            <a:r>
              <a:rPr kumimoji="0" lang="ar-SA" sz="20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المناسب </a:t>
            </a: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(يمكن الاستفادة من نشرة التوجيه والإرشاد حول: خصائص نمو التلاميذ في الصفوف الأولية من المرحلة الابتدائية وتطبيقاتها التربوية والإرشادية</a:t>
            </a:r>
            <a:r>
              <a:rPr kumimoji="0" lang="ar-SA" sz="20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628650" algn="l"/>
              </a:tabLst>
            </a:pP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توافر درجة مناسبة من القدرات، والإمكانات، والاستعدادات التي تؤهل الطالب لتجاوز الصف التالي، وأن إخفاقه كان؛ لصعوبات تربوية، أو اجتماعية، أو اقتصادية، أو ثقافية عارضة تم تجاوزها.</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628650" algn="l"/>
              </a:tabLst>
            </a:pP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من خلال تقديم الجهود العلاجية التي قدمت له خلال العام الدراسي.</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628650" algn="l"/>
              </a:tabLst>
            </a:pP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التشخيص في بعض جوانب النمو الجسمي، أو العقلي، أو الحركي، أو الحسي، أو اللغوي..</a:t>
            </a:r>
            <a:r>
              <a:rPr kumimoji="0" lang="ar-SA" sz="20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إلخ</a:t>
            </a: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 تجعله بحاجة إلى تدريب مكثف على إتقان المهارات المتعلقة </a:t>
            </a:r>
            <a:r>
              <a:rPr kumimoji="0" lang="ar-SA" sz="20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بها</a:t>
            </a: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 لفترة طويلة.</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628650" algn="l"/>
              </a:tabLst>
            </a:pP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ب-التوصية بتحويل الطالب الذي لم يحقق الحد الأدنى من معايير تقويم الطالب إلى البرامج المساندة والرفع </a:t>
            </a:r>
            <a:r>
              <a:rPr kumimoji="0" lang="ar-SA" sz="20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بها</a:t>
            </a: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 لجهة الاختصاص إذا تأكدت اللجنة أن الطالب من ذوي الاحتياجات </a:t>
            </a:r>
            <a:r>
              <a:rPr kumimoji="0" lang="ar-SA" sz="20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الخاصة </a:t>
            </a: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(بعد أخذ موافقة ولي الأمر) والتي تخدم من قبل برامج ومعاهد التربية الخاصة.</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628650" algn="l"/>
              </a:tabLst>
            </a:pPr>
            <a:r>
              <a:rPr kumimoji="0" lang="ar-SA" sz="2000" b="0" i="0" u="none" strike="noStrike" cap="none" normalizeH="0" baseline="0" dirty="0" err="1" smtClean="0">
                <a:ln>
                  <a:noFill/>
                </a:ln>
                <a:solidFill>
                  <a:schemeClr val="tx1"/>
                </a:solidFill>
                <a:effectLst/>
                <a:latin typeface="Arial Black" pitchFamily="34" charset="0"/>
                <a:ea typeface="Times New Roman" pitchFamily="18" charset="0"/>
                <a:cs typeface="AL-Mohanad Bold" pitchFamily="2" charset="-78"/>
              </a:rPr>
              <a:t>جـــ</a:t>
            </a:r>
            <a:r>
              <a:rPr kumimoji="0" lang="ar-SA" sz="20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 ـــ التوصية بتطبيق أدوات وأساليب التقويم الخاصة بالطلاب ذوي الاحتياجات الخاصة والواردة في القاعدة الثانية عشرة.</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115616" y="260648"/>
            <a:ext cx="770485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4F6228"/>
                </a:solidFill>
                <a:effectLst/>
                <a:latin typeface="Arial" pitchFamily="34" charset="0"/>
                <a:ea typeface="Times New Roman" pitchFamily="18" charset="0"/>
                <a:cs typeface="Arial" pitchFamily="34" charset="0"/>
              </a:rPr>
              <a:t>-</a:t>
            </a:r>
            <a:r>
              <a:rPr kumimoji="0" lang="ar-SA" sz="2400" b="0" i="0" u="none" strike="noStrike" cap="none" normalizeH="0" baseline="0" dirty="0" err="1" smtClean="0">
                <a:ln>
                  <a:noFill/>
                </a:ln>
                <a:solidFill>
                  <a:srgbClr val="4F6228"/>
                </a:solidFill>
                <a:effectLst/>
                <a:latin typeface="Arial" pitchFamily="34" charset="0"/>
                <a:ea typeface="Times New Roman" pitchFamily="18" charset="0"/>
                <a:cs typeface="Arial" pitchFamily="34" charset="0"/>
              </a:rPr>
              <a:t>4</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Bold" pitchFamily="2" charset="-78"/>
              </a:rPr>
              <a:t>على</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 لجنة التوجيه والإرشاد رفع تقارير فصلية عن أعمالها في نهاية كل فصل دراسي، معتمدة من مدير المدرسة إلى الجهة المختصة في إدارة التربية والتعليم</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4F6228"/>
                </a:solidFill>
                <a:effectLst/>
                <a:latin typeface="Arial" pitchFamily="34" charset="0"/>
                <a:ea typeface="Times New Roman" pitchFamily="18" charset="0"/>
                <a:cs typeface="Arial" pitchFamily="34" charset="0"/>
              </a:rPr>
              <a:t>2-5</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 تُتابع لجنة التوجيه والإرشاد حالة الطالب الذي بقي في صفه عامًا آخر بسبب عدم تمكنه من تحقيق معايير الحد الأدنى، أو انتقل إلى الصف الذي يليه ولديه معايير تحتاج إلى متابعة</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4F6228"/>
                </a:solidFill>
                <a:effectLst/>
                <a:latin typeface="Arial" pitchFamily="34" charset="0"/>
                <a:ea typeface="Times New Roman" pitchFamily="18" charset="0"/>
                <a:cs typeface="Arial" pitchFamily="34" charset="0"/>
              </a:rPr>
              <a:t>2-6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تدرس لجنة التوجيه والإرشاد عقب كل فترة تقويمية وضع الطالب الذي يعاني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Bold" pitchFamily="2" charset="-78"/>
              </a:rPr>
              <a:t>قصورًا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(ضعفًا) في اكتساب المهارات الأساسية</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4F6228"/>
                </a:solidFill>
                <a:effectLst/>
                <a:latin typeface="Arial" pitchFamily="34" charset="0"/>
                <a:ea typeface="Times New Roman" pitchFamily="18" charset="0"/>
                <a:cs typeface="Arial" pitchFamily="34" charset="0"/>
              </a:rPr>
              <a:t>2- 7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تشرف لجنة التوجيه والإرشاد على تنفيذ الإجراءات التربوية والإرشادية الكفيلة بتشخيص، وتصنيف، وعلاج حالة الطالب الذي لديه ضعف في اكتساب المهارات الأساسية</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4F6228"/>
                </a:solidFill>
                <a:effectLst/>
                <a:latin typeface="Arial" pitchFamily="34" charset="0"/>
                <a:ea typeface="Times New Roman" pitchFamily="18" charset="0"/>
                <a:cs typeface="AL-Mohanad Bold" pitchFamily="2" charset="-78"/>
              </a:rPr>
              <a:t>2 </a:t>
            </a:r>
            <a:r>
              <a:rPr kumimoji="0" lang="ar-SA" sz="2400" b="1" i="0" u="none" strike="noStrike" cap="none" normalizeH="0" baseline="0" dirty="0" err="1" smtClean="0">
                <a:ln>
                  <a:noFill/>
                </a:ln>
                <a:solidFill>
                  <a:srgbClr val="4F6228"/>
                </a:solidFill>
                <a:effectLst/>
                <a:latin typeface="Arial" pitchFamily="34" charset="0"/>
                <a:ea typeface="Times New Roman" pitchFamily="18" charset="0"/>
                <a:cs typeface="AL-Mohanad Bold" pitchFamily="2" charset="-78"/>
              </a:rPr>
              <a:t>ـــ8</a:t>
            </a:r>
            <a:r>
              <a:rPr kumimoji="0" lang="ar-SA" sz="2400" b="0" i="0" u="none" strike="noStrike" cap="none" normalizeH="0" baseline="0" dirty="0" smtClean="0">
                <a:ln>
                  <a:noFill/>
                </a:ln>
                <a:solidFill>
                  <a:srgbClr val="4F6228"/>
                </a:solidFill>
                <a:effectLst/>
                <a:latin typeface="Arial" pitchFamily="34" charset="0"/>
                <a:ea typeface="Times New Roman" pitchFamily="18" charset="0"/>
                <a:cs typeface="AL-Mohanad Bold" pitchFamily="2" charset="-78"/>
              </a:rPr>
              <a:t>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توصي لجنة التوجيه والإرشاد بتحويل حالات التأخر الدراسي التي لم تبدِ تجاوبًا مع البرامج العلاجية المقدمة داخل الصف أو خارجه إلى البرامج المساندة والرفع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Bold" pitchFamily="2" charset="-78"/>
              </a:rPr>
              <a:t>بها</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 إلى جهات الاختصاص؛ لاتخاذ قرار، على أن يتم إ شعار ولي الأمر بذلك.</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4F6228"/>
                </a:solidFill>
                <a:effectLst/>
                <a:latin typeface="Arial" pitchFamily="34" charset="0"/>
                <a:ea typeface="Times New Roman" pitchFamily="18" charset="0"/>
                <a:cs typeface="Arial" pitchFamily="34" charset="0"/>
              </a:rPr>
              <a:t>2-</a:t>
            </a:r>
            <a:r>
              <a:rPr kumimoji="0" lang="ar-SA" sz="2400" b="0" i="0" u="none" strike="noStrike" cap="none" normalizeH="0" baseline="0" dirty="0" err="1" smtClean="0">
                <a:ln>
                  <a:noFill/>
                </a:ln>
                <a:solidFill>
                  <a:srgbClr val="4F6228"/>
                </a:solidFill>
                <a:effectLst/>
                <a:latin typeface="Arial" pitchFamily="34" charset="0"/>
                <a:ea typeface="Times New Roman" pitchFamily="18" charset="0"/>
                <a:cs typeface="Arial" pitchFamily="34" charset="0"/>
              </a:rPr>
              <a:t>9</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L-Mohanad Bold" pitchFamily="2" charset="-78"/>
              </a:rPr>
              <a:t>تعقد</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 لجنة التوجيه والإرشاد اجتماعاتها بعد كل فترة تقويمية أي بواقع أربع مرات في العام الدراسي، وفي الحالات التي تستدعي ذلك</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L-Mohanad Bold" pitchFamily="2" charset="-78"/>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 xmlns:p14="http://schemas.microsoft.com/office/powerpoint/2010/main" val="461033690"/>
              </p:ext>
            </p:extLst>
          </p:nvPr>
        </p:nvGraphicFramePr>
        <p:xfrm>
          <a:off x="1043608" y="836711"/>
          <a:ext cx="7488832" cy="5739173"/>
        </p:xfrm>
        <a:graphic>
          <a:graphicData uri="http://schemas.openxmlformats.org/drawingml/2006/table">
            <a:tbl>
              <a:tblPr rtl="1"/>
              <a:tblGrid>
                <a:gridCol w="798259"/>
                <a:gridCol w="1114969"/>
                <a:gridCol w="799022"/>
                <a:gridCol w="799022"/>
                <a:gridCol w="799022"/>
                <a:gridCol w="799022"/>
                <a:gridCol w="1189758"/>
                <a:gridCol w="1189758"/>
              </a:tblGrid>
              <a:tr h="2325413">
                <a:tc rowSpan="2">
                  <a:txBody>
                    <a:bodyPr/>
                    <a:lstStyle/>
                    <a:p>
                      <a:pPr algn="ctr" rtl="1" fontAlgn="base">
                        <a:spcAft>
                          <a:spcPts val="0"/>
                        </a:spcAft>
                      </a:pPr>
                      <a:r>
                        <a:rPr lang="ar-SA" sz="1600" b="1" dirty="0">
                          <a:latin typeface="Times New Roman"/>
                          <a:ea typeface="Times New Roman"/>
                        </a:rPr>
                        <a:t>رقم</a:t>
                      </a:r>
                      <a:endParaRPr lang="en-US" sz="2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rowSpan="2">
                  <a:txBody>
                    <a:bodyPr/>
                    <a:lstStyle/>
                    <a:p>
                      <a:pPr algn="ctr" rtl="1" fontAlgn="base">
                        <a:spcAft>
                          <a:spcPts val="0"/>
                        </a:spcAft>
                      </a:pPr>
                      <a:r>
                        <a:rPr lang="ar-SA" sz="1600" b="1" dirty="0">
                          <a:latin typeface="Times New Roman"/>
                          <a:ea typeface="Times New Roman"/>
                        </a:rPr>
                        <a:t>اسم الطالب</a:t>
                      </a:r>
                      <a:endParaRPr lang="en-US" sz="2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rtl="1" fontAlgn="base">
                        <a:spcAft>
                          <a:spcPts val="0"/>
                        </a:spcAft>
                      </a:pPr>
                      <a:r>
                        <a:rPr lang="ar-SA" sz="2400" dirty="0">
                          <a:latin typeface="Arial"/>
                          <a:ea typeface="Times New Roman"/>
                          <a:cs typeface="Mohammad Head"/>
                        </a:rPr>
                        <a:t>حفظ السور </a:t>
                      </a:r>
                      <a:r>
                        <a:rPr lang="ar-SA" sz="2400" dirty="0" err="1">
                          <a:latin typeface="Arial"/>
                          <a:ea typeface="Times New Roman"/>
                          <a:cs typeface="Mohammad Head"/>
                        </a:rPr>
                        <a:t>المقررة </a:t>
                      </a:r>
                      <a:r>
                        <a:rPr lang="ar-SA" sz="2400" dirty="0">
                          <a:latin typeface="Arial"/>
                          <a:ea typeface="Times New Roman"/>
                          <a:cs typeface="Mohammad Head"/>
                        </a:rPr>
                        <a:t>(1</a:t>
                      </a:r>
                      <a:r>
                        <a:rPr lang="ar-SA" sz="2400" dirty="0" err="1">
                          <a:latin typeface="Arial"/>
                          <a:ea typeface="Times New Roman"/>
                          <a:cs typeface="Mohammad Head"/>
                        </a:rPr>
                        <a:t>) ( × )</a:t>
                      </a:r>
                      <a:endParaRPr lang="en-US" sz="2800" dirty="0">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solidFill>
                  </a:tcPr>
                </a:tc>
                <a:tc>
                  <a:txBody>
                    <a:bodyPr/>
                    <a:lstStyle/>
                    <a:p>
                      <a:pPr marL="71755" marR="71755" algn="ctr" rtl="1" fontAlgn="base">
                        <a:spcAft>
                          <a:spcPts val="0"/>
                        </a:spcAft>
                      </a:pPr>
                      <a:r>
                        <a:rPr lang="ar-SA" sz="2400" dirty="0">
                          <a:latin typeface="Arial"/>
                          <a:ea typeface="Times New Roman"/>
                          <a:cs typeface="Mohammad Head"/>
                        </a:rPr>
                        <a:t>الانطلاق في </a:t>
                      </a:r>
                      <a:r>
                        <a:rPr lang="ar-SA" sz="2400" dirty="0" err="1">
                          <a:latin typeface="Arial"/>
                          <a:ea typeface="Times New Roman"/>
                          <a:cs typeface="Mohammad Head"/>
                        </a:rPr>
                        <a:t>الحفظ </a:t>
                      </a:r>
                      <a:r>
                        <a:rPr lang="ar-SA" sz="2400" dirty="0">
                          <a:latin typeface="Arial"/>
                          <a:ea typeface="Times New Roman"/>
                          <a:cs typeface="Mohammad Head"/>
                        </a:rPr>
                        <a:t>( </a:t>
                      </a:r>
                      <a:r>
                        <a:rPr lang="ar-SA" sz="2400" dirty="0" err="1">
                          <a:latin typeface="Arial"/>
                          <a:ea typeface="Times New Roman"/>
                          <a:cs typeface="Mohammad Head"/>
                        </a:rPr>
                        <a:t>2 )</a:t>
                      </a:r>
                      <a:endParaRPr lang="en-US" sz="2800" dirty="0">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solidFill>
                  </a:tcPr>
                </a:tc>
                <a:tc>
                  <a:txBody>
                    <a:bodyPr/>
                    <a:lstStyle/>
                    <a:p>
                      <a:pPr marL="71755" marR="71755" algn="ctr" rtl="1" fontAlgn="base">
                        <a:spcAft>
                          <a:spcPts val="0"/>
                        </a:spcAft>
                      </a:pPr>
                      <a:r>
                        <a:rPr lang="ar-SA" sz="2400" dirty="0">
                          <a:latin typeface="Arial"/>
                          <a:ea typeface="Times New Roman"/>
                          <a:cs typeface="Mohammad Head"/>
                        </a:rPr>
                        <a:t>التعرف إلى أسماء السور التي يقرؤها وأماكنها(3</a:t>
                      </a:r>
                      <a:r>
                        <a:rPr lang="ar-SA" sz="2400" dirty="0" err="1">
                          <a:latin typeface="Arial"/>
                          <a:ea typeface="Times New Roman"/>
                          <a:cs typeface="Mohammad Head"/>
                        </a:rPr>
                        <a:t>)</a:t>
                      </a:r>
                      <a:endParaRPr lang="en-US" sz="2800" dirty="0">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71755" marR="71755" algn="ctr" rtl="1" fontAlgn="base">
                        <a:spcAft>
                          <a:spcPts val="0"/>
                        </a:spcAft>
                      </a:pPr>
                      <a:r>
                        <a:rPr lang="ar-SA" sz="2400" dirty="0">
                          <a:latin typeface="Arial"/>
                          <a:ea typeface="Times New Roman"/>
                          <a:cs typeface="Mohammad Head"/>
                        </a:rPr>
                        <a:t>تحسين الصوت بالقراءة(4</a:t>
                      </a:r>
                      <a:r>
                        <a:rPr lang="ar-SA" sz="2400" dirty="0" err="1">
                          <a:latin typeface="Arial"/>
                          <a:ea typeface="Times New Roman"/>
                          <a:cs typeface="Mohammad Head"/>
                        </a:rPr>
                        <a:t>)</a:t>
                      </a:r>
                      <a:endParaRPr lang="en-US" sz="2800" dirty="0">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71755" marR="71755" algn="ctr" rtl="1" fontAlgn="base">
                        <a:spcAft>
                          <a:spcPts val="0"/>
                        </a:spcAft>
                      </a:pPr>
                      <a:r>
                        <a:rPr lang="ar-SA" sz="2400" dirty="0">
                          <a:latin typeface="Arial"/>
                          <a:ea typeface="Times New Roman"/>
                          <a:cs typeface="Mohammad Head"/>
                        </a:rPr>
                        <a:t>التأدب مع كتاب الله(5</a:t>
                      </a:r>
                      <a:r>
                        <a:rPr lang="ar-SA" sz="2400" dirty="0" err="1">
                          <a:latin typeface="Arial"/>
                          <a:ea typeface="Times New Roman"/>
                          <a:cs typeface="Mohammad Head"/>
                        </a:rPr>
                        <a:t>)</a:t>
                      </a:r>
                      <a:endParaRPr lang="en-US" sz="2800" dirty="0">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71755" marR="71755" algn="ctr" rtl="1" fontAlgn="base">
                        <a:spcAft>
                          <a:spcPts val="0"/>
                        </a:spcAft>
                      </a:pPr>
                      <a:r>
                        <a:rPr lang="ar-SA" sz="2400" dirty="0">
                          <a:latin typeface="Times New Roman"/>
                          <a:ea typeface="Times New Roman"/>
                          <a:cs typeface="Mohammad Head"/>
                        </a:rPr>
                        <a:t>مستوى الطالب الفترة 1</a:t>
                      </a:r>
                      <a:endParaRPr lang="en-US" sz="2800" dirty="0">
                        <a:latin typeface="Times New Roman"/>
                        <a:ea typeface="Times New Roman"/>
                      </a:endParaRPr>
                    </a:p>
                  </a:txBody>
                  <a:tcPr marL="68580" marR="6858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r>
              <a:tr h="416819">
                <a:tc vMerge="1">
                  <a:txBody>
                    <a:bodyPr/>
                    <a:lstStyle/>
                    <a:p>
                      <a:pPr rtl="1"/>
                      <a:endParaRPr lang="ar-SA"/>
                    </a:p>
                  </a:txBody>
                  <a:tcPr/>
                </a:tc>
                <a:tc vMerge="1">
                  <a:txBody>
                    <a:bodyPr/>
                    <a:lstStyle/>
                    <a:p>
                      <a:pPr rtl="1"/>
                      <a:endParaRPr lang="ar-SA"/>
                    </a:p>
                  </a:txBody>
                  <a:tcP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sz="2400" b="1" dirty="0" smtClean="0">
                          <a:latin typeface="Arial"/>
                          <a:ea typeface="Times New Roman"/>
                        </a:rPr>
                        <a:t>×</a:t>
                      </a:r>
                      <a:endParaRPr lang="en-US" sz="2800" b="1" dirty="0" smtClean="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solidFill>
                  </a:tcPr>
                </a:tc>
                <a:tc>
                  <a:txBody>
                    <a:bodyPr/>
                    <a:lstStyle/>
                    <a:p>
                      <a:pPr algn="ctr" rtl="0" fontAlgn="base">
                        <a:spcAft>
                          <a:spcPts val="0"/>
                        </a:spcAft>
                      </a:pPr>
                      <a:r>
                        <a:rPr lang="en-US" sz="2400" b="1" dirty="0">
                          <a:latin typeface="Arial"/>
                          <a:ea typeface="Times New Roman"/>
                        </a:rPr>
                        <a:t>×</a:t>
                      </a:r>
                      <a:endParaRPr lang="en-US" sz="28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solidFill>
                  </a:tcPr>
                </a:tc>
                <a:tc>
                  <a:txBody>
                    <a:bodyPr/>
                    <a:lstStyle/>
                    <a:p>
                      <a:pPr algn="ctr" rtl="0"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rtl="0"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rtl="0" fontAlgn="base">
                        <a:spcAft>
                          <a:spcPts val="0"/>
                        </a:spcAft>
                      </a:pPr>
                      <a:endParaRPr lang="en-US" sz="2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rtl="1" fontAlgn="base">
                        <a:spcAft>
                          <a:spcPts val="0"/>
                        </a:spcAft>
                      </a:pPr>
                      <a:endParaRPr lang="en-US" sz="2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r>
              <a:tr h="369480">
                <a:tc>
                  <a:txBody>
                    <a:bodyPr/>
                    <a:lstStyle/>
                    <a:p>
                      <a:pPr algn="ctr" rtl="1" fontAlgn="base">
                        <a:spcAft>
                          <a:spcPts val="0"/>
                        </a:spcAft>
                      </a:pPr>
                      <a:r>
                        <a:rPr lang="ar-SA" sz="2800" b="1" dirty="0">
                          <a:latin typeface="Times New Roman"/>
                          <a:ea typeface="Times New Roman"/>
                        </a:rPr>
                        <a:t>1</a:t>
                      </a:r>
                      <a:endParaRPr lang="en-US" sz="4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69480">
                <a:tc>
                  <a:txBody>
                    <a:bodyPr/>
                    <a:lstStyle/>
                    <a:p>
                      <a:pPr algn="ctr" rtl="1" fontAlgn="base">
                        <a:spcAft>
                          <a:spcPts val="0"/>
                        </a:spcAft>
                      </a:pPr>
                      <a:r>
                        <a:rPr lang="ar-SA" sz="2800" b="1" dirty="0">
                          <a:latin typeface="Times New Roman"/>
                          <a:ea typeface="Times New Roman"/>
                        </a:rPr>
                        <a:t>2</a:t>
                      </a:r>
                      <a:endParaRPr lang="en-US" sz="4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r>
                        <a:rPr lang="ar-SA" sz="2800" dirty="0" smtClean="0">
                          <a:latin typeface="Times New Roman"/>
                          <a:ea typeface="Times New Roman"/>
                        </a:rPr>
                        <a:t>1</a:t>
                      </a:r>
                      <a:endParaRPr lang="en-US" sz="2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r>
                        <a:rPr lang="ar-SA" sz="2800" dirty="0" smtClean="0">
                          <a:latin typeface="Times New Roman"/>
                          <a:ea typeface="Times New Roman"/>
                        </a:rPr>
                        <a:t>3</a:t>
                      </a:r>
                      <a:endParaRPr lang="en-US" sz="2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69480">
                <a:tc>
                  <a:txBody>
                    <a:bodyPr/>
                    <a:lstStyle/>
                    <a:p>
                      <a:pPr algn="ctr" rtl="1" fontAlgn="base">
                        <a:spcAft>
                          <a:spcPts val="0"/>
                        </a:spcAft>
                      </a:pPr>
                      <a:r>
                        <a:rPr lang="ar-SA" sz="2800" b="1" dirty="0">
                          <a:latin typeface="Times New Roman"/>
                          <a:ea typeface="Times New Roman"/>
                        </a:rPr>
                        <a:t>3</a:t>
                      </a:r>
                      <a:endParaRPr lang="en-US" sz="4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69480">
                <a:tc>
                  <a:txBody>
                    <a:bodyPr/>
                    <a:lstStyle/>
                    <a:p>
                      <a:pPr algn="ctr" rtl="1" fontAlgn="base">
                        <a:spcAft>
                          <a:spcPts val="0"/>
                        </a:spcAft>
                      </a:pPr>
                      <a:r>
                        <a:rPr lang="ar-SA" sz="2800" b="1" dirty="0">
                          <a:latin typeface="Times New Roman"/>
                          <a:ea typeface="Times New Roman"/>
                        </a:rPr>
                        <a:t>4</a:t>
                      </a:r>
                      <a:endParaRPr lang="en-US" sz="4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69480">
                <a:tc>
                  <a:txBody>
                    <a:bodyPr/>
                    <a:lstStyle/>
                    <a:p>
                      <a:pPr algn="ctr" rtl="1" fontAlgn="base">
                        <a:spcAft>
                          <a:spcPts val="0"/>
                        </a:spcAft>
                      </a:pPr>
                      <a:r>
                        <a:rPr lang="ar-SA" sz="2800" b="1" dirty="0">
                          <a:latin typeface="Times New Roman"/>
                          <a:ea typeface="Times New Roman"/>
                        </a:rPr>
                        <a:t>5</a:t>
                      </a:r>
                      <a:endParaRPr lang="en-US" sz="4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69480">
                <a:tc>
                  <a:txBody>
                    <a:bodyPr/>
                    <a:lstStyle/>
                    <a:p>
                      <a:pPr algn="ctr" rtl="1" fontAlgn="base">
                        <a:spcAft>
                          <a:spcPts val="0"/>
                        </a:spcAft>
                      </a:pPr>
                      <a:r>
                        <a:rPr lang="ar-SA" sz="2800" b="1" dirty="0">
                          <a:latin typeface="Times New Roman"/>
                          <a:ea typeface="Times New Roman"/>
                        </a:rPr>
                        <a:t>6</a:t>
                      </a:r>
                      <a:endParaRPr lang="en-US" sz="4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69480">
                <a:tc>
                  <a:txBody>
                    <a:bodyPr/>
                    <a:lstStyle/>
                    <a:p>
                      <a:pPr algn="ctr" rtl="1" fontAlgn="base">
                        <a:spcAft>
                          <a:spcPts val="0"/>
                        </a:spcAft>
                      </a:pPr>
                      <a:r>
                        <a:rPr lang="ar-SA" sz="2800" b="1" dirty="0">
                          <a:latin typeface="Times New Roman"/>
                          <a:ea typeface="Times New Roman"/>
                        </a:rPr>
                        <a:t>7</a:t>
                      </a:r>
                      <a:endParaRPr lang="en-US" sz="4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8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580112" y="3212976"/>
            <a:ext cx="266429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cs typeface="mohammad bold art 1" pitchFamily="2" charset="-78"/>
              </a:rPr>
              <a:t>أتقن</a:t>
            </a:r>
            <a:endParaRPr lang="ar-SA" dirty="0">
              <a:cs typeface="mohammad bold art 1" pitchFamily="2" charset="-78"/>
            </a:endParaRPr>
          </a:p>
        </p:txBody>
      </p:sp>
      <p:sp>
        <p:nvSpPr>
          <p:cNvPr id="4" name="مستطيل 3"/>
          <p:cNvSpPr/>
          <p:nvPr/>
        </p:nvSpPr>
        <p:spPr>
          <a:xfrm>
            <a:off x="2267744" y="3212976"/>
            <a:ext cx="266429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cs typeface="mohammad bold art 1" pitchFamily="2" charset="-78"/>
              </a:rPr>
              <a:t>لم يتقن</a:t>
            </a:r>
            <a:endParaRPr lang="ar-SA" dirty="0">
              <a:cs typeface="mohammad bold art 1" pitchFamily="2" charset="-78"/>
            </a:endParaRPr>
          </a:p>
        </p:txBody>
      </p:sp>
      <p:sp>
        <p:nvSpPr>
          <p:cNvPr id="5" name="مستطيل 4"/>
          <p:cNvSpPr/>
          <p:nvPr/>
        </p:nvSpPr>
        <p:spPr>
          <a:xfrm>
            <a:off x="6372200" y="1811725"/>
            <a:ext cx="522899" cy="830997"/>
          </a:xfrm>
          <a:prstGeom prst="rect">
            <a:avLst/>
          </a:prstGeom>
        </p:spPr>
        <p:txBody>
          <a:bodyPr wrap="none">
            <a:spAutoFit/>
          </a:bodyPr>
          <a:lstStyle/>
          <a:p>
            <a:r>
              <a:rPr lang="ar-SA" sz="4800" dirty="0" err="1" smtClean="0">
                <a:solidFill>
                  <a:srgbClr val="FF0000"/>
                </a:solidFill>
                <a:latin typeface="Arial"/>
                <a:cs typeface="Arial"/>
              </a:rPr>
              <a:t>√</a:t>
            </a:r>
            <a:endParaRPr lang="ar-SA" dirty="0">
              <a:solidFill>
                <a:srgbClr val="FF0000"/>
              </a:solidFill>
            </a:endParaRPr>
          </a:p>
        </p:txBody>
      </p:sp>
      <p:sp>
        <p:nvSpPr>
          <p:cNvPr id="6" name="مستطيل 5"/>
          <p:cNvSpPr/>
          <p:nvPr/>
        </p:nvSpPr>
        <p:spPr>
          <a:xfrm>
            <a:off x="3131840" y="1811725"/>
            <a:ext cx="595035" cy="830997"/>
          </a:xfrm>
          <a:prstGeom prst="rect">
            <a:avLst/>
          </a:prstGeom>
        </p:spPr>
        <p:txBody>
          <a:bodyPr wrap="none">
            <a:spAutoFit/>
          </a:bodyPr>
          <a:lstStyle/>
          <a:p>
            <a:r>
              <a:rPr lang="el-GR" sz="4800" dirty="0" smtClean="0">
                <a:solidFill>
                  <a:srgbClr val="FF0000"/>
                </a:solidFill>
                <a:latin typeface="Arial"/>
                <a:cs typeface="Arial"/>
              </a:rPr>
              <a:t>Χ</a:t>
            </a:r>
            <a:endParaRPr lang="ar-SA" dirty="0"/>
          </a:p>
        </p:txBody>
      </p:sp>
      <p:sp>
        <p:nvSpPr>
          <p:cNvPr id="7" name="مستطيل 6"/>
          <p:cNvSpPr/>
          <p:nvPr/>
        </p:nvSpPr>
        <p:spPr>
          <a:xfrm>
            <a:off x="1744711" y="476672"/>
            <a:ext cx="5928226" cy="1077218"/>
          </a:xfrm>
          <a:prstGeom prst="rect">
            <a:avLst/>
          </a:prstGeom>
        </p:spPr>
        <p:txBody>
          <a:bodyPr wrap="none">
            <a:spAutoFit/>
          </a:bodyPr>
          <a:lstStyle/>
          <a:p>
            <a:r>
              <a:rPr lang="ar-SA" sz="3200" dirty="0" smtClean="0">
                <a:latin typeface="Arial Black" pitchFamily="34" charset="0"/>
                <a:ea typeface="Times New Roman" pitchFamily="18" charset="0"/>
                <a:cs typeface="AL-Mohanad Bold" pitchFamily="2" charset="-78"/>
              </a:rPr>
              <a:t>يتم تقويم الطالب في المهارات والعلوم والمعارف </a:t>
            </a:r>
          </a:p>
          <a:p>
            <a:pPr algn="ctr"/>
            <a:r>
              <a:rPr lang="ar-SA" sz="3200" dirty="0" smtClean="0">
                <a:latin typeface="Arial Black" pitchFamily="34" charset="0"/>
                <a:ea typeface="Times New Roman" pitchFamily="18" charset="0"/>
                <a:cs typeface="AL-Mohanad Bold" pitchFamily="2" charset="-78"/>
              </a:rPr>
              <a:t>حسب لائحة التقويم لعام 1426  </a:t>
            </a:r>
            <a:endParaRPr lang="ar-SA"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2000" fill="hold"/>
                                        <p:tgtEl>
                                          <p:spTgt spid="6"/>
                                        </p:tgtEl>
                                        <p:attrNameLst>
                                          <p:attrName>ppt_x</p:attrName>
                                        </p:attrNameLst>
                                      </p:cBhvr>
                                      <p:tavLst>
                                        <p:tav tm="0">
                                          <p:val>
                                            <p:strVal val="0-#ppt_w/2"/>
                                          </p:val>
                                        </p:tav>
                                        <p:tav tm="100000">
                                          <p:val>
                                            <p:strVal val="#ppt_x"/>
                                          </p:val>
                                        </p:tav>
                                      </p:tavLst>
                                    </p:anim>
                                    <p:anim calcmode="lin" valueType="num">
                                      <p:cBhvr additive="base">
                                        <p:cTn id="20"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2000" fill="hold"/>
                                        <p:tgtEl>
                                          <p:spTgt spid="4"/>
                                        </p:tgtEl>
                                        <p:attrNameLst>
                                          <p:attrName>ppt_x</p:attrName>
                                        </p:attrNameLst>
                                      </p:cBhvr>
                                      <p:tavLst>
                                        <p:tav tm="0">
                                          <p:val>
                                            <p:strVal val="0-#ppt_w/2"/>
                                          </p:val>
                                        </p:tav>
                                        <p:tav tm="100000">
                                          <p:val>
                                            <p:strVal val="#ppt_x"/>
                                          </p:val>
                                        </p:tav>
                                      </p:tavLst>
                                    </p:anim>
                                    <p:anim calcmode="lin" valueType="num">
                                      <p:cBhvr additive="base">
                                        <p:cTn id="26"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 xmlns:p14="http://schemas.microsoft.com/office/powerpoint/2010/main" val="2970533028"/>
              </p:ext>
            </p:extLst>
          </p:nvPr>
        </p:nvGraphicFramePr>
        <p:xfrm>
          <a:off x="2339752" y="1556792"/>
          <a:ext cx="6048672" cy="3600400"/>
        </p:xfrm>
        <a:graphic>
          <a:graphicData uri="http://schemas.openxmlformats.org/drawingml/2006/table">
            <a:tbl>
              <a:tblPr rtl="1"/>
              <a:tblGrid>
                <a:gridCol w="6048672"/>
              </a:tblGrid>
              <a:tr h="1071724">
                <a:tc>
                  <a:txBody>
                    <a:bodyPr/>
                    <a:lstStyle/>
                    <a:p>
                      <a:pPr algn="ctr" rtl="1">
                        <a:spcAft>
                          <a:spcPts val="0"/>
                        </a:spcAft>
                      </a:pPr>
                      <a:r>
                        <a:rPr lang="ar-SA" sz="3200" dirty="0">
                          <a:latin typeface="Arial Black"/>
                          <a:ea typeface="Times New Roman"/>
                          <a:cs typeface="AL-Mateen"/>
                        </a:rPr>
                        <a:t>مستويات أداء الطالب في </a:t>
                      </a:r>
                      <a:r>
                        <a:rPr lang="ar-SA" sz="3200" dirty="0" smtClean="0">
                          <a:latin typeface="Arial Black"/>
                          <a:ea typeface="Times New Roman"/>
                          <a:cs typeface="AL-Mateen"/>
                        </a:rPr>
                        <a:t>المعيار الواحد</a:t>
                      </a:r>
                      <a:endParaRPr lang="en-US" sz="16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solidFill>
                      <a:srgbClr val="C2D69B"/>
                    </a:solidFill>
                  </a:tcPr>
                </a:tc>
              </a:tr>
              <a:tr h="632169">
                <a:tc>
                  <a:txBody>
                    <a:bodyPr/>
                    <a:lstStyle/>
                    <a:p>
                      <a:pPr algn="ctr" rtl="1">
                        <a:spcAft>
                          <a:spcPts val="0"/>
                        </a:spcAft>
                      </a:pPr>
                      <a:r>
                        <a:rPr lang="ar-SA" sz="3200" dirty="0">
                          <a:latin typeface="Arial Black"/>
                          <a:ea typeface="Times New Roman"/>
                          <a:cs typeface="AL-Mohanad Bold"/>
                        </a:rPr>
                        <a:t>متقن للمعيار 100%</a:t>
                      </a:r>
                      <a:endParaRPr lang="en-US" sz="16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632169">
                <a:tc>
                  <a:txBody>
                    <a:bodyPr/>
                    <a:lstStyle/>
                    <a:p>
                      <a:pPr algn="ctr" rtl="1">
                        <a:spcAft>
                          <a:spcPts val="0"/>
                        </a:spcAft>
                      </a:pPr>
                      <a:r>
                        <a:rPr lang="ar-SA" sz="3200" dirty="0">
                          <a:latin typeface="Arial Black"/>
                          <a:ea typeface="Times New Roman"/>
                          <a:cs typeface="AL-Mohanad Bold"/>
                        </a:rPr>
                        <a:t>متقن للمعيار من 90% إلى أقل من 100%</a:t>
                      </a:r>
                      <a:endParaRPr lang="en-US" sz="16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632169">
                <a:tc>
                  <a:txBody>
                    <a:bodyPr/>
                    <a:lstStyle/>
                    <a:p>
                      <a:pPr algn="ctr" rtl="1">
                        <a:spcAft>
                          <a:spcPts val="0"/>
                        </a:spcAft>
                      </a:pPr>
                      <a:r>
                        <a:rPr lang="ar-SA" sz="3200" dirty="0">
                          <a:latin typeface="Arial Black"/>
                          <a:ea typeface="Times New Roman"/>
                          <a:cs typeface="AL-Mohanad Bold"/>
                        </a:rPr>
                        <a:t>متقن للمعيار من 80% إلى أقل من 90%</a:t>
                      </a:r>
                      <a:endParaRPr lang="en-US" sz="16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632169">
                <a:tc>
                  <a:txBody>
                    <a:bodyPr/>
                    <a:lstStyle/>
                    <a:p>
                      <a:pPr algn="ctr" rtl="1">
                        <a:spcAft>
                          <a:spcPts val="0"/>
                        </a:spcAft>
                      </a:pPr>
                      <a:r>
                        <a:rPr lang="ar-SA" sz="3200" dirty="0">
                          <a:latin typeface="Arial Black"/>
                          <a:ea typeface="Times New Roman"/>
                          <a:cs typeface="AL-Mohanad Bold"/>
                        </a:rPr>
                        <a:t>غير متقن أقل من 80%</a:t>
                      </a:r>
                      <a:endParaRPr lang="en-US" sz="1600" dirty="0">
                        <a:latin typeface="Times New Roman"/>
                        <a:ea typeface="Times New Roman"/>
                        <a:cs typeface="Traditional Arabic"/>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bl>
          </a:graphicData>
        </a:graphic>
      </p:graphicFrame>
      <p:sp>
        <p:nvSpPr>
          <p:cNvPr id="13313" name="Rectangle 1"/>
          <p:cNvSpPr>
            <a:spLocks noChangeArrowheads="1"/>
          </p:cNvSpPr>
          <p:nvPr/>
        </p:nvSpPr>
        <p:spPr bwMode="auto">
          <a:xfrm>
            <a:off x="1547664" y="693277"/>
            <a:ext cx="72008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lang="ar-SA" sz="2800" dirty="0" smtClean="0">
                <a:solidFill>
                  <a:srgbClr val="4F6228"/>
                </a:solidFill>
                <a:latin typeface="Arial Black" pitchFamily="34" charset="0"/>
                <a:ea typeface="Times New Roman" pitchFamily="18" charset="0"/>
                <a:cs typeface="AL-Mateen" pitchFamily="2" charset="-78"/>
              </a:rPr>
              <a:t>5-</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ateen" pitchFamily="2" charset="-78"/>
              </a:rPr>
              <a:t>يتم تقويم الطالب في كل </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ateen" pitchFamily="2" charset="-78"/>
              </a:rPr>
              <a:t>معيار حسب لائحة تقويم</a:t>
            </a:r>
            <a:r>
              <a:rPr kumimoji="0" lang="ar-SA" sz="2800" b="0" i="0" u="none" strike="noStrike" cap="none" normalizeH="0" dirty="0" smtClean="0">
                <a:ln>
                  <a:noFill/>
                </a:ln>
                <a:solidFill>
                  <a:schemeClr val="tx1"/>
                </a:solidFill>
                <a:effectLst/>
                <a:latin typeface="Arial Black" pitchFamily="34" charset="0"/>
                <a:ea typeface="Times New Roman" pitchFamily="18" charset="0"/>
                <a:cs typeface="AL-Mateen" pitchFamily="2" charset="-78"/>
              </a:rPr>
              <a:t> الطالب 1435</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ateen" pitchFamily="2" charset="-78"/>
              </a:rPr>
              <a:t> </a:t>
            </a:r>
            <a:r>
              <a:rPr kumimoji="0" lang="ar-SA" sz="2800" b="0" i="0" u="none" strike="noStrike" cap="none" normalizeH="0" baseline="0" dirty="0" smtClean="0">
                <a:ln>
                  <a:noFill/>
                </a:ln>
                <a:solidFill>
                  <a:schemeClr val="tx1"/>
                </a:solidFill>
                <a:effectLst/>
                <a:latin typeface="Arial Black" pitchFamily="34" charset="0"/>
                <a:ea typeface="Times New Roman" pitchFamily="18" charset="0"/>
                <a:cs typeface="AL-Mateen" pitchFamily="2" charset="-78"/>
              </a:rPr>
              <a:t>وفق الجدول التالي:</a:t>
            </a:r>
            <a:endParaRPr kumimoji="0" lang="en-US" sz="1200" b="0" i="0" u="none" strike="noStrike" cap="none" normalizeH="0" baseline="0" dirty="0" smtClean="0">
              <a:ln>
                <a:noFill/>
              </a:ln>
              <a:solidFill>
                <a:schemeClr val="tx1"/>
              </a:solidFill>
              <a:effectLst/>
              <a:latin typeface="Arial" pitchFamily="34" charset="0"/>
              <a:cs typeface="AL-Mateen" pitchFamily="2" charset="-78"/>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7308304" y="188640"/>
            <a:ext cx="1368152"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ar-SA" sz="3600" dirty="0" smtClean="0">
                <a:solidFill>
                  <a:srgbClr val="FF0000"/>
                </a:solidFill>
                <a:latin typeface="ae_Dimnah" pitchFamily="18" charset="-78"/>
                <a:cs typeface="Sultan bold" pitchFamily="2" charset="-78"/>
              </a:rPr>
              <a:t>المهارة</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4067944" y="211287"/>
            <a:ext cx="1296144"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ar-SA" sz="3600" dirty="0" smtClean="0">
                <a:solidFill>
                  <a:srgbClr val="FF0000"/>
                </a:solidFill>
                <a:latin typeface="ae_Dimnah" pitchFamily="18" charset="-78"/>
                <a:cs typeface="Sultan bold" pitchFamily="2" charset="-78"/>
              </a:rPr>
              <a:t> المعيار</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سهم إلى اليمين 7"/>
          <p:cNvSpPr/>
          <p:nvPr/>
        </p:nvSpPr>
        <p:spPr>
          <a:xfrm rot="10800000">
            <a:off x="5868144" y="364014"/>
            <a:ext cx="100811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مستطيل 2"/>
          <p:cNvSpPr/>
          <p:nvPr/>
        </p:nvSpPr>
        <p:spPr>
          <a:xfrm>
            <a:off x="971600" y="5157192"/>
            <a:ext cx="8064896" cy="954107"/>
          </a:xfrm>
          <a:prstGeom prst="rect">
            <a:avLst/>
          </a:prstGeom>
        </p:spPr>
        <p:txBody>
          <a:bodyPr wrap="square">
            <a:spAutoFit/>
          </a:bodyPr>
          <a:lstStyle/>
          <a:p>
            <a:pPr lvl="0" indent="457200" algn="justLow" fontAlgn="base">
              <a:spcBef>
                <a:spcPct val="0"/>
              </a:spcBef>
              <a:spcAft>
                <a:spcPct val="0"/>
              </a:spcAft>
            </a:pPr>
            <a:r>
              <a:rPr lang="ar-SA" sz="2800" dirty="0" smtClean="0">
                <a:latin typeface="Arial" pitchFamily="34" charset="0"/>
                <a:ea typeface="Times New Roman" pitchFamily="18" charset="0"/>
                <a:cs typeface="Fanan" pitchFamily="2" charset="-78"/>
              </a:rPr>
              <a:t>ولتسهيل عملية الرصد في سجل المتابعة يمكن استخدام أي رمز لتوضيح مستويات أداء الطالب في المعيار الواحد في </a:t>
            </a:r>
            <a:r>
              <a:rPr lang="ar-SA" sz="2800" dirty="0">
                <a:latin typeface="Arial" pitchFamily="34" charset="0"/>
                <a:ea typeface="Times New Roman" pitchFamily="18" charset="0"/>
                <a:cs typeface="Fanan" pitchFamily="2" charset="-78"/>
              </a:rPr>
              <a:t>سجل المتابعة مثلا</a:t>
            </a:r>
            <a:r>
              <a:rPr lang="ar-SA" sz="2800" dirty="0" smtClean="0">
                <a:latin typeface="Arial" pitchFamily="34" charset="0"/>
                <a:ea typeface="Times New Roman" pitchFamily="18" charset="0"/>
                <a:cs typeface="Fanan" pitchFamily="2" charset="-78"/>
              </a:rPr>
              <a:t>: </a:t>
            </a:r>
          </a:p>
        </p:txBody>
      </p:sp>
      <p:cxnSp>
        <p:nvCxnSpPr>
          <p:cNvPr id="9" name="رابط كسهم مستقيم 8"/>
          <p:cNvCxnSpPr/>
          <p:nvPr/>
        </p:nvCxnSpPr>
        <p:spPr>
          <a:xfrm>
            <a:off x="1957010" y="2891845"/>
            <a:ext cx="1631531"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0" name="مستطيل 9"/>
          <p:cNvSpPr/>
          <p:nvPr/>
        </p:nvSpPr>
        <p:spPr>
          <a:xfrm>
            <a:off x="899592" y="2420888"/>
            <a:ext cx="985410" cy="830997"/>
          </a:xfrm>
          <a:prstGeom prst="rect">
            <a:avLst/>
          </a:prstGeom>
        </p:spPr>
        <p:txBody>
          <a:bodyPr wrap="square">
            <a:spAutoFit/>
          </a:bodyPr>
          <a:lstStyle/>
          <a:p>
            <a:r>
              <a:rPr lang="ar-SA" sz="4800" dirty="0">
                <a:solidFill>
                  <a:srgbClr val="FF0000"/>
                </a:solidFill>
                <a:cs typeface="AL-Mateen" pitchFamily="2" charset="-78"/>
              </a:rPr>
              <a:t>(أ)</a:t>
            </a:r>
            <a:endParaRPr lang="ar-SA" sz="4800" dirty="0">
              <a:solidFill>
                <a:srgbClr val="FF0000"/>
              </a:solidFill>
            </a:endParaRPr>
          </a:p>
        </p:txBody>
      </p:sp>
      <p:cxnSp>
        <p:nvCxnSpPr>
          <p:cNvPr id="11" name="رابط كسهم مستقيم 10"/>
          <p:cNvCxnSpPr/>
          <p:nvPr/>
        </p:nvCxnSpPr>
        <p:spPr>
          <a:xfrm>
            <a:off x="1957010" y="3467909"/>
            <a:ext cx="81479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2" name="مستطيل 11"/>
          <p:cNvSpPr/>
          <p:nvPr/>
        </p:nvSpPr>
        <p:spPr>
          <a:xfrm>
            <a:off x="899592" y="2996952"/>
            <a:ext cx="985410" cy="830997"/>
          </a:xfrm>
          <a:prstGeom prst="rect">
            <a:avLst/>
          </a:prstGeom>
        </p:spPr>
        <p:txBody>
          <a:bodyPr wrap="square">
            <a:spAutoFit/>
          </a:bodyPr>
          <a:lstStyle/>
          <a:p>
            <a:r>
              <a:rPr lang="ar-SA" sz="4800" dirty="0" smtClean="0">
                <a:solidFill>
                  <a:srgbClr val="FF0000"/>
                </a:solidFill>
                <a:cs typeface="AL-Mateen" pitchFamily="2" charset="-78"/>
              </a:rPr>
              <a:t>(ب)</a:t>
            </a:r>
            <a:endParaRPr lang="ar-SA" sz="4800" dirty="0">
              <a:solidFill>
                <a:srgbClr val="FF0000"/>
              </a:solidFill>
            </a:endParaRPr>
          </a:p>
        </p:txBody>
      </p:sp>
      <p:cxnSp>
        <p:nvCxnSpPr>
          <p:cNvPr id="13" name="رابط كسهم مستقيم 12"/>
          <p:cNvCxnSpPr/>
          <p:nvPr/>
        </p:nvCxnSpPr>
        <p:spPr>
          <a:xfrm>
            <a:off x="1957010" y="4187989"/>
            <a:ext cx="81479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4" name="مستطيل 13"/>
          <p:cNvSpPr/>
          <p:nvPr/>
        </p:nvSpPr>
        <p:spPr>
          <a:xfrm>
            <a:off x="899592" y="3717032"/>
            <a:ext cx="985410" cy="830997"/>
          </a:xfrm>
          <a:prstGeom prst="rect">
            <a:avLst/>
          </a:prstGeom>
        </p:spPr>
        <p:txBody>
          <a:bodyPr wrap="square">
            <a:spAutoFit/>
          </a:bodyPr>
          <a:lstStyle/>
          <a:p>
            <a:r>
              <a:rPr lang="ar-SA" sz="4800" dirty="0" smtClean="0">
                <a:solidFill>
                  <a:srgbClr val="FF0000"/>
                </a:solidFill>
                <a:cs typeface="AL-Mateen" pitchFamily="2" charset="-78"/>
              </a:rPr>
              <a:t>(ج)</a:t>
            </a:r>
            <a:endParaRPr lang="ar-SA" sz="4800" dirty="0">
              <a:solidFill>
                <a:srgbClr val="FF0000"/>
              </a:solidFill>
            </a:endParaRPr>
          </a:p>
        </p:txBody>
      </p:sp>
      <p:cxnSp>
        <p:nvCxnSpPr>
          <p:cNvPr id="15" name="رابط كسهم مستقيم 14"/>
          <p:cNvCxnSpPr/>
          <p:nvPr/>
        </p:nvCxnSpPr>
        <p:spPr>
          <a:xfrm>
            <a:off x="2317050" y="4941168"/>
            <a:ext cx="81479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6" name="مستطيل 15"/>
          <p:cNvSpPr/>
          <p:nvPr/>
        </p:nvSpPr>
        <p:spPr>
          <a:xfrm>
            <a:off x="755576" y="4437112"/>
            <a:ext cx="1728192" cy="830997"/>
          </a:xfrm>
          <a:prstGeom prst="rect">
            <a:avLst/>
          </a:prstGeom>
        </p:spPr>
        <p:txBody>
          <a:bodyPr wrap="square">
            <a:spAutoFit/>
          </a:bodyPr>
          <a:lstStyle/>
          <a:p>
            <a:r>
              <a:rPr lang="ar-SA" sz="4800" dirty="0" smtClean="0">
                <a:solidFill>
                  <a:srgbClr val="FF0000"/>
                </a:solidFill>
                <a:cs typeface="AL-Mateen" pitchFamily="2" charset="-78"/>
              </a:rPr>
              <a:t>(هـ , </a:t>
            </a:r>
            <a:r>
              <a:rPr lang="en-US" sz="4800" dirty="0" smtClean="0">
                <a:solidFill>
                  <a:srgbClr val="FF0000"/>
                </a:solidFill>
                <a:cs typeface="AL-Mateen" pitchFamily="2" charset="-78"/>
              </a:rPr>
              <a:t>x</a:t>
            </a:r>
            <a:r>
              <a:rPr lang="ar-SA" sz="4800" dirty="0" smtClean="0">
                <a:solidFill>
                  <a:srgbClr val="FF0000"/>
                </a:solidFill>
                <a:cs typeface="AL-Mateen" pitchFamily="2" charset="-78"/>
              </a:rPr>
              <a:t>)</a:t>
            </a:r>
            <a:endParaRPr lang="ar-SA" sz="4800" dirty="0">
              <a:solidFill>
                <a:srgbClr val="FF0000"/>
              </a:solidFill>
            </a:endParaRPr>
          </a:p>
        </p:txBody>
      </p:sp>
      <p:sp>
        <p:nvSpPr>
          <p:cNvPr id="17" name="مستطيل 16"/>
          <p:cNvSpPr/>
          <p:nvPr/>
        </p:nvSpPr>
        <p:spPr>
          <a:xfrm>
            <a:off x="755576" y="6021288"/>
            <a:ext cx="7848872" cy="707886"/>
          </a:xfrm>
          <a:prstGeom prst="rect">
            <a:avLst/>
          </a:prstGeom>
        </p:spPr>
        <p:txBody>
          <a:bodyPr wrap="square">
            <a:spAutoFit/>
          </a:bodyPr>
          <a:lstStyle/>
          <a:p>
            <a:pPr lvl="0" indent="457200" algn="justLow" fontAlgn="base">
              <a:spcBef>
                <a:spcPct val="0"/>
              </a:spcBef>
              <a:spcAft>
                <a:spcPct val="0"/>
              </a:spcAft>
            </a:pPr>
            <a:r>
              <a:rPr lang="ar-SA" sz="4000" dirty="0" smtClean="0">
                <a:solidFill>
                  <a:srgbClr val="FF0000"/>
                </a:solidFill>
                <a:latin typeface="Arial" pitchFamily="34" charset="0"/>
                <a:ea typeface="Times New Roman" pitchFamily="18" charset="0"/>
                <a:cs typeface="AL-Mateen" pitchFamily="2" charset="-78"/>
              </a:rPr>
              <a:t>(أ </a:t>
            </a:r>
            <a:r>
              <a:rPr lang="ar-SA" sz="4000" dirty="0">
                <a:solidFill>
                  <a:srgbClr val="FF0000"/>
                </a:solidFill>
                <a:latin typeface="Arial" pitchFamily="34" charset="0"/>
                <a:ea typeface="Times New Roman" pitchFamily="18" charset="0"/>
                <a:cs typeface="AL-Mateen" pitchFamily="2" charset="-78"/>
              </a:rPr>
              <a:t>– </a:t>
            </a:r>
            <a:r>
              <a:rPr lang="ar-SA" sz="4000" dirty="0" smtClean="0">
                <a:solidFill>
                  <a:srgbClr val="FF0000"/>
                </a:solidFill>
                <a:latin typeface="Arial" pitchFamily="34" charset="0"/>
                <a:ea typeface="Times New Roman" pitchFamily="18" charset="0"/>
                <a:cs typeface="AL-Mateen" pitchFamily="2" charset="-78"/>
              </a:rPr>
              <a:t> ب – ج ) </a:t>
            </a:r>
            <a:r>
              <a:rPr lang="ar-SA" sz="4000" dirty="0" err="1" smtClean="0">
                <a:solidFill>
                  <a:srgbClr val="FF0000"/>
                </a:solidFill>
                <a:latin typeface="Arial" pitchFamily="34" charset="0"/>
                <a:ea typeface="Times New Roman" pitchFamily="18" charset="0"/>
                <a:cs typeface="AL-Mateen" pitchFamily="2" charset="-78"/>
              </a:rPr>
              <a:t>للاتقان</a:t>
            </a:r>
            <a:r>
              <a:rPr lang="ar-SA" sz="4000" dirty="0" smtClean="0">
                <a:solidFill>
                  <a:srgbClr val="FF0000"/>
                </a:solidFill>
                <a:latin typeface="Arial" pitchFamily="34" charset="0"/>
                <a:ea typeface="Times New Roman" pitchFamily="18" charset="0"/>
                <a:cs typeface="AL-Mateen" pitchFamily="2" charset="-78"/>
              </a:rPr>
              <a:t>   و (هـ  , </a:t>
            </a:r>
            <a:r>
              <a:rPr lang="en-US" sz="4000" dirty="0" smtClean="0">
                <a:solidFill>
                  <a:srgbClr val="FF0000"/>
                </a:solidFill>
                <a:cs typeface="AL-Mateen" pitchFamily="2" charset="-78"/>
              </a:rPr>
              <a:t>x</a:t>
            </a:r>
            <a:r>
              <a:rPr lang="ar-SA" sz="4000" dirty="0" smtClean="0">
                <a:solidFill>
                  <a:srgbClr val="FF0000"/>
                </a:solidFill>
                <a:cs typeface="AL-Mateen" pitchFamily="2" charset="-78"/>
              </a:rPr>
              <a:t>  ) لعدم الاتقان</a:t>
            </a:r>
            <a:endParaRPr lang="ar-SA" sz="3200" dirty="0">
              <a:latin typeface="Arial" pitchFamily="34" charset="0"/>
              <a:ea typeface="Times New Roman" pitchFamily="18" charset="0"/>
              <a:cs typeface="AL-Matee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313"/>
                                        </p:tgtEl>
                                        <p:attrNameLst>
                                          <p:attrName>style.visibility</p:attrName>
                                        </p:attrNameLst>
                                      </p:cBhvr>
                                      <p:to>
                                        <p:strVal val="visible"/>
                                      </p:to>
                                    </p:set>
                                    <p:anim calcmode="lin" valueType="num">
                                      <p:cBhvr additive="base">
                                        <p:cTn id="22" dur="500" fill="hold"/>
                                        <p:tgtEl>
                                          <p:spTgt spid="13313"/>
                                        </p:tgtEl>
                                        <p:attrNameLst>
                                          <p:attrName>ppt_x</p:attrName>
                                        </p:attrNameLst>
                                      </p:cBhvr>
                                      <p:tavLst>
                                        <p:tav tm="0">
                                          <p:val>
                                            <p:strVal val="#ppt_x"/>
                                          </p:val>
                                        </p:tav>
                                        <p:tav tm="100000">
                                          <p:val>
                                            <p:strVal val="#ppt_x"/>
                                          </p:val>
                                        </p:tav>
                                      </p:tavLst>
                                    </p:anim>
                                    <p:anim calcmode="lin" valueType="num">
                                      <p:cBhvr additive="base">
                                        <p:cTn id="23" dur="500" fill="hold"/>
                                        <p:tgtEl>
                                          <p:spTgt spid="13313"/>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ppt_x"/>
                                          </p:val>
                                        </p:tav>
                                        <p:tav tm="100000">
                                          <p:val>
                                            <p:strVal val="#ppt_x"/>
                                          </p:val>
                                        </p:tav>
                                      </p:tavLst>
                                    </p:anim>
                                    <p:anim calcmode="lin" valueType="num">
                                      <p:cBhvr additive="base">
                                        <p:cTn id="2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ppt_x"/>
                                          </p:val>
                                        </p:tav>
                                        <p:tav tm="100000">
                                          <p:val>
                                            <p:strVal val="#ppt_x"/>
                                          </p:val>
                                        </p:tav>
                                      </p:tavLst>
                                    </p:anim>
                                    <p:anim calcmode="lin" valueType="num">
                                      <p:cBhvr additive="base">
                                        <p:cTn id="46" dur="500" fill="hold"/>
                                        <p:tgtEl>
                                          <p:spTgt spid="10"/>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ppt_x"/>
                                          </p:val>
                                        </p:tav>
                                        <p:tav tm="100000">
                                          <p:val>
                                            <p:strVal val="#ppt_x"/>
                                          </p:val>
                                        </p:tav>
                                      </p:tavLst>
                                    </p:anim>
                                    <p:anim calcmode="lin" valueType="num">
                                      <p:cBhvr additive="base">
                                        <p:cTn id="6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3"/>
                                        </p:tgtEl>
                                        <p:attrNameLst>
                                          <p:attrName>style.visibility</p:attrName>
                                        </p:attrNameLst>
                                      </p:cBhvr>
                                      <p:to>
                                        <p:strVal val="visible"/>
                                      </p:to>
                                    </p:set>
                                    <p:anim calcmode="lin" valueType="num">
                                      <p:cBhvr additive="base">
                                        <p:cTn id="69" dur="500" fill="hold"/>
                                        <p:tgtEl>
                                          <p:spTgt spid="13"/>
                                        </p:tgtEl>
                                        <p:attrNameLst>
                                          <p:attrName>ppt_x</p:attrName>
                                        </p:attrNameLst>
                                      </p:cBhvr>
                                      <p:tavLst>
                                        <p:tav tm="0">
                                          <p:val>
                                            <p:strVal val="#ppt_x"/>
                                          </p:val>
                                        </p:tav>
                                        <p:tav tm="100000">
                                          <p:val>
                                            <p:strVal val="#ppt_x"/>
                                          </p:val>
                                        </p:tav>
                                      </p:tavLst>
                                    </p:anim>
                                    <p:anim calcmode="lin" valueType="num">
                                      <p:cBhvr additive="base">
                                        <p:cTn id="7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additive="base">
                                        <p:cTn id="75" dur="500" fill="hold"/>
                                        <p:tgtEl>
                                          <p:spTgt spid="16"/>
                                        </p:tgtEl>
                                        <p:attrNameLst>
                                          <p:attrName>ppt_x</p:attrName>
                                        </p:attrNameLst>
                                      </p:cBhvr>
                                      <p:tavLst>
                                        <p:tav tm="0">
                                          <p:val>
                                            <p:strVal val="#ppt_x"/>
                                          </p:val>
                                        </p:tav>
                                        <p:tav tm="100000">
                                          <p:val>
                                            <p:strVal val="#ppt_x"/>
                                          </p:val>
                                        </p:tav>
                                      </p:tavLst>
                                    </p:anim>
                                    <p:anim calcmode="lin" valueType="num">
                                      <p:cBhvr additive="base">
                                        <p:cTn id="76" dur="500" fill="hold"/>
                                        <p:tgtEl>
                                          <p:spTgt spid="16"/>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ppt_x"/>
                                          </p:val>
                                        </p:tav>
                                        <p:tav tm="100000">
                                          <p:val>
                                            <p:strVal val="#ppt_x"/>
                                          </p:val>
                                        </p:tav>
                                      </p:tavLst>
                                    </p:anim>
                                    <p:anim calcmode="lin" valueType="num">
                                      <p:cBhvr additive="base">
                                        <p:cTn id="8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P spid="4" grpId="0" animBg="1"/>
      <p:bldP spid="6" grpId="0" animBg="1"/>
      <p:bldP spid="8" grpId="0" animBg="1"/>
      <p:bldP spid="3" grpId="0"/>
      <p:bldP spid="10" grpId="0"/>
      <p:bldP spid="12" grpId="0"/>
      <p:bldP spid="14"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668344" y="4293096"/>
            <a:ext cx="985410" cy="707886"/>
          </a:xfrm>
          <a:prstGeom prst="rect">
            <a:avLst/>
          </a:prstGeom>
        </p:spPr>
        <p:txBody>
          <a:bodyPr wrap="square">
            <a:spAutoFit/>
          </a:bodyPr>
          <a:lstStyle/>
          <a:p>
            <a:r>
              <a:rPr lang="ar-SA" sz="4000" dirty="0">
                <a:solidFill>
                  <a:srgbClr val="FF0000"/>
                </a:solidFill>
                <a:cs typeface="AL-Mateen" pitchFamily="2" charset="-78"/>
              </a:rPr>
              <a:t>(أ)</a:t>
            </a:r>
            <a:endParaRPr lang="ar-SA" sz="4000" dirty="0">
              <a:solidFill>
                <a:srgbClr val="FF0000"/>
              </a:solidFill>
            </a:endParaRPr>
          </a:p>
        </p:txBody>
      </p:sp>
      <p:sp>
        <p:nvSpPr>
          <p:cNvPr id="4" name="مستطيل 3"/>
          <p:cNvSpPr/>
          <p:nvPr/>
        </p:nvSpPr>
        <p:spPr>
          <a:xfrm>
            <a:off x="7687514" y="4726885"/>
            <a:ext cx="985410" cy="646331"/>
          </a:xfrm>
          <a:prstGeom prst="rect">
            <a:avLst/>
          </a:prstGeom>
        </p:spPr>
        <p:txBody>
          <a:bodyPr wrap="square">
            <a:spAutoFit/>
          </a:bodyPr>
          <a:lstStyle/>
          <a:p>
            <a:r>
              <a:rPr lang="ar-SA" sz="3600" dirty="0" smtClean="0">
                <a:solidFill>
                  <a:srgbClr val="FF0000"/>
                </a:solidFill>
                <a:cs typeface="AL-Mateen" pitchFamily="2" charset="-78"/>
              </a:rPr>
              <a:t>(ب)</a:t>
            </a:r>
            <a:endParaRPr lang="ar-SA" sz="3600" dirty="0">
              <a:solidFill>
                <a:srgbClr val="FF0000"/>
              </a:solidFill>
            </a:endParaRPr>
          </a:p>
        </p:txBody>
      </p:sp>
      <p:sp>
        <p:nvSpPr>
          <p:cNvPr id="5" name="مستطيل 4"/>
          <p:cNvSpPr/>
          <p:nvPr/>
        </p:nvSpPr>
        <p:spPr>
          <a:xfrm>
            <a:off x="7596336" y="5157192"/>
            <a:ext cx="985410" cy="584775"/>
          </a:xfrm>
          <a:prstGeom prst="rect">
            <a:avLst/>
          </a:prstGeom>
        </p:spPr>
        <p:txBody>
          <a:bodyPr wrap="square">
            <a:spAutoFit/>
          </a:bodyPr>
          <a:lstStyle/>
          <a:p>
            <a:r>
              <a:rPr lang="ar-SA" sz="3200" dirty="0" smtClean="0">
                <a:solidFill>
                  <a:srgbClr val="FF0000"/>
                </a:solidFill>
                <a:cs typeface="AL-Mateen" pitchFamily="2" charset="-78"/>
              </a:rPr>
              <a:t>(ج)</a:t>
            </a:r>
            <a:endParaRPr lang="ar-SA" sz="3200" dirty="0">
              <a:solidFill>
                <a:srgbClr val="FF0000"/>
              </a:solidFill>
            </a:endParaRPr>
          </a:p>
        </p:txBody>
      </p:sp>
      <p:sp>
        <p:nvSpPr>
          <p:cNvPr id="6" name="مستطيل 5"/>
          <p:cNvSpPr/>
          <p:nvPr/>
        </p:nvSpPr>
        <p:spPr>
          <a:xfrm>
            <a:off x="7164288" y="5661248"/>
            <a:ext cx="1728192" cy="707886"/>
          </a:xfrm>
          <a:prstGeom prst="rect">
            <a:avLst/>
          </a:prstGeom>
        </p:spPr>
        <p:txBody>
          <a:bodyPr wrap="square">
            <a:spAutoFit/>
          </a:bodyPr>
          <a:lstStyle/>
          <a:p>
            <a:r>
              <a:rPr lang="ar-SA" sz="4000" dirty="0" smtClean="0">
                <a:solidFill>
                  <a:srgbClr val="FF0000"/>
                </a:solidFill>
                <a:cs typeface="AL-Mateen" pitchFamily="2" charset="-78"/>
              </a:rPr>
              <a:t>(هـ , </a:t>
            </a:r>
            <a:r>
              <a:rPr lang="en-US" sz="4000" dirty="0" smtClean="0">
                <a:solidFill>
                  <a:srgbClr val="FF0000"/>
                </a:solidFill>
                <a:cs typeface="AL-Mateen" pitchFamily="2" charset="-78"/>
              </a:rPr>
              <a:t>x</a:t>
            </a:r>
            <a:r>
              <a:rPr lang="ar-SA" sz="4000" dirty="0" smtClean="0">
                <a:solidFill>
                  <a:srgbClr val="FF0000"/>
                </a:solidFill>
                <a:cs typeface="AL-Mateen" pitchFamily="2" charset="-78"/>
              </a:rPr>
              <a:t>)</a:t>
            </a:r>
            <a:endParaRPr lang="ar-SA" sz="4000" dirty="0">
              <a:solidFill>
                <a:srgbClr val="FF0000"/>
              </a:solidFill>
            </a:endParaRPr>
          </a:p>
        </p:txBody>
      </p:sp>
      <p:sp>
        <p:nvSpPr>
          <p:cNvPr id="7" name="مستطيل 6"/>
          <p:cNvSpPr/>
          <p:nvPr/>
        </p:nvSpPr>
        <p:spPr>
          <a:xfrm>
            <a:off x="5652120" y="4365104"/>
            <a:ext cx="2302233" cy="523220"/>
          </a:xfrm>
          <a:prstGeom prst="rect">
            <a:avLst/>
          </a:prstGeom>
        </p:spPr>
        <p:txBody>
          <a:bodyPr wrap="none">
            <a:spAutoFit/>
          </a:bodyPr>
          <a:lstStyle/>
          <a:p>
            <a:pPr algn="ctr"/>
            <a:r>
              <a:rPr lang="ar-SA" sz="2800" dirty="0">
                <a:latin typeface="Arial Black"/>
                <a:ea typeface="Times New Roman"/>
                <a:cs typeface="AL-Mohanad Bold"/>
              </a:rPr>
              <a:t>متقن للمعيار 100%</a:t>
            </a:r>
            <a:endParaRPr lang="en-US" sz="1400" dirty="0">
              <a:latin typeface="Times New Roman"/>
              <a:ea typeface="Times New Roman"/>
              <a:cs typeface="Traditional Arabic"/>
            </a:endParaRPr>
          </a:p>
        </p:txBody>
      </p:sp>
      <p:sp>
        <p:nvSpPr>
          <p:cNvPr id="8" name="مستطيل 7"/>
          <p:cNvSpPr/>
          <p:nvPr/>
        </p:nvSpPr>
        <p:spPr>
          <a:xfrm>
            <a:off x="3635896" y="4779729"/>
            <a:ext cx="4339650" cy="523220"/>
          </a:xfrm>
          <a:prstGeom prst="rect">
            <a:avLst/>
          </a:prstGeom>
        </p:spPr>
        <p:txBody>
          <a:bodyPr wrap="none">
            <a:spAutoFit/>
          </a:bodyPr>
          <a:lstStyle/>
          <a:p>
            <a:r>
              <a:rPr lang="ar-SA" sz="2800" dirty="0">
                <a:latin typeface="Arial Black"/>
                <a:ea typeface="Times New Roman"/>
                <a:cs typeface="AL-Mohanad Bold"/>
              </a:rPr>
              <a:t>متقن للمعيار من 90% إلى أقل من 100</a:t>
            </a:r>
            <a:endParaRPr lang="ar-SA" sz="2800" dirty="0"/>
          </a:p>
        </p:txBody>
      </p:sp>
      <p:sp>
        <p:nvSpPr>
          <p:cNvPr id="9" name="مستطيل 8"/>
          <p:cNvSpPr/>
          <p:nvPr/>
        </p:nvSpPr>
        <p:spPr>
          <a:xfrm>
            <a:off x="3635896" y="5229200"/>
            <a:ext cx="4339650" cy="523220"/>
          </a:xfrm>
          <a:prstGeom prst="rect">
            <a:avLst/>
          </a:prstGeom>
        </p:spPr>
        <p:txBody>
          <a:bodyPr wrap="none">
            <a:spAutoFit/>
          </a:bodyPr>
          <a:lstStyle/>
          <a:p>
            <a:pPr algn="ctr"/>
            <a:r>
              <a:rPr lang="ar-SA" sz="2800" dirty="0">
                <a:latin typeface="Arial Black"/>
                <a:ea typeface="Times New Roman"/>
                <a:cs typeface="AL-Mohanad Bold"/>
              </a:rPr>
              <a:t>متقن للمعيار من 80% إلى أقل من 90%</a:t>
            </a:r>
            <a:endParaRPr lang="en-US" sz="1400" dirty="0">
              <a:latin typeface="Times New Roman"/>
              <a:ea typeface="Times New Roman"/>
              <a:cs typeface="Traditional Arabic"/>
            </a:endParaRPr>
          </a:p>
        </p:txBody>
      </p:sp>
      <p:sp>
        <p:nvSpPr>
          <p:cNvPr id="10" name="مستطيل 9"/>
          <p:cNvSpPr/>
          <p:nvPr/>
        </p:nvSpPr>
        <p:spPr>
          <a:xfrm>
            <a:off x="4572000" y="5733256"/>
            <a:ext cx="2948243" cy="584775"/>
          </a:xfrm>
          <a:prstGeom prst="rect">
            <a:avLst/>
          </a:prstGeom>
        </p:spPr>
        <p:txBody>
          <a:bodyPr wrap="none">
            <a:spAutoFit/>
          </a:bodyPr>
          <a:lstStyle/>
          <a:p>
            <a:pPr algn="ctr"/>
            <a:r>
              <a:rPr lang="ar-SA" sz="3200" dirty="0">
                <a:latin typeface="Arial Black"/>
                <a:ea typeface="Times New Roman"/>
                <a:cs typeface="AL-Mohanad Bold"/>
              </a:rPr>
              <a:t>غير متقن أقل من 80%</a:t>
            </a:r>
            <a:endParaRPr lang="en-US" sz="1600" dirty="0">
              <a:latin typeface="Times New Roman"/>
              <a:ea typeface="Times New Roman"/>
              <a:cs typeface="Traditional Arabic"/>
            </a:endParaRPr>
          </a:p>
        </p:txBody>
      </p:sp>
      <p:sp>
        <p:nvSpPr>
          <p:cNvPr id="11" name="مستطيل 10"/>
          <p:cNvSpPr/>
          <p:nvPr/>
        </p:nvSpPr>
        <p:spPr>
          <a:xfrm>
            <a:off x="7092280" y="6105490"/>
            <a:ext cx="1728192" cy="707886"/>
          </a:xfrm>
          <a:prstGeom prst="rect">
            <a:avLst/>
          </a:prstGeom>
        </p:spPr>
        <p:txBody>
          <a:bodyPr wrap="square">
            <a:spAutoFit/>
          </a:bodyPr>
          <a:lstStyle/>
          <a:p>
            <a:r>
              <a:rPr lang="ar-SA" sz="4000" dirty="0" smtClean="0">
                <a:solidFill>
                  <a:srgbClr val="FF0000"/>
                </a:solidFill>
                <a:cs typeface="AL-Mateen" pitchFamily="2" charset="-78"/>
              </a:rPr>
              <a:t>(غ)</a:t>
            </a:r>
            <a:endParaRPr lang="ar-SA" sz="4000" dirty="0">
              <a:solidFill>
                <a:srgbClr val="FF0000"/>
              </a:solidFill>
            </a:endParaRPr>
          </a:p>
        </p:txBody>
      </p:sp>
      <p:sp>
        <p:nvSpPr>
          <p:cNvPr id="12" name="مستطيل 11"/>
          <p:cNvSpPr/>
          <p:nvPr/>
        </p:nvSpPr>
        <p:spPr>
          <a:xfrm>
            <a:off x="5805721" y="6228601"/>
            <a:ext cx="2326858" cy="584775"/>
          </a:xfrm>
          <a:prstGeom prst="rect">
            <a:avLst/>
          </a:prstGeom>
        </p:spPr>
        <p:txBody>
          <a:bodyPr wrap="square">
            <a:spAutoFit/>
          </a:bodyPr>
          <a:lstStyle/>
          <a:p>
            <a:pPr algn="ctr"/>
            <a:r>
              <a:rPr lang="ar-SA" sz="3200" dirty="0">
                <a:latin typeface="Arial Black"/>
                <a:ea typeface="Times New Roman"/>
                <a:cs typeface="AL-Mohanad Bold"/>
              </a:rPr>
              <a:t>ل</a:t>
            </a:r>
            <a:r>
              <a:rPr lang="ar-SA" sz="3200" dirty="0" smtClean="0">
                <a:latin typeface="Arial Black"/>
                <a:ea typeface="Times New Roman"/>
                <a:cs typeface="AL-Mohanad Bold"/>
              </a:rPr>
              <a:t>لطالب الغائب</a:t>
            </a:r>
            <a:endParaRPr lang="en-US" sz="1600" dirty="0">
              <a:latin typeface="Times New Roman"/>
              <a:ea typeface="Times New Roman"/>
              <a:cs typeface="Traditional Arabic"/>
            </a:endParaRPr>
          </a:p>
        </p:txBody>
      </p:sp>
      <p:graphicFrame>
        <p:nvGraphicFramePr>
          <p:cNvPr id="13" name="جدول 12"/>
          <p:cNvGraphicFramePr>
            <a:graphicFrameLocks noGrp="1"/>
          </p:cNvGraphicFramePr>
          <p:nvPr>
            <p:extLst>
              <p:ext uri="{D42A27DB-BD31-4B8C-83A1-F6EECF244321}">
                <p14:modId xmlns="" xmlns:p14="http://schemas.microsoft.com/office/powerpoint/2010/main" val="1490676494"/>
              </p:ext>
            </p:extLst>
          </p:nvPr>
        </p:nvGraphicFramePr>
        <p:xfrm>
          <a:off x="1115616" y="260648"/>
          <a:ext cx="7488832" cy="3945995"/>
        </p:xfrm>
        <a:graphic>
          <a:graphicData uri="http://schemas.openxmlformats.org/drawingml/2006/table">
            <a:tbl>
              <a:tblPr rtl="1"/>
              <a:tblGrid>
                <a:gridCol w="534112"/>
                <a:gridCol w="1379116"/>
                <a:gridCol w="799022"/>
                <a:gridCol w="799022"/>
                <a:gridCol w="799022"/>
                <a:gridCol w="799022"/>
                <a:gridCol w="1189758"/>
                <a:gridCol w="1189758"/>
              </a:tblGrid>
              <a:tr h="1944216">
                <a:tc rowSpan="2">
                  <a:txBody>
                    <a:bodyPr/>
                    <a:lstStyle/>
                    <a:p>
                      <a:pPr algn="ctr" rtl="1" fontAlgn="base">
                        <a:spcAft>
                          <a:spcPts val="0"/>
                        </a:spcAft>
                      </a:pPr>
                      <a:r>
                        <a:rPr lang="ar-SA" sz="1800" b="1" dirty="0">
                          <a:latin typeface="Times New Roman"/>
                          <a:ea typeface="Times New Roman"/>
                        </a:rPr>
                        <a:t>رقم</a:t>
                      </a:r>
                      <a:endParaRPr lang="en-US" sz="32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rowSpan="2">
                  <a:txBody>
                    <a:bodyPr/>
                    <a:lstStyle/>
                    <a:p>
                      <a:pPr algn="ctr" rtl="1" fontAlgn="base">
                        <a:spcAft>
                          <a:spcPts val="0"/>
                        </a:spcAft>
                      </a:pPr>
                      <a:r>
                        <a:rPr lang="ar-SA" sz="1800" b="1" dirty="0">
                          <a:latin typeface="Times New Roman"/>
                          <a:ea typeface="Times New Roman"/>
                        </a:rPr>
                        <a:t>اسم الطالب</a:t>
                      </a:r>
                      <a:endParaRPr lang="en-US" sz="3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rtl="1" fontAlgn="base">
                        <a:spcAft>
                          <a:spcPts val="0"/>
                        </a:spcAft>
                      </a:pPr>
                      <a:r>
                        <a:rPr lang="ar-SA" sz="1800" dirty="0">
                          <a:latin typeface="Arial"/>
                          <a:ea typeface="Times New Roman"/>
                          <a:cs typeface="Mohammad Head"/>
                        </a:rPr>
                        <a:t>حفظ السور </a:t>
                      </a:r>
                      <a:r>
                        <a:rPr lang="ar-SA" sz="1800" dirty="0" err="1">
                          <a:latin typeface="Arial"/>
                          <a:ea typeface="Times New Roman"/>
                          <a:cs typeface="Mohammad Head"/>
                        </a:rPr>
                        <a:t>المقررة </a:t>
                      </a:r>
                      <a:r>
                        <a:rPr lang="ar-SA" sz="1800" dirty="0">
                          <a:latin typeface="Arial"/>
                          <a:ea typeface="Times New Roman"/>
                          <a:cs typeface="Mohammad Head"/>
                        </a:rPr>
                        <a:t>(1</a:t>
                      </a:r>
                      <a:r>
                        <a:rPr lang="ar-SA" sz="1800" dirty="0" err="1">
                          <a:latin typeface="Arial"/>
                          <a:ea typeface="Times New Roman"/>
                          <a:cs typeface="Mohammad Head"/>
                        </a:rPr>
                        <a:t>) ( × )</a:t>
                      </a:r>
                      <a:endParaRPr lang="en-US" sz="2000" dirty="0">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solidFill>
                  </a:tcPr>
                </a:tc>
                <a:tc>
                  <a:txBody>
                    <a:bodyPr/>
                    <a:lstStyle/>
                    <a:p>
                      <a:pPr marL="71755" marR="71755" algn="ctr" rtl="1" fontAlgn="base">
                        <a:spcAft>
                          <a:spcPts val="0"/>
                        </a:spcAft>
                      </a:pPr>
                      <a:r>
                        <a:rPr lang="ar-SA" sz="1800" dirty="0">
                          <a:latin typeface="Arial"/>
                          <a:ea typeface="Times New Roman"/>
                          <a:cs typeface="Mohammad Head"/>
                        </a:rPr>
                        <a:t>الانطلاق في </a:t>
                      </a:r>
                      <a:r>
                        <a:rPr lang="ar-SA" sz="1800" dirty="0" err="1">
                          <a:latin typeface="Arial"/>
                          <a:ea typeface="Times New Roman"/>
                          <a:cs typeface="Mohammad Head"/>
                        </a:rPr>
                        <a:t>الحفظ </a:t>
                      </a:r>
                      <a:r>
                        <a:rPr lang="ar-SA" sz="1800" dirty="0">
                          <a:latin typeface="Arial"/>
                          <a:ea typeface="Times New Roman"/>
                          <a:cs typeface="Mohammad Head"/>
                        </a:rPr>
                        <a:t>( </a:t>
                      </a:r>
                      <a:r>
                        <a:rPr lang="ar-SA" sz="1800" dirty="0" err="1">
                          <a:latin typeface="Arial"/>
                          <a:ea typeface="Times New Roman"/>
                          <a:cs typeface="Mohammad Head"/>
                        </a:rPr>
                        <a:t>2 )</a:t>
                      </a:r>
                      <a:endParaRPr lang="en-US" sz="2000" dirty="0">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solidFill>
                  </a:tcPr>
                </a:tc>
                <a:tc>
                  <a:txBody>
                    <a:bodyPr/>
                    <a:lstStyle/>
                    <a:p>
                      <a:pPr marL="71755" marR="71755" algn="ctr" rtl="1" fontAlgn="base">
                        <a:spcAft>
                          <a:spcPts val="0"/>
                        </a:spcAft>
                      </a:pPr>
                      <a:r>
                        <a:rPr lang="ar-SA" sz="1800" dirty="0">
                          <a:latin typeface="Arial"/>
                          <a:ea typeface="Times New Roman"/>
                          <a:cs typeface="Mohammad Head"/>
                        </a:rPr>
                        <a:t>التعرف إلى أسماء السور التي يقرؤها وأماكنها(3</a:t>
                      </a:r>
                      <a:r>
                        <a:rPr lang="ar-SA" sz="1800" dirty="0" err="1">
                          <a:latin typeface="Arial"/>
                          <a:ea typeface="Times New Roman"/>
                          <a:cs typeface="Mohammad Head"/>
                        </a:rPr>
                        <a:t>)</a:t>
                      </a:r>
                      <a:endParaRPr lang="en-US" sz="2000" dirty="0">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71755" marR="71755" algn="ctr" rtl="1" fontAlgn="base">
                        <a:spcAft>
                          <a:spcPts val="0"/>
                        </a:spcAft>
                      </a:pPr>
                      <a:r>
                        <a:rPr lang="ar-SA" sz="1800" dirty="0">
                          <a:latin typeface="Arial"/>
                          <a:ea typeface="Times New Roman"/>
                          <a:cs typeface="Mohammad Head"/>
                        </a:rPr>
                        <a:t>تحسين الصوت بالقراءة(4</a:t>
                      </a:r>
                      <a:r>
                        <a:rPr lang="ar-SA" sz="1800" dirty="0" err="1">
                          <a:latin typeface="Arial"/>
                          <a:ea typeface="Times New Roman"/>
                          <a:cs typeface="Mohammad Head"/>
                        </a:rPr>
                        <a:t>)</a:t>
                      </a:r>
                      <a:endParaRPr lang="en-US" sz="2000" dirty="0">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71755" marR="71755" algn="ctr" rtl="1" fontAlgn="base">
                        <a:spcAft>
                          <a:spcPts val="0"/>
                        </a:spcAft>
                      </a:pPr>
                      <a:r>
                        <a:rPr lang="ar-SA" sz="1800" dirty="0">
                          <a:latin typeface="Arial"/>
                          <a:ea typeface="Times New Roman"/>
                          <a:cs typeface="Mohammad Head"/>
                        </a:rPr>
                        <a:t>التأدب مع كتاب الله(5</a:t>
                      </a:r>
                      <a:r>
                        <a:rPr lang="ar-SA" sz="1800" dirty="0" err="1">
                          <a:latin typeface="Arial"/>
                          <a:ea typeface="Times New Roman"/>
                          <a:cs typeface="Mohammad Head"/>
                        </a:rPr>
                        <a:t>)</a:t>
                      </a:r>
                      <a:endParaRPr lang="en-US" sz="2000" dirty="0">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71755" marR="71755" algn="ctr" rtl="1" fontAlgn="base">
                        <a:spcAft>
                          <a:spcPts val="0"/>
                        </a:spcAft>
                      </a:pPr>
                      <a:r>
                        <a:rPr lang="ar-SA" sz="1800" dirty="0">
                          <a:latin typeface="Times New Roman"/>
                          <a:ea typeface="Times New Roman"/>
                          <a:cs typeface="Mohammad Head"/>
                        </a:rPr>
                        <a:t>مستوى الطالب الفترة 1</a:t>
                      </a:r>
                      <a:endParaRPr lang="en-US" sz="2000" dirty="0">
                        <a:latin typeface="Times New Roman"/>
                        <a:ea typeface="Times New Roman"/>
                      </a:endParaRPr>
                    </a:p>
                  </a:txBody>
                  <a:tcPr marL="68580" marR="6858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r>
              <a:tr h="416819">
                <a:tc vMerge="1">
                  <a:txBody>
                    <a:bodyPr/>
                    <a:lstStyle/>
                    <a:p>
                      <a:pPr rtl="1"/>
                      <a:endParaRPr lang="ar-SA"/>
                    </a:p>
                  </a:txBody>
                  <a:tcPr/>
                </a:tc>
                <a:tc vMerge="1">
                  <a:txBody>
                    <a:bodyPr/>
                    <a:lstStyle/>
                    <a:p>
                      <a:pPr rtl="1"/>
                      <a:endParaRPr lang="ar-SA"/>
                    </a:p>
                  </a:txBody>
                  <a:tcP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sz="1800" b="1" dirty="0" smtClean="0">
                          <a:latin typeface="Arial"/>
                          <a:ea typeface="Times New Roman"/>
                        </a:rPr>
                        <a:t>×</a:t>
                      </a:r>
                      <a:endParaRPr lang="en-US" sz="2000" b="1" dirty="0" smtClean="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solidFill>
                  </a:tcPr>
                </a:tc>
                <a:tc>
                  <a:txBody>
                    <a:bodyPr/>
                    <a:lstStyle/>
                    <a:p>
                      <a:pPr algn="ctr" rtl="0" fontAlgn="base">
                        <a:spcAft>
                          <a:spcPts val="0"/>
                        </a:spcAft>
                      </a:pPr>
                      <a:r>
                        <a:rPr lang="en-US" sz="1800" b="1" dirty="0">
                          <a:latin typeface="Arial"/>
                          <a:ea typeface="Times New Roman"/>
                        </a:rPr>
                        <a:t>×</a:t>
                      </a:r>
                      <a:endParaRPr lang="en-US" sz="20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2"/>
                    </a:solidFill>
                  </a:tcPr>
                </a:tc>
                <a:tc>
                  <a:txBody>
                    <a:bodyPr/>
                    <a:lstStyle/>
                    <a:p>
                      <a:pPr algn="ctr" rtl="0" fontAlgn="base">
                        <a:spcAft>
                          <a:spcPts val="0"/>
                        </a:spcAft>
                      </a:pP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rtl="0" fontAlgn="base">
                        <a:spcAft>
                          <a:spcPts val="0"/>
                        </a:spcAft>
                      </a:pP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rtl="0" fontAlgn="base">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rtl="1" fontAlgn="base">
                        <a:spcAft>
                          <a:spcPts val="0"/>
                        </a:spcAft>
                      </a:pPr>
                      <a:endParaRPr lang="en-US" sz="20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r>
              <a:tr h="369480">
                <a:tc>
                  <a:txBody>
                    <a:bodyPr/>
                    <a:lstStyle/>
                    <a:p>
                      <a:pPr algn="ctr" rtl="1" fontAlgn="base">
                        <a:spcAft>
                          <a:spcPts val="0"/>
                        </a:spcAft>
                      </a:pPr>
                      <a:endParaRPr lang="en-US" sz="40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fontAlgn="base">
                        <a:spcAft>
                          <a:spcPts val="0"/>
                        </a:spcAft>
                      </a:pPr>
                      <a:r>
                        <a:rPr lang="ar-SA" sz="2400" b="0" dirty="0" smtClean="0">
                          <a:solidFill>
                            <a:srgbClr val="FF0000"/>
                          </a:solidFill>
                          <a:latin typeface="Times New Roman"/>
                          <a:ea typeface="Times New Roman"/>
                          <a:cs typeface="AL-Mateen" pitchFamily="2" charset="-78"/>
                        </a:rPr>
                        <a:t>100</a:t>
                      </a:r>
                      <a:endParaRPr lang="en-US" sz="3200" b="0" dirty="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fontAlgn="base">
                        <a:spcAft>
                          <a:spcPts val="0"/>
                        </a:spcAft>
                      </a:pPr>
                      <a:r>
                        <a:rPr lang="ar-SA" sz="2000" b="0" dirty="0" smtClean="0">
                          <a:solidFill>
                            <a:srgbClr val="FF0000"/>
                          </a:solidFill>
                          <a:latin typeface="Times New Roman"/>
                          <a:ea typeface="Times New Roman"/>
                          <a:cs typeface="AL-Mateen" pitchFamily="2" charset="-78"/>
                        </a:rPr>
                        <a:t>100</a:t>
                      </a:r>
                      <a:endParaRPr lang="en-US" sz="2000" b="0" dirty="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1" eaLnBrk="1" fontAlgn="base" latinLnBrk="0" hangingPunct="1">
                        <a:lnSpc>
                          <a:spcPct val="100000"/>
                        </a:lnSpc>
                        <a:spcBef>
                          <a:spcPts val="0"/>
                        </a:spcBef>
                        <a:spcAft>
                          <a:spcPts val="0"/>
                        </a:spcAft>
                        <a:buClrTx/>
                        <a:buSzTx/>
                        <a:buFontTx/>
                        <a:buNone/>
                        <a:tabLst/>
                        <a:defRPr/>
                      </a:pPr>
                      <a:r>
                        <a:rPr lang="ar-SA" sz="2000" b="0" dirty="0" smtClean="0">
                          <a:solidFill>
                            <a:srgbClr val="FF0000"/>
                          </a:solidFill>
                          <a:latin typeface="Times New Roman"/>
                          <a:ea typeface="Times New Roman"/>
                          <a:cs typeface="AL-Mateen" pitchFamily="2" charset="-78"/>
                        </a:rPr>
                        <a:t>90-99</a:t>
                      </a:r>
                      <a:endParaRPr lang="en-US" sz="2000" b="0" dirty="0" smtClean="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1" eaLnBrk="1" fontAlgn="base" latinLnBrk="0" hangingPunct="1">
                        <a:lnSpc>
                          <a:spcPct val="100000"/>
                        </a:lnSpc>
                        <a:spcBef>
                          <a:spcPts val="0"/>
                        </a:spcBef>
                        <a:spcAft>
                          <a:spcPts val="0"/>
                        </a:spcAft>
                        <a:buClrTx/>
                        <a:buSzTx/>
                        <a:buFontTx/>
                        <a:buNone/>
                        <a:tabLst/>
                        <a:defRPr/>
                      </a:pPr>
                      <a:r>
                        <a:rPr lang="ar-SA" sz="2000" b="0" dirty="0" smtClean="0">
                          <a:solidFill>
                            <a:srgbClr val="FF0000"/>
                          </a:solidFill>
                          <a:latin typeface="Times New Roman"/>
                          <a:ea typeface="Times New Roman"/>
                          <a:cs typeface="AL-Mateen" pitchFamily="2" charset="-78"/>
                        </a:rPr>
                        <a:t>80-89</a:t>
                      </a:r>
                      <a:endParaRPr lang="en-US" sz="2000" b="0" dirty="0" smtClean="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fontAlgn="base">
                        <a:spcAft>
                          <a:spcPts val="0"/>
                        </a:spcAft>
                      </a:pPr>
                      <a:r>
                        <a:rPr lang="ar-SA" sz="2000" b="0" dirty="0" smtClean="0">
                          <a:solidFill>
                            <a:srgbClr val="FF0000"/>
                          </a:solidFill>
                          <a:latin typeface="Times New Roman"/>
                          <a:ea typeface="Times New Roman"/>
                          <a:cs typeface="AL-Mateen" pitchFamily="2" charset="-78"/>
                        </a:rPr>
                        <a:t>اقل </a:t>
                      </a:r>
                      <a:r>
                        <a:rPr lang="ar-SA" sz="2000" b="0" smtClean="0">
                          <a:solidFill>
                            <a:srgbClr val="FF0000"/>
                          </a:solidFill>
                          <a:latin typeface="Times New Roman"/>
                          <a:ea typeface="Times New Roman"/>
                          <a:cs typeface="AL-Mateen" pitchFamily="2" charset="-78"/>
                        </a:rPr>
                        <a:t>من 80</a:t>
                      </a:r>
                      <a:endParaRPr lang="en-US" sz="2000" b="0" dirty="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0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r>
              <a:tr h="369480">
                <a:tc>
                  <a:txBody>
                    <a:bodyPr/>
                    <a:lstStyle/>
                    <a:p>
                      <a:pPr algn="ctr" rtl="1" fontAlgn="base">
                        <a:spcAft>
                          <a:spcPts val="0"/>
                        </a:spcAft>
                      </a:pPr>
                      <a:r>
                        <a:rPr lang="ar-SA" sz="2000" b="1" dirty="0">
                          <a:latin typeface="Times New Roman"/>
                          <a:ea typeface="Times New Roman"/>
                        </a:rPr>
                        <a:t>1</a:t>
                      </a:r>
                      <a:endParaRPr lang="en-US" sz="40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r>
                        <a:rPr lang="ar-SA" sz="3200" b="0" dirty="0" smtClean="0">
                          <a:solidFill>
                            <a:srgbClr val="FF0000"/>
                          </a:solidFill>
                          <a:latin typeface="Times New Roman"/>
                          <a:ea typeface="Times New Roman"/>
                          <a:cs typeface="AL-Mateen" pitchFamily="2" charset="-78"/>
                        </a:rPr>
                        <a:t>أ</a:t>
                      </a:r>
                      <a:endParaRPr lang="en-US" sz="3200" b="0" dirty="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r>
                        <a:rPr lang="ar-SA" sz="3200" b="0" dirty="0" smtClean="0">
                          <a:solidFill>
                            <a:srgbClr val="FF0000"/>
                          </a:solidFill>
                          <a:latin typeface="Times New Roman"/>
                          <a:ea typeface="Times New Roman"/>
                          <a:cs typeface="AL-Mateen" pitchFamily="2" charset="-78"/>
                        </a:rPr>
                        <a:t>أ</a:t>
                      </a:r>
                      <a:endParaRPr lang="en-US" sz="3200" b="0" dirty="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r>
                        <a:rPr lang="ar-SA" sz="3200" b="0" dirty="0" smtClean="0">
                          <a:solidFill>
                            <a:srgbClr val="FF0000"/>
                          </a:solidFill>
                          <a:latin typeface="Times New Roman"/>
                          <a:ea typeface="Times New Roman"/>
                          <a:cs typeface="AL-Mateen" pitchFamily="2" charset="-78"/>
                        </a:rPr>
                        <a:t>ب</a:t>
                      </a:r>
                      <a:endParaRPr lang="en-US" sz="3200" b="0" dirty="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r>
                        <a:rPr lang="ar-SA" sz="3200" b="0" dirty="0" smtClean="0">
                          <a:solidFill>
                            <a:srgbClr val="FF0000"/>
                          </a:solidFill>
                          <a:latin typeface="Times New Roman"/>
                          <a:ea typeface="Times New Roman"/>
                          <a:cs typeface="AL-Mateen" pitchFamily="2" charset="-78"/>
                        </a:rPr>
                        <a:t>ج</a:t>
                      </a:r>
                      <a:endParaRPr lang="en-US" sz="3200" b="0" dirty="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r>
                        <a:rPr lang="ar-SA" sz="3200" b="0" dirty="0" smtClean="0">
                          <a:solidFill>
                            <a:srgbClr val="FF0000"/>
                          </a:solidFill>
                          <a:latin typeface="Times New Roman"/>
                          <a:ea typeface="Times New Roman"/>
                          <a:cs typeface="AL-Mateen" pitchFamily="2" charset="-78"/>
                        </a:rPr>
                        <a:t>هـ</a:t>
                      </a:r>
                      <a:endParaRPr lang="en-US" sz="3200" b="0" dirty="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0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69480">
                <a:tc>
                  <a:txBody>
                    <a:bodyPr/>
                    <a:lstStyle/>
                    <a:p>
                      <a:pPr algn="ctr" rtl="1" fontAlgn="base">
                        <a:spcAft>
                          <a:spcPts val="0"/>
                        </a:spcAft>
                      </a:pPr>
                      <a:r>
                        <a:rPr lang="ar-SA" sz="2000" b="1" dirty="0">
                          <a:latin typeface="Times New Roman"/>
                          <a:ea typeface="Times New Roman"/>
                        </a:rPr>
                        <a:t>2</a:t>
                      </a:r>
                      <a:endParaRPr lang="en-US" sz="40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1" eaLnBrk="1" fontAlgn="base" latinLnBrk="0" hangingPunct="1">
                        <a:spcAft>
                          <a:spcPts val="0"/>
                        </a:spcAft>
                      </a:pPr>
                      <a:r>
                        <a:rPr kumimoji="0" lang="ar-SA" sz="3200" b="0" kern="1200" dirty="0" smtClean="0">
                          <a:solidFill>
                            <a:srgbClr val="FF0000"/>
                          </a:solidFill>
                          <a:latin typeface="Times New Roman"/>
                          <a:ea typeface="Times New Roman"/>
                          <a:cs typeface="AL-Mateen" pitchFamily="2" charset="-78"/>
                        </a:rPr>
                        <a:t>ب</a:t>
                      </a:r>
                      <a:endParaRPr kumimoji="0" lang="en-US" sz="3200" b="0" kern="1200" dirty="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1" eaLnBrk="1" fontAlgn="base" latinLnBrk="0" hangingPunct="1">
                        <a:spcAft>
                          <a:spcPts val="0"/>
                        </a:spcAft>
                      </a:pPr>
                      <a:r>
                        <a:rPr kumimoji="0" lang="ar-SA" sz="3200" b="0" kern="1200" dirty="0" smtClean="0">
                          <a:solidFill>
                            <a:srgbClr val="FF0000"/>
                          </a:solidFill>
                          <a:latin typeface="Times New Roman"/>
                          <a:ea typeface="Times New Roman"/>
                          <a:cs typeface="AL-Mateen" pitchFamily="2" charset="-78"/>
                        </a:rPr>
                        <a:t>ج</a:t>
                      </a:r>
                      <a:endParaRPr kumimoji="0" lang="en-US" sz="3200" b="0" kern="1200" dirty="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1" eaLnBrk="1" fontAlgn="base" latinLnBrk="0" hangingPunct="1">
                        <a:spcAft>
                          <a:spcPts val="0"/>
                        </a:spcAft>
                      </a:pPr>
                      <a:r>
                        <a:rPr kumimoji="0" lang="ar-SA" sz="3200" b="0" kern="1200" dirty="0" smtClean="0">
                          <a:solidFill>
                            <a:srgbClr val="FF0000"/>
                          </a:solidFill>
                          <a:latin typeface="Times New Roman"/>
                          <a:ea typeface="Times New Roman"/>
                          <a:cs typeface="AL-Mateen" pitchFamily="2" charset="-78"/>
                        </a:rPr>
                        <a:t>ج</a:t>
                      </a:r>
                      <a:endParaRPr kumimoji="0" lang="en-US" sz="3200" b="0" kern="1200" dirty="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1" eaLnBrk="1" fontAlgn="base" latinLnBrk="0" hangingPunct="1">
                        <a:spcAft>
                          <a:spcPts val="0"/>
                        </a:spcAft>
                      </a:pPr>
                      <a:r>
                        <a:rPr kumimoji="0" lang="ar-SA" sz="3200" b="0" kern="1200" dirty="0" smtClean="0">
                          <a:solidFill>
                            <a:srgbClr val="FF0000"/>
                          </a:solidFill>
                          <a:latin typeface="Times New Roman"/>
                          <a:ea typeface="Times New Roman"/>
                          <a:cs typeface="AL-Mateen" pitchFamily="2" charset="-78"/>
                        </a:rPr>
                        <a:t>هـ</a:t>
                      </a:r>
                      <a:endParaRPr kumimoji="0" lang="en-US" sz="3200" b="0" kern="1200" dirty="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1" eaLnBrk="1" fontAlgn="base" latinLnBrk="0" hangingPunct="1">
                        <a:spcAft>
                          <a:spcPts val="0"/>
                        </a:spcAft>
                      </a:pPr>
                      <a:r>
                        <a:rPr kumimoji="0" lang="ar-SA" sz="3200" b="0" kern="1200" dirty="0" smtClean="0">
                          <a:solidFill>
                            <a:srgbClr val="FF0000"/>
                          </a:solidFill>
                          <a:latin typeface="Times New Roman"/>
                          <a:ea typeface="Times New Roman"/>
                          <a:cs typeface="AL-Mateen" pitchFamily="2" charset="-78"/>
                        </a:rPr>
                        <a:t>أ</a:t>
                      </a:r>
                      <a:endParaRPr kumimoji="0" lang="en-US" sz="3200" b="0" kern="1200" dirty="0">
                        <a:solidFill>
                          <a:srgbClr val="FF0000"/>
                        </a:solidFill>
                        <a:latin typeface="Times New Roman"/>
                        <a:ea typeface="Times New Roman"/>
                        <a:cs typeface="AL-Mateen" pitchFamily="2" charset="-7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fontAlgn="base">
                        <a:spcAft>
                          <a:spcPts val="0"/>
                        </a:spcAft>
                      </a:pPr>
                      <a:endParaRPr lang="en-US" sz="2000" dirty="0">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 xmlns:p14="http://schemas.microsoft.com/office/powerpoint/2010/main" val="3196793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1079223"/>
            <a:ext cx="9144000" cy="5302105"/>
          </a:xfrm>
          <a:prstGeom prst="rect">
            <a:avLst/>
          </a:prstGeom>
        </p:spPr>
      </p:pic>
      <p:sp>
        <p:nvSpPr>
          <p:cNvPr id="14" name="مربع نص 13"/>
          <p:cNvSpPr txBox="1"/>
          <p:nvPr/>
        </p:nvSpPr>
        <p:spPr>
          <a:xfrm>
            <a:off x="4572000" y="4897015"/>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5" name="مربع نص 14"/>
          <p:cNvSpPr txBox="1"/>
          <p:nvPr/>
        </p:nvSpPr>
        <p:spPr>
          <a:xfrm>
            <a:off x="2411760" y="4885805"/>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6" name="مربع نص 15"/>
          <p:cNvSpPr txBox="1"/>
          <p:nvPr/>
        </p:nvSpPr>
        <p:spPr>
          <a:xfrm>
            <a:off x="6588224" y="4875699"/>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7" name="مربع نص 16"/>
          <p:cNvSpPr txBox="1"/>
          <p:nvPr/>
        </p:nvSpPr>
        <p:spPr>
          <a:xfrm>
            <a:off x="3059832" y="4906110"/>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18" name="مربع نص 17"/>
          <p:cNvSpPr txBox="1"/>
          <p:nvPr/>
        </p:nvSpPr>
        <p:spPr>
          <a:xfrm>
            <a:off x="3459539" y="4895415"/>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22" name="مربع نص 21"/>
          <p:cNvSpPr txBox="1"/>
          <p:nvPr/>
        </p:nvSpPr>
        <p:spPr>
          <a:xfrm>
            <a:off x="2771800" y="4893916"/>
            <a:ext cx="504056" cy="584775"/>
          </a:xfrm>
          <a:prstGeom prst="rect">
            <a:avLst/>
          </a:prstGeom>
          <a:noFill/>
        </p:spPr>
        <p:txBody>
          <a:bodyPr wrap="square" rtlCol="1">
            <a:spAutoFit/>
          </a:bodyPr>
          <a:lstStyle/>
          <a:p>
            <a:r>
              <a:rPr lang="ar-SA" sz="3200" dirty="0" smtClean="0">
                <a:solidFill>
                  <a:schemeClr val="tx1">
                    <a:lumMod val="50000"/>
                    <a:lumOff val="50000"/>
                  </a:schemeClr>
                </a:solidFill>
                <a:cs typeface="Mohammad Head" pitchFamily="2" charset="-78"/>
              </a:rPr>
              <a:t>هـ</a:t>
            </a:r>
            <a:endParaRPr lang="ar-SA" sz="3200" dirty="0">
              <a:solidFill>
                <a:schemeClr val="tx1">
                  <a:lumMod val="50000"/>
                  <a:lumOff val="50000"/>
                </a:schemeClr>
              </a:solidFill>
              <a:cs typeface="Mohammad Head" pitchFamily="2" charset="-78"/>
            </a:endParaRPr>
          </a:p>
        </p:txBody>
      </p:sp>
      <p:sp>
        <p:nvSpPr>
          <p:cNvPr id="23" name="مربع نص 22"/>
          <p:cNvSpPr txBox="1"/>
          <p:nvPr/>
        </p:nvSpPr>
        <p:spPr>
          <a:xfrm>
            <a:off x="6156176" y="4821908"/>
            <a:ext cx="504056" cy="584775"/>
          </a:xfrm>
          <a:prstGeom prst="rect">
            <a:avLst/>
          </a:prstGeom>
          <a:noFill/>
        </p:spPr>
        <p:txBody>
          <a:bodyPr wrap="square" rtlCol="1">
            <a:spAutoFit/>
          </a:bodyPr>
          <a:lstStyle/>
          <a:p>
            <a:r>
              <a:rPr lang="ar-SA" sz="3200" dirty="0" smtClean="0">
                <a:solidFill>
                  <a:srgbClr val="FFC000"/>
                </a:solidFill>
                <a:cs typeface="Mohammad Head" pitchFamily="2" charset="-78"/>
              </a:rPr>
              <a:t>ج</a:t>
            </a:r>
            <a:endParaRPr lang="ar-SA" sz="3200" dirty="0">
              <a:solidFill>
                <a:srgbClr val="FFC000"/>
              </a:solidFill>
              <a:cs typeface="Mohammad Head" pitchFamily="2" charset="-78"/>
            </a:endParaRPr>
          </a:p>
        </p:txBody>
      </p:sp>
      <p:sp>
        <p:nvSpPr>
          <p:cNvPr id="25" name="مربع نص 24"/>
          <p:cNvSpPr txBox="1"/>
          <p:nvPr/>
        </p:nvSpPr>
        <p:spPr>
          <a:xfrm>
            <a:off x="971600" y="4885205"/>
            <a:ext cx="504056" cy="584775"/>
          </a:xfrm>
          <a:prstGeom prst="rect">
            <a:avLst/>
          </a:prstGeom>
          <a:noFill/>
        </p:spPr>
        <p:txBody>
          <a:bodyPr wrap="square" rtlCol="1">
            <a:spAutoFit/>
          </a:bodyPr>
          <a:lstStyle/>
          <a:p>
            <a:r>
              <a:rPr lang="ar-SA" sz="3200" dirty="0" smtClean="0">
                <a:solidFill>
                  <a:srgbClr val="FFC000"/>
                </a:solidFill>
                <a:cs typeface="Mohammad Head" pitchFamily="2" charset="-78"/>
              </a:rPr>
              <a:t>ج</a:t>
            </a:r>
            <a:endParaRPr lang="ar-SA" sz="3200" dirty="0">
              <a:solidFill>
                <a:srgbClr val="FFC000"/>
              </a:solidFill>
              <a:cs typeface="Mohammad Head" pitchFamily="2" charset="-78"/>
            </a:endParaRPr>
          </a:p>
        </p:txBody>
      </p:sp>
      <p:sp>
        <p:nvSpPr>
          <p:cNvPr id="28" name="مربع نص 27"/>
          <p:cNvSpPr txBox="1"/>
          <p:nvPr/>
        </p:nvSpPr>
        <p:spPr>
          <a:xfrm>
            <a:off x="5868144" y="4893916"/>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29" name="مربع نص 28"/>
          <p:cNvSpPr txBox="1"/>
          <p:nvPr/>
        </p:nvSpPr>
        <p:spPr>
          <a:xfrm>
            <a:off x="5126991" y="4899117"/>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0" name="مربع نص 29"/>
          <p:cNvSpPr txBox="1"/>
          <p:nvPr/>
        </p:nvSpPr>
        <p:spPr>
          <a:xfrm>
            <a:off x="7534561" y="4893916"/>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11" name="مربع نص 10"/>
          <p:cNvSpPr txBox="1"/>
          <p:nvPr/>
        </p:nvSpPr>
        <p:spPr>
          <a:xfrm>
            <a:off x="1691680" y="4906110"/>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6" name="مربع نص 35"/>
          <p:cNvSpPr txBox="1"/>
          <p:nvPr/>
        </p:nvSpPr>
        <p:spPr>
          <a:xfrm>
            <a:off x="3851920" y="4906110"/>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7" name="مربع نص 36"/>
          <p:cNvSpPr txBox="1"/>
          <p:nvPr/>
        </p:nvSpPr>
        <p:spPr>
          <a:xfrm>
            <a:off x="2051720" y="4906110"/>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8" name="مربع نص 37"/>
          <p:cNvSpPr txBox="1"/>
          <p:nvPr/>
        </p:nvSpPr>
        <p:spPr>
          <a:xfrm>
            <a:off x="7092280" y="4906110"/>
            <a:ext cx="360040" cy="707886"/>
          </a:xfrm>
          <a:prstGeom prst="rect">
            <a:avLst/>
          </a:prstGeom>
          <a:noFill/>
        </p:spPr>
        <p:txBody>
          <a:bodyPr wrap="square" rtlCol="1">
            <a:spAutoFit/>
          </a:bodyPr>
          <a:lstStyle/>
          <a:p>
            <a:r>
              <a:rPr lang="ar-SA" sz="4000" dirty="0" smtClean="0">
                <a:solidFill>
                  <a:srgbClr val="FF0000"/>
                </a:solidFill>
                <a:cs typeface="Mohammad Head" pitchFamily="2" charset="-78"/>
              </a:rPr>
              <a:t>أ</a:t>
            </a:r>
            <a:endParaRPr lang="ar-SA" sz="4000" dirty="0">
              <a:solidFill>
                <a:srgbClr val="FF0000"/>
              </a:solidFill>
              <a:cs typeface="Mohammad Head" pitchFamily="2" charset="-78"/>
            </a:endParaRPr>
          </a:p>
        </p:txBody>
      </p:sp>
      <p:sp>
        <p:nvSpPr>
          <p:cNvPr id="39" name="مربع نص 38"/>
          <p:cNvSpPr txBox="1"/>
          <p:nvPr/>
        </p:nvSpPr>
        <p:spPr>
          <a:xfrm>
            <a:off x="5364088" y="4893916"/>
            <a:ext cx="504056" cy="584775"/>
          </a:xfrm>
          <a:prstGeom prst="rect">
            <a:avLst/>
          </a:prstGeom>
          <a:noFill/>
        </p:spPr>
        <p:txBody>
          <a:bodyPr wrap="square" rtlCol="1">
            <a:spAutoFit/>
          </a:bodyPr>
          <a:lstStyle/>
          <a:p>
            <a:r>
              <a:rPr lang="ar-SA" sz="3200" dirty="0" smtClean="0">
                <a:solidFill>
                  <a:srgbClr val="92D050"/>
                </a:solidFill>
                <a:cs typeface="Mohammad Head" pitchFamily="2" charset="-78"/>
              </a:rPr>
              <a:t>ب</a:t>
            </a:r>
            <a:endParaRPr lang="ar-SA" sz="3200" dirty="0">
              <a:solidFill>
                <a:srgbClr val="92D050"/>
              </a:solidFill>
              <a:cs typeface="Mohammad Head" pitchFamily="2" charset="-78"/>
            </a:endParaRPr>
          </a:p>
        </p:txBody>
      </p:sp>
      <p:sp>
        <p:nvSpPr>
          <p:cNvPr id="26" name="مربع نص 25"/>
          <p:cNvSpPr txBox="1"/>
          <p:nvPr/>
        </p:nvSpPr>
        <p:spPr>
          <a:xfrm>
            <a:off x="4139952" y="4957213"/>
            <a:ext cx="504056" cy="584775"/>
          </a:xfrm>
          <a:prstGeom prst="rect">
            <a:avLst/>
          </a:prstGeom>
          <a:noFill/>
        </p:spPr>
        <p:txBody>
          <a:bodyPr wrap="square" rtlCol="1">
            <a:spAutoFit/>
          </a:bodyPr>
          <a:lstStyle/>
          <a:p>
            <a:r>
              <a:rPr lang="ar-SA" sz="3200" dirty="0" smtClean="0">
                <a:solidFill>
                  <a:schemeClr val="tx1">
                    <a:lumMod val="50000"/>
                    <a:lumOff val="50000"/>
                  </a:schemeClr>
                </a:solidFill>
                <a:cs typeface="Mohammad Head" pitchFamily="2" charset="-78"/>
              </a:rPr>
              <a:t>هـ</a:t>
            </a:r>
            <a:endParaRPr lang="ar-SA" sz="3200" dirty="0">
              <a:solidFill>
                <a:schemeClr val="tx1">
                  <a:lumMod val="50000"/>
                  <a:lumOff val="50000"/>
                </a:schemeClr>
              </a:solidFill>
              <a:cs typeface="Mohammad Head" pitchFamily="2" charset="-78"/>
            </a:endParaRPr>
          </a:p>
        </p:txBody>
      </p:sp>
      <p:sp>
        <p:nvSpPr>
          <p:cNvPr id="2" name="مربع نص 1"/>
          <p:cNvSpPr txBox="1"/>
          <p:nvPr/>
        </p:nvSpPr>
        <p:spPr>
          <a:xfrm>
            <a:off x="1115616" y="260648"/>
            <a:ext cx="7488832" cy="523220"/>
          </a:xfrm>
          <a:prstGeom prst="rect">
            <a:avLst/>
          </a:prstGeom>
          <a:noFill/>
        </p:spPr>
        <p:txBody>
          <a:bodyPr wrap="square" rtlCol="1">
            <a:spAutoFit/>
          </a:bodyPr>
          <a:lstStyle/>
          <a:p>
            <a:pPr algn="ctr"/>
            <a:r>
              <a:rPr lang="ar-SA" sz="2800" dirty="0" smtClean="0">
                <a:solidFill>
                  <a:srgbClr val="FF0000"/>
                </a:solidFill>
              </a:rPr>
              <a:t>كشف متابعة معايير مادة الرياضيات الصف الثاني الفترة الثالثة</a:t>
            </a:r>
            <a:endParaRPr lang="ar-SA" sz="2800" dirty="0">
              <a:solidFill>
                <a:srgbClr val="FF0000"/>
              </a:solidFill>
            </a:endParaRPr>
          </a:p>
        </p:txBody>
      </p:sp>
    </p:spTree>
    <p:extLst>
      <p:ext uri="{BB962C8B-B14F-4D97-AF65-F5344CB8AC3E}">
        <p14:creationId xmlns="" xmlns:p14="http://schemas.microsoft.com/office/powerpoint/2010/main" val="1445688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88745" y="116632"/>
            <a:ext cx="11057289" cy="86409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مربع نص 5"/>
          <p:cNvSpPr txBox="1"/>
          <p:nvPr/>
        </p:nvSpPr>
        <p:spPr>
          <a:xfrm>
            <a:off x="-252536" y="2218321"/>
            <a:ext cx="3672408" cy="923330"/>
          </a:xfrm>
          <a:prstGeom prst="rect">
            <a:avLst/>
          </a:prstGeom>
          <a:noFill/>
        </p:spPr>
        <p:txBody>
          <a:bodyPr wrap="square" rtlCol="1">
            <a:spAutoFit/>
          </a:bodyPr>
          <a:lstStyle/>
          <a:p>
            <a:r>
              <a:rPr lang="en-US" dirty="0">
                <a:hlinkClick r:id="rId3"/>
              </a:rPr>
              <a:t>https://</a:t>
            </a:r>
            <a:r>
              <a:rPr lang="en-US" dirty="0" smtClean="0">
                <a:hlinkClick r:id="rId3"/>
              </a:rPr>
              <a:t>noor.moe.sa/Noor/EduWaveSMS/TeacherMarksMenu.aspx</a:t>
            </a:r>
            <a:endParaRPr lang="ar-SA" dirty="0" smtClean="0"/>
          </a:p>
          <a:p>
            <a:endParaRPr lang="ar-SA" dirty="0"/>
          </a:p>
        </p:txBody>
      </p:sp>
    </p:spTree>
    <p:extLst>
      <p:ext uri="{BB962C8B-B14F-4D97-AF65-F5344CB8AC3E}">
        <p14:creationId xmlns="" xmlns:p14="http://schemas.microsoft.com/office/powerpoint/2010/main" val="407927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914400" y="1052513"/>
            <a:ext cx="7971286" cy="1172496"/>
          </a:xfrm>
        </p:spPr>
        <p:txBody>
          <a:bodyPr>
            <a:normAutofit fontScale="90000"/>
          </a:bodyPr>
          <a:lstStyle/>
          <a:p>
            <a:pPr algn="ctr"/>
            <a:r>
              <a:rPr lang="ar-SA" dirty="0" smtClean="0">
                <a:cs typeface="mohammad bold art 1" pitchFamily="2" charset="-78"/>
              </a:rPr>
              <a:t>أبرز الفروق بين اللائحتين الصادرة في 1435 والصادرة في عام 1426</a:t>
            </a:r>
          </a:p>
        </p:txBody>
      </p:sp>
      <p:graphicFrame>
        <p:nvGraphicFramePr>
          <p:cNvPr id="5" name="جدول 4"/>
          <p:cNvGraphicFramePr>
            <a:graphicFrameLocks noGrp="1"/>
          </p:cNvGraphicFramePr>
          <p:nvPr/>
        </p:nvGraphicFramePr>
        <p:xfrm>
          <a:off x="1187625" y="2420938"/>
          <a:ext cx="7632848" cy="3528342"/>
        </p:xfrm>
        <a:graphic>
          <a:graphicData uri="http://schemas.openxmlformats.org/drawingml/2006/table">
            <a:tbl>
              <a:tblPr rtl="1" firstRow="1" bandRow="1">
                <a:tableStyleId>{5C22544A-7EE6-4342-B048-85BDC9FD1C3A}</a:tableStyleId>
              </a:tblPr>
              <a:tblGrid>
                <a:gridCol w="1201726"/>
                <a:gridCol w="2937269"/>
                <a:gridCol w="3493853"/>
              </a:tblGrid>
              <a:tr h="789216">
                <a:tc>
                  <a:txBody>
                    <a:bodyPr/>
                    <a:lstStyle/>
                    <a:p>
                      <a:pPr algn="ctr" rtl="1"/>
                      <a:r>
                        <a:rPr lang="ar-SA" sz="2800" dirty="0" smtClean="0">
                          <a:solidFill>
                            <a:schemeClr val="tx1"/>
                          </a:solidFill>
                        </a:rPr>
                        <a:t>المادة</a:t>
                      </a:r>
                      <a:endParaRPr lang="ar-SA" sz="2800" dirty="0">
                        <a:solidFill>
                          <a:schemeClr val="tx1"/>
                        </a:solidFill>
                      </a:endParaRPr>
                    </a:p>
                  </a:txBody>
                  <a:tcPr marT="45709" marB="45709" anchor="ctr"/>
                </a:tc>
                <a:tc>
                  <a:txBody>
                    <a:bodyPr/>
                    <a:lstStyle/>
                    <a:p>
                      <a:pPr algn="ctr" rtl="1"/>
                      <a:r>
                        <a:rPr lang="ar-SA" sz="2800" dirty="0" smtClean="0">
                          <a:solidFill>
                            <a:schemeClr val="tx1"/>
                          </a:solidFill>
                        </a:rPr>
                        <a:t>1426</a:t>
                      </a:r>
                      <a:endParaRPr lang="ar-SA" sz="2800" dirty="0">
                        <a:solidFill>
                          <a:schemeClr val="tx1"/>
                        </a:solidFill>
                      </a:endParaRPr>
                    </a:p>
                  </a:txBody>
                  <a:tcPr marT="45709" marB="45709" anchor="ctr"/>
                </a:tc>
                <a:tc>
                  <a:txBody>
                    <a:bodyPr/>
                    <a:lstStyle/>
                    <a:p>
                      <a:pPr algn="ctr" rtl="1"/>
                      <a:r>
                        <a:rPr lang="ar-SA" sz="2800" dirty="0" smtClean="0">
                          <a:solidFill>
                            <a:schemeClr val="tx1"/>
                          </a:solidFill>
                        </a:rPr>
                        <a:t>1435</a:t>
                      </a:r>
                      <a:endParaRPr lang="ar-SA" sz="2800" dirty="0">
                        <a:solidFill>
                          <a:schemeClr val="tx1"/>
                        </a:solidFill>
                      </a:endParaRPr>
                    </a:p>
                  </a:txBody>
                  <a:tcPr marT="45709" marB="45709" anchor="ctr"/>
                </a:tc>
              </a:tr>
              <a:tr h="2739126">
                <a:tc>
                  <a:txBody>
                    <a:bodyPr/>
                    <a:lstStyle/>
                    <a:p>
                      <a:pPr algn="ctr" rtl="1"/>
                      <a:r>
                        <a:rPr lang="ar-SA" sz="2800" dirty="0" smtClean="0">
                          <a:solidFill>
                            <a:schemeClr val="tx1"/>
                          </a:solidFill>
                          <a:cs typeface="mohammad bold art 1" pitchFamily="2" charset="-78"/>
                        </a:rPr>
                        <a:t>5</a:t>
                      </a:r>
                      <a:endParaRPr lang="ar-SA" sz="2800" dirty="0">
                        <a:solidFill>
                          <a:schemeClr val="tx1"/>
                        </a:solidFill>
                        <a:cs typeface="mohammad bold art 1" pitchFamily="2" charset="-78"/>
                      </a:endParaRPr>
                    </a:p>
                  </a:txBody>
                  <a:tcPr marT="45709" marB="45709" anchor="ctr"/>
                </a:tc>
                <a:tc>
                  <a:txBody>
                    <a:bodyPr/>
                    <a:lstStyle/>
                    <a:p>
                      <a:pPr algn="ctr" rtl="1"/>
                      <a:r>
                        <a:rPr lang="ar-SA" sz="2800" dirty="0" smtClean="0">
                          <a:solidFill>
                            <a:schemeClr val="tx1"/>
                          </a:solidFill>
                          <a:cs typeface="mohammad bold art 1" pitchFamily="2" charset="-78"/>
                        </a:rPr>
                        <a:t>قرار</a:t>
                      </a:r>
                      <a:r>
                        <a:rPr lang="ar-SA" sz="2800" baseline="0" dirty="0" smtClean="0">
                          <a:solidFill>
                            <a:schemeClr val="tx1"/>
                          </a:solidFill>
                          <a:cs typeface="mohammad bold art 1" pitchFamily="2" charset="-78"/>
                        </a:rPr>
                        <a:t> نقل الطالب في المرحلة الابتدائية من المعلم ثم اللجنة</a:t>
                      </a:r>
                      <a:endParaRPr lang="ar-SA" sz="2800" dirty="0">
                        <a:solidFill>
                          <a:schemeClr val="tx1"/>
                        </a:solidFill>
                        <a:cs typeface="mohammad bold art 1" pitchFamily="2" charset="-78"/>
                      </a:endParaRPr>
                    </a:p>
                  </a:txBody>
                  <a:tcPr marT="45709" marB="45709" anchor="ctr"/>
                </a:tc>
                <a:tc>
                  <a:txBody>
                    <a:bodyPr/>
                    <a:lstStyle/>
                    <a:p>
                      <a:pPr algn="ctr" rtl="1"/>
                      <a:r>
                        <a:rPr lang="ar-SA" sz="2800" dirty="0" smtClean="0">
                          <a:solidFill>
                            <a:schemeClr val="tx1"/>
                          </a:solidFill>
                          <a:cs typeface="mohammad bold art 1" pitchFamily="2" charset="-78"/>
                        </a:rPr>
                        <a:t>قرار</a:t>
                      </a:r>
                      <a:r>
                        <a:rPr lang="ar-SA" sz="2800" baseline="0" dirty="0" smtClean="0">
                          <a:solidFill>
                            <a:schemeClr val="tx1"/>
                          </a:solidFill>
                          <a:cs typeface="mohammad bold art 1" pitchFamily="2" charset="-78"/>
                        </a:rPr>
                        <a:t> نقل الطالب في المرحلة الابتدائية من المعلم فقط</a:t>
                      </a:r>
                      <a:endParaRPr lang="ar-SA" sz="2800" dirty="0">
                        <a:solidFill>
                          <a:schemeClr val="tx1"/>
                        </a:solidFill>
                        <a:cs typeface="mohammad bold art 1" pitchFamily="2" charset="-78"/>
                      </a:endParaRPr>
                    </a:p>
                  </a:txBody>
                  <a:tcPr marT="45709" marB="45709"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259632" y="938917"/>
            <a:ext cx="756084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4F6228"/>
                </a:solidFill>
                <a:effectLst/>
                <a:latin typeface="Arial Black" pitchFamily="34" charset="0"/>
                <a:ea typeface="Times New Roman" pitchFamily="18" charset="0"/>
                <a:cs typeface="AL-Mohanad Bold" pitchFamily="2" charset="-78"/>
              </a:rPr>
              <a:t>6 ــــ </a:t>
            </a:r>
            <a:r>
              <a:rPr kumimoji="0" lang="ar-SA" sz="32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يحال وضع الطالب الذي لم يتقن معيارًا واحدًا أو أكثر من معايير الحد الأدنى أو لم يتقن 75% من معايير الفترة التقويمية إلى </a:t>
            </a:r>
            <a:r>
              <a:rPr kumimoji="0" lang="ar-SA" sz="3200" b="0" i="0" u="sng" strike="noStrike" cap="none" normalizeH="0" baseline="0" dirty="0" smtClean="0">
                <a:ln>
                  <a:noFill/>
                </a:ln>
                <a:solidFill>
                  <a:srgbClr val="FF0000"/>
                </a:solidFill>
                <a:effectLst/>
                <a:latin typeface="Arial Black" pitchFamily="34" charset="0"/>
                <a:ea typeface="Times New Roman" pitchFamily="18" charset="0"/>
                <a:cs typeface="AL-Mohanad Bold" pitchFamily="2" charset="-78"/>
              </a:rPr>
              <a:t>لجنة التوجيه والإرشاد </a:t>
            </a:r>
            <a:r>
              <a:rPr kumimoji="0" lang="ar-SA" sz="32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بالمدرسة </a:t>
            </a:r>
            <a:r>
              <a:rPr kumimoji="0" lang="ar-SA" sz="3200" b="0" i="0" u="sng" strike="noStrike" cap="none" normalizeH="0" baseline="0" dirty="0" smtClean="0">
                <a:ln>
                  <a:noFill/>
                </a:ln>
                <a:solidFill>
                  <a:srgbClr val="FF0000"/>
                </a:solidFill>
                <a:effectLst/>
                <a:latin typeface="Arial Black" pitchFamily="34" charset="0"/>
                <a:ea typeface="Times New Roman" pitchFamily="18" charset="0"/>
                <a:cs typeface="AL-Mohanad Bold" pitchFamily="2" charset="-78"/>
              </a:rPr>
              <a:t>بعد كل فترة تقويمية.</a:t>
            </a:r>
            <a:endParaRPr kumimoji="0" lang="en-US" sz="1400" b="0" i="0" u="sng"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4F6228"/>
                </a:solidFill>
                <a:effectLst/>
                <a:latin typeface="Arial Black" pitchFamily="34" charset="0"/>
                <a:ea typeface="Times New Roman" pitchFamily="18" charset="0"/>
                <a:cs typeface="AL-Mohanad Bold" pitchFamily="2" charset="-78"/>
              </a:rPr>
              <a:t>7 ـــ </a:t>
            </a:r>
            <a:r>
              <a:rPr kumimoji="0" lang="ar-SA" sz="3200" b="0" i="0" u="none" strike="noStrike" cap="none" normalizeH="0" baseline="0" dirty="0" smtClean="0">
                <a:ln>
                  <a:noFill/>
                </a:ln>
                <a:solidFill>
                  <a:schemeClr val="tx1"/>
                </a:solidFill>
                <a:effectLst/>
                <a:latin typeface="Arial Black" pitchFamily="34" charset="0"/>
                <a:ea typeface="Times New Roman" pitchFamily="18" charset="0"/>
                <a:cs typeface="AL-Mohanad Bold" pitchFamily="2" charset="-78"/>
              </a:rPr>
              <a:t>يستمر تقويم الطالب في المعيار أو المعايير التي لم يتقنها حتى نهاية العام الدراسي.</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1934</TotalTime>
  <Words>1926</Words>
  <Application>Microsoft Office PowerPoint</Application>
  <PresentationFormat>عرض على الشاشة (3:4)‏</PresentationFormat>
  <Paragraphs>297</Paragraphs>
  <Slides>24</Slides>
  <Notes>0</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انقلاب</vt:lpstr>
      <vt:lpstr>لائحة تقويم الطالب الجديدة     1436/1435 التقويم في المرحلة الابتدائية</vt:lpstr>
      <vt:lpstr>الشريحة 2</vt:lpstr>
      <vt:lpstr>الشريحة 3</vt:lpstr>
      <vt:lpstr>الشريحة 4</vt:lpstr>
      <vt:lpstr>الشريحة 5</vt:lpstr>
      <vt:lpstr>الشريحة 6</vt:lpstr>
      <vt:lpstr>الشريحة 7</vt:lpstr>
      <vt:lpstr>أبرز الفروق بين اللائحتين الصادرة في 1435 والصادرة في عام 1426</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Abo qusai</dc:creator>
  <cp:lastModifiedBy>dell</cp:lastModifiedBy>
  <cp:revision>147</cp:revision>
  <cp:lastPrinted>2015-08-17T23:22:41Z</cp:lastPrinted>
  <dcterms:created xsi:type="dcterms:W3CDTF">2014-12-13T05:12:07Z</dcterms:created>
  <dcterms:modified xsi:type="dcterms:W3CDTF">2015-10-12T15:24:33Z</dcterms:modified>
</cp:coreProperties>
</file>