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Calibri"/>
      <p:regular r:id="rId13"/>
      <p:bold r:id="rId14"/>
      <p:italic r:id="rId15"/>
      <p:boldItalic r:id="rId16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alibri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libri-italic.fntdata"/><Relationship Id="rId14" Type="http://schemas.openxmlformats.org/officeDocument/2006/relationships/font" Target="fonts/Calibri-bold.fntdata"/><Relationship Id="rId16" Type="http://schemas.openxmlformats.org/officeDocument/2006/relationships/font" Target="fonts/Calibri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1588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l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388620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شريحة عنوان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indent="0" marL="457200" marR="0" rtl="1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indent="0" marL="914400" marR="0" rtl="1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indent="0" marL="13716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indent="0" marL="18288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indent="0" marL="22860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indent="0" marL="27432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indent="0" marL="32004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indent="0" marL="36576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عنوان ونص عمودي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عنوان ونص عموديان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عنوان ومحتوى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عنوان المقطع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محتويين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مقارنة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عنوان فقط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فارغ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محتوى ذو تسمية توضيحية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صورة ذو تسمية توضيحية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 amt="20000"/>
          </a:blip>
          <a:stretch>
            <a:fillRect b="-34998" l="0" r="-998" t="0"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7.jpg"/><Relationship Id="rId4" Type="http://schemas.openxmlformats.org/officeDocument/2006/relationships/hyperlink" Target="http://www.saudienglish.net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jpg"/><Relationship Id="rId4" Type="http://schemas.openxmlformats.org/officeDocument/2006/relationships/image" Target="../media/image03.jpg"/><Relationship Id="rId5" Type="http://schemas.openxmlformats.org/officeDocument/2006/relationships/image" Target="../media/image04.jpg"/><Relationship Id="rId6" Type="http://schemas.openxmlformats.org/officeDocument/2006/relationships/image" Target="../media/image0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jpg"/><Relationship Id="rId4" Type="http://schemas.openxmlformats.org/officeDocument/2006/relationships/image" Target="../media/image06.jpg"/><Relationship Id="rId5" Type="http://schemas.openxmlformats.org/officeDocument/2006/relationships/image" Target="../media/image05.png"/><Relationship Id="rId6" Type="http://schemas.openxmlformats.org/officeDocument/2006/relationships/image" Target="../media/image01.jpg"/><Relationship Id="rId7" Type="http://schemas.openxmlformats.org/officeDocument/2006/relationships/image" Target="../media/image0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jpg"/><Relationship Id="rId4" Type="http://schemas.openxmlformats.org/officeDocument/2006/relationships/image" Target="../media/image06.jpg"/><Relationship Id="rId5" Type="http://schemas.openxmlformats.org/officeDocument/2006/relationships/image" Target="../media/image05.png"/><Relationship Id="rId6" Type="http://schemas.openxmlformats.org/officeDocument/2006/relationships/image" Target="../media/image01.jpg"/><Relationship Id="rId7" Type="http://schemas.openxmlformats.org/officeDocument/2006/relationships/image" Target="../media/image0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jpg"/><Relationship Id="rId4" Type="http://schemas.openxmlformats.org/officeDocument/2006/relationships/image" Target="../media/image06.jpg"/><Relationship Id="rId5" Type="http://schemas.openxmlformats.org/officeDocument/2006/relationships/image" Target="../media/image05.png"/><Relationship Id="rId6" Type="http://schemas.openxmlformats.org/officeDocument/2006/relationships/image" Target="../media/image01.jpg"/><Relationship Id="rId7" Type="http://schemas.openxmlformats.org/officeDocument/2006/relationships/image" Target="../media/image0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999" l="31998" r="-3998" t="999"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261264" y="307692"/>
            <a:ext cx="2326277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5400" u="none" cap="none" strike="noStrike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Unit : 3</a:t>
            </a:r>
          </a:p>
        </p:txBody>
      </p:sp>
      <p:sp>
        <p:nvSpPr>
          <p:cNvPr id="85" name="Shape 85"/>
          <p:cNvSpPr/>
          <p:nvPr/>
        </p:nvSpPr>
        <p:spPr>
          <a:xfrm>
            <a:off x="344620" y="1766425"/>
            <a:ext cx="2159565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that?</a:t>
            </a:r>
          </a:p>
        </p:txBody>
      </p:sp>
      <p:sp>
        <p:nvSpPr>
          <p:cNvPr id="86" name="Shape 86"/>
          <p:cNvSpPr/>
          <p:nvPr/>
        </p:nvSpPr>
        <p:spPr>
          <a:xfrm>
            <a:off x="716302" y="3573016"/>
            <a:ext cx="1510349" cy="461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51515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Grammar</a:t>
            </a:r>
          </a:p>
        </p:txBody>
      </p:sp>
      <p:sp>
        <p:nvSpPr>
          <p:cNvPr id="87" name="Shape 87"/>
          <p:cNvSpPr/>
          <p:nvPr/>
        </p:nvSpPr>
        <p:spPr>
          <a:xfrm>
            <a:off x="-4909" y="5301207"/>
            <a:ext cx="289053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000" u="none" cap="none" strike="noStrike">
                <a:solidFill>
                  <a:srgbClr val="9844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Presented by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000" u="none" cap="none" strike="noStrike">
                <a:solidFill>
                  <a:srgbClr val="9844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Waleed Al Sqour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2000" u="none" cap="none" strike="noStrike">
              <a:solidFill>
                <a:srgbClr val="9844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000" u="sng" cap="none" strike="noStrike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www.saudienglish.net</a:t>
            </a:r>
            <a:r>
              <a:rPr b="1" baseline="0" i="0" lang="en-US" sz="2000" u="none" cap="none" strike="noStrike">
                <a:solidFill>
                  <a:srgbClr val="9844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88" name="Shape 88"/>
          <p:cNvSpPr/>
          <p:nvPr/>
        </p:nvSpPr>
        <p:spPr>
          <a:xfrm>
            <a:off x="14464" y="0"/>
            <a:ext cx="2855205" cy="6858000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323528" y="1268759"/>
            <a:ext cx="4104456" cy="2862322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Singular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, that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E9B99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94" name="Shape 94"/>
          <p:cNvSpPr/>
          <p:nvPr/>
        </p:nvSpPr>
        <p:spPr>
          <a:xfrm>
            <a:off x="2042910" y="200833"/>
            <a:ext cx="5621282" cy="707886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Demonstrative Pronouns</a:t>
            </a:r>
          </a:p>
        </p:txBody>
      </p:sp>
      <p:sp>
        <p:nvSpPr>
          <p:cNvPr id="95" name="Shape 95"/>
          <p:cNvSpPr/>
          <p:nvPr/>
        </p:nvSpPr>
        <p:spPr>
          <a:xfrm>
            <a:off x="4660260" y="1268759"/>
            <a:ext cx="4104456" cy="2862322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Plural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, those 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55531" y="5500723"/>
            <a:ext cx="1204430" cy="13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19871" y="5323253"/>
            <a:ext cx="1638665" cy="145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7543" y="5597007"/>
            <a:ext cx="1179289" cy="123852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/>
          <p:nvPr/>
        </p:nvSpPr>
        <p:spPr>
          <a:xfrm>
            <a:off x="339336" y="4428832"/>
            <a:ext cx="34071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0" baseline="0" i="1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this/these </a:t>
            </a:r>
            <a:r>
              <a:rPr b="0" baseline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 things near you.</a:t>
            </a:r>
          </a:p>
        </p:txBody>
      </p:sp>
      <p:sp>
        <p:nvSpPr>
          <p:cNvPr id="100" name="Shape 100"/>
          <p:cNvSpPr/>
          <p:nvPr/>
        </p:nvSpPr>
        <p:spPr>
          <a:xfrm>
            <a:off x="4660260" y="4384898"/>
            <a:ext cx="38028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0" baseline="0" i="1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that/those </a:t>
            </a:r>
            <a:r>
              <a:rPr b="0" baseline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 things far from you.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323528" y="1857013"/>
            <a:ext cx="835292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pen. 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book.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pencils.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Those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books.</a:t>
            </a:r>
          </a:p>
        </p:txBody>
      </p:sp>
      <p:cxnSp>
        <p:nvCxnSpPr>
          <p:cNvPr id="106" name="Shape 106"/>
          <p:cNvCxnSpPr/>
          <p:nvPr/>
        </p:nvCxnSpPr>
        <p:spPr>
          <a:xfrm>
            <a:off x="4499992" y="4869160"/>
            <a:ext cx="409286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07" name="Shape 107"/>
          <p:cNvCxnSpPr/>
          <p:nvPr/>
        </p:nvCxnSpPr>
        <p:spPr>
          <a:xfrm>
            <a:off x="3469119" y="2708919"/>
            <a:ext cx="697319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08" name="Shape 108"/>
          <p:cNvCxnSpPr/>
          <p:nvPr/>
        </p:nvCxnSpPr>
        <p:spPr>
          <a:xfrm>
            <a:off x="4283967" y="6021287"/>
            <a:ext cx="26415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09" name="Shape 109"/>
          <p:cNvCxnSpPr/>
          <p:nvPr/>
        </p:nvCxnSpPr>
        <p:spPr>
          <a:xfrm>
            <a:off x="3995935" y="3789039"/>
            <a:ext cx="2929566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pic>
        <p:nvPicPr>
          <p:cNvPr id="110" name="Shape 1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10992" y="1910619"/>
            <a:ext cx="1081088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8829" y="2204864"/>
            <a:ext cx="1719633" cy="1719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13801" y="3929833"/>
            <a:ext cx="1453611" cy="1421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28829" y="4865178"/>
            <a:ext cx="2115170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323528" y="1857013"/>
            <a:ext cx="835292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pen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 </a:t>
            </a: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book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pencils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those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books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</a:p>
        </p:txBody>
      </p:sp>
      <p:cxnSp>
        <p:nvCxnSpPr>
          <p:cNvPr id="119" name="Shape 119"/>
          <p:cNvCxnSpPr/>
          <p:nvPr/>
        </p:nvCxnSpPr>
        <p:spPr>
          <a:xfrm>
            <a:off x="4499992" y="4869160"/>
            <a:ext cx="409286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20" name="Shape 120"/>
          <p:cNvCxnSpPr/>
          <p:nvPr/>
        </p:nvCxnSpPr>
        <p:spPr>
          <a:xfrm>
            <a:off x="3469119" y="2708919"/>
            <a:ext cx="697319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21" name="Shape 121"/>
          <p:cNvCxnSpPr/>
          <p:nvPr/>
        </p:nvCxnSpPr>
        <p:spPr>
          <a:xfrm>
            <a:off x="4283967" y="6021287"/>
            <a:ext cx="26415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22" name="Shape 122"/>
          <p:cNvCxnSpPr/>
          <p:nvPr/>
        </p:nvCxnSpPr>
        <p:spPr>
          <a:xfrm>
            <a:off x="4067944" y="3789039"/>
            <a:ext cx="2857558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pic>
        <p:nvPicPr>
          <p:cNvPr id="123" name="Shape 1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10992" y="1910619"/>
            <a:ext cx="1081088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8829" y="2204864"/>
            <a:ext cx="1719633" cy="1719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13801" y="3929833"/>
            <a:ext cx="1453611" cy="1421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28829" y="4865178"/>
            <a:ext cx="2115170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323528" y="1857013"/>
            <a:ext cx="835292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those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</a:p>
        </p:txBody>
      </p:sp>
      <p:cxnSp>
        <p:nvCxnSpPr>
          <p:cNvPr id="132" name="Shape 132"/>
          <p:cNvCxnSpPr/>
          <p:nvPr/>
        </p:nvCxnSpPr>
        <p:spPr>
          <a:xfrm>
            <a:off x="4166437" y="4869160"/>
            <a:ext cx="409286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33" name="Shape 133"/>
          <p:cNvCxnSpPr/>
          <p:nvPr/>
        </p:nvCxnSpPr>
        <p:spPr>
          <a:xfrm>
            <a:off x="3469119" y="2708919"/>
            <a:ext cx="697319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34" name="Shape 134"/>
          <p:cNvCxnSpPr/>
          <p:nvPr/>
        </p:nvCxnSpPr>
        <p:spPr>
          <a:xfrm>
            <a:off x="4283967" y="6021287"/>
            <a:ext cx="26415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35" name="Shape 135"/>
          <p:cNvCxnSpPr/>
          <p:nvPr/>
        </p:nvCxnSpPr>
        <p:spPr>
          <a:xfrm>
            <a:off x="3563887" y="3789039"/>
            <a:ext cx="3361615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pic>
        <p:nvPicPr>
          <p:cNvPr id="136" name="Shape 1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10992" y="1910619"/>
            <a:ext cx="1081088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8829" y="2204864"/>
            <a:ext cx="1719633" cy="1719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13801" y="3929833"/>
            <a:ext cx="1453611" cy="1421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28829" y="4865178"/>
            <a:ext cx="2115170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323528" y="2175248"/>
            <a:ext cx="4104456" cy="3600986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Affirmative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affirmative imperative begins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the verb.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 down.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sit down. </a:t>
            </a:r>
          </a:p>
        </p:txBody>
      </p:sp>
      <p:sp>
        <p:nvSpPr>
          <p:cNvPr id="145" name="Shape 145"/>
          <p:cNvSpPr/>
          <p:nvPr/>
        </p:nvSpPr>
        <p:spPr>
          <a:xfrm>
            <a:off x="3344466" y="1107321"/>
            <a:ext cx="2629822" cy="707886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0" baseline="0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Imperatives</a:t>
            </a:r>
          </a:p>
        </p:txBody>
      </p:sp>
      <p:sp>
        <p:nvSpPr>
          <p:cNvPr id="146" name="Shape 146"/>
          <p:cNvSpPr/>
          <p:nvPr/>
        </p:nvSpPr>
        <p:spPr>
          <a:xfrm>
            <a:off x="4660260" y="2175248"/>
            <a:ext cx="4104456" cy="3600986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Negative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imperative begins with </a:t>
            </a:r>
            <a:r>
              <a:rPr b="0" baseline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1" baseline="0" i="1" sz="24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sit down.  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don’t sit down.</a:t>
            </a:r>
            <a:r>
              <a:rPr b="1" baseline="0" i="0" lang="en-US" sz="2400" u="none" cap="none" strike="noStrike">
                <a:solidFill>
                  <a:srgbClr val="FE9B99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147" name="Shape 147"/>
          <p:cNvSpPr/>
          <p:nvPr/>
        </p:nvSpPr>
        <p:spPr>
          <a:xfrm>
            <a:off x="2023933" y="5949280"/>
            <a:ext cx="5257529" cy="461664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1" baseline="0" i="1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Please</a:t>
            </a:r>
            <a:r>
              <a:rPr b="0" baseline="0" i="1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makes the command more polite.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323528" y="1844824"/>
            <a:ext cx="4104456" cy="3508653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6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comes before singular nouns.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0" baseline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 words that begin with a consonant sound: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radio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calculator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painting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153" name="Shape 153"/>
          <p:cNvSpPr/>
          <p:nvPr/>
        </p:nvSpPr>
        <p:spPr>
          <a:xfrm>
            <a:off x="2030858" y="908720"/>
            <a:ext cx="4426212" cy="584774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Indefinite Articles: </a:t>
            </a:r>
            <a:r>
              <a:rPr b="1" baseline="0" i="1" lang="en-US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 / an</a:t>
            </a:r>
          </a:p>
        </p:txBody>
      </p:sp>
      <p:sp>
        <p:nvSpPr>
          <p:cNvPr id="154" name="Shape 154"/>
          <p:cNvSpPr/>
          <p:nvPr/>
        </p:nvSpPr>
        <p:spPr>
          <a:xfrm>
            <a:off x="4660260" y="1844824"/>
            <a:ext cx="4104456" cy="3508653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6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comes before singular nouns.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1" baseline="0" i="1" sz="24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0" baseline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 words that begin with a vowel sound: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airplane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ink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ice</a:t>
            </a:r>
          </a:p>
        </p:txBody>
      </p:sp>
      <p:sp>
        <p:nvSpPr>
          <p:cNvPr id="155" name="Shape 155"/>
          <p:cNvSpPr/>
          <p:nvPr/>
        </p:nvSpPr>
        <p:spPr>
          <a:xfrm>
            <a:off x="2958290" y="5867980"/>
            <a:ext cx="2953050" cy="400109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vowels are </a:t>
            </a:r>
            <a:r>
              <a:rPr b="1" baseline="0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a, e, i, o, u.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