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Calibri"/>
      <p:regular r:id="rId14"/>
      <p:bold r:id="rId15"/>
      <p:italic r:id="rId16"/>
      <p:boldItalic r:id="rId1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libri-bold.fntdata"/><Relationship Id="rId14" Type="http://schemas.openxmlformats.org/officeDocument/2006/relationships/font" Target="fonts/Calibri-regular.fntdata"/><Relationship Id="rId17" Type="http://schemas.openxmlformats.org/officeDocument/2006/relationships/font" Target="fonts/Calibri-boldItalic.fntdata"/><Relationship Id="rId16" Type="http://schemas.openxmlformats.org/officeDocument/2006/relationships/font" Target="fonts/Calibri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1588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1" algn="l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388620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شريحة عنوان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1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1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1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1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عنوان ونص عمودي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1" algn="r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1" algn="r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1" algn="r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1" algn="r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1" algn="r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عنوان ونص عموديان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1" algn="r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1" algn="r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1" algn="r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1" algn="r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1" algn="r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عنوان ومحتوى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1" algn="r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1" algn="r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1" algn="r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1" algn="r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1" algn="r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عنوان المقطع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محتويين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مقارن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عنوان فقط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فارغ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محتوى ذو تسمية توضيحية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صورة ذو تسمية توضيحية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 amt="20000"/>
          </a:blip>
          <a:stretch>
            <a:fillRect b="-34998" l="0" r="-998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1" algn="r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1" algn="r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1" algn="r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1" algn="r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1" algn="r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1" algn="r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1" algn="ctr">
              <a:spcBef>
                <a:spcPts val="0"/>
              </a:spcBef>
              <a:defRPr/>
            </a:lvl1pPr>
            <a:lvl2pPr indent="0" marL="457200" marR="0" rtl="1" algn="r">
              <a:spcBef>
                <a:spcPts val="0"/>
              </a:spcBef>
              <a:defRPr/>
            </a:lvl2pPr>
            <a:lvl3pPr indent="0" marL="914400" marR="0" rtl="1" algn="r">
              <a:spcBef>
                <a:spcPts val="0"/>
              </a:spcBef>
              <a:defRPr/>
            </a:lvl3pPr>
            <a:lvl4pPr indent="0" marL="1371600" marR="0" rtl="1" algn="r">
              <a:spcBef>
                <a:spcPts val="0"/>
              </a:spcBef>
              <a:defRPr/>
            </a:lvl4pPr>
            <a:lvl5pPr indent="0" marL="1828800" marR="0" rtl="1" algn="r">
              <a:spcBef>
                <a:spcPts val="0"/>
              </a:spcBef>
              <a:defRPr/>
            </a:lvl5pPr>
            <a:lvl6pPr indent="0" marL="2286000" marR="0" rtl="1" algn="r">
              <a:spcBef>
                <a:spcPts val="0"/>
              </a:spcBef>
              <a:defRPr/>
            </a:lvl6pPr>
            <a:lvl7pPr indent="0" marL="2743200" marR="0" rtl="1" algn="r">
              <a:spcBef>
                <a:spcPts val="0"/>
              </a:spcBef>
              <a:defRPr/>
            </a:lvl7pPr>
            <a:lvl8pPr indent="0" marL="3200400" marR="0" rtl="1" algn="r">
              <a:spcBef>
                <a:spcPts val="0"/>
              </a:spcBef>
              <a:defRPr/>
            </a:lvl8pPr>
            <a:lvl9pPr indent="0" marL="3657600" marR="0" rtl="1" algn="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Relationship Id="rId4" Type="http://schemas.openxmlformats.org/officeDocument/2006/relationships/hyperlink" Target="http://www.saudienglish.ne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Relationship Id="rId5" Type="http://schemas.openxmlformats.org/officeDocument/2006/relationships/image" Target="../media/image03.jpg"/><Relationship Id="rId6" Type="http://schemas.openxmlformats.org/officeDocument/2006/relationships/image" Target="../media/image08.jpg"/><Relationship Id="rId7" Type="http://schemas.openxmlformats.org/officeDocument/2006/relationships/image" Target="../media/image02.jpg"/><Relationship Id="rId8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Relationship Id="rId9" Type="http://schemas.openxmlformats.org/officeDocument/2006/relationships/image" Target="../media/image06.png"/><Relationship Id="rId5" Type="http://schemas.openxmlformats.org/officeDocument/2006/relationships/image" Target="../media/image01.jpg"/><Relationship Id="rId6" Type="http://schemas.openxmlformats.org/officeDocument/2006/relationships/image" Target="../media/image03.jpg"/><Relationship Id="rId7" Type="http://schemas.openxmlformats.org/officeDocument/2006/relationships/image" Target="../media/image02.jpg"/><Relationship Id="rId8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31999" r="-999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261264" y="307692"/>
            <a:ext cx="232627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Unit : 2</a:t>
            </a:r>
          </a:p>
        </p:txBody>
      </p:sp>
      <p:sp>
        <p:nvSpPr>
          <p:cNvPr id="85" name="Shape 85"/>
          <p:cNvSpPr/>
          <p:nvPr/>
        </p:nvSpPr>
        <p:spPr>
          <a:xfrm>
            <a:off x="-39298" y="1766425"/>
            <a:ext cx="292740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4000" u="none" cap="none" strike="noStrike">
                <a:solidFill>
                  <a:srgbClr val="CDE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Day 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4000" u="none" cap="none" strike="noStrike">
                <a:solidFill>
                  <a:srgbClr val="CDE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Today?</a:t>
            </a:r>
          </a:p>
        </p:txBody>
      </p:sp>
      <p:sp>
        <p:nvSpPr>
          <p:cNvPr id="86" name="Shape 86"/>
          <p:cNvSpPr/>
          <p:nvPr/>
        </p:nvSpPr>
        <p:spPr>
          <a:xfrm>
            <a:off x="716302" y="3573016"/>
            <a:ext cx="151034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51515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Grammar</a:t>
            </a:r>
          </a:p>
        </p:txBody>
      </p:sp>
      <p:sp>
        <p:nvSpPr>
          <p:cNvPr id="87" name="Shape 87"/>
          <p:cNvSpPr/>
          <p:nvPr/>
        </p:nvSpPr>
        <p:spPr>
          <a:xfrm>
            <a:off x="-4909" y="5445223"/>
            <a:ext cx="2890534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000" u="none" cap="none" strike="noStrike">
                <a:solidFill>
                  <a:srgbClr val="9844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Presented by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000" u="none" cap="none" strike="noStrike">
                <a:solidFill>
                  <a:srgbClr val="9844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Waleed Al Sqour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000" u="sng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www.saudienglish.net</a:t>
            </a:r>
            <a:r>
              <a:rPr b="1" baseline="0" i="0" lang="en-US" sz="2000" u="none" cap="none" strike="noStrike">
                <a:solidFill>
                  <a:srgbClr val="9844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88" name="Shape 88"/>
          <p:cNvSpPr/>
          <p:nvPr/>
        </p:nvSpPr>
        <p:spPr>
          <a:xfrm>
            <a:off x="14464" y="0"/>
            <a:ext cx="2855205" cy="68580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 amt="11000"/>
          </a:blip>
          <a:stretch>
            <a:fillRect b="-34998" l="0" r="-998" t="0"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323528" y="1268759"/>
            <a:ext cx="4104456" cy="286232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1" baseline="0" i="0" sz="3600" u="none" cap="none" strike="noStrike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Singular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1" baseline="0" i="0" sz="3600" u="none" cap="none" strike="noStrike">
              <a:solidFill>
                <a:srgbClr val="FE9B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my, your,his, her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E9B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94" name="Shape 94"/>
          <p:cNvSpPr/>
          <p:nvPr/>
        </p:nvSpPr>
        <p:spPr>
          <a:xfrm>
            <a:off x="2042910" y="200833"/>
            <a:ext cx="5274201" cy="707886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1" baseline="0" i="0" lang="en-US" sz="4000" u="none" cap="none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Possessive Adjective</a:t>
            </a:r>
          </a:p>
        </p:txBody>
      </p:sp>
      <p:sp>
        <p:nvSpPr>
          <p:cNvPr id="95" name="Shape 95"/>
          <p:cNvSpPr/>
          <p:nvPr/>
        </p:nvSpPr>
        <p:spPr>
          <a:xfrm>
            <a:off x="4660260" y="1268759"/>
            <a:ext cx="4104456" cy="286232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1" baseline="0" i="0" sz="3600" u="none" cap="none" strike="noStrike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Plural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1" baseline="0" i="0" sz="3600" u="none" cap="none" strike="noStrike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our, your, their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1" baseline="0" i="0" sz="3600" u="none" cap="none" strike="noStrike">
              <a:solidFill>
                <a:srgbClr val="FE9B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9417" y="4509119"/>
            <a:ext cx="1152128" cy="145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0017" y="4496073"/>
            <a:ext cx="1204430" cy="13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29737" y="4593428"/>
            <a:ext cx="1638665" cy="14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21948" y="4593428"/>
            <a:ext cx="1448627" cy="13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7543" y="4614825"/>
            <a:ext cx="1179289" cy="123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 amt="11000"/>
          </a:blip>
          <a:stretch>
            <a:fillRect b="-34998" l="0" r="-998" t="0"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3953" y="4939232"/>
            <a:ext cx="2114550" cy="216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179511" y="-27383"/>
            <a:ext cx="8352928" cy="6740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</a:t>
            </a:r>
            <a:r>
              <a:rPr b="1" baseline="0" i="0" lang="en-US" sz="3600" u="none" cap="none" strike="noStrike">
                <a:solidFill>
                  <a:srgbClr val="CDE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name is Waleed. 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</a:t>
            </a:r>
            <a:r>
              <a:rPr b="1" baseline="0" i="0" lang="en-US" sz="3600" u="none" cap="none" strike="noStrike">
                <a:solidFill>
                  <a:srgbClr val="CDE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name is John.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r>
              <a:rPr b="1" baseline="0" i="0" lang="en-US" sz="3600" u="none" cap="none" strike="noStrike">
                <a:solidFill>
                  <a:srgbClr val="CDE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name is Mona?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</a:t>
            </a:r>
            <a:r>
              <a:rPr b="1" baseline="0" i="0" lang="en-US" sz="3600" u="none" cap="none" strike="noStrike">
                <a:solidFill>
                  <a:srgbClr val="CDE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vacation is in May.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b="1" baseline="0" i="0" lang="en-US" sz="3600" u="none" cap="none" strike="noStrike">
                <a:solidFill>
                  <a:srgbClr val="CDE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vacation is in May.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Their</a:t>
            </a:r>
            <a:r>
              <a:rPr b="1" baseline="0" i="0" lang="en-US" sz="3600" u="none" cap="none" strike="noStrike">
                <a:solidFill>
                  <a:srgbClr val="CDE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vacation is in June.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7310" y="2069591"/>
            <a:ext cx="1152128" cy="145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0225" y="0"/>
            <a:ext cx="1204430" cy="13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52664" y="2395881"/>
            <a:ext cx="1939815" cy="176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29014" y="4213996"/>
            <a:ext cx="1179289" cy="12385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Shape 111"/>
          <p:cNvCxnSpPr/>
          <p:nvPr/>
        </p:nvCxnSpPr>
        <p:spPr>
          <a:xfrm>
            <a:off x="4788023" y="836712"/>
            <a:ext cx="409286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12" name="Shape 112"/>
          <p:cNvCxnSpPr/>
          <p:nvPr/>
        </p:nvCxnSpPr>
        <p:spPr>
          <a:xfrm>
            <a:off x="4499992" y="2996951"/>
            <a:ext cx="697319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13" name="Shape 113"/>
          <p:cNvCxnSpPr/>
          <p:nvPr/>
        </p:nvCxnSpPr>
        <p:spPr>
          <a:xfrm>
            <a:off x="5508105" y="4005064"/>
            <a:ext cx="1656183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14" name="Shape 114"/>
          <p:cNvCxnSpPr/>
          <p:nvPr/>
        </p:nvCxnSpPr>
        <p:spPr>
          <a:xfrm>
            <a:off x="5732441" y="5229200"/>
            <a:ext cx="423734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15" name="Shape 115"/>
          <p:cNvCxnSpPr/>
          <p:nvPr/>
        </p:nvCxnSpPr>
        <p:spPr>
          <a:xfrm>
            <a:off x="5970626" y="6309319"/>
            <a:ext cx="1049646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116" name="Shape 1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12360" y="1328608"/>
            <a:ext cx="967080" cy="9540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Shape 117"/>
          <p:cNvCxnSpPr/>
          <p:nvPr/>
        </p:nvCxnSpPr>
        <p:spPr>
          <a:xfrm>
            <a:off x="4283967" y="1916832"/>
            <a:ext cx="3456383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 amt="11000"/>
          </a:blip>
          <a:stretch>
            <a:fillRect b="-15998" l="0" r="0" t="-15999"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323527" y="1916832"/>
            <a:ext cx="8568953" cy="452431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0" baseline="0" i="0" lang="en-US" sz="4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A:What day is today?    </a:t>
            </a:r>
          </a:p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0" baseline="0" i="0" lang="en-US" sz="4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B:It’s Sunday. </a:t>
            </a:r>
          </a:p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0" baseline="0" i="0" lang="en-US" sz="4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A:What is the date tomorrow?  </a:t>
            </a:r>
          </a:p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0" baseline="0" i="0" lang="en-US" sz="4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B:It’s January 20th.</a:t>
            </a:r>
          </a:p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0" baseline="0" i="0" lang="en-US" sz="4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A:How old are you?      </a:t>
            </a:r>
          </a:p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0" baseline="0" i="0" lang="en-US" sz="4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B:I’m fifteen.</a:t>
            </a:r>
            <a:r>
              <a:rPr b="1" baseline="0" i="0" lang="en-US" sz="4800" u="none" cap="none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23" name="Shape 123"/>
          <p:cNvSpPr/>
          <p:nvPr/>
        </p:nvSpPr>
        <p:spPr>
          <a:xfrm>
            <a:off x="817141" y="232856"/>
            <a:ext cx="7689926" cy="584774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 words: what, when, how old</a:t>
            </a:r>
          </a:p>
        </p:txBody>
      </p:sp>
      <p:sp>
        <p:nvSpPr>
          <p:cNvPr id="124" name="Shape 124"/>
          <p:cNvSpPr/>
          <p:nvPr/>
        </p:nvSpPr>
        <p:spPr>
          <a:xfrm>
            <a:off x="1482862" y="1340767"/>
            <a:ext cx="617829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 following questions &amp; answers;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 amt="11000"/>
          </a:blip>
          <a:stretch>
            <a:fillRect b="-15998" l="0" r="0" t="-15999"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817141" y="232856"/>
            <a:ext cx="7689926" cy="584774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 words: what, when, how old</a:t>
            </a:r>
          </a:p>
        </p:txBody>
      </p:sp>
      <p:sp>
        <p:nvSpPr>
          <p:cNvPr id="130" name="Shape 130"/>
          <p:cNvSpPr/>
          <p:nvPr/>
        </p:nvSpPr>
        <p:spPr>
          <a:xfrm>
            <a:off x="929729" y="1292566"/>
            <a:ext cx="7464672" cy="341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baseline="0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Which question word asks about time?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baseline="0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Which question word asks about age?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 amt="11000"/>
          </a:blip>
          <a:stretch>
            <a:fillRect b="-15998" l="0" r="0" t="-15999"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817141" y="232856"/>
            <a:ext cx="7689926" cy="584774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 words: what, when, how old</a:t>
            </a:r>
          </a:p>
        </p:txBody>
      </p:sp>
      <p:sp>
        <p:nvSpPr>
          <p:cNvPr id="136" name="Shape 136"/>
          <p:cNvSpPr/>
          <p:nvPr/>
        </p:nvSpPr>
        <p:spPr>
          <a:xfrm>
            <a:off x="929729" y="1292566"/>
            <a:ext cx="746467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Answers 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baseline="0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Which question word asks about time?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(when)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Which question word asks about age?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(how old)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 amt="11000"/>
          </a:blip>
          <a:stretch>
            <a:fillRect b="-15998" l="0" r="0" t="-15999"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326054" y="504881"/>
            <a:ext cx="6672019" cy="584774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SzPct val="25000"/>
              <a:buNone/>
            </a:pPr>
            <a:r>
              <a:rPr b="1" baseline="0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Preposition ( in / on ) with date</a:t>
            </a:r>
          </a:p>
        </p:txBody>
      </p:sp>
      <p:sp>
        <p:nvSpPr>
          <p:cNvPr id="142" name="Shape 142"/>
          <p:cNvSpPr/>
          <p:nvPr/>
        </p:nvSpPr>
        <p:spPr>
          <a:xfrm>
            <a:off x="323528" y="1390646"/>
            <a:ext cx="4176464" cy="507831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use in with months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final test is 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September.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England, it often snows 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December.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think we will go to Jupiter 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the future?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should be a lot of progress 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 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next century.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4662064" y="1412775"/>
            <a:ext cx="4138852" cy="507831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use on with date/days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final test is 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21st.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final test is 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sat.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work 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Mondays?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birthday is 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20 November.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will you be </a:t>
            </a:r>
            <a:r>
              <a:rPr b="0" baseline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New Year's Day?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 amt="0"/>
          </a:blip>
          <a:stretch>
            <a:fillRect b="-998" l="26998" r="-999" t="0"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18450" y="764704"/>
            <a:ext cx="2293309" cy="378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Now,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1" baseline="0" i="0" sz="2400" u="none" cap="none" strike="noStrik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 your partner</a:t>
            </a: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1" baseline="0" i="0" sz="2400" u="none" cap="none" strike="noStrik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the worksheet</a:t>
            </a:r>
          </a:p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1" baseline="0" i="0" sz="2400" u="none" cap="none" strike="noStrik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1" algn="ctr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baseline="0" i="0" lang="en-US" sz="2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No.6</a:t>
            </a:r>
          </a:p>
        </p:txBody>
      </p:sp>
      <p:sp>
        <p:nvSpPr>
          <p:cNvPr id="149" name="Shape 149"/>
          <p:cNvSpPr/>
          <p:nvPr/>
        </p:nvSpPr>
        <p:spPr>
          <a:xfrm>
            <a:off x="160159" y="548679"/>
            <a:ext cx="2395616" cy="4104457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808" y="0"/>
            <a:ext cx="61206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