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7" r:id="rId2"/>
    <p:sldId id="258" r:id="rId3"/>
    <p:sldId id="263" r:id="rId4"/>
    <p:sldId id="260" r:id="rId5"/>
    <p:sldId id="261" r:id="rId6"/>
    <p:sldId id="262" r:id="rId7"/>
    <p:sldId id="264" r:id="rId8"/>
    <p:sldId id="274" r:id="rId9"/>
    <p:sldId id="265" r:id="rId10"/>
    <p:sldId id="268" r:id="rId11"/>
    <p:sldId id="269" r:id="rId12"/>
    <p:sldId id="270" r:id="rId13"/>
    <p:sldId id="271" r:id="rId14"/>
    <p:sldId id="272" r:id="rId15"/>
    <p:sldId id="276" r:id="rId16"/>
    <p:sldId id="266" r:id="rId17"/>
    <p:sldId id="277" r:id="rId18"/>
    <p:sldId id="273" r:id="rId19"/>
    <p:sldId id="279" r:id="rId20"/>
    <p:sldId id="278" r:id="rId21"/>
    <p:sldId id="275" r:id="rId2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بلا نمط، شبكة جدول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F8628-1783-45D3-89C1-D576BB4E088A}" type="datetimeFigureOut">
              <a:rPr lang="ar-SA" smtClean="0"/>
              <a:pPr/>
              <a:t>02/06/33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23C92-8A8B-46D0-9B55-9EB3B58D9D6A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F8628-1783-45D3-89C1-D576BB4E088A}" type="datetimeFigureOut">
              <a:rPr lang="ar-SA" smtClean="0"/>
              <a:pPr/>
              <a:t>02/06/33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23C92-8A8B-46D0-9B55-9EB3B58D9D6A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F8628-1783-45D3-89C1-D576BB4E088A}" type="datetimeFigureOut">
              <a:rPr lang="ar-SA" smtClean="0"/>
              <a:pPr/>
              <a:t>02/06/33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23C92-8A8B-46D0-9B55-9EB3B58D9D6A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F8628-1783-45D3-89C1-D576BB4E088A}" type="datetimeFigureOut">
              <a:rPr lang="ar-SA" smtClean="0"/>
              <a:pPr/>
              <a:t>02/06/33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23C92-8A8B-46D0-9B55-9EB3B58D9D6A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F8628-1783-45D3-89C1-D576BB4E088A}" type="datetimeFigureOut">
              <a:rPr lang="ar-SA" smtClean="0"/>
              <a:pPr/>
              <a:t>02/06/33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23C92-8A8B-46D0-9B55-9EB3B58D9D6A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F8628-1783-45D3-89C1-D576BB4E088A}" type="datetimeFigureOut">
              <a:rPr lang="ar-SA" smtClean="0"/>
              <a:pPr/>
              <a:t>02/06/33</a:t>
            </a:fld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23C92-8A8B-46D0-9B55-9EB3B58D9D6A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F8628-1783-45D3-89C1-D576BB4E088A}" type="datetimeFigureOut">
              <a:rPr lang="ar-SA" smtClean="0"/>
              <a:pPr/>
              <a:t>02/06/33</a:t>
            </a:fld>
            <a:endParaRPr lang="ar-SA" dirty="0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23C92-8A8B-46D0-9B55-9EB3B58D9D6A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F8628-1783-45D3-89C1-D576BB4E088A}" type="datetimeFigureOut">
              <a:rPr lang="ar-SA" smtClean="0"/>
              <a:pPr/>
              <a:t>02/06/33</a:t>
            </a:fld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23C92-8A8B-46D0-9B55-9EB3B58D9D6A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F8628-1783-45D3-89C1-D576BB4E088A}" type="datetimeFigureOut">
              <a:rPr lang="ar-SA" smtClean="0"/>
              <a:pPr/>
              <a:t>02/06/33</a:t>
            </a:fld>
            <a:endParaRPr lang="ar-SA" dirty="0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23C92-8A8B-46D0-9B55-9EB3B58D9D6A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F8628-1783-45D3-89C1-D576BB4E088A}" type="datetimeFigureOut">
              <a:rPr lang="ar-SA" smtClean="0"/>
              <a:pPr/>
              <a:t>02/06/33</a:t>
            </a:fld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23C92-8A8B-46D0-9B55-9EB3B58D9D6A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F8628-1783-45D3-89C1-D576BB4E088A}" type="datetimeFigureOut">
              <a:rPr lang="ar-SA" smtClean="0"/>
              <a:pPr/>
              <a:t>02/06/33</a:t>
            </a:fld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23C92-8A8B-46D0-9B55-9EB3B58D9D6A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0F8628-1783-45D3-89C1-D576BB4E088A}" type="datetimeFigureOut">
              <a:rPr lang="ar-SA" smtClean="0"/>
              <a:pPr/>
              <a:t>02/06/33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C23C92-8A8B-46D0-9B55-9EB3B58D9D6A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ar-SA" sz="7200" b="1" dirty="0" smtClean="0"/>
              <a:t>الكلمات الوقائية</a:t>
            </a:r>
            <a:endParaRPr lang="ar-SA" sz="72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r>
              <a:rPr lang="ar-SA" sz="6500" b="1" dirty="0" smtClean="0">
                <a:solidFill>
                  <a:schemeClr val="accent2">
                    <a:lumMod val="50000"/>
                  </a:schemeClr>
                </a:solidFill>
              </a:rPr>
              <a:t>رَحِيبَةٌ</a:t>
            </a:r>
            <a:r>
              <a:rPr lang="ar-SA" sz="54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</a:p>
          <a:p>
            <a:pPr algn="ctr">
              <a:buNone/>
            </a:pPr>
            <a:endParaRPr lang="ar-SA" sz="4800" b="1" dirty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ar-SA" sz="6600" b="1" dirty="0" smtClean="0">
                <a:solidFill>
                  <a:schemeClr val="accent2">
                    <a:lumMod val="50000"/>
                  </a:schemeClr>
                </a:solidFill>
              </a:rPr>
              <a:t>نَائِيَةٌ</a:t>
            </a:r>
          </a:p>
          <a:p>
            <a:pPr algn="ctr"/>
            <a:endParaRPr lang="ar-SA" sz="4800" b="1" dirty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ar-SA" sz="6500" b="1" dirty="0" smtClean="0">
                <a:solidFill>
                  <a:schemeClr val="accent2">
                    <a:lumMod val="50000"/>
                  </a:schemeClr>
                </a:solidFill>
              </a:rPr>
              <a:t>زَفَّتَتِ</a:t>
            </a:r>
            <a:endParaRPr lang="ar-SA" sz="65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imagesCA2LHAE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3286124"/>
            <a:ext cx="4214842" cy="3357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صورة 5" descr="imagesCA2RREF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142852"/>
            <a:ext cx="4286280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صورة 6" descr="imagesCADX6AB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9190" y="0"/>
            <a:ext cx="4000528" cy="32861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صورة 7" descr="imagesCASG1GKT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57752" y="3357562"/>
            <a:ext cx="3905259" cy="3286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imagesCA29G41Q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6314" y="214290"/>
            <a:ext cx="4110049" cy="31432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صورة 3" descr="imagesCAZH4MX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285728"/>
            <a:ext cx="4143404" cy="307183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صورة 4" descr="imagesCA0RZ47R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4876" y="3714752"/>
            <a:ext cx="4143404" cy="292895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" name="صورة 7" descr="طائرة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4282" y="3643314"/>
            <a:ext cx="4143404" cy="292895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imagesCA0980YF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3643314"/>
            <a:ext cx="4286280" cy="285752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" name="صورة 2" descr="imagesCABG698Z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285728"/>
            <a:ext cx="4071966" cy="285752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صورة 3" descr="imagesCAJ0VPTZ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4876" y="3643314"/>
            <a:ext cx="4214842" cy="2928958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صورة 5" descr="imagesCAVO10S9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14876" y="285728"/>
            <a:ext cx="4214842" cy="2786082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imagesCA1MM4H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3286124"/>
            <a:ext cx="4357718" cy="3357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صورة 2" descr="imagesCA59WMUQ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4876" y="3286124"/>
            <a:ext cx="4143404" cy="3357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صورة 3" descr="imagesCACJ7N7G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282" y="214290"/>
            <a:ext cx="4357718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صورة 4" descr="imagesCAWURU30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14876" y="214290"/>
            <a:ext cx="4143404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428728" y="1285860"/>
            <a:ext cx="6786610" cy="34778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6000" dirty="0" smtClean="0"/>
              <a:t>باستخدام </a:t>
            </a:r>
            <a:r>
              <a:rPr lang="ar-SA" sz="6000" dirty="0" smtClean="0">
                <a:solidFill>
                  <a:srgbClr val="FFFF00"/>
                </a:solidFill>
              </a:rPr>
              <a:t>القبعة الصفراء </a:t>
            </a:r>
            <a:r>
              <a:rPr lang="ar-SA" sz="6000" dirty="0" smtClean="0"/>
              <a:t>: </a:t>
            </a:r>
          </a:p>
          <a:p>
            <a:r>
              <a:rPr lang="ar-SA" sz="8000" b="1" dirty="0" err="1" smtClean="0"/>
              <a:t>مافوائد</a:t>
            </a:r>
            <a:r>
              <a:rPr lang="ar-SA" sz="8000" b="1" dirty="0" smtClean="0"/>
              <a:t> المواصلات الحديثة ؟</a:t>
            </a:r>
            <a:endParaRPr lang="ar-SA" sz="80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643174" y="357166"/>
            <a:ext cx="4643470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7200" b="1" dirty="0" smtClean="0"/>
              <a:t>الإتصالات</a:t>
            </a:r>
            <a:endParaRPr lang="ar-SA" sz="7200" b="1" dirty="0"/>
          </a:p>
        </p:txBody>
      </p:sp>
      <p:pic>
        <p:nvPicPr>
          <p:cNvPr id="3" name="صورة 2" descr="imagesCA1HMDS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785794"/>
            <a:ext cx="2714644" cy="200026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صورة 3" descr="imagesCA3PY5ZZ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4357694"/>
            <a:ext cx="2743200" cy="221457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صورة 4" descr="imagesCA4XAO7Y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9322" y="4500570"/>
            <a:ext cx="2957514" cy="192882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صورة 7" descr="imagesCAUML61G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43240" y="2857496"/>
            <a:ext cx="2643206" cy="200026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صورة 8" descr="هاتف.bmp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72198" y="1428736"/>
            <a:ext cx="2857520" cy="214314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85720" y="428604"/>
            <a:ext cx="8572560" cy="150810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800" dirty="0" smtClean="0"/>
              <a:t>باستخدام إستراتيجية </a:t>
            </a:r>
          </a:p>
          <a:p>
            <a:r>
              <a:rPr lang="ar-SA" sz="4400" b="1" dirty="0" smtClean="0"/>
              <a:t>فكر – أكتب - ناقش زميلك – شارك الجميع:</a:t>
            </a:r>
            <a:endParaRPr lang="ar-SA" sz="4400" b="1" dirty="0"/>
          </a:p>
        </p:txBody>
      </p:sp>
      <p:graphicFrame>
        <p:nvGraphicFramePr>
          <p:cNvPr id="3" name="جدول 2"/>
          <p:cNvGraphicFramePr>
            <a:graphicFrameLocks noGrp="1"/>
          </p:cNvGraphicFramePr>
          <p:nvPr/>
        </p:nvGraphicFramePr>
        <p:xfrm>
          <a:off x="1214414" y="2357430"/>
          <a:ext cx="7024696" cy="3596640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1756174"/>
                <a:gridCol w="1756174"/>
                <a:gridCol w="1756174"/>
                <a:gridCol w="1756174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/>
                        <a:t>السؤال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/>
                        <a:t>أفكاري 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/>
                        <a:t>أفكار زميلي 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/>
                        <a:t>المشاركة المقدمة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/>
                        <a:t>هاتي مثالاً على المواصلات :</a:t>
                      </a:r>
                      <a:endParaRPr lang="ar-SA" sz="4000" b="1" dirty="0" smtClean="0"/>
                    </a:p>
                    <a:p>
                      <a:pPr rtl="1"/>
                      <a:r>
                        <a:rPr lang="ar-SA" sz="2800" b="1" dirty="0" smtClean="0"/>
                        <a:t>البرية والجوية والبحرية </a:t>
                      </a:r>
                      <a:r>
                        <a:rPr lang="ar-SA" sz="1600" dirty="0" smtClean="0"/>
                        <a:t>.</a:t>
                      </a:r>
                    </a:p>
                    <a:p>
                      <a:pPr rtl="1"/>
                      <a:endParaRPr lang="ar-SA" dirty="0" smtClean="0"/>
                    </a:p>
                    <a:p>
                      <a:pPr rtl="1"/>
                      <a:endParaRPr lang="ar-SA" dirty="0" smtClean="0"/>
                    </a:p>
                    <a:p>
                      <a:pPr rtl="1"/>
                      <a:endParaRPr lang="ar-SA" dirty="0" smtClean="0"/>
                    </a:p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imagesCA0KRE4H.jpg"/>
          <p:cNvPicPr>
            <a:picLocks noChangeAspect="1"/>
          </p:cNvPicPr>
          <p:nvPr/>
        </p:nvPicPr>
        <p:blipFill>
          <a:blip r:embed="rId2"/>
          <a:srcRect b="45000"/>
          <a:stretch>
            <a:fillRect/>
          </a:stretch>
        </p:blipFill>
        <p:spPr>
          <a:xfrm>
            <a:off x="0" y="3357562"/>
            <a:ext cx="9144000" cy="3500438"/>
          </a:xfrm>
          <a:prstGeom prst="rect">
            <a:avLst/>
          </a:prstGeom>
        </p:spPr>
      </p:pic>
      <p:pic>
        <p:nvPicPr>
          <p:cNvPr id="3" name="صورة 2" descr="imagesCAZ83U0H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5173" y="0"/>
            <a:ext cx="2028827" cy="3500462"/>
          </a:xfrm>
          <a:prstGeom prst="rect">
            <a:avLst/>
          </a:prstGeom>
        </p:spPr>
      </p:pic>
      <p:pic>
        <p:nvPicPr>
          <p:cNvPr id="7" name="صورة 6" descr="imagesCA0KRE4H.jpg"/>
          <p:cNvPicPr>
            <a:picLocks noChangeAspect="1"/>
          </p:cNvPicPr>
          <p:nvPr/>
        </p:nvPicPr>
        <p:blipFill>
          <a:blip r:embed="rId2"/>
          <a:srcRect t="56084" r="52051" b="-2334"/>
          <a:stretch>
            <a:fillRect/>
          </a:stretch>
        </p:blipFill>
        <p:spPr>
          <a:xfrm>
            <a:off x="214282" y="1428736"/>
            <a:ext cx="3562344" cy="2643206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3571868" y="357166"/>
            <a:ext cx="3786214" cy="34163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b="1" dirty="0" smtClean="0">
                <a:solidFill>
                  <a:schemeClr val="accent5">
                    <a:lumMod val="50000"/>
                  </a:schemeClr>
                </a:solidFill>
              </a:rPr>
              <a:t>تحب دورا قضاء إجازتها الصيفية في مدينة أبها حيث جمال الطبيعة والجو اللطيف ساعديها في اختيار وسيلة المواصلات المناسبة:</a:t>
            </a:r>
            <a:endParaRPr lang="ar-SA" sz="36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0" y="1785926"/>
            <a:ext cx="1643042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اذهبي برا بالحافلة فستجدي أصحاب كثر بداخلي !</a:t>
            </a:r>
            <a:endParaRPr lang="ar-SA" b="1" dirty="0"/>
          </a:p>
        </p:txBody>
      </p:sp>
      <p:sp>
        <p:nvSpPr>
          <p:cNvPr id="8" name="مربع نص 7"/>
          <p:cNvSpPr txBox="1"/>
          <p:nvPr/>
        </p:nvSpPr>
        <p:spPr>
          <a:xfrm>
            <a:off x="214282" y="4071942"/>
            <a:ext cx="1571636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استمتعي  بالسفر مع العائلة للتوقف للراحة في مدينة الطائف الجميلة.</a:t>
            </a:r>
            <a:endParaRPr lang="ar-SA" b="1" dirty="0"/>
          </a:p>
        </p:txBody>
      </p:sp>
      <p:sp>
        <p:nvSpPr>
          <p:cNvPr id="9" name="مربع نص 8"/>
          <p:cNvSpPr txBox="1"/>
          <p:nvPr/>
        </p:nvSpPr>
        <p:spPr>
          <a:xfrm>
            <a:off x="4429124" y="5500702"/>
            <a:ext cx="1428760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وفري الوقت وسافري جوا فالسفر بالطائرة مغامرة جميلة</a:t>
            </a:r>
            <a:endParaRPr lang="ar-SA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643042" y="1428736"/>
            <a:ext cx="5786478" cy="212365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6600" b="1" dirty="0" smtClean="0"/>
              <a:t>باستخدام استراتيجيه التعلم التبادلي :</a:t>
            </a:r>
            <a:endParaRPr lang="ar-SA" sz="6600" b="1" dirty="0"/>
          </a:p>
        </p:txBody>
      </p:sp>
      <p:pic>
        <p:nvPicPr>
          <p:cNvPr id="3" name="صورة 2" descr="imagesCA2VWT8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3571876"/>
            <a:ext cx="3429024" cy="2652715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57158" y="428604"/>
            <a:ext cx="8429684" cy="526297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800" dirty="0" smtClean="0">
                <a:solidFill>
                  <a:schemeClr val="bg1"/>
                </a:solidFill>
              </a:rPr>
              <a:t>باستخدام</a:t>
            </a:r>
            <a:r>
              <a:rPr lang="ar-SA" sz="4800" dirty="0" smtClean="0"/>
              <a:t> القبعة السوداء :</a:t>
            </a:r>
          </a:p>
          <a:p>
            <a:r>
              <a:rPr lang="ar-SA" sz="4800" dirty="0" smtClean="0">
                <a:solidFill>
                  <a:schemeClr val="accent4">
                    <a:lumMod val="50000"/>
                  </a:schemeClr>
                </a:solidFill>
              </a:rPr>
              <a:t>مامساوئ استخدام المواصلات القديمة .</a:t>
            </a:r>
            <a:r>
              <a:rPr lang="ar-SA" sz="4800" dirty="0" smtClean="0"/>
              <a:t> </a:t>
            </a:r>
          </a:p>
          <a:p>
            <a:endParaRPr lang="ar-SA" sz="4800" dirty="0" smtClean="0"/>
          </a:p>
          <a:p>
            <a:endParaRPr lang="ar-SA" sz="4800" dirty="0" smtClean="0"/>
          </a:p>
          <a:p>
            <a:endParaRPr lang="ar-SA" sz="4800" dirty="0" smtClean="0"/>
          </a:p>
          <a:p>
            <a:r>
              <a:rPr lang="ar-SA" sz="4800" dirty="0" smtClean="0"/>
              <a:t>باستخدام </a:t>
            </a:r>
            <a:r>
              <a:rPr lang="ar-SA" sz="4800" dirty="0" smtClean="0">
                <a:solidFill>
                  <a:schemeClr val="accent2">
                    <a:lumMod val="75000"/>
                  </a:schemeClr>
                </a:solidFill>
              </a:rPr>
              <a:t>القبعة الحمراء </a:t>
            </a:r>
            <a:r>
              <a:rPr lang="ar-SA" sz="4800" dirty="0" smtClean="0"/>
              <a:t>: </a:t>
            </a:r>
          </a:p>
          <a:p>
            <a:r>
              <a:rPr lang="ar-SA" sz="4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صفي شعورك أثناء ركوبك للطائرة</a:t>
            </a:r>
            <a:r>
              <a:rPr lang="ar-SA" sz="4800" dirty="0" smtClean="0"/>
              <a:t>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 descr="imagesCA1EVQX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imagesCASM85C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214290"/>
            <a:ext cx="8786874" cy="642942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AutoShape 5"/>
          <p:cNvSpPr>
            <a:spLocks noChangeArrowheads="1"/>
          </p:cNvSpPr>
          <p:nvPr/>
        </p:nvSpPr>
        <p:spPr bwMode="auto">
          <a:xfrm>
            <a:off x="714348" y="115888"/>
            <a:ext cx="7715303" cy="1009650"/>
          </a:xfrm>
          <a:prstGeom prst="hexagon">
            <a:avLst>
              <a:gd name="adj" fmla="val 114112"/>
              <a:gd name="vf" fmla="val 115470"/>
            </a:avLst>
          </a:prstGeom>
          <a:gradFill rotWithShape="1">
            <a:gsLst>
              <a:gs pos="0">
                <a:srgbClr val="E6DCAC"/>
              </a:gs>
              <a:gs pos="12000">
                <a:srgbClr val="E6D78A">
                  <a:alpha val="96400"/>
                </a:srgbClr>
              </a:gs>
              <a:gs pos="30000">
                <a:srgbClr val="C7AC4C">
                  <a:alpha val="91000"/>
                </a:srgbClr>
              </a:gs>
              <a:gs pos="45000">
                <a:srgbClr val="E6D78A">
                  <a:alpha val="86500"/>
                </a:srgbClr>
              </a:gs>
              <a:gs pos="77000">
                <a:srgbClr val="C7AC4C">
                  <a:alpha val="76900"/>
                </a:srgbClr>
              </a:gs>
              <a:gs pos="100000">
                <a:srgbClr val="E6DCAC">
                  <a:alpha val="70000"/>
                </a:srgbClr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ar-EG" sz="6000" b="1" dirty="0" smtClean="0">
                <a:solidFill>
                  <a:srgbClr val="FF0000"/>
                </a:solidFill>
              </a:rPr>
              <a:t>ال</a:t>
            </a:r>
            <a:r>
              <a:rPr lang="ar-SA" sz="6000" b="1" dirty="0" smtClean="0">
                <a:solidFill>
                  <a:srgbClr val="FF0000"/>
                </a:solidFill>
              </a:rPr>
              <a:t>ْ</a:t>
            </a:r>
            <a:r>
              <a:rPr lang="ar-EG" sz="6000" b="1" dirty="0" smtClean="0">
                <a:solidFill>
                  <a:srgbClr val="FF0000"/>
                </a:solidFill>
              </a:rPr>
              <a:t>م</a:t>
            </a:r>
            <a:r>
              <a:rPr lang="ar-SA" sz="6000" b="1" dirty="0" smtClean="0">
                <a:solidFill>
                  <a:srgbClr val="FF0000"/>
                </a:solidFill>
              </a:rPr>
              <a:t>ُ</a:t>
            </a:r>
            <a:r>
              <a:rPr lang="ar-EG" sz="6000" b="1" dirty="0" smtClean="0">
                <a:solidFill>
                  <a:srgbClr val="FF0000"/>
                </a:solidFill>
              </a:rPr>
              <a:t>و</a:t>
            </a:r>
            <a:r>
              <a:rPr lang="ar-SA" sz="6000" b="1" dirty="0" smtClean="0">
                <a:solidFill>
                  <a:srgbClr val="FF0000"/>
                </a:solidFill>
              </a:rPr>
              <a:t>َ</a:t>
            </a:r>
            <a:r>
              <a:rPr lang="ar-EG" sz="6000" b="1" dirty="0" smtClean="0">
                <a:solidFill>
                  <a:srgbClr val="FF0000"/>
                </a:solidFill>
              </a:rPr>
              <a:t>اص</a:t>
            </a:r>
            <a:r>
              <a:rPr lang="ar-SA" sz="6000" b="1" dirty="0" smtClean="0">
                <a:solidFill>
                  <a:srgbClr val="FF0000"/>
                </a:solidFill>
              </a:rPr>
              <a:t>َ</a:t>
            </a:r>
            <a:r>
              <a:rPr lang="ar-EG" sz="6000" b="1" dirty="0" smtClean="0">
                <a:solidFill>
                  <a:srgbClr val="FF0000"/>
                </a:solidFill>
              </a:rPr>
              <a:t>ل</a:t>
            </a:r>
            <a:r>
              <a:rPr lang="ar-SA" sz="6000" b="1" dirty="0">
                <a:solidFill>
                  <a:srgbClr val="FF0000"/>
                </a:solidFill>
              </a:rPr>
              <a:t>َ</a:t>
            </a:r>
            <a:r>
              <a:rPr lang="ar-EG" sz="6000" b="1" dirty="0" smtClean="0">
                <a:solidFill>
                  <a:srgbClr val="FF0000"/>
                </a:solidFill>
              </a:rPr>
              <a:t>ات</a:t>
            </a:r>
            <a:r>
              <a:rPr lang="ar-SA" sz="6000" b="1" dirty="0" smtClean="0">
                <a:solidFill>
                  <a:srgbClr val="FF0000"/>
                </a:solidFill>
              </a:rPr>
              <a:t>ُ</a:t>
            </a:r>
            <a:r>
              <a:rPr lang="ar-EG" sz="6000" b="1" dirty="0" smtClean="0">
                <a:solidFill>
                  <a:srgbClr val="FF0000"/>
                </a:solidFill>
              </a:rPr>
              <a:t> ف</a:t>
            </a:r>
            <a:r>
              <a:rPr lang="ar-SA" sz="6000" b="1" dirty="0" smtClean="0">
                <a:solidFill>
                  <a:srgbClr val="FF0000"/>
                </a:solidFill>
              </a:rPr>
              <a:t>ِ</a:t>
            </a:r>
            <a:r>
              <a:rPr lang="ar-EG" sz="6000" b="1" dirty="0" smtClean="0">
                <a:solidFill>
                  <a:srgbClr val="FF0000"/>
                </a:solidFill>
              </a:rPr>
              <a:t>ي ب</a:t>
            </a:r>
            <a:r>
              <a:rPr lang="ar-SA" sz="6000" b="1" dirty="0" smtClean="0">
                <a:solidFill>
                  <a:srgbClr val="FF0000"/>
                </a:solidFill>
              </a:rPr>
              <a:t>ِ</a:t>
            </a:r>
            <a:r>
              <a:rPr lang="ar-EG" sz="6000" b="1" dirty="0" smtClean="0">
                <a:solidFill>
                  <a:srgbClr val="FF0000"/>
                </a:solidFill>
              </a:rPr>
              <a:t>لا</a:t>
            </a:r>
            <a:r>
              <a:rPr lang="ar-SA" sz="6000" b="1" dirty="0">
                <a:solidFill>
                  <a:srgbClr val="FF0000"/>
                </a:solidFill>
              </a:rPr>
              <a:t>َ</a:t>
            </a:r>
            <a:r>
              <a:rPr lang="ar-EG" sz="6000" b="1" dirty="0" smtClean="0">
                <a:solidFill>
                  <a:srgbClr val="FF0000"/>
                </a:solidFill>
              </a:rPr>
              <a:t>د</a:t>
            </a:r>
            <a:r>
              <a:rPr lang="ar-SA" sz="6000" b="1" dirty="0" smtClean="0">
                <a:solidFill>
                  <a:srgbClr val="FF0000"/>
                </a:solidFill>
              </a:rPr>
              <a:t>ِ</a:t>
            </a:r>
            <a:r>
              <a:rPr lang="ar-EG" sz="6000" b="1" dirty="0" smtClean="0">
                <a:solidFill>
                  <a:srgbClr val="FF0000"/>
                </a:solidFill>
              </a:rPr>
              <a:t>ن</a:t>
            </a:r>
            <a:r>
              <a:rPr lang="ar-SA" sz="6000" b="1" dirty="0" smtClean="0">
                <a:solidFill>
                  <a:srgbClr val="FF0000"/>
                </a:solidFill>
              </a:rPr>
              <a:t>َ</a:t>
            </a:r>
            <a:r>
              <a:rPr lang="ar-EG" sz="6000" b="1" dirty="0" smtClean="0">
                <a:solidFill>
                  <a:srgbClr val="FF0000"/>
                </a:solidFill>
              </a:rPr>
              <a:t>ا</a:t>
            </a:r>
            <a:endParaRPr lang="en-US" sz="6000" b="1" dirty="0">
              <a:solidFill>
                <a:srgbClr val="FF0000"/>
              </a:solidFill>
            </a:endParaRPr>
          </a:p>
        </p:txBody>
      </p:sp>
      <p:pic>
        <p:nvPicPr>
          <p:cNvPr id="2054" name="Picture 6" descr="صورة 013"/>
          <p:cNvPicPr>
            <a:picLocks noChangeAspect="1" noChangeArrowheads="1"/>
          </p:cNvPicPr>
          <p:nvPr/>
        </p:nvPicPr>
        <p:blipFill>
          <a:blip r:embed="rId2"/>
          <a:srcRect l="2089" t="1860" r="1033" b="1746"/>
          <a:stretch>
            <a:fillRect/>
          </a:stretch>
        </p:blipFill>
        <p:spPr bwMode="auto">
          <a:xfrm>
            <a:off x="357158" y="1268412"/>
            <a:ext cx="8501122" cy="5018107"/>
          </a:xfrm>
          <a:prstGeom prst="rect">
            <a:avLst/>
          </a:prstGeom>
          <a:ln w="88900" cap="sq" cmpd="thickThin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11920254121489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299" y="3571876"/>
            <a:ext cx="3102255" cy="2928958"/>
          </a:xfrm>
          <a:prstGeom prst="rect">
            <a:avLst/>
          </a:prstGeom>
        </p:spPr>
      </p:pic>
      <p:sp>
        <p:nvSpPr>
          <p:cNvPr id="5" name="مستطيل 4"/>
          <p:cNvSpPr/>
          <p:nvPr/>
        </p:nvSpPr>
        <p:spPr>
          <a:xfrm>
            <a:off x="1142976" y="2071678"/>
            <a:ext cx="7812360" cy="3785652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514350" indent="-5143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ar-SA" sz="3200" b="1" dirty="0">
                <a:ln w="18415" cmpd="sng">
                  <a:noFill/>
                  <a:prstDash val="solid"/>
                </a:ln>
                <a:solidFill>
                  <a:schemeClr val="tx1"/>
                </a:solidFill>
              </a:rPr>
              <a:t>قراءة النص قراءة جهريةً </a:t>
            </a:r>
            <a:r>
              <a:rPr lang="ar-SA" sz="3200" b="1" dirty="0" smtClean="0">
                <a:ln w="18415" cmpd="sng">
                  <a:noFill/>
                  <a:prstDash val="solid"/>
                </a:ln>
                <a:solidFill>
                  <a:schemeClr val="tx1"/>
                </a:solidFill>
              </a:rPr>
              <a:t>صحيحة خالية من الأخطاء.</a:t>
            </a:r>
            <a:endParaRPr lang="ar-SA" sz="3200" b="1" dirty="0">
              <a:ln w="18415" cmpd="sng">
                <a:noFill/>
                <a:prstDash val="solid"/>
              </a:ln>
              <a:solidFill>
                <a:schemeClr val="tx1"/>
              </a:solidFill>
            </a:endParaRPr>
          </a:p>
          <a:p>
            <a:pPr marL="514350" indent="-5143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ar-SA" sz="3200" b="1" dirty="0">
                <a:ln w="18415" cmpd="sng">
                  <a:noFill/>
                  <a:prstDash val="solid"/>
                </a:ln>
                <a:solidFill>
                  <a:schemeClr val="tx1"/>
                </a:solidFill>
              </a:rPr>
              <a:t>تفسير مَعاني الكلمات </a:t>
            </a:r>
            <a:r>
              <a:rPr lang="ar-SA" sz="3200" b="1" dirty="0" smtClean="0">
                <a:ln w="18415" cmpd="sng">
                  <a:noFill/>
                  <a:prstDash val="solid"/>
                </a:ln>
                <a:solidFill>
                  <a:schemeClr val="tx1"/>
                </a:solidFill>
              </a:rPr>
              <a:t>.</a:t>
            </a:r>
            <a:endParaRPr lang="ar-SA" sz="3200" b="1" dirty="0">
              <a:ln w="18415" cmpd="sng">
                <a:noFill/>
                <a:prstDash val="solid"/>
              </a:ln>
              <a:solidFill>
                <a:schemeClr val="tx1"/>
              </a:solidFill>
            </a:endParaRPr>
          </a:p>
          <a:p>
            <a:pPr marL="514350" indent="-5143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ar-SA" sz="3200" b="1" dirty="0">
                <a:ln w="18415" cmpd="sng">
                  <a:noFill/>
                  <a:prstDash val="solid"/>
                </a:ln>
                <a:solidFill>
                  <a:schemeClr val="tx1"/>
                </a:solidFill>
              </a:rPr>
              <a:t>الإجابة عن أسئلة تفصيلية حول </a:t>
            </a:r>
            <a:r>
              <a:rPr lang="ar-SA" sz="3200" b="1" dirty="0" smtClean="0">
                <a:ln w="18415" cmpd="sng">
                  <a:noFill/>
                  <a:prstDash val="solid"/>
                </a:ln>
                <a:solidFill>
                  <a:schemeClr val="tx1"/>
                </a:solidFill>
              </a:rPr>
              <a:t>النَّص. </a:t>
            </a:r>
          </a:p>
          <a:p>
            <a:pPr marL="514350" indent="-5143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ar-SA" sz="3200" b="1" dirty="0" smtClean="0">
                <a:ln w="18415" cmpd="sng">
                  <a:noFill/>
                  <a:prstDash val="solid"/>
                </a:ln>
                <a:solidFill>
                  <a:schemeClr val="tx1"/>
                </a:solidFill>
              </a:rPr>
              <a:t>المقارنة بين المواصلات قديما وحديثا.</a:t>
            </a:r>
          </a:p>
          <a:p>
            <a:pPr marL="514350" indent="-5143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ar-SA" sz="3200" b="1" dirty="0" smtClean="0">
                <a:ln w="18415" cmpd="sng">
                  <a:noFill/>
                  <a:prstDash val="solid"/>
                </a:ln>
                <a:solidFill>
                  <a:schemeClr val="tx1"/>
                </a:solidFill>
              </a:rPr>
              <a:t>التعرف على جهود الحكومة في المواصلات.</a:t>
            </a:r>
            <a:endParaRPr lang="ar-SA" sz="3200" b="1" dirty="0">
              <a:ln w="18415" cmpd="sng">
                <a:noFill/>
                <a:prstDash val="solid"/>
              </a:ln>
              <a:solidFill>
                <a:schemeClr val="tx1"/>
              </a:solidFill>
            </a:endParaRPr>
          </a:p>
        </p:txBody>
      </p:sp>
      <p:sp>
        <p:nvSpPr>
          <p:cNvPr id="6" name="وسيلة شرح مستطيلة مستديرة الزوايا 5"/>
          <p:cNvSpPr/>
          <p:nvPr/>
        </p:nvSpPr>
        <p:spPr>
          <a:xfrm>
            <a:off x="1714480" y="357166"/>
            <a:ext cx="6599237" cy="1463675"/>
          </a:xfrm>
          <a:prstGeom prst="wedgeRoundRectCallou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4000" b="1" dirty="0">
                <a:ln w="18415" cmpd="sng">
                  <a:noFill/>
                  <a:prstDash val="solid"/>
                </a:ln>
                <a:solidFill>
                  <a:srgbClr val="3333CC"/>
                </a:solidFill>
              </a:rPr>
              <a:t>أتوقعُ بمشيئةِ الله ـ بعد إنجازِ نشَاطاتِ هذا </a:t>
            </a:r>
            <a:r>
              <a:rPr lang="ar-SA" sz="4000" b="1" dirty="0" smtClean="0">
                <a:ln w="18415" cmpd="sng">
                  <a:noFill/>
                  <a:prstDash val="solid"/>
                </a:ln>
                <a:solidFill>
                  <a:srgbClr val="3333CC"/>
                </a:solidFill>
              </a:rPr>
              <a:t>الموضوع </a:t>
            </a:r>
            <a:r>
              <a:rPr lang="ar-SA" sz="4000" b="1" dirty="0">
                <a:ln w="18415" cmpd="sng">
                  <a:noFill/>
                  <a:prstDash val="solid"/>
                </a:ln>
                <a:solidFill>
                  <a:srgbClr val="3333CC"/>
                </a:solidFill>
              </a:rPr>
              <a:t>ـ أنْ </a:t>
            </a:r>
            <a:r>
              <a:rPr lang="ar-SA" sz="4000" b="1" dirty="0" smtClean="0">
                <a:ln w="18415" cmpd="sng">
                  <a:noFill/>
                  <a:prstDash val="solid"/>
                </a:ln>
                <a:solidFill>
                  <a:srgbClr val="3333CC"/>
                </a:solidFill>
              </a:rPr>
              <a:t>تكوني </a:t>
            </a:r>
            <a:r>
              <a:rPr lang="ar-SA" sz="4000" b="1" dirty="0">
                <a:ln w="18415" cmpd="sng">
                  <a:noFill/>
                  <a:prstDash val="solid"/>
                </a:ln>
                <a:solidFill>
                  <a:srgbClr val="3333CC"/>
                </a:solidFill>
              </a:rPr>
              <a:t>قادرةً على :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3" descr="F:\images\__MACOSX\4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38975" y="328613"/>
            <a:ext cx="2044700" cy="285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مستطيل 2"/>
          <p:cNvSpPr/>
          <p:nvPr/>
        </p:nvSpPr>
        <p:spPr>
          <a:xfrm>
            <a:off x="25400" y="25400"/>
            <a:ext cx="9118600" cy="6832600"/>
          </a:xfrm>
          <a:prstGeom prst="rect">
            <a:avLst/>
          </a:prstGeom>
          <a:noFill/>
          <a:ln w="1333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ar-SA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6" name="Rectangle 25"/>
          <p:cNvSpPr>
            <a:spLocks noChangeArrowheads="1"/>
          </p:cNvSpPr>
          <p:nvPr/>
        </p:nvSpPr>
        <p:spPr bwMode="auto">
          <a:xfrm>
            <a:off x="0" y="2088614"/>
            <a:ext cx="9063054" cy="387798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  <a:extLst/>
        </p:spPr>
        <p:txBody>
          <a:bodyPr anchor="ctr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600" b="1" dirty="0">
                <a:solidFill>
                  <a:srgbClr val="3333FF"/>
                </a:solidFill>
                <a:latin typeface="+mn-lt"/>
                <a:cs typeface="+mj-cs"/>
              </a:rPr>
              <a:t>شروط القراءة الصامِتة :</a:t>
            </a:r>
          </a:p>
          <a:p>
            <a:pPr marL="457200" indent="-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ar-SA" sz="3200" b="1" dirty="0" smtClean="0">
                <a:latin typeface="+mn-lt"/>
                <a:cs typeface="+mj-cs"/>
              </a:rPr>
              <a:t>إمسَاك </a:t>
            </a:r>
            <a:r>
              <a:rPr lang="ar-SA" sz="3200" b="1" dirty="0">
                <a:latin typeface="+mn-lt"/>
                <a:cs typeface="+mj-cs"/>
              </a:rPr>
              <a:t>قلم الرُّصَاص لتسجيل الملحوظات على هامش </a:t>
            </a:r>
            <a:r>
              <a:rPr lang="ar-SA" sz="3200" b="1" dirty="0" smtClean="0">
                <a:latin typeface="+mn-lt"/>
                <a:cs typeface="+mj-cs"/>
              </a:rPr>
              <a:t>النَّص.</a:t>
            </a:r>
            <a:endParaRPr lang="ar-SA" sz="3200" b="1" dirty="0">
              <a:latin typeface="+mn-lt"/>
              <a:cs typeface="+mj-cs"/>
            </a:endParaRPr>
          </a:p>
          <a:p>
            <a:pPr marL="457200" indent="-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ar-SA" sz="3200" b="1" dirty="0">
                <a:latin typeface="+mn-lt"/>
                <a:cs typeface="+mj-cs"/>
              </a:rPr>
              <a:t>الالتزام  بِالوقتِ المُحدد للقرَاءةِ </a:t>
            </a:r>
            <a:r>
              <a:rPr lang="ar-SA" sz="3200" b="1" dirty="0" smtClean="0">
                <a:latin typeface="+mn-lt"/>
                <a:cs typeface="+mj-cs"/>
              </a:rPr>
              <a:t>الصَّامِتة.</a:t>
            </a:r>
            <a:endParaRPr lang="ar-SA" sz="3200" b="1" dirty="0">
              <a:latin typeface="+mn-lt"/>
              <a:cs typeface="+mj-cs"/>
            </a:endParaRPr>
          </a:p>
          <a:p>
            <a:pPr marL="457200" indent="-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ar-SA" sz="3200" b="1" dirty="0">
                <a:latin typeface="+mn-lt"/>
                <a:cs typeface="+mj-cs"/>
              </a:rPr>
              <a:t>التَّركيز وفِهم المعنى لأتمكن بعدها مِن الإجابَة عنْ الأسئِلة دون الرُّجُوع إلى النَّص  </a:t>
            </a:r>
            <a:r>
              <a:rPr lang="ar-SA" sz="3200" b="1" dirty="0" smtClean="0">
                <a:latin typeface="+mn-lt"/>
                <a:cs typeface="+mj-cs"/>
              </a:rPr>
              <a:t>.</a:t>
            </a:r>
            <a:endParaRPr lang="ar-SA" sz="3200" b="1" dirty="0">
              <a:latin typeface="+mn-lt"/>
              <a:cs typeface="+mj-cs"/>
            </a:endParaRPr>
          </a:p>
        </p:txBody>
      </p:sp>
      <p:sp>
        <p:nvSpPr>
          <p:cNvPr id="2" name="مستطيل 1"/>
          <p:cNvSpPr>
            <a:spLocks noChangeArrowheads="1"/>
          </p:cNvSpPr>
          <p:nvPr/>
        </p:nvSpPr>
        <p:spPr bwMode="auto">
          <a:xfrm>
            <a:off x="25400" y="69850"/>
            <a:ext cx="5303838" cy="2308225"/>
          </a:xfrm>
          <a:prstGeom prst="rect">
            <a:avLst/>
          </a:prstGeom>
          <a:noFill/>
          <a:ln w="76200">
            <a:solidFill>
              <a:srgbClr val="00B05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ar-SA" sz="3600" b="1">
                <a:solidFill>
                  <a:srgbClr val="CC0099"/>
                </a:solidFill>
              </a:rPr>
              <a:t>القراءة الصامتة :</a:t>
            </a:r>
          </a:p>
          <a:p>
            <a:pPr algn="ctr"/>
            <a:r>
              <a:rPr lang="ar-SA" sz="3600" b="1">
                <a:solidFill>
                  <a:srgbClr val="000099"/>
                </a:solidFill>
              </a:rPr>
              <a:t>هي قِراءة سِريّة تكون بِواسطة النَّظر ليس فِيها صَوت ولا هَمس ولا تَحريك للشفتين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5710042" y="553610"/>
            <a:ext cx="168347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7200" b="1" dirty="0">
                <a:ln>
                  <a:solidFill>
                    <a:srgbClr val="FF0000"/>
                  </a:solidFill>
                </a:ln>
                <a:gradFill flip="none" rotWithShape="1">
                  <a:gsLst>
                    <a:gs pos="36000">
                      <a:srgbClr val="C00000"/>
                    </a:gs>
                    <a:gs pos="59000">
                      <a:srgbClr val="FF7A00"/>
                    </a:gs>
                    <a:gs pos="4000">
                      <a:srgbClr val="FF0300"/>
                    </a:gs>
                    <a:gs pos="100000">
                      <a:srgbClr val="4D0808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atin typeface="+mn-lt"/>
                <a:cs typeface="+mn-cs"/>
              </a:rPr>
              <a:t>أتَذكَّرُ</a:t>
            </a:r>
            <a:endParaRPr lang="ar-SA" sz="7200" dirty="0">
              <a:ln>
                <a:solidFill>
                  <a:srgbClr val="FF0000"/>
                </a:solidFill>
              </a:ln>
              <a:gradFill flip="none" rotWithShape="1">
                <a:gsLst>
                  <a:gs pos="36000">
                    <a:srgbClr val="C00000"/>
                  </a:gs>
                  <a:gs pos="59000">
                    <a:srgbClr val="FF7A00"/>
                  </a:gs>
                  <a:gs pos="4000">
                    <a:srgbClr val="FF0300"/>
                  </a:gs>
                  <a:gs pos="100000">
                    <a:srgbClr val="4D0808"/>
                  </a:gs>
                </a:gsLst>
                <a:path path="rect">
                  <a:fillToRect l="100000" t="100000"/>
                </a:path>
                <a:tileRect r="-100000" b="-100000"/>
              </a:gradFill>
              <a:latin typeface="+mn-lt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571472" y="285728"/>
          <a:ext cx="7905783" cy="5786478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635261"/>
                <a:gridCol w="2635261"/>
                <a:gridCol w="2635261"/>
              </a:tblGrid>
              <a:tr h="1629268">
                <a:tc>
                  <a:txBody>
                    <a:bodyPr/>
                    <a:lstStyle/>
                    <a:p>
                      <a:pPr algn="ctr" rtl="1"/>
                      <a:r>
                        <a:rPr lang="ar-SA" sz="3200" dirty="0" smtClean="0"/>
                        <a:t>ماذا أعرف</a:t>
                      </a:r>
                      <a:endParaRPr lang="ar-SA" sz="3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3200" dirty="0" smtClean="0"/>
                        <a:t>ماذا أريد أن أعرف</a:t>
                      </a:r>
                      <a:endParaRPr lang="ar-SA" sz="3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3600" dirty="0" smtClean="0"/>
                        <a:t>ماذا تعلمت </a:t>
                      </a:r>
                    </a:p>
                  </a:txBody>
                  <a:tcPr anchor="ctr"/>
                </a:tc>
              </a:tr>
              <a:tr h="4157210">
                <a:tc>
                  <a:txBody>
                    <a:bodyPr/>
                    <a:lstStyle/>
                    <a:p>
                      <a:pPr rtl="1"/>
                      <a:endParaRPr lang="ar-SA" sz="2400" baseline="0" dirty="0" smtClean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  <a:p>
                      <a:pPr rtl="1"/>
                      <a:endParaRPr lang="ar-SA" sz="2400" baseline="0" dirty="0" smtClean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rtl="1"/>
                      <a:endParaRPr lang="ar-SA" sz="3200" baseline="0" dirty="0" smtClean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  <a:p>
                      <a:pPr rtl="1"/>
                      <a:endParaRPr lang="ar-SA" sz="320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مستطيل 4"/>
          <p:cNvSpPr/>
          <p:nvPr/>
        </p:nvSpPr>
        <p:spPr>
          <a:xfrm>
            <a:off x="6072198" y="2000240"/>
            <a:ext cx="2286016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ماذا تعرفين عن المواصلات قديما:</a:t>
            </a:r>
            <a:endParaRPr lang="ar-SA" sz="4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6072199" y="3071810"/>
            <a:ext cx="2214578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كان الإنسان يستخدم قديما </a:t>
            </a:r>
          </a:p>
          <a:p>
            <a:pPr algn="ctr"/>
            <a:r>
              <a:rPr lang="ar-SA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الحمير والخيل والجمال</a:t>
            </a:r>
            <a:endParaRPr lang="ar-SA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3286116" y="1928802"/>
            <a:ext cx="257176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ماذا تريدين أن تعرفي اليوم:</a:t>
            </a:r>
          </a:p>
          <a:p>
            <a:pPr algn="ctr"/>
            <a:endParaRPr lang="ar-SA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3428097" y="2967335"/>
            <a:ext cx="2358349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 مقارنة بين المواصلات قديما وحديثا</a:t>
            </a:r>
            <a:endParaRPr lang="ar-SA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مستطيل 8"/>
          <p:cNvSpPr/>
          <p:nvPr/>
        </p:nvSpPr>
        <p:spPr>
          <a:xfrm>
            <a:off x="3428992" y="4429132"/>
            <a:ext cx="2428891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 جهود المملكة في ربط مدن المملكة</a:t>
            </a:r>
            <a:endParaRPr lang="ar-SA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3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3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3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imagesCAJ8HG3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3643314"/>
            <a:ext cx="4214842" cy="299085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صورة 3" descr="imagesCAZVQVEB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285728"/>
            <a:ext cx="4357718" cy="314327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صورة 4" descr="imagesCA1KHHXQ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3571876"/>
            <a:ext cx="4357718" cy="307183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صورة 5" descr="imagesCABRM12D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4282" y="214290"/>
            <a:ext cx="4071966" cy="328614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071670" y="214290"/>
            <a:ext cx="5214974" cy="110799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6600" b="1" dirty="0" smtClean="0"/>
              <a:t>المواصلات</a:t>
            </a:r>
            <a:endParaRPr lang="ar-SA" sz="6600" b="1" dirty="0"/>
          </a:p>
        </p:txBody>
      </p:sp>
      <p:pic>
        <p:nvPicPr>
          <p:cNvPr id="3" name="صورة 2" descr="imagesCA6DNE5U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1214422"/>
            <a:ext cx="3929090" cy="257176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صورة 3" descr="imagesCAG6TP0J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3438" y="1285860"/>
            <a:ext cx="4071966" cy="235745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صورة 4" descr="imagesCAHRX2Z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4000504"/>
            <a:ext cx="4214842" cy="264320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صورة 5" descr="imagesCAI69RA2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7158" y="4071942"/>
            <a:ext cx="3786214" cy="257176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419</TotalTime>
  <Words>276</Words>
  <Application>Microsoft Office PowerPoint</Application>
  <PresentationFormat>عرض على الشاشة (3:4)‏</PresentationFormat>
  <Paragraphs>55</Paragraphs>
  <Slides>21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21</vt:i4>
      </vt:variant>
    </vt:vector>
  </HeadingPairs>
  <TitlesOfParts>
    <vt:vector size="22" baseType="lpstr">
      <vt:lpstr>سمة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الكلمات الوقائية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الشريحة 18</vt:lpstr>
      <vt:lpstr>الشريحة 19</vt:lpstr>
      <vt:lpstr>الشريحة 20</vt:lpstr>
      <vt:lpstr>الشريحة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User</dc:creator>
  <cp:lastModifiedBy>User</cp:lastModifiedBy>
  <cp:revision>42</cp:revision>
  <dcterms:created xsi:type="dcterms:W3CDTF">2012-04-10T16:25:59Z</dcterms:created>
  <dcterms:modified xsi:type="dcterms:W3CDTF">2012-04-23T17:13:05Z</dcterms:modified>
</cp:coreProperties>
</file>