
<file path=[Content_Types].xml><?xml version="1.0" encoding="utf-8"?>
<Types xmlns="http://schemas.openxmlformats.org/package/2006/content-types">
  <Default Extension="png" ContentType="image/png"/>
  <Default Extension="bin" ContentType="vide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5" r:id="rId9"/>
    <p:sldId id="264" r:id="rId10"/>
    <p:sldId id="266" r:id="rId11"/>
    <p:sldId id="267" r:id="rId12"/>
    <p:sldId id="261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60" autoAdjust="0"/>
    <p:restoredTop sz="94660"/>
  </p:normalViewPr>
  <p:slideViewPr>
    <p:cSldViewPr snapToGrid="0">
      <p:cViewPr>
        <p:scale>
          <a:sx n="70" d="100"/>
          <a:sy n="70" d="100"/>
        </p:scale>
        <p:origin x="-10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6E2DFE-977B-45C3-AE0D-B0DDEE9656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9A51B46-AB49-4D65-AD27-7488A2718B48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ب- القسم الثاني</a:t>
          </a:r>
          <a:endParaRPr lang="ar-SA" dirty="0"/>
        </a:p>
      </dgm:t>
    </dgm:pt>
    <dgm:pt modelId="{11693FAB-EC8E-44C2-96AF-014D2FE19F99}" type="parTrans" cxnId="{E30D1512-8BB2-4109-8B46-A3FCF123D85E}">
      <dgm:prSet/>
      <dgm:spPr/>
      <dgm:t>
        <a:bodyPr/>
        <a:lstStyle/>
        <a:p>
          <a:pPr rtl="1"/>
          <a:endParaRPr lang="ar-SA"/>
        </a:p>
      </dgm:t>
    </dgm:pt>
    <dgm:pt modelId="{8B94BCCA-E4CD-45D7-95FD-1A6CC2CC5ED4}" type="sibTrans" cxnId="{E30D1512-8BB2-4109-8B46-A3FCF123D85E}">
      <dgm:prSet/>
      <dgm:spPr/>
      <dgm:t>
        <a:bodyPr/>
        <a:lstStyle/>
        <a:p>
          <a:pPr rtl="1"/>
          <a:endParaRPr lang="ar-SA"/>
        </a:p>
      </dgm:t>
    </dgm:pt>
    <dgm:pt modelId="{BA3295C5-C85A-4F60-AF45-67E73BFA33B6}">
      <dgm:prSet phldrT="[نص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dirty="0" smtClean="0"/>
            <a:t>أ- القسم الاول</a:t>
          </a:r>
          <a:endParaRPr lang="ar-SA" dirty="0"/>
        </a:p>
      </dgm:t>
    </dgm:pt>
    <dgm:pt modelId="{C187B97D-BEDD-4DCF-81D8-66351CCE90A5}" type="parTrans" cxnId="{D770C27F-EE9E-466C-9EA0-A8615C7B60C2}">
      <dgm:prSet/>
      <dgm:spPr/>
      <dgm:t>
        <a:bodyPr/>
        <a:lstStyle/>
        <a:p>
          <a:pPr rtl="1"/>
          <a:endParaRPr lang="ar-SA"/>
        </a:p>
      </dgm:t>
    </dgm:pt>
    <dgm:pt modelId="{C796020D-3806-48B6-A6A6-0E930D0BCD35}" type="sibTrans" cxnId="{D770C27F-EE9E-466C-9EA0-A8615C7B60C2}">
      <dgm:prSet/>
      <dgm:spPr/>
      <dgm:t>
        <a:bodyPr/>
        <a:lstStyle/>
        <a:p>
          <a:pPr rtl="1"/>
          <a:endParaRPr lang="ar-SA"/>
        </a:p>
      </dgm:t>
    </dgm:pt>
    <dgm:pt modelId="{7AD88A77-66EF-4D06-A7CF-10411EAE287D}">
      <dgm:prSet phldrT="[نص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dirty="0" smtClean="0"/>
            <a:t>د- القسم الرابع</a:t>
          </a:r>
          <a:endParaRPr lang="ar-SA" dirty="0"/>
        </a:p>
      </dgm:t>
    </dgm:pt>
    <dgm:pt modelId="{8B7117F0-FC77-43F4-B386-B1BC74F94365}" type="parTrans" cxnId="{98A83294-C362-49E1-A65C-28C2977E1C2A}">
      <dgm:prSet/>
      <dgm:spPr/>
      <dgm:t>
        <a:bodyPr/>
        <a:lstStyle/>
        <a:p>
          <a:pPr rtl="1"/>
          <a:endParaRPr lang="ar-SA"/>
        </a:p>
      </dgm:t>
    </dgm:pt>
    <dgm:pt modelId="{30D3991A-E857-4F3D-8D6D-15CEA1F3BA66}" type="sibTrans" cxnId="{98A83294-C362-49E1-A65C-28C2977E1C2A}">
      <dgm:prSet/>
      <dgm:spPr/>
      <dgm:t>
        <a:bodyPr/>
        <a:lstStyle/>
        <a:p>
          <a:pPr rtl="1"/>
          <a:endParaRPr lang="ar-SA"/>
        </a:p>
      </dgm:t>
    </dgm:pt>
    <dgm:pt modelId="{73FDB662-AF5E-4BFB-8D6F-3133566A61C1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ج- القسم الثالث</a:t>
          </a:r>
          <a:endParaRPr lang="ar-SA" dirty="0"/>
        </a:p>
      </dgm:t>
    </dgm:pt>
    <dgm:pt modelId="{DAF6C659-F98B-4BCE-8F0E-A12308AACB9C}" type="parTrans" cxnId="{90C09D04-1958-4D83-8B7F-E142147848AD}">
      <dgm:prSet/>
      <dgm:spPr/>
      <dgm:t>
        <a:bodyPr/>
        <a:lstStyle/>
        <a:p>
          <a:pPr rtl="1"/>
          <a:endParaRPr lang="ar-SA"/>
        </a:p>
      </dgm:t>
    </dgm:pt>
    <dgm:pt modelId="{17F1EC05-08D6-4FEA-8CA6-978E88791328}" type="sibTrans" cxnId="{90C09D04-1958-4D83-8B7F-E142147848AD}">
      <dgm:prSet/>
      <dgm:spPr/>
      <dgm:t>
        <a:bodyPr/>
        <a:lstStyle/>
        <a:p>
          <a:pPr rtl="1"/>
          <a:endParaRPr lang="ar-SA"/>
        </a:p>
      </dgm:t>
    </dgm:pt>
    <dgm:pt modelId="{232536D9-046B-4568-818C-917349B038C5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و – القسم الخامس</a:t>
          </a:r>
          <a:endParaRPr lang="ar-SA" dirty="0"/>
        </a:p>
      </dgm:t>
    </dgm:pt>
    <dgm:pt modelId="{375160D4-D268-4147-AF95-5868A0C2E51C}" type="parTrans" cxnId="{0287B43B-5371-4C5F-A130-F47AF35D32EF}">
      <dgm:prSet/>
      <dgm:spPr/>
      <dgm:t>
        <a:bodyPr/>
        <a:lstStyle/>
        <a:p>
          <a:pPr rtl="1"/>
          <a:endParaRPr lang="ar-SA"/>
        </a:p>
      </dgm:t>
    </dgm:pt>
    <dgm:pt modelId="{6DFCAF6B-DC54-4911-A004-A9C3A69B5E75}" type="sibTrans" cxnId="{0287B43B-5371-4C5F-A130-F47AF35D32EF}">
      <dgm:prSet/>
      <dgm:spPr/>
      <dgm:t>
        <a:bodyPr/>
        <a:lstStyle/>
        <a:p>
          <a:pPr rtl="1"/>
          <a:endParaRPr lang="ar-SA"/>
        </a:p>
      </dgm:t>
    </dgm:pt>
    <dgm:pt modelId="{C00A641C-ED59-4BF4-8E88-990BB843FA17}" type="pres">
      <dgm:prSet presAssocID="{ED6E2DFE-977B-45C3-AE0D-B0DDEE9656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437927B-248B-4D1E-8998-F6888B8E1488}" type="pres">
      <dgm:prSet presAssocID="{99A51B46-AB49-4D65-AD27-7488A2718B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FAF6ADE-D5C3-4249-8532-1793E6608647}" type="pres">
      <dgm:prSet presAssocID="{8B94BCCA-E4CD-45D7-95FD-1A6CC2CC5ED4}" presName="sibTrans" presStyleCnt="0"/>
      <dgm:spPr/>
    </dgm:pt>
    <dgm:pt modelId="{A6EC1451-88D0-4850-9EA2-159C54317A63}" type="pres">
      <dgm:prSet presAssocID="{BA3295C5-C85A-4F60-AF45-67E73BFA33B6}" presName="node" presStyleLbl="node1" presStyleIdx="1" presStyleCnt="5" custLinFactNeighborX="26" custLinFactNeighborY="41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324F8CE-783B-4B3C-B005-CB61F2F9A5AA}" type="pres">
      <dgm:prSet presAssocID="{C796020D-3806-48B6-A6A6-0E930D0BCD35}" presName="sibTrans" presStyleCnt="0"/>
      <dgm:spPr/>
    </dgm:pt>
    <dgm:pt modelId="{C4396670-7F44-456D-B5CC-1A1B8DC66A97}" type="pres">
      <dgm:prSet presAssocID="{7AD88A77-66EF-4D06-A7CF-10411EAE287D}" presName="node" presStyleLbl="node1" presStyleIdx="2" presStyleCnt="5" custLinFactY="15918" custLinFactNeighborX="-62989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9F0268-30D2-4069-810C-F8CAEB4086C4}" type="pres">
      <dgm:prSet presAssocID="{30D3991A-E857-4F3D-8D6D-15CEA1F3BA66}" presName="sibTrans" presStyleCnt="0"/>
      <dgm:spPr/>
    </dgm:pt>
    <dgm:pt modelId="{D24B09DC-8266-4E11-B106-DADD72A16F93}" type="pres">
      <dgm:prSet presAssocID="{73FDB662-AF5E-4BFB-8D6F-3133566A61C1}" presName="node" presStyleLbl="node1" presStyleIdx="3" presStyleCnt="5" custLinFactX="60235" custLinFactY="-20558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34C588B-81A9-4787-B8FA-B08C64C58ABE}" type="pres">
      <dgm:prSet presAssocID="{17F1EC05-08D6-4FEA-8CA6-978E88791328}" presName="sibTrans" presStyleCnt="0"/>
      <dgm:spPr/>
    </dgm:pt>
    <dgm:pt modelId="{8F7C255D-539F-49D8-A7DA-DD058C131827}" type="pres">
      <dgm:prSet presAssocID="{232536D9-046B-4568-818C-917349B038C5}" presName="node" presStyleLbl="node1" presStyleIdx="4" presStyleCnt="5" custLinFactX="-28346" custLinFactNeighborX="-100000" custLinFactNeighborY="-305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4C9D63B-C769-4F72-84E3-37659D1557D2}" type="presOf" srcId="{99A51B46-AB49-4D65-AD27-7488A2718B48}" destId="{B437927B-248B-4D1E-8998-F6888B8E1488}" srcOrd="0" destOrd="0" presId="urn:microsoft.com/office/officeart/2005/8/layout/default"/>
    <dgm:cxn modelId="{9D44263C-0101-4827-A1B1-5F841214255D}" type="presOf" srcId="{7AD88A77-66EF-4D06-A7CF-10411EAE287D}" destId="{C4396670-7F44-456D-B5CC-1A1B8DC66A97}" srcOrd="0" destOrd="0" presId="urn:microsoft.com/office/officeart/2005/8/layout/default"/>
    <dgm:cxn modelId="{3F73E847-B5A8-41FA-8F55-E30EF4DEBF1F}" type="presOf" srcId="{ED6E2DFE-977B-45C3-AE0D-B0DDEE9656F4}" destId="{C00A641C-ED59-4BF4-8E88-990BB843FA17}" srcOrd="0" destOrd="0" presId="urn:microsoft.com/office/officeart/2005/8/layout/default"/>
    <dgm:cxn modelId="{90C09D04-1958-4D83-8B7F-E142147848AD}" srcId="{ED6E2DFE-977B-45C3-AE0D-B0DDEE9656F4}" destId="{73FDB662-AF5E-4BFB-8D6F-3133566A61C1}" srcOrd="3" destOrd="0" parTransId="{DAF6C659-F98B-4BCE-8F0E-A12308AACB9C}" sibTransId="{17F1EC05-08D6-4FEA-8CA6-978E88791328}"/>
    <dgm:cxn modelId="{5B4768A2-BC42-4B7B-8531-74E9E4750C49}" type="presOf" srcId="{BA3295C5-C85A-4F60-AF45-67E73BFA33B6}" destId="{A6EC1451-88D0-4850-9EA2-159C54317A63}" srcOrd="0" destOrd="0" presId="urn:microsoft.com/office/officeart/2005/8/layout/default"/>
    <dgm:cxn modelId="{D23280D7-06D6-4D89-AE12-C9060EA79463}" type="presOf" srcId="{73FDB662-AF5E-4BFB-8D6F-3133566A61C1}" destId="{D24B09DC-8266-4E11-B106-DADD72A16F93}" srcOrd="0" destOrd="0" presId="urn:microsoft.com/office/officeart/2005/8/layout/default"/>
    <dgm:cxn modelId="{E30D1512-8BB2-4109-8B46-A3FCF123D85E}" srcId="{ED6E2DFE-977B-45C3-AE0D-B0DDEE9656F4}" destId="{99A51B46-AB49-4D65-AD27-7488A2718B48}" srcOrd="0" destOrd="0" parTransId="{11693FAB-EC8E-44C2-96AF-014D2FE19F99}" sibTransId="{8B94BCCA-E4CD-45D7-95FD-1A6CC2CC5ED4}"/>
    <dgm:cxn modelId="{98A83294-C362-49E1-A65C-28C2977E1C2A}" srcId="{ED6E2DFE-977B-45C3-AE0D-B0DDEE9656F4}" destId="{7AD88A77-66EF-4D06-A7CF-10411EAE287D}" srcOrd="2" destOrd="0" parTransId="{8B7117F0-FC77-43F4-B386-B1BC74F94365}" sibTransId="{30D3991A-E857-4F3D-8D6D-15CEA1F3BA66}"/>
    <dgm:cxn modelId="{D770C27F-EE9E-466C-9EA0-A8615C7B60C2}" srcId="{ED6E2DFE-977B-45C3-AE0D-B0DDEE9656F4}" destId="{BA3295C5-C85A-4F60-AF45-67E73BFA33B6}" srcOrd="1" destOrd="0" parTransId="{C187B97D-BEDD-4DCF-81D8-66351CCE90A5}" sibTransId="{C796020D-3806-48B6-A6A6-0E930D0BCD35}"/>
    <dgm:cxn modelId="{0287B43B-5371-4C5F-A130-F47AF35D32EF}" srcId="{ED6E2DFE-977B-45C3-AE0D-B0DDEE9656F4}" destId="{232536D9-046B-4568-818C-917349B038C5}" srcOrd="4" destOrd="0" parTransId="{375160D4-D268-4147-AF95-5868A0C2E51C}" sibTransId="{6DFCAF6B-DC54-4911-A004-A9C3A69B5E75}"/>
    <dgm:cxn modelId="{9CE0C7A7-83D0-4C51-A23E-58C2B3C6B84C}" type="presOf" srcId="{232536D9-046B-4568-818C-917349B038C5}" destId="{8F7C255D-539F-49D8-A7DA-DD058C131827}" srcOrd="0" destOrd="0" presId="urn:microsoft.com/office/officeart/2005/8/layout/default"/>
    <dgm:cxn modelId="{23C3915C-C258-4462-88C0-6802D86FB125}" type="presParOf" srcId="{C00A641C-ED59-4BF4-8E88-990BB843FA17}" destId="{B437927B-248B-4D1E-8998-F6888B8E1488}" srcOrd="0" destOrd="0" presId="urn:microsoft.com/office/officeart/2005/8/layout/default"/>
    <dgm:cxn modelId="{90AB3797-1C6E-4975-A86B-368C97494827}" type="presParOf" srcId="{C00A641C-ED59-4BF4-8E88-990BB843FA17}" destId="{4FAF6ADE-D5C3-4249-8532-1793E6608647}" srcOrd="1" destOrd="0" presId="urn:microsoft.com/office/officeart/2005/8/layout/default"/>
    <dgm:cxn modelId="{B2B922FA-9AF4-4760-BA49-4E0A4BE0C5D9}" type="presParOf" srcId="{C00A641C-ED59-4BF4-8E88-990BB843FA17}" destId="{A6EC1451-88D0-4850-9EA2-159C54317A63}" srcOrd="2" destOrd="0" presId="urn:microsoft.com/office/officeart/2005/8/layout/default"/>
    <dgm:cxn modelId="{93A1AF68-6C9D-4438-B2EA-641EFE3D0D71}" type="presParOf" srcId="{C00A641C-ED59-4BF4-8E88-990BB843FA17}" destId="{4324F8CE-783B-4B3C-B005-CB61F2F9A5AA}" srcOrd="3" destOrd="0" presId="urn:microsoft.com/office/officeart/2005/8/layout/default"/>
    <dgm:cxn modelId="{E25E2A86-1D15-4D63-A620-B20AD84146C1}" type="presParOf" srcId="{C00A641C-ED59-4BF4-8E88-990BB843FA17}" destId="{C4396670-7F44-456D-B5CC-1A1B8DC66A97}" srcOrd="4" destOrd="0" presId="urn:microsoft.com/office/officeart/2005/8/layout/default"/>
    <dgm:cxn modelId="{DFD344C1-9B2B-4185-B760-99FF047FE9C1}" type="presParOf" srcId="{C00A641C-ED59-4BF4-8E88-990BB843FA17}" destId="{A29F0268-30D2-4069-810C-F8CAEB4086C4}" srcOrd="5" destOrd="0" presId="urn:microsoft.com/office/officeart/2005/8/layout/default"/>
    <dgm:cxn modelId="{0FF9C721-3EBF-46F6-925B-759322CA5EB6}" type="presParOf" srcId="{C00A641C-ED59-4BF4-8E88-990BB843FA17}" destId="{D24B09DC-8266-4E11-B106-DADD72A16F93}" srcOrd="6" destOrd="0" presId="urn:microsoft.com/office/officeart/2005/8/layout/default"/>
    <dgm:cxn modelId="{C0B733D1-99D8-44FC-A42A-C76E965D86A9}" type="presParOf" srcId="{C00A641C-ED59-4BF4-8E88-990BB843FA17}" destId="{234C588B-81A9-4787-B8FA-B08C64C58ABE}" srcOrd="7" destOrd="0" presId="urn:microsoft.com/office/officeart/2005/8/layout/default"/>
    <dgm:cxn modelId="{142B1AAF-F70B-4EB2-AC4B-4192C0AF3157}" type="presParOf" srcId="{C00A641C-ED59-4BF4-8E88-990BB843FA17}" destId="{8F7C255D-539F-49D8-A7DA-DD058C13182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7927B-248B-4D1E-8998-F6888B8E1488}">
      <dsp:nvSpPr>
        <dsp:cNvPr id="0" name=""/>
        <dsp:cNvSpPr/>
      </dsp:nvSpPr>
      <dsp:spPr>
        <a:xfrm>
          <a:off x="0" y="199407"/>
          <a:ext cx="1349534" cy="809720"/>
        </a:xfrm>
        <a:prstGeom prst="rect">
          <a:avLst/>
        </a:prstGeom>
        <a:gradFill rotWithShape="1">
          <a:gsLst>
            <a:gs pos="0">
              <a:schemeClr val="accent6"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6">
                <a:tint val="74000"/>
                <a:satMod val="100000"/>
                <a:lumMod val="104000"/>
              </a:schemeClr>
            </a:gs>
            <a:gs pos="100000">
              <a:schemeClr val="accent6"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ب- القسم الثاني</a:t>
          </a:r>
          <a:endParaRPr lang="ar-SA" sz="2300" kern="1200" dirty="0"/>
        </a:p>
      </dsp:txBody>
      <dsp:txXfrm>
        <a:off x="0" y="199407"/>
        <a:ext cx="1349534" cy="809720"/>
      </dsp:txXfrm>
    </dsp:sp>
    <dsp:sp modelId="{A6EC1451-88D0-4850-9EA2-159C54317A63}">
      <dsp:nvSpPr>
        <dsp:cNvPr id="0" name=""/>
        <dsp:cNvSpPr/>
      </dsp:nvSpPr>
      <dsp:spPr>
        <a:xfrm>
          <a:off x="1484839" y="202800"/>
          <a:ext cx="1349534" cy="809720"/>
        </a:xfrm>
        <a:prstGeom prst="rect">
          <a:avLst/>
        </a:prstGeom>
        <a:gradFill rotWithShape="1">
          <a:gsLst>
            <a:gs pos="0">
              <a:schemeClr val="accent6">
                <a:tint val="96000"/>
                <a:satMod val="100000"/>
                <a:lumMod val="104000"/>
              </a:schemeClr>
            </a:gs>
            <a:gs pos="78000">
              <a:schemeClr val="accent6"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أ- القسم الاول</a:t>
          </a:r>
          <a:endParaRPr lang="ar-SA" sz="2300" kern="1200" dirty="0"/>
        </a:p>
      </dsp:txBody>
      <dsp:txXfrm>
        <a:off x="1484839" y="202800"/>
        <a:ext cx="1349534" cy="809720"/>
      </dsp:txXfrm>
    </dsp:sp>
    <dsp:sp modelId="{C4396670-7F44-456D-B5CC-1A1B8DC66A97}">
      <dsp:nvSpPr>
        <dsp:cNvPr id="0" name=""/>
        <dsp:cNvSpPr/>
      </dsp:nvSpPr>
      <dsp:spPr>
        <a:xfrm>
          <a:off x="2118917" y="1138020"/>
          <a:ext cx="1349534" cy="809720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satMod val="100000"/>
                <a:lumMod val="104000"/>
              </a:schemeClr>
            </a:gs>
            <a:gs pos="78000">
              <a:schemeClr val="accent5"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د- القسم الرابع</a:t>
          </a:r>
          <a:endParaRPr lang="ar-SA" sz="2300" kern="1200" dirty="0"/>
        </a:p>
      </dsp:txBody>
      <dsp:txXfrm>
        <a:off x="2118917" y="1138020"/>
        <a:ext cx="1349534" cy="809720"/>
      </dsp:txXfrm>
    </dsp:sp>
    <dsp:sp modelId="{D24B09DC-8266-4E11-B106-DADD72A16F93}">
      <dsp:nvSpPr>
        <dsp:cNvPr id="0" name=""/>
        <dsp:cNvSpPr/>
      </dsp:nvSpPr>
      <dsp:spPr>
        <a:xfrm>
          <a:off x="2904670" y="167899"/>
          <a:ext cx="1349534" cy="809720"/>
        </a:xfrm>
        <a:prstGeom prst="rect">
          <a:avLst/>
        </a:prstGeom>
        <a:gradFill rotWithShape="1">
          <a:gsLst>
            <a:gs pos="0">
              <a:schemeClr val="accent5"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5">
                <a:tint val="74000"/>
                <a:satMod val="100000"/>
                <a:lumMod val="104000"/>
              </a:schemeClr>
            </a:gs>
            <a:gs pos="100000">
              <a:schemeClr val="accent5"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ج- القسم الثالث</a:t>
          </a:r>
          <a:endParaRPr lang="ar-SA" sz="2300" kern="1200" dirty="0"/>
        </a:p>
      </dsp:txBody>
      <dsp:txXfrm>
        <a:off x="2904670" y="167899"/>
        <a:ext cx="1349534" cy="809720"/>
      </dsp:txXfrm>
    </dsp:sp>
    <dsp:sp modelId="{8F7C255D-539F-49D8-A7DA-DD058C131827}">
      <dsp:nvSpPr>
        <dsp:cNvPr id="0" name=""/>
        <dsp:cNvSpPr/>
      </dsp:nvSpPr>
      <dsp:spPr>
        <a:xfrm>
          <a:off x="494658" y="1119369"/>
          <a:ext cx="1349534" cy="809720"/>
        </a:xfrm>
        <a:prstGeom prst="rect">
          <a:avLst/>
        </a:prstGeom>
        <a:gradFill rotWithShape="1">
          <a:gsLst>
            <a:gs pos="0">
              <a:schemeClr val="accent5"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5">
                <a:tint val="74000"/>
                <a:satMod val="100000"/>
                <a:lumMod val="104000"/>
              </a:schemeClr>
            </a:gs>
            <a:gs pos="100000">
              <a:schemeClr val="accent5"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و – القسم الخامس</a:t>
          </a:r>
          <a:endParaRPr lang="ar-SA" sz="2300" kern="1200" dirty="0"/>
        </a:p>
      </dsp:txBody>
      <dsp:txXfrm>
        <a:off x="494658" y="1119369"/>
        <a:ext cx="1349534" cy="809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bin"/><Relationship Id="rId1" Type="http://schemas.microsoft.com/office/2007/relationships/media" Target="../media/media1.bin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58347" y="3396490"/>
            <a:ext cx="2620369" cy="1639535"/>
          </a:xfrm>
        </p:spPr>
        <p:txBody>
          <a:bodyPr>
            <a:noAutofit/>
          </a:bodyPr>
          <a:lstStyle/>
          <a:p>
            <a:pPr algn="just"/>
            <a:r>
              <a:rPr lang="ar-SA" dirty="0" smtClean="0"/>
              <a:t>المشرفة / نورة العدواني</a:t>
            </a:r>
          </a:p>
          <a:p>
            <a:pPr algn="just"/>
            <a:r>
              <a:rPr lang="ar-SA" dirty="0" smtClean="0"/>
              <a:t>المشرفة  / مها الشعلان</a:t>
            </a:r>
          </a:p>
          <a:p>
            <a:pPr algn="just"/>
            <a:r>
              <a:rPr lang="ar-SA" dirty="0" smtClean="0"/>
              <a:t>المشرفة / جلواء العجمي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5363566" y="2583223"/>
            <a:ext cx="1335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اعداد</a:t>
            </a:r>
            <a:endParaRPr lang="ar-S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492446" y="1253260"/>
            <a:ext cx="6752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60000" endA="900" endPos="60000" dist="60007" dir="5400000" sy="-100000" algn="bl" rotWithShape="0"/>
                </a:effectLst>
              </a:rPr>
              <a:t>ملف الإنجاز لمحضرة المختبر</a:t>
            </a:r>
            <a:endParaRPr lang="ar-SA" sz="5400" b="1" dirty="0">
              <a:ln/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10" name="شكل حر 9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شكل حر 10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342690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243089"/>
            <a:ext cx="10820400" cy="4490446"/>
          </a:xfrm>
        </p:spPr>
        <p:txBody>
          <a:bodyPr/>
          <a:lstStyle/>
          <a:p>
            <a:pPr marL="0" indent="0">
              <a:buNone/>
            </a:pPr>
            <a:r>
              <a:rPr lang="ar-SA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القسم </a:t>
            </a:r>
            <a:r>
              <a:rPr lang="ar-SA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الرابع </a:t>
            </a:r>
            <a:r>
              <a:rPr lang="ar-SA" sz="2400" dirty="0" smtClean="0"/>
              <a:t>(فقط </a:t>
            </a:r>
            <a:r>
              <a:rPr lang="ar-SA" sz="2400" dirty="0"/>
              <a:t>للمرحلة الثانوية )</a:t>
            </a:r>
            <a:endParaRPr lang="ar-SA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SA" sz="2800" dirty="0" smtClean="0"/>
              <a:t>1- نسخة من جدول الاختبار العملي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800" dirty="0" smtClean="0"/>
              <a:t>2- نماذج من الاختبارات العملية للطالبات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800" dirty="0" smtClean="0"/>
              <a:t>3-صورفوتوغرافية او مقاطع فيديو  لتوزيع التجارب على الطالبات في الاختبار العملي في كل تخصص ومرحلة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800" dirty="0" smtClean="0"/>
              <a:t>4- نسبة تفعيل التجارب العملية خلال كل فصل دراسي</a:t>
            </a:r>
            <a:endParaRPr lang="ar-SA" sz="2800" dirty="0"/>
          </a:p>
        </p:txBody>
      </p:sp>
      <p:sp>
        <p:nvSpPr>
          <p:cNvPr id="4" name="شكل حر 3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شكل حر 4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37728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3999" y="87265"/>
            <a:ext cx="2448697" cy="1293028"/>
          </a:xfrm>
        </p:spPr>
        <p:txBody>
          <a:bodyPr/>
          <a:lstStyle/>
          <a:p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القسم الخامس</a:t>
            </a:r>
            <a:endParaRPr lang="ar-S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41557" y="1057740"/>
            <a:ext cx="6847703" cy="24639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dirty="0" smtClean="0"/>
              <a:t>1- استمارة تقييم الأداء الوظيفي للمحضرة من قبل المديرة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( يرفق نسخة من تقييم المديرة للمحضرة )</a:t>
            </a:r>
            <a:endParaRPr lang="ar-SA" dirty="0"/>
          </a:p>
          <a:p>
            <a:pPr marL="0" indent="0">
              <a:buNone/>
            </a:pPr>
            <a:r>
              <a:rPr lang="ar-SA" dirty="0" smtClean="0"/>
              <a:t>2- الاستمارة التشخيصية للمحضرة من قبل المشرفة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( يرفق نسخة من الاستمارة التشخيصية للمحضرة )</a:t>
            </a:r>
          </a:p>
          <a:p>
            <a:pPr marL="0" indent="0">
              <a:buNone/>
            </a:pPr>
            <a:r>
              <a:rPr lang="ar-SA" dirty="0" smtClean="0"/>
              <a:t>3- التقييم الذاتي للمحضرة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( يرفق نموذج التقييم الذاتي للمحضرة )</a:t>
            </a:r>
            <a:endParaRPr lang="en-US" dirty="0" smtClean="0"/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305"/>
              </p:ext>
            </p:extLst>
          </p:nvPr>
        </p:nvGraphicFramePr>
        <p:xfrm>
          <a:off x="129880" y="1490244"/>
          <a:ext cx="6431558" cy="5219481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{F5AB1C69-6EDB-4FF4-983F-18BD219EF322}</a:tableStyleId>
              </a:tblPr>
              <a:tblGrid>
                <a:gridCol w="698283"/>
                <a:gridCol w="2940143"/>
                <a:gridCol w="698283"/>
                <a:gridCol w="698283"/>
                <a:gridCol w="698283"/>
                <a:gridCol w="698283"/>
              </a:tblGrid>
              <a:tr h="185473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 dirty="0">
                          <a:effectLst/>
                        </a:rPr>
                        <a:t>م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 dirty="0">
                          <a:effectLst/>
                        </a:rPr>
                        <a:t>العنصر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معايير الأداء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18169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ممتاز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جيد جداً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جيد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مقبول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الحضور المبكر للمدرسة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 dirty="0">
                          <a:effectLst/>
                        </a:rPr>
                        <a:t>المظهر العام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العلاقة مع الزملاء المعلمين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العلاقة مع إدارة المدرسة 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مدى رضا مدير المدرسة من عمل المحضر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 dirty="0">
                          <a:effectLst/>
                        </a:rPr>
                        <a:t>مدى رضا المشرف التربوي من عمل المحضر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 dirty="0">
                          <a:effectLst/>
                        </a:rPr>
                        <a:t>تفاعل معلمي العلوم مع نشاطات المختبر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تصنيف الاداوات والمواد والأجهزة بالمختبر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أداء التجارب العملية بفاعلية ونشاط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10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توفر أدوات السلامة في المختبر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القيام  بالأعمال الإدارية لمحضر المختبر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12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القيام بالأعمال الفنية لمحضر المختبر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13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توفر السجلات الخاصة بالمختبر 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توفر صيدلية إسعاف أولي بالمختبر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37094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15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رفع التقارير الشهرية المطلوبة عن نشاط المختبر للمشرف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16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ترتيب المختبر ونظافته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17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 dirty="0">
                          <a:effectLst/>
                        </a:rPr>
                        <a:t>حفظ المواد الكيميائية بطريقة سليمة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18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تفعيل جدول حصص المواد العملية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19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حضور النشاطات الإشرافية مع المشرف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3677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 dirty="0">
                          <a:effectLst/>
                        </a:rPr>
                        <a:t>20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عمل اللوحات العلمية والإرشادات الفنية في المختبر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3677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21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الحرص على سلامة الطلاب أثناء دخولهم وخروجهم 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22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>
                          <a:effectLst/>
                        </a:rPr>
                        <a:t>المقدرة على تطوير العمل وبناء النمو الذاتي 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  <a:tr h="1854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 dirty="0" smtClean="0">
                          <a:effectLst/>
                        </a:rPr>
                        <a:t>23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000" dirty="0">
                          <a:effectLst/>
                        </a:rPr>
                        <a:t>صيانة الأجهزة التعليمية ومتابعتها بشكل دائم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53217" marR="53217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5299" y="1057740"/>
            <a:ext cx="2796532" cy="40011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ar-SA" alt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-Hosam"/>
                <a:ea typeface="Times New Roman" panose="02020603050405020304" pitchFamily="18" charset="0"/>
                <a:cs typeface="Akhbar MT" pitchFamily="2" charset="-78"/>
              </a:rPr>
              <a:t>استبانة التقويم الذاتي لمحضر المختبر</a:t>
            </a:r>
            <a:endParaRPr kumimoji="0" lang="en-US" altLang="ar-S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شكل حر 5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حر 6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37325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5100686" y="210488"/>
            <a:ext cx="6303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chemeClr val="accent3"/>
                </a:solidFill>
              </a:rPr>
              <a:t>شرح محتويات ملف الانجاز</a:t>
            </a:r>
            <a:endParaRPr lang="ar-SA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شكل حر 6"/>
          <p:cNvSpPr/>
          <p:nvPr/>
        </p:nvSpPr>
        <p:spPr>
          <a:xfrm>
            <a:off x="49427" y="272272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شكل حر 7"/>
          <p:cNvSpPr/>
          <p:nvPr/>
        </p:nvSpPr>
        <p:spPr>
          <a:xfrm>
            <a:off x="49427" y="272271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0" y="210488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  <p:pic>
        <p:nvPicPr>
          <p:cNvPr id="3" name="8CS3zEAahNs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849164" y="1816443"/>
            <a:ext cx="8444014" cy="474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45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064326"/>
              </p:ext>
            </p:extLst>
          </p:nvPr>
        </p:nvGraphicFramePr>
        <p:xfrm>
          <a:off x="4332691" y="2163921"/>
          <a:ext cx="6492240" cy="1005840"/>
        </p:xfrm>
        <a:graphic>
          <a:graphicData uri="http://schemas.openxmlformats.org/drawingml/2006/table">
            <a:tbl>
              <a:tblPr rtl="1" firstRow="1" firstCol="1" bandRow="1"/>
              <a:tblGrid>
                <a:gridCol w="6492240"/>
              </a:tblGrid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1- حلقة </a:t>
                      </a:r>
                      <a:r>
                        <a:rPr lang="ar-SA" sz="22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تنشيطية للمعلمات بعنوان 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كيفية إعداد ملف الإنجاز</a:t>
                      </a:r>
                      <a:r>
                        <a:rPr lang="en-US" sz="2200" b="1">
                          <a:solidFill>
                            <a:srgbClr val="80008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Portfolio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إعداد : المعلمة ابتهاج القريشي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7624120" y="3496962"/>
            <a:ext cx="323376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/>
              <a:t>2-  </a:t>
            </a:r>
            <a:endParaRPr lang="ar-SA" dirty="0"/>
          </a:p>
        </p:txBody>
      </p:sp>
      <p:sp>
        <p:nvSpPr>
          <p:cNvPr id="7" name="شكل حر 6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شكل حر 7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64546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2631289"/>
            <a:ext cx="10820400" cy="267769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3200" dirty="0" smtClean="0"/>
              <a:t>مجموعة هادفة لأي شكل من اشكال عمل المحضرة التي تروي قصة جهودها ومهاراتها وقدراتها وإنجازاتها وإسهاماتها تجاه زميلاتها والمؤسسة التي تعمل بها والنظام الاكاديمي او المجتمع المحلي.</a:t>
            </a:r>
            <a:endParaRPr lang="ar-SA" sz="3200" dirty="0"/>
          </a:p>
        </p:txBody>
      </p:sp>
      <p:sp>
        <p:nvSpPr>
          <p:cNvPr id="4" name="مستطيل 3"/>
          <p:cNvSpPr/>
          <p:nvPr/>
        </p:nvSpPr>
        <p:spPr>
          <a:xfrm>
            <a:off x="7015867" y="851932"/>
            <a:ext cx="4490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تعريف ملف الانجاز</a:t>
            </a:r>
            <a:endParaRPr lang="ar-S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شكل حر 5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حر 6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10355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dirty="0" smtClean="0"/>
              <a:t>1- توثيق الأداء العملي للمحضرة</a:t>
            </a:r>
          </a:p>
          <a:p>
            <a:pPr marL="0" indent="0">
              <a:buNone/>
            </a:pPr>
            <a:r>
              <a:rPr lang="ar-SA" sz="2800" dirty="0" smtClean="0"/>
              <a:t>2- تعزيز النمو المهني</a:t>
            </a:r>
          </a:p>
          <a:p>
            <a:pPr marL="0" indent="0">
              <a:buNone/>
            </a:pPr>
            <a:r>
              <a:rPr lang="ar-SA" sz="2800" dirty="0" smtClean="0"/>
              <a:t>3-تسهيل التفكر التأملي</a:t>
            </a:r>
          </a:p>
          <a:p>
            <a:pPr marL="0" indent="0">
              <a:buNone/>
            </a:pPr>
            <a:r>
              <a:rPr lang="ar-SA" sz="2800" dirty="0" smtClean="0"/>
              <a:t>4-توضيح  فاعلية المحضرة في المؤسسة التعليمية</a:t>
            </a:r>
          </a:p>
          <a:p>
            <a:pPr marL="0" indent="0">
              <a:buNone/>
            </a:pPr>
            <a:r>
              <a:rPr lang="ar-SA" sz="2800" dirty="0" smtClean="0"/>
              <a:t>5-يساهم بشكل كبير في تقديم تصور عن الكفايات المهنية للمعلم</a:t>
            </a:r>
          </a:p>
          <a:p>
            <a:pPr marL="0" indent="0">
              <a:buNone/>
            </a:pPr>
            <a:r>
              <a:rPr lang="ar-SA" sz="2800" dirty="0" smtClean="0"/>
              <a:t>6-يعرف بصاحب الملف وبماذا يفعل ولماذا يفعل ذلك , ويحدد اين كان وأين أصبح وأين يريد التوجه وكيف يخطط للوصول لهدفه.</a:t>
            </a:r>
            <a:endParaRPr lang="ar-SA" sz="2800" dirty="0"/>
          </a:p>
        </p:txBody>
      </p:sp>
      <p:sp>
        <p:nvSpPr>
          <p:cNvPr id="4" name="مستطيل 3"/>
          <p:cNvSpPr/>
          <p:nvPr/>
        </p:nvSpPr>
        <p:spPr>
          <a:xfrm>
            <a:off x="4112943" y="1043001"/>
            <a:ext cx="7923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chemeClr val="accent3"/>
                </a:solidFill>
              </a:rPr>
              <a:t>أهمية ملف الإنجاز ( البروتوفوليو)</a:t>
            </a:r>
            <a:endParaRPr lang="ar-SA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شكل حر 5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حر 6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18586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dirty="0"/>
              <a:t>1- تعزيز التقويم الذاتي والتفكير التأملي .</a:t>
            </a:r>
          </a:p>
          <a:p>
            <a:pPr marL="0" indent="0">
              <a:buNone/>
            </a:pPr>
            <a:r>
              <a:rPr lang="ar-SA" sz="2400" dirty="0" smtClean="0"/>
              <a:t>2</a:t>
            </a:r>
            <a:r>
              <a:rPr lang="ar-SA" sz="2800" dirty="0"/>
              <a:t>- تحقيق الرضا الشخصي .</a:t>
            </a:r>
          </a:p>
          <a:p>
            <a:pPr marL="0" indent="0">
              <a:buNone/>
            </a:pPr>
            <a:r>
              <a:rPr lang="ar-SA" sz="2800" dirty="0"/>
              <a:t>3- معرفة مدى الرغبة في التجديد</a:t>
            </a:r>
            <a:r>
              <a:rPr lang="ar-SA" sz="2800" dirty="0" smtClean="0"/>
              <a:t>.</a:t>
            </a:r>
          </a:p>
          <a:p>
            <a:pPr marL="0" indent="0">
              <a:buNone/>
            </a:pPr>
            <a:r>
              <a:rPr lang="ar-SA" sz="2800" dirty="0" smtClean="0"/>
              <a:t>4- امتلاك أدوات القوة والتمكن المهني</a:t>
            </a:r>
          </a:p>
          <a:p>
            <a:pPr marL="0" indent="0">
              <a:buNone/>
            </a:pPr>
            <a:r>
              <a:rPr lang="ar-SA" sz="2800" dirty="0" smtClean="0"/>
              <a:t>5- تشجيع التعاون وتبادل الخبرات بين المحضرات</a:t>
            </a:r>
          </a:p>
          <a:p>
            <a:pPr marL="0" indent="0">
              <a:buNone/>
            </a:pPr>
            <a:r>
              <a:rPr lang="ar-SA" sz="2800" dirty="0" smtClean="0"/>
              <a:t>6- توفير متطلبات المنحى التكاملي في التقويم</a:t>
            </a:r>
            <a:endParaRPr lang="ar-SA" sz="2800" dirty="0"/>
          </a:p>
        </p:txBody>
      </p:sp>
      <p:sp>
        <p:nvSpPr>
          <p:cNvPr id="4" name="مستطيل 3"/>
          <p:cNvSpPr/>
          <p:nvPr/>
        </p:nvSpPr>
        <p:spPr>
          <a:xfrm>
            <a:off x="6096000" y="879228"/>
            <a:ext cx="548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فوائد إعداد ملف الانجاز</a:t>
            </a:r>
            <a:endParaRPr lang="ar-S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شكل حر 5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حر 6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6839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8854" y="1431321"/>
            <a:ext cx="11763632" cy="168699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•</a:t>
            </a:r>
            <a:r>
              <a:rPr lang="ar-SA" sz="2800" dirty="0" smtClean="0"/>
              <a:t>إحضار </a:t>
            </a:r>
            <a:r>
              <a:rPr lang="ar-SA" sz="2800" dirty="0"/>
              <a:t>ملف جيوب جاهز من المكتبة </a:t>
            </a:r>
            <a:br>
              <a:rPr lang="ar-SA" sz="2800" dirty="0"/>
            </a:br>
            <a:r>
              <a:rPr lang="ar-SA" sz="2800" dirty="0" smtClean="0"/>
              <a:t>•تصميم </a:t>
            </a:r>
            <a:r>
              <a:rPr lang="ar-SA" sz="2800" dirty="0"/>
              <a:t>غلاف للملف وطباعته على ورق </a:t>
            </a:r>
            <a:r>
              <a:rPr lang="ar-SA" sz="2800" dirty="0" smtClean="0"/>
              <a:t>لاصق </a:t>
            </a:r>
            <a:r>
              <a:rPr lang="ar-SA" sz="2800" dirty="0"/>
              <a:t>(الاسم - والتخصص - والعام الدراسي –المدرسة – </a:t>
            </a:r>
            <a:r>
              <a:rPr lang="ar-SA" sz="2800" dirty="0" smtClean="0"/>
              <a:t>المكتب )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 smtClean="0"/>
              <a:t>•لصق </a:t>
            </a:r>
            <a:r>
              <a:rPr lang="ar-SA" sz="2800" dirty="0"/>
              <a:t>الغلاف على ملف الجيوب من </a:t>
            </a:r>
            <a:r>
              <a:rPr lang="ar-SA" sz="2800" dirty="0" smtClean="0"/>
              <a:t>الخارج ( كما في الشكل ) </a:t>
            </a:r>
            <a:endParaRPr lang="ar-SA" sz="2800" dirty="0"/>
          </a:p>
        </p:txBody>
      </p:sp>
      <p:sp>
        <p:nvSpPr>
          <p:cNvPr id="4" name="مستطيل 3"/>
          <p:cNvSpPr/>
          <p:nvPr/>
        </p:nvSpPr>
        <p:spPr>
          <a:xfrm>
            <a:off x="5896786" y="661880"/>
            <a:ext cx="51844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/>
                <a:solidFill>
                  <a:schemeClr val="accent3"/>
                </a:solidFill>
                <a:effectLst/>
              </a:rPr>
              <a:t>الخطوة الأولى لإعداد الملف</a:t>
            </a:r>
            <a:endParaRPr lang="ar-SA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" name="صورة 1" descr="خلفية مزخرفة بني1.gif"/>
          <p:cNvPicPr>
            <a:picLocks noChangeAspect="1" noChangeArrowheads="1"/>
          </p:cNvPicPr>
          <p:nvPr/>
        </p:nvPicPr>
        <p:blipFill>
          <a:blip r:embed="rId2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077" y="3515546"/>
            <a:ext cx="4368550" cy="315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32818" y="4169379"/>
            <a:ext cx="3252788" cy="2188944"/>
          </a:xfrm>
          <a:prstGeom prst="rect">
            <a:avLst/>
          </a:prstGeom>
          <a:noFill/>
          <a:ln w="63500" cmpd="thickThin">
            <a:solidFill>
              <a:srgbClr val="C0504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 smtClean="0">
                <a:ln>
                  <a:noFill/>
                </a:ln>
                <a:solidFill>
                  <a:srgbClr val="92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سجل انجاز المحضرة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ar-SA" sz="2000" b="0" i="0" u="none" strike="noStrike" cap="none" normalizeH="0" baseline="0" dirty="0" smtClean="0">
                <a:ln>
                  <a:noFill/>
                </a:ln>
                <a:solidFill>
                  <a:srgbClr val="92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...............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 smtClean="0">
                <a:ln>
                  <a:noFill/>
                </a:ln>
                <a:solidFill>
                  <a:srgbClr val="92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لعام 1435هـ-1436ه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 smtClean="0">
                <a:ln>
                  <a:noFill/>
                </a:ln>
                <a:solidFill>
                  <a:srgbClr val="92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المدرسة /.........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 smtClean="0">
                <a:ln>
                  <a:noFill/>
                </a:ln>
                <a:solidFill>
                  <a:srgbClr val="92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المكتب /.........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159211" y="3515546"/>
            <a:ext cx="2116137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10C00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8F8F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aditional Arabic" panose="02020603050405020304" pitchFamily="18" charset="-78"/>
                <a:ea typeface="Arial" panose="020B0604020202020204" pitchFamily="34" charset="0"/>
                <a:cs typeface="Arial" panose="020B0604020202020204" pitchFamily="34" charset="0"/>
              </a:rPr>
              <a:t>إدارة</a:t>
            </a:r>
            <a:r>
              <a:rPr kumimoji="0" lang="ar-SA" altLang="ar-SA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التجهيزات المدرسية وتقنيات التعليم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شكل حر 7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شكل حر 8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414878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7994559" y="286728"/>
            <a:ext cx="30933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n/>
                <a:solidFill>
                  <a:schemeClr val="accent3"/>
                </a:solidFill>
              </a:rPr>
              <a:t>الخطوة الثانية</a:t>
            </a:r>
            <a:endParaRPr lang="ar-SA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232826" y="933059"/>
            <a:ext cx="494879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altLang="ar-SA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DecoType Naskh Variants" panose="02010400000000000000" pitchFamily="2" charset="-78"/>
              </a:rPr>
              <a:t>نص</a:t>
            </a:r>
            <a:r>
              <a:rPr kumimoji="0" lang="ar-JO" altLang="ar-SA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ecoType Naskh Variants" panose="02010400000000000000" pitchFamily="2" charset="-78"/>
              </a:rPr>
              <a:t>مم</a:t>
            </a:r>
            <a:r>
              <a:rPr kumimoji="0" lang="ar-JO" altLang="ar-SA" sz="28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JO" altLang="ar-SA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ecoType Naskh Variants" panose="02010400000000000000" pitchFamily="2" charset="-78"/>
              </a:rPr>
              <a:t>ورقة</a:t>
            </a:r>
            <a:r>
              <a:rPr kumimoji="0" lang="ar-JO" altLang="ar-SA" sz="28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JO" altLang="ar-SA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ecoType Naskh Variants" panose="02010400000000000000" pitchFamily="2" charset="-78"/>
              </a:rPr>
              <a:t>عليها</a:t>
            </a:r>
            <a:r>
              <a:rPr kumimoji="0" lang="ar-JO" altLang="ar-SA" sz="28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JO" altLang="ar-SA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ecoType Naskh Variants" panose="02010400000000000000" pitchFamily="2" charset="-78"/>
              </a:rPr>
              <a:t>أقسام</a:t>
            </a:r>
            <a:r>
              <a:rPr kumimoji="0" lang="ar-JO" altLang="ar-SA" sz="28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JO" altLang="ar-SA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ecoType Naskh Variants" panose="02010400000000000000" pitchFamily="2" charset="-78"/>
              </a:rPr>
              <a:t>الملف</a:t>
            </a:r>
            <a:endParaRPr kumimoji="0" lang="en-US" altLang="ar-SA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نلصق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هذه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الورقة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داخل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الملف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في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البداية</a:t>
            </a:r>
            <a:r>
              <a:rPr kumimoji="0" lang="ar-SA" altLang="ar-SA" sz="28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ar-SA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85617" y="71573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1200" b="1" i="0" u="none" strike="noStrike" cap="none" normalizeH="0" baseline="0" smtClean="0">
                <a:ln>
                  <a:noFill/>
                </a:ln>
                <a:solidFill>
                  <a:srgbClr val="5F49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r-SA" altLang="ar-SA" sz="1800" b="1" i="0" u="none" strike="noStrike" cap="none" normalizeH="0" baseline="0" smtClean="0">
                <a:ln>
                  <a:noFill/>
                </a:ln>
                <a:solidFill>
                  <a:srgbClr val="5F497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endParaRPr kumimoji="0" lang="ar-SA" alt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رسم تخطيطي 25"/>
          <p:cNvGraphicFramePr/>
          <p:nvPr>
            <p:extLst>
              <p:ext uri="{D42A27DB-BD31-4B8C-83A1-F6EECF244321}">
                <p14:modId xmlns:p14="http://schemas.microsoft.com/office/powerpoint/2010/main" val="3884042959"/>
              </p:ext>
            </p:extLst>
          </p:nvPr>
        </p:nvGraphicFramePr>
        <p:xfrm>
          <a:off x="3015049" y="2752421"/>
          <a:ext cx="4318511" cy="2153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مستطيل مستدير الزوايا 26"/>
          <p:cNvSpPr/>
          <p:nvPr/>
        </p:nvSpPr>
        <p:spPr>
          <a:xfrm>
            <a:off x="2852321" y="2284373"/>
            <a:ext cx="4761009" cy="49824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محتويات الملف</a:t>
            </a:r>
            <a:endParaRPr lang="ar-SA" sz="3200" dirty="0"/>
          </a:p>
        </p:txBody>
      </p:sp>
      <p:sp>
        <p:nvSpPr>
          <p:cNvPr id="28" name="مربع نص 27"/>
          <p:cNvSpPr txBox="1"/>
          <p:nvPr/>
        </p:nvSpPr>
        <p:spPr>
          <a:xfrm flipH="1">
            <a:off x="1655805" y="6018555"/>
            <a:ext cx="720398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dirty="0" smtClean="0"/>
              <a:t>ملاحظة : يوضع فهرس قبل كل قسم مرقم على حسب  المحتويات</a:t>
            </a:r>
            <a:endParaRPr lang="ar-SA" sz="2000" dirty="0"/>
          </a:p>
        </p:txBody>
      </p:sp>
      <p:sp>
        <p:nvSpPr>
          <p:cNvPr id="31" name="شكل حر 30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شكل حر 31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ربع نص 32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415476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211" y="923950"/>
            <a:ext cx="11902449" cy="59340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sz="4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القسم الاول</a:t>
            </a:r>
            <a:endParaRPr lang="ar-SA" sz="4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ar-SA" sz="2600" dirty="0" smtClean="0"/>
              <a:t>1- المقدمة</a:t>
            </a:r>
          </a:p>
          <a:p>
            <a:pPr marL="0" indent="0">
              <a:buNone/>
            </a:pPr>
            <a:r>
              <a:rPr lang="ar-SA" sz="2600" dirty="0" smtClean="0"/>
              <a:t>2- السيرة الذاتية وتشمل :</a:t>
            </a:r>
          </a:p>
          <a:p>
            <a:pPr marL="0" indent="0">
              <a:buNone/>
            </a:pPr>
            <a:r>
              <a:rPr lang="ar-SA" sz="2600" dirty="0" smtClean="0"/>
              <a:t>           ( المعلومات الشخصية – المؤهلات العلمية ) </a:t>
            </a:r>
          </a:p>
          <a:p>
            <a:pPr marL="0" indent="0">
              <a:buNone/>
            </a:pPr>
            <a:r>
              <a:rPr lang="ar-SA" sz="2600" dirty="0" smtClean="0"/>
              <a:t>3- فلسفة محضرة المختبر وتشمل :</a:t>
            </a:r>
          </a:p>
          <a:p>
            <a:pPr marL="0" indent="0">
              <a:buNone/>
            </a:pPr>
            <a:r>
              <a:rPr lang="ar-SA" sz="2600" dirty="0" smtClean="0"/>
              <a:t>           ( الأفكار والتطلعات – الرؤية المستقبلية )</a:t>
            </a:r>
            <a:r>
              <a:rPr lang="ar-SA" sz="2600" dirty="0"/>
              <a:t> </a:t>
            </a:r>
            <a:endParaRPr lang="ar-SA" sz="2600" dirty="0" smtClean="0"/>
          </a:p>
          <a:p>
            <a:pPr marL="0" indent="0">
              <a:buNone/>
            </a:pPr>
            <a:r>
              <a:rPr lang="ar-SA" sz="2600" dirty="0" smtClean="0"/>
              <a:t>4- مهام </a:t>
            </a:r>
            <a:r>
              <a:rPr lang="ar-SA" sz="2600" dirty="0"/>
              <a:t>محضرة المختبر : </a:t>
            </a:r>
          </a:p>
          <a:p>
            <a:pPr marL="0" indent="0">
              <a:buNone/>
            </a:pPr>
            <a:r>
              <a:rPr lang="ar-SA" sz="2600" dirty="0"/>
              <a:t>           ( يستند فيها على الدليل الاجرائي </a:t>
            </a:r>
            <a:r>
              <a:rPr lang="ar-SA" sz="2600" dirty="0" smtClean="0"/>
              <a:t>)</a:t>
            </a:r>
          </a:p>
          <a:p>
            <a:pPr marL="0" indent="0">
              <a:buNone/>
            </a:pPr>
            <a:r>
              <a:rPr lang="ar-SA" sz="2600" dirty="0" smtClean="0"/>
              <a:t> 5- اللقاءات والدورات التدريبية الحاصلة عليها</a:t>
            </a:r>
          </a:p>
          <a:p>
            <a:pPr marL="0" indent="0">
              <a:buNone/>
            </a:pPr>
            <a:r>
              <a:rPr lang="ar-SA" sz="2600" dirty="0"/>
              <a:t> </a:t>
            </a:r>
            <a:r>
              <a:rPr lang="ar-SA" sz="2600" dirty="0" smtClean="0"/>
              <a:t>          ( يوضع بيان باللقاءات والدورات  الحاصلة عليها ويرفق صور من شهادات الحضور)</a:t>
            </a:r>
          </a:p>
          <a:p>
            <a:pPr marL="0" indent="0">
              <a:buNone/>
            </a:pPr>
            <a:r>
              <a:rPr lang="ar-SA" sz="2600" dirty="0" smtClean="0"/>
              <a:t>6- المنجزات العلمية</a:t>
            </a:r>
          </a:p>
          <a:p>
            <a:pPr marL="0" indent="0">
              <a:buNone/>
            </a:pPr>
            <a:r>
              <a:rPr lang="ar-SA" sz="2600" dirty="0"/>
              <a:t> </a:t>
            </a:r>
            <a:r>
              <a:rPr lang="ar-SA" sz="2600" dirty="0" smtClean="0"/>
              <a:t>            ( بيان بمنجزاتها العلمية ) </a:t>
            </a:r>
          </a:p>
          <a:p>
            <a:pPr marL="0" indent="0">
              <a:buNone/>
            </a:pPr>
            <a:r>
              <a:rPr lang="ar-SA" sz="2600" dirty="0" smtClean="0"/>
              <a:t>7-  شهادات الشكر</a:t>
            </a:r>
          </a:p>
          <a:p>
            <a:pPr marL="0" indent="0">
              <a:buNone/>
            </a:pPr>
            <a:r>
              <a:rPr lang="ar-SA" sz="2600" dirty="0"/>
              <a:t> </a:t>
            </a:r>
            <a:r>
              <a:rPr lang="ar-SA" sz="2600" dirty="0" smtClean="0"/>
              <a:t>           ( يوضع بيان بشهادات  الشكر الحاصلة عليها المحضرة وخلفه توضع صور منها )</a:t>
            </a:r>
          </a:p>
          <a:p>
            <a:pPr marL="0" indent="0">
              <a:buNone/>
            </a:pPr>
            <a:r>
              <a:rPr lang="ar-SA" sz="2600" dirty="0" smtClean="0"/>
              <a:t>8- الأعمال </a:t>
            </a:r>
            <a:r>
              <a:rPr lang="ar-SA" sz="2600" dirty="0"/>
              <a:t>ا</a:t>
            </a:r>
            <a:r>
              <a:rPr lang="ar-SA" sz="2600" dirty="0" smtClean="0"/>
              <a:t>لأخرى </a:t>
            </a:r>
            <a:r>
              <a:rPr lang="ar-SA" sz="2600" dirty="0"/>
              <a:t>التي تقوم بها محضرة المختبر في مجال تخصصها </a:t>
            </a:r>
            <a:endParaRPr lang="ar-SA" sz="2600" dirty="0" smtClean="0"/>
          </a:p>
          <a:p>
            <a:pPr marL="0" indent="0">
              <a:buNone/>
            </a:pPr>
            <a:r>
              <a:rPr lang="ar-SA" sz="2600" dirty="0"/>
              <a:t> </a:t>
            </a:r>
            <a:r>
              <a:rPr lang="ar-SA" sz="2600" dirty="0" smtClean="0"/>
              <a:t>           ( يرفق نسخة من خطابات تكليفها بأي عمل أخر ) </a:t>
            </a:r>
            <a:endParaRPr lang="ar-SA" sz="2600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5921523" y="191122"/>
            <a:ext cx="58256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dirty="0">
                <a:ln/>
                <a:solidFill>
                  <a:schemeClr val="accent3"/>
                </a:solidFill>
              </a:rPr>
              <a:t>محتويات ملف الإنجاز ( البروتوفوليو)</a:t>
            </a:r>
          </a:p>
        </p:txBody>
      </p:sp>
      <p:sp>
        <p:nvSpPr>
          <p:cNvPr id="6" name="شكل حر 5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حر 6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11170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36544" y="1260056"/>
            <a:ext cx="10820400" cy="52194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35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القسم الثاني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600" dirty="0" smtClean="0"/>
              <a:t>1- عروض </a:t>
            </a:r>
            <a:r>
              <a:rPr lang="ar-SA" sz="2600" dirty="0"/>
              <a:t>تقديمية من إعداد </a:t>
            </a:r>
            <a:r>
              <a:rPr lang="ar-SA" sz="2600" dirty="0" smtClean="0"/>
              <a:t>المحضرة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600" dirty="0" smtClean="0"/>
              <a:t>                    ( يوضع بيان بها و ترفق السي ديات على أن تكون من إعداد المحضرة او شاركت في إعدادها )</a:t>
            </a:r>
            <a:endParaRPr lang="ar-SA" sz="2600" dirty="0"/>
          </a:p>
          <a:p>
            <a:pPr marL="0" indent="0">
              <a:lnSpc>
                <a:spcPct val="150000"/>
              </a:lnSpc>
              <a:buNone/>
            </a:pPr>
            <a:r>
              <a:rPr lang="ar-SA" sz="2600" dirty="0" smtClean="0"/>
              <a:t>2- مشاريع </a:t>
            </a:r>
            <a:r>
              <a:rPr lang="ar-SA" sz="2600" dirty="0"/>
              <a:t>وإنجازات المحضرة خلال </a:t>
            </a:r>
            <a:r>
              <a:rPr lang="ar-SA" sz="2600" dirty="0" smtClean="0"/>
              <a:t>العام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600" dirty="0" smtClean="0"/>
              <a:t>                     ( يوضع بيان بمشاريع المحضرة وانجازاتها ويرفق خلفه صور من منجزاتها )</a:t>
            </a:r>
            <a:endParaRPr lang="ar-SA" sz="2600" dirty="0"/>
          </a:p>
          <a:p>
            <a:pPr marL="0" indent="0">
              <a:lnSpc>
                <a:spcPct val="150000"/>
              </a:lnSpc>
              <a:buNone/>
            </a:pPr>
            <a:r>
              <a:rPr lang="ar-SA" sz="2600" dirty="0" smtClean="0"/>
              <a:t>3- نشرات </a:t>
            </a:r>
            <a:r>
              <a:rPr lang="ar-SA" sz="2600" dirty="0"/>
              <a:t>ومطويات من إعداد </a:t>
            </a:r>
            <a:r>
              <a:rPr lang="ar-SA" sz="2600" dirty="0" smtClean="0"/>
              <a:t>المحضرة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600" dirty="0" smtClean="0"/>
              <a:t>                    ( يوضع بيان بالمطويات والنشرات ويرفق خلفه صور ونماذج منها )</a:t>
            </a:r>
            <a:endParaRPr lang="ar-SA" sz="2600" dirty="0"/>
          </a:p>
        </p:txBody>
      </p:sp>
      <p:sp>
        <p:nvSpPr>
          <p:cNvPr id="7" name="شكل حر 6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شكل حر 7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20611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699276" y="559980"/>
            <a:ext cx="19688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القسم </a:t>
            </a:r>
            <a:r>
              <a:rPr lang="ar-SA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الثالث</a:t>
            </a:r>
            <a:endParaRPr lang="ar-SA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791731" y="1391663"/>
            <a:ext cx="9320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/>
              <a:t>1-الأهداف العامة للعمل المخبري </a:t>
            </a:r>
            <a:endParaRPr lang="en-US" sz="2800" dirty="0" smtClean="0"/>
          </a:p>
          <a:p>
            <a:pPr algn="r"/>
            <a:endParaRPr lang="ar-SA" sz="2800" dirty="0"/>
          </a:p>
          <a:p>
            <a:pPr algn="r"/>
            <a:r>
              <a:rPr lang="ar-SA" sz="2800" dirty="0" smtClean="0"/>
              <a:t>2-الخطة التفصيلية</a:t>
            </a:r>
            <a:endParaRPr lang="en-US" sz="2800" dirty="0" smtClean="0"/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 ( يرفق صورة من سجل الخطة التفصيلية </a:t>
            </a:r>
            <a:r>
              <a:rPr lang="ar-SA" sz="2800" dirty="0"/>
              <a:t>)</a:t>
            </a:r>
            <a:endParaRPr lang="en-US" sz="2800" dirty="0" smtClean="0"/>
          </a:p>
          <a:p>
            <a:pPr algn="r"/>
            <a:r>
              <a:rPr lang="en-US" sz="2800" dirty="0"/>
              <a:t> </a:t>
            </a:r>
            <a:r>
              <a:rPr lang="en-US" sz="2800" dirty="0" smtClean="0"/>
              <a:t>   </a:t>
            </a:r>
            <a:endParaRPr lang="ar-SA" sz="2800" dirty="0"/>
          </a:p>
          <a:p>
            <a:pPr algn="r"/>
            <a:r>
              <a:rPr lang="ar-SA" sz="2800" dirty="0" smtClean="0"/>
              <a:t>3-سجل تنفيذ التجارب</a:t>
            </a:r>
            <a:endParaRPr lang="en-US" sz="2800" dirty="0" smtClean="0"/>
          </a:p>
          <a:p>
            <a:pPr algn="r"/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ar-SA" sz="2800" dirty="0" smtClean="0"/>
              <a:t>             ( يرفق صورة من سجل تنفيذ التجارب )</a:t>
            </a:r>
            <a:endParaRPr lang="ar-SA" sz="2800" dirty="0"/>
          </a:p>
          <a:p>
            <a:pPr algn="r"/>
            <a:r>
              <a:rPr lang="ar-SA" sz="2800" dirty="0" smtClean="0"/>
              <a:t>4-صور منوعة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(صور المختبر والدواليب تبين تنظيم الأدوات والمواد الكيميائية ووسائل الامن والسلامة )                              </a:t>
            </a:r>
            <a:endParaRPr lang="ar-SA" sz="2000" dirty="0"/>
          </a:p>
        </p:txBody>
      </p:sp>
      <p:sp>
        <p:nvSpPr>
          <p:cNvPr id="6" name="شكل حر 5"/>
          <p:cNvSpPr/>
          <p:nvPr/>
        </p:nvSpPr>
        <p:spPr>
          <a:xfrm>
            <a:off x="160638" y="420129"/>
            <a:ext cx="2496064" cy="543698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حر 6"/>
          <p:cNvSpPr/>
          <p:nvPr/>
        </p:nvSpPr>
        <p:spPr>
          <a:xfrm>
            <a:off x="160638" y="420128"/>
            <a:ext cx="2755557" cy="642553"/>
          </a:xfrm>
          <a:custGeom>
            <a:avLst/>
            <a:gdLst>
              <a:gd name="connsiteX0" fmla="*/ 0 w 2088292"/>
              <a:gd name="connsiteY0" fmla="*/ 503280 h 503280"/>
              <a:gd name="connsiteX1" fmla="*/ 2088292 w 2088292"/>
              <a:gd name="connsiteY1" fmla="*/ 404426 h 503280"/>
              <a:gd name="connsiteX2" fmla="*/ 2088292 w 2088292"/>
              <a:gd name="connsiteY2" fmla="*/ 404426 h 503280"/>
              <a:gd name="connsiteX3" fmla="*/ 1532238 w 2088292"/>
              <a:gd name="connsiteY3" fmla="*/ 21367 h 503280"/>
              <a:gd name="connsiteX4" fmla="*/ 1581665 w 2088292"/>
              <a:gd name="connsiteY4" fmla="*/ 46080 h 503280"/>
              <a:gd name="connsiteX5" fmla="*/ 1581665 w 2088292"/>
              <a:gd name="connsiteY5" fmla="*/ 46080 h 5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292" h="503280">
                <a:moveTo>
                  <a:pt x="0" y="503280"/>
                </a:moveTo>
                <a:lnTo>
                  <a:pt x="2088292" y="404426"/>
                </a:lnTo>
                <a:lnTo>
                  <a:pt x="2088292" y="404426"/>
                </a:lnTo>
                <a:lnTo>
                  <a:pt x="1532238" y="21367"/>
                </a:lnTo>
                <a:cubicBezTo>
                  <a:pt x="1447800" y="-38357"/>
                  <a:pt x="1581665" y="46080"/>
                  <a:pt x="1581665" y="46080"/>
                </a:cubicBezTo>
                <a:lnTo>
                  <a:pt x="1581665" y="4608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111211" y="358345"/>
            <a:ext cx="2545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1435هـ/1436هـ</a:t>
            </a:r>
          </a:p>
          <a:p>
            <a:r>
              <a:rPr lang="ar-SA" sz="1400" b="1" dirty="0" smtClean="0"/>
              <a:t>الاجتماع التطويري لمحضرات المختبر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10122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مسلك بخاري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TC104033937[[fn=مسلك بخاري]]</Template>
  <TotalTime>580</TotalTime>
  <Words>786</Words>
  <Application>Microsoft Office PowerPoint</Application>
  <PresentationFormat>مخصص</PresentationFormat>
  <Paragraphs>265</Paragraphs>
  <Slides>13</Slides>
  <Notes>0</Notes>
  <HiddenSlides>0</HiddenSlides>
  <MMClips>1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مسلك بخاري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•إحضار ملف جيوب جاهز من المكتبة  •تصميم غلاف للملف وطباعته على ورق لاصق (الاسم - والتخصص - والعام الدراسي –المدرسة – المكتب ) •لصق الغلاف على ملف الجيوب من الخارج ( كما في الشكل )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القسم الخامس</vt:lpstr>
      <vt:lpstr>عرض تقديمي في PowerPoint</vt:lpstr>
      <vt:lpstr>المراجع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ملف الإنجاز لمحضرة المختبر</dc:title>
  <dc:creator>ام اسامة ام اسامة</dc:creator>
  <cp:lastModifiedBy>Lenovo</cp:lastModifiedBy>
  <cp:revision>48</cp:revision>
  <dcterms:created xsi:type="dcterms:W3CDTF">2014-11-11T16:30:16Z</dcterms:created>
  <dcterms:modified xsi:type="dcterms:W3CDTF">2014-11-12T18:45:39Z</dcterms:modified>
</cp:coreProperties>
</file>