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94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9.xml" ContentType="application/vnd.openxmlformats-officedocument.presentationml.slide+xml"/>
  <Override PartName="/ppt/slides/slide99.xml" ContentType="application/vnd.openxmlformats-officedocument.presentationml.slide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9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9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9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s/slide9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9.xml" ContentType="application/vnd.openxmlformats-officedocument.presentationml.slide+xml"/>
  <Override PartName="/ppt/slides/slide98.xml" ContentType="application/vnd.openxmlformats-officedocument.presentationml.slide+xml"/>
  <Override PartName="/ppt/charts/chart4.xml" ContentType="application/vnd.openxmlformats-officedocument.drawingml.char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slides/slide96.xml" ContentType="application/vnd.openxmlformats-officedocument.presentationml.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01"/>
  </p:notesMasterIdLst>
  <p:sldIdLst>
    <p:sldId id="256" r:id="rId2"/>
    <p:sldId id="257" r:id="rId3"/>
    <p:sldId id="328" r:id="rId4"/>
    <p:sldId id="258" r:id="rId5"/>
    <p:sldId id="259" r:id="rId6"/>
    <p:sldId id="260" r:id="rId7"/>
    <p:sldId id="261" r:id="rId8"/>
    <p:sldId id="262" r:id="rId9"/>
    <p:sldId id="263" r:id="rId10"/>
    <p:sldId id="329" r:id="rId11"/>
    <p:sldId id="402" r:id="rId12"/>
    <p:sldId id="403" r:id="rId13"/>
    <p:sldId id="264" r:id="rId14"/>
    <p:sldId id="331" r:id="rId15"/>
    <p:sldId id="404" r:id="rId16"/>
    <p:sldId id="265" r:id="rId17"/>
    <p:sldId id="266" r:id="rId18"/>
    <p:sldId id="268" r:id="rId19"/>
    <p:sldId id="405" r:id="rId20"/>
    <p:sldId id="333" r:id="rId21"/>
    <p:sldId id="334" r:id="rId22"/>
    <p:sldId id="406" r:id="rId23"/>
    <p:sldId id="407" r:id="rId24"/>
    <p:sldId id="408" r:id="rId25"/>
    <p:sldId id="409" r:id="rId26"/>
    <p:sldId id="271" r:id="rId27"/>
    <p:sldId id="338" r:id="rId28"/>
    <p:sldId id="339" r:id="rId29"/>
    <p:sldId id="410" r:id="rId30"/>
    <p:sldId id="273" r:id="rId31"/>
    <p:sldId id="279" r:id="rId32"/>
    <p:sldId id="341" r:id="rId33"/>
    <p:sldId id="342" r:id="rId34"/>
    <p:sldId id="411" r:id="rId35"/>
    <p:sldId id="343" r:id="rId36"/>
    <p:sldId id="344" r:id="rId37"/>
    <p:sldId id="412" r:id="rId38"/>
    <p:sldId id="413" r:id="rId39"/>
    <p:sldId id="280" r:id="rId40"/>
    <p:sldId id="347" r:id="rId41"/>
    <p:sldId id="281" r:id="rId42"/>
    <p:sldId id="274" r:id="rId43"/>
    <p:sldId id="348" r:id="rId44"/>
    <p:sldId id="349" r:id="rId45"/>
    <p:sldId id="414" r:id="rId46"/>
    <p:sldId id="350" r:id="rId47"/>
    <p:sldId id="351" r:id="rId48"/>
    <p:sldId id="275" r:id="rId49"/>
    <p:sldId id="282" r:id="rId50"/>
    <p:sldId id="352" r:id="rId51"/>
    <p:sldId id="353" r:id="rId52"/>
    <p:sldId id="354" r:id="rId53"/>
    <p:sldId id="355" r:id="rId54"/>
    <p:sldId id="415" r:id="rId55"/>
    <p:sldId id="416" r:id="rId56"/>
    <p:sldId id="417" r:id="rId57"/>
    <p:sldId id="286" r:id="rId58"/>
    <p:sldId id="357" r:id="rId59"/>
    <p:sldId id="418" r:id="rId60"/>
    <p:sldId id="359" r:id="rId61"/>
    <p:sldId id="361" r:id="rId62"/>
    <p:sldId id="362" r:id="rId63"/>
    <p:sldId id="419" r:id="rId64"/>
    <p:sldId id="420" r:id="rId65"/>
    <p:sldId id="363" r:id="rId66"/>
    <p:sldId id="364" r:id="rId67"/>
    <p:sldId id="365" r:id="rId68"/>
    <p:sldId id="422" r:id="rId69"/>
    <p:sldId id="421" r:id="rId70"/>
    <p:sldId id="423" r:id="rId71"/>
    <p:sldId id="424" r:id="rId72"/>
    <p:sldId id="425" r:id="rId73"/>
    <p:sldId id="426" r:id="rId74"/>
    <p:sldId id="427" r:id="rId75"/>
    <p:sldId id="428" r:id="rId76"/>
    <p:sldId id="292" r:id="rId77"/>
    <p:sldId id="370" r:id="rId78"/>
    <p:sldId id="371" r:id="rId79"/>
    <p:sldId id="372" r:id="rId80"/>
    <p:sldId id="374" r:id="rId81"/>
    <p:sldId id="429" r:id="rId82"/>
    <p:sldId id="376" r:id="rId83"/>
    <p:sldId id="430" r:id="rId84"/>
    <p:sldId id="431" r:id="rId85"/>
    <p:sldId id="432" r:id="rId86"/>
    <p:sldId id="433" r:id="rId87"/>
    <p:sldId id="299" r:id="rId88"/>
    <p:sldId id="381" r:id="rId89"/>
    <p:sldId id="434" r:id="rId90"/>
    <p:sldId id="382" r:id="rId91"/>
    <p:sldId id="384" r:id="rId92"/>
    <p:sldId id="435" r:id="rId93"/>
    <p:sldId id="438" r:id="rId94"/>
    <p:sldId id="383" r:id="rId95"/>
    <p:sldId id="387" r:id="rId96"/>
    <p:sldId id="388" r:id="rId97"/>
    <p:sldId id="439" r:id="rId98"/>
    <p:sldId id="440" r:id="rId99"/>
    <p:sldId id="441" r:id="rId10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9" autoAdjust="0"/>
    <p:restoredTop sz="94580" autoAdjust="0"/>
  </p:normalViewPr>
  <p:slideViewPr>
    <p:cSldViewPr>
      <p:cViewPr>
        <p:scale>
          <a:sx n="50" d="100"/>
          <a:sy n="50" d="100"/>
        </p:scale>
        <p:origin x="-528" y="-5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ar-EG"/>
  <c:style val="18"/>
  <c:chart>
    <c:plotArea>
      <c:layout>
        <c:manualLayout>
          <c:layoutTarget val="inner"/>
          <c:xMode val="edge"/>
          <c:yMode val="edge"/>
          <c:x val="9.5795213098362711E-2"/>
          <c:y val="4.2072316618317444E-2"/>
          <c:w val="0.9042047869016373"/>
          <c:h val="0.84100455864069623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Column2</c:v>
                </c:pt>
              </c:strCache>
            </c:strRef>
          </c:tx>
          <c:cat>
            <c:strRef>
              <c:f>Sheet1!$A$2:$A$5</c:f>
              <c:strCache>
                <c:ptCount val="3"/>
                <c:pt idx="0">
                  <c:v>تفاح </c:v>
                </c:pt>
                <c:pt idx="1">
                  <c:v>برتقال</c:v>
                </c:pt>
                <c:pt idx="2">
                  <c:v>موز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Column1</c:v>
                </c:pt>
              </c:strCache>
            </c:strRef>
          </c:tx>
          <c:cat>
            <c:strRef>
              <c:f>Sheet1!$A$2:$A$5</c:f>
              <c:strCache>
                <c:ptCount val="3"/>
                <c:pt idx="0">
                  <c:v>تفاح </c:v>
                </c:pt>
                <c:pt idx="1">
                  <c:v>برتقال</c:v>
                </c:pt>
                <c:pt idx="2">
                  <c:v>موز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cat>
            <c:strRef>
              <c:f>Sheet1!$A$2:$A$5</c:f>
              <c:strCache>
                <c:ptCount val="3"/>
                <c:pt idx="0">
                  <c:v>تفاح </c:v>
                </c:pt>
                <c:pt idx="1">
                  <c:v>برتقال</c:v>
                </c:pt>
                <c:pt idx="2">
                  <c:v>موز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16</c:v>
                </c:pt>
                <c:pt idx="1">
                  <c:v>10</c:v>
                </c:pt>
                <c:pt idx="2">
                  <c:v>8</c:v>
                </c:pt>
              </c:numCache>
            </c:numRef>
          </c:val>
        </c:ser>
        <c:axId val="52865664"/>
        <c:axId val="66297856"/>
      </c:barChart>
      <c:catAx>
        <c:axId val="52865664"/>
        <c:scaling>
          <c:orientation val="minMax"/>
        </c:scaling>
        <c:axPos val="b"/>
        <c:tickLblPos val="nextTo"/>
        <c:crossAx val="66297856"/>
        <c:crosses val="autoZero"/>
        <c:auto val="1"/>
        <c:lblAlgn val="ctr"/>
        <c:lblOffset val="100"/>
      </c:catAx>
      <c:valAx>
        <c:axId val="66297856"/>
        <c:scaling>
          <c:orientation val="minMax"/>
        </c:scaling>
        <c:axPos val="l"/>
        <c:numFmt formatCode="General" sourceLinked="1"/>
        <c:tickLblPos val="nextTo"/>
        <c:crossAx val="52865664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ar-EG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ar-EG"/>
  <c:chart>
    <c:autoTitleDeleted val="1"/>
    <c:view3D>
      <c:perspective val="30"/>
    </c:view3D>
    <c:plotArea>
      <c:layout>
        <c:manualLayout>
          <c:layoutTarget val="inner"/>
          <c:xMode val="edge"/>
          <c:yMode val="edge"/>
          <c:x val="0.15366267381470933"/>
          <c:y val="2.4799993355260973E-2"/>
          <c:w val="0.80185583849891107"/>
          <c:h val="0.88146416824479223"/>
        </c:manualLayout>
      </c:layout>
      <c:bar3D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Column3</c:v>
                </c:pt>
              </c:strCache>
            </c:strRef>
          </c:tx>
          <c:dLbls>
            <c:showVal val="1"/>
          </c:dLbls>
          <c:cat>
            <c:strRef>
              <c:f>Sheet1!$A$2:$A$5</c:f>
              <c:strCache>
                <c:ptCount val="4"/>
                <c:pt idx="0">
                  <c:v>الأرنب</c:v>
                </c:pt>
                <c:pt idx="1">
                  <c:v>الكنغارو</c:v>
                </c:pt>
                <c:pt idx="2">
                  <c:v>الجرد</c:v>
                </c:pt>
                <c:pt idx="3">
                  <c:v>الأسد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Column1</c:v>
                </c:pt>
              </c:strCache>
            </c:strRef>
          </c:tx>
          <c:dLbls>
            <c:showVal val="1"/>
          </c:dLbls>
          <c:cat>
            <c:strRef>
              <c:f>Sheet1!$A$2:$A$5</c:f>
              <c:strCache>
                <c:ptCount val="4"/>
                <c:pt idx="0">
                  <c:v>الأرنب</c:v>
                </c:pt>
                <c:pt idx="1">
                  <c:v>الكنغارو</c:v>
                </c:pt>
                <c:pt idx="2">
                  <c:v>الجرد</c:v>
                </c:pt>
                <c:pt idx="3">
                  <c:v>الأسد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Column2</c:v>
                </c:pt>
              </c:strCache>
            </c:strRef>
          </c:tx>
          <c:dLbls>
            <c:showVal val="1"/>
          </c:dLbls>
          <c:cat>
            <c:strRef>
              <c:f>Sheet1!$A$2:$A$5</c:f>
              <c:strCache>
                <c:ptCount val="4"/>
                <c:pt idx="0">
                  <c:v>الأرنب</c:v>
                </c:pt>
                <c:pt idx="1">
                  <c:v>الكنغارو</c:v>
                </c:pt>
                <c:pt idx="2">
                  <c:v>الجرد</c:v>
                </c:pt>
                <c:pt idx="3">
                  <c:v>الأسد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7</c:v>
                </c:pt>
                <c:pt idx="1">
                  <c:v>5</c:v>
                </c:pt>
                <c:pt idx="2">
                  <c:v>2</c:v>
                </c:pt>
                <c:pt idx="3">
                  <c:v>10</c:v>
                </c:pt>
              </c:numCache>
            </c:numRef>
          </c:val>
        </c:ser>
        <c:dLbls>
          <c:showVal val="1"/>
        </c:dLbls>
        <c:gapWidth val="75"/>
        <c:shape val="box"/>
        <c:axId val="65630208"/>
        <c:axId val="65631744"/>
        <c:axId val="0"/>
      </c:bar3DChart>
      <c:catAx>
        <c:axId val="65630208"/>
        <c:scaling>
          <c:orientation val="minMax"/>
        </c:scaling>
        <c:axPos val="l"/>
        <c:majorTickMark val="none"/>
        <c:tickLblPos val="nextTo"/>
        <c:crossAx val="65631744"/>
        <c:crosses val="autoZero"/>
        <c:auto val="1"/>
        <c:lblAlgn val="ctr"/>
        <c:lblOffset val="100"/>
      </c:catAx>
      <c:valAx>
        <c:axId val="65631744"/>
        <c:scaling>
          <c:orientation val="minMax"/>
        </c:scaling>
        <c:axPos val="b"/>
        <c:numFmt formatCode="General" sourceLinked="1"/>
        <c:majorTickMark val="none"/>
        <c:tickLblPos val="nextTo"/>
        <c:crossAx val="65630208"/>
        <c:crosses val="autoZero"/>
        <c:crossBetween val="between"/>
      </c:valAx>
    </c:plotArea>
    <c:legend>
      <c:legendPos val="b"/>
      <c:layout/>
    </c:legend>
    <c:plotVisOnly val="1"/>
  </c:chart>
  <c:txPr>
    <a:bodyPr/>
    <a:lstStyle/>
    <a:p>
      <a:pPr>
        <a:defRPr sz="1800" b="1">
          <a:solidFill>
            <a:srgbClr val="FF000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</a:defRPr>
      </a:pPr>
      <a:endParaRPr lang="ar-EG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ar-EG"/>
  <c:style val="18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Column2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اللقلق</c:v>
                </c:pt>
                <c:pt idx="1">
                  <c:v>الببغاء</c:v>
                </c:pt>
                <c:pt idx="2">
                  <c:v>مالك الحزين</c:v>
                </c:pt>
                <c:pt idx="3">
                  <c:v>الغراب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Column1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اللقلق</c:v>
                </c:pt>
                <c:pt idx="1">
                  <c:v>الببغاء</c:v>
                </c:pt>
                <c:pt idx="2">
                  <c:v>مالك الحزين</c:v>
                </c:pt>
                <c:pt idx="3">
                  <c:v>الغراب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اللقلق</c:v>
                </c:pt>
                <c:pt idx="1">
                  <c:v>الببغاء</c:v>
                </c:pt>
                <c:pt idx="2">
                  <c:v>مالك الحزين</c:v>
                </c:pt>
                <c:pt idx="3">
                  <c:v>الغراب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20</c:v>
                </c:pt>
                <c:pt idx="1">
                  <c:v>13</c:v>
                </c:pt>
                <c:pt idx="2">
                  <c:v>8</c:v>
                </c:pt>
                <c:pt idx="3">
                  <c:v>15</c:v>
                </c:pt>
              </c:numCache>
            </c:numRef>
          </c:val>
        </c:ser>
        <c:shape val="box"/>
        <c:axId val="119567488"/>
        <c:axId val="79533184"/>
        <c:axId val="0"/>
      </c:bar3DChart>
      <c:catAx>
        <c:axId val="119567488"/>
        <c:scaling>
          <c:orientation val="minMax"/>
        </c:scaling>
        <c:axPos val="b"/>
        <c:tickLblPos val="nextTo"/>
        <c:crossAx val="79533184"/>
        <c:crosses val="autoZero"/>
        <c:auto val="1"/>
        <c:lblAlgn val="ctr"/>
        <c:lblOffset val="100"/>
      </c:catAx>
      <c:valAx>
        <c:axId val="79533184"/>
        <c:scaling>
          <c:orientation val="minMax"/>
        </c:scaling>
        <c:axPos val="l"/>
        <c:majorGridlines/>
        <c:numFmt formatCode="General" sourceLinked="1"/>
        <c:tickLblPos val="nextTo"/>
        <c:crossAx val="119567488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400" b="1">
          <a:solidFill>
            <a:srgbClr val="FF0000"/>
          </a:solidFill>
        </a:defRPr>
      </a:pPr>
      <a:endParaRPr lang="ar-EG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ar-EG"/>
  <c:chart>
    <c:view3D>
      <c:rAngAx val="1"/>
    </c:view3D>
    <c:plotArea>
      <c:layout/>
      <c:bar3D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Column2</c:v>
                </c:pt>
              </c:strCache>
            </c:strRef>
          </c:tx>
          <c:cat>
            <c:strRef>
              <c:f>Sheet1!$A$2:$A$8</c:f>
              <c:strCache>
                <c:ptCount val="6"/>
                <c:pt idx="0">
                  <c:v>عمان</c:v>
                </c:pt>
                <c:pt idx="1">
                  <c:v>الإمارات</c:v>
                </c:pt>
                <c:pt idx="2">
                  <c:v>السعودية</c:v>
                </c:pt>
                <c:pt idx="3">
                  <c:v>قطر</c:v>
                </c:pt>
                <c:pt idx="4">
                  <c:v>العراق</c:v>
                </c:pt>
                <c:pt idx="5">
                  <c:v>الكويت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Column1</c:v>
                </c:pt>
              </c:strCache>
            </c:strRef>
          </c:tx>
          <c:cat>
            <c:strRef>
              <c:f>Sheet1!$A$2:$A$8</c:f>
              <c:strCache>
                <c:ptCount val="6"/>
                <c:pt idx="0">
                  <c:v>عمان</c:v>
                </c:pt>
                <c:pt idx="1">
                  <c:v>الإمارات</c:v>
                </c:pt>
                <c:pt idx="2">
                  <c:v>السعودية</c:v>
                </c:pt>
                <c:pt idx="3">
                  <c:v>قطر</c:v>
                </c:pt>
                <c:pt idx="4">
                  <c:v>العراق</c:v>
                </c:pt>
                <c:pt idx="5">
                  <c:v>الكويت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cat>
            <c:strRef>
              <c:f>Sheet1!$A$2:$A$8</c:f>
              <c:strCache>
                <c:ptCount val="6"/>
                <c:pt idx="0">
                  <c:v>عمان</c:v>
                </c:pt>
                <c:pt idx="1">
                  <c:v>الإمارات</c:v>
                </c:pt>
                <c:pt idx="2">
                  <c:v>السعودية</c:v>
                </c:pt>
                <c:pt idx="3">
                  <c:v>قطر</c:v>
                </c:pt>
                <c:pt idx="4">
                  <c:v>العراق</c:v>
                </c:pt>
                <c:pt idx="5">
                  <c:v>الكويت</c:v>
                </c:pt>
              </c:strCache>
            </c:strRef>
          </c:cat>
          <c:val>
            <c:numRef>
              <c:f>Sheet1!$D$2:$D$8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3</c:v>
                </c:pt>
                <c:pt idx="3">
                  <c:v>2</c:v>
                </c:pt>
                <c:pt idx="4">
                  <c:v>3</c:v>
                </c:pt>
                <c:pt idx="5">
                  <c:v>9</c:v>
                </c:pt>
              </c:numCache>
            </c:numRef>
          </c:val>
        </c:ser>
        <c:shape val="box"/>
        <c:axId val="51708672"/>
        <c:axId val="51733248"/>
        <c:axId val="0"/>
      </c:bar3DChart>
      <c:catAx>
        <c:axId val="51708672"/>
        <c:scaling>
          <c:orientation val="minMax"/>
        </c:scaling>
        <c:axPos val="l"/>
        <c:tickLblPos val="nextTo"/>
        <c:crossAx val="51733248"/>
        <c:crosses val="autoZero"/>
        <c:auto val="1"/>
        <c:lblAlgn val="ctr"/>
        <c:lblOffset val="100"/>
      </c:catAx>
      <c:valAx>
        <c:axId val="51733248"/>
        <c:scaling>
          <c:orientation val="minMax"/>
        </c:scaling>
        <c:axPos val="b"/>
        <c:majorGridlines/>
        <c:numFmt formatCode="General" sourceLinked="1"/>
        <c:tickLblPos val="nextTo"/>
        <c:crossAx val="51708672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ar-EG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ar-EG"/>
  <c:chart>
    <c:autoTitleDeleted val="1"/>
    <c:plotArea>
      <c:layout/>
      <c:barChart>
        <c:barDir val="col"/>
        <c:grouping val="stacked"/>
        <c:ser>
          <c:idx val="0"/>
          <c:order val="0"/>
          <c:tx>
            <c:strRef>
              <c:f>Sheet1!$B$1</c:f>
              <c:strCache>
                <c:ptCount val="1"/>
                <c:pt idx="0">
                  <c:v>Column2</c:v>
                </c:pt>
              </c:strCache>
            </c:strRef>
          </c:tx>
          <c:cat>
            <c:strRef>
              <c:f>Sheet1!$A$2:$A$5</c:f>
              <c:strCache>
                <c:ptCount val="2"/>
                <c:pt idx="0">
                  <c:v>العلمى</c:v>
                </c:pt>
                <c:pt idx="1">
                  <c:v>الرياضى 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Column1</c:v>
                </c:pt>
              </c:strCache>
            </c:strRef>
          </c:tx>
          <c:cat>
            <c:strRef>
              <c:f>Sheet1!$A$2:$A$5</c:f>
              <c:strCache>
                <c:ptCount val="2"/>
                <c:pt idx="0">
                  <c:v>العلمى</c:v>
                </c:pt>
                <c:pt idx="1">
                  <c:v>الرياضى 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dPt>
            <c:idx val="1"/>
            <c:spPr/>
          </c:dPt>
          <c:cat>
            <c:strRef>
              <c:f>Sheet1!$A$2:$A$5</c:f>
              <c:strCache>
                <c:ptCount val="2"/>
                <c:pt idx="0">
                  <c:v>العلمى</c:v>
                </c:pt>
                <c:pt idx="1">
                  <c:v>الرياضى 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5</c:v>
                </c:pt>
                <c:pt idx="1">
                  <c:v>10</c:v>
                </c:pt>
              </c:numCache>
            </c:numRef>
          </c:val>
        </c:ser>
        <c:dLbls/>
        <c:overlap val="100"/>
        <c:axId val="65484672"/>
        <c:axId val="65524096"/>
      </c:barChart>
      <c:catAx>
        <c:axId val="65484672"/>
        <c:scaling>
          <c:orientation val="minMax"/>
        </c:scaling>
        <c:axPos val="b"/>
        <c:tickLblPos val="nextTo"/>
        <c:crossAx val="65524096"/>
        <c:crosses val="autoZero"/>
        <c:auto val="1"/>
        <c:lblAlgn val="ctr"/>
        <c:lblOffset val="100"/>
      </c:catAx>
      <c:valAx>
        <c:axId val="65524096"/>
        <c:scaling>
          <c:orientation val="minMax"/>
        </c:scaling>
        <c:axPos val="l"/>
        <c:majorGridlines/>
        <c:numFmt formatCode="General" sourceLinked="1"/>
        <c:tickLblPos val="nextTo"/>
        <c:crossAx val="65484672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ar-EG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E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139FEC1-DF78-4FF6-A3CE-2F8BC7679399}" type="datetimeFigureOut">
              <a:rPr lang="ar-EG" smtClean="0"/>
              <a:pPr/>
              <a:t>18/12/1432</a:t>
            </a:fld>
            <a:endParaRPr lang="ar-E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E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E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BE96E0E3-8774-43E6-9A6B-DC4D9E446598}" type="slidenum">
              <a:rPr lang="ar-EG" smtClean="0"/>
              <a:pPr/>
              <a:t>‹#›</a:t>
            </a:fld>
            <a:endParaRPr lang="ar-E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9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spd="slow">
    <p:newsflash/>
    <p:sndAc>
      <p:stSnd>
        <p:snd r:embed="rId1" name="chimes.wav" builtIn="1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  <p:sndAc>
      <p:stSnd>
        <p:snd r:embed="rId1" name="chimes.wav" builtIn="1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  <p:sndAc>
      <p:stSnd>
        <p:snd r:embed="rId1" name="chimes.wav" builtIn="1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  <p:sndAc>
      <p:stSnd>
        <p:snd r:embed="rId1" name="chimes.wav" builtIn="1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7" y="1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5" y="4246564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3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5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1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1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3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9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spd="slow">
    <p:newsflash/>
    <p:sndAc>
      <p:stSnd>
        <p:snd r:embed="rId1" name="chimes.wav" builtIn="1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  <p:sndAc>
      <p:stSnd>
        <p:snd r:embed="rId1" name="chimes.wav" builtIn="1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6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1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1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3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5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1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spd="slow">
    <p:newsflash/>
    <p:sndAc>
      <p:stSnd>
        <p:snd r:embed="rId1" name="chimes.wav" builtIn="1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  <p:sndAc>
      <p:stSnd>
        <p:snd r:embed="rId1" name="chimes.wav" builtIn="1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  <p:sndAc>
      <p:stSnd>
        <p:snd r:embed="rId1" name="chimes.wav" builtIn="1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  <p:sndAc>
      <p:stSnd>
        <p:snd r:embed="rId1" name="chimes.wav" builtIn="1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1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3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3" y="1219200"/>
            <a:ext cx="132763" cy="128467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2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2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3" y="1371600"/>
            <a:ext cx="132763" cy="128467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9" y="1474763"/>
            <a:ext cx="132763" cy="128467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500"/>
            <a:ext cx="2133600" cy="365125"/>
          </a:xfrm>
        </p:spPr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500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500"/>
            <a:ext cx="457200" cy="365125"/>
          </a:xfrm>
        </p:spPr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  <p:sndAc>
      <p:stSnd>
        <p:snd r:embed="rId1" name="chimes.wav" builtIn="1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9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6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6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6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slow">
    <p:newsflash/>
    <p:sndAc>
      <p:stSnd>
        <p:snd r:embed="rId13" name="chimes.wav" builtIn="1"/>
      </p:stSnd>
    </p:sndAc>
  </p:transition>
  <p:txStyles>
    <p:titleStyle>
      <a:lvl1pPr algn="l" rtl="1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r" rtl="1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r" rtl="1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r" rtl="1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r" rtl="1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r" rtl="1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r" rtl="1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r" rtl="1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r" rtl="1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rtl="1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8.wav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8.wav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audio" Target="../media/audio4.wav"/><Relationship Id="rId4" Type="http://schemas.openxmlformats.org/officeDocument/2006/relationships/audio" Target="../media/audio8.wav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9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audio" Target="../media/audio11.wav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audio" Target="../media/audio6.wav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audio" Target="../media/audio12.wav"/><Relationship Id="rId4" Type="http://schemas.openxmlformats.org/officeDocument/2006/relationships/audio" Target="../media/audio11.wav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audio" Target="../media/audio6.wav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audio" Target="../media/audio13.wav"/><Relationship Id="rId7" Type="http://schemas.openxmlformats.org/officeDocument/2006/relationships/audio" Target="../media/audio1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3.wav"/><Relationship Id="rId5" Type="http://schemas.openxmlformats.org/officeDocument/2006/relationships/audio" Target="../media/audio5.wav"/><Relationship Id="rId4" Type="http://schemas.openxmlformats.org/officeDocument/2006/relationships/audio" Target="../media/audio6.wav"/><Relationship Id="rId9" Type="http://schemas.openxmlformats.org/officeDocument/2006/relationships/image" Target="../media/image17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8.wav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8.wav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3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7" Type="http://schemas.openxmlformats.org/officeDocument/2006/relationships/image" Target="../media/image1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0.wav"/><Relationship Id="rId5" Type="http://schemas.openxmlformats.org/officeDocument/2006/relationships/audio" Target="../media/audio4.wav"/><Relationship Id="rId4" Type="http://schemas.openxmlformats.org/officeDocument/2006/relationships/audio" Target="../media/audio5.wav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emf"/><Relationship Id="rId5" Type="http://schemas.openxmlformats.org/officeDocument/2006/relationships/audio" Target="../media/audio4.wav"/><Relationship Id="rId4" Type="http://schemas.openxmlformats.org/officeDocument/2006/relationships/audio" Target="../media/audio5.wav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3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audio" Target="../media/audio4.wav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audio" Target="../media/audio4.wav"/><Relationship Id="rId4" Type="http://schemas.openxmlformats.org/officeDocument/2006/relationships/audio" Target="../media/audio12.wav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audio" Target="../media/audio8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audio" Target="../media/audio4.wav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8.wav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emf"/><Relationship Id="rId4" Type="http://schemas.openxmlformats.org/officeDocument/2006/relationships/audio" Target="../media/audio5.wav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audio" Target="../media/audio8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3.wav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audio" Target="../media/audio8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3.wav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audio" Target="../media/audio8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3.wav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3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audio" Target="../media/audio8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3.wav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emf"/><Relationship Id="rId4" Type="http://schemas.openxmlformats.org/officeDocument/2006/relationships/audio" Target="../media/audio2.wav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8.wav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8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emf"/><Relationship Id="rId5" Type="http://schemas.openxmlformats.org/officeDocument/2006/relationships/audio" Target="../media/audio5.wav"/><Relationship Id="rId4" Type="http://schemas.openxmlformats.org/officeDocument/2006/relationships/audio" Target="../media/audio8.wav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audio" Target="../media/audio8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4.wav"/><Relationship Id="rId4" Type="http://schemas.openxmlformats.org/officeDocument/2006/relationships/audio" Target="../media/audio5.wav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3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emf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4.wav"/><Relationship Id="rId4" Type="http://schemas.openxmlformats.org/officeDocument/2006/relationships/audio" Target="../media/audio5.wav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3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emf"/><Relationship Id="rId4" Type="http://schemas.openxmlformats.org/officeDocument/2006/relationships/audio" Target="../media/audio5.wav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4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1.xml"/><Relationship Id="rId5" Type="http://schemas.openxmlformats.org/officeDocument/2006/relationships/image" Target="../media/image35.png"/><Relationship Id="rId4" Type="http://schemas.openxmlformats.org/officeDocument/2006/relationships/audio" Target="../media/audio13.wav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4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3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3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3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pn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4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3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png"/><Relationship Id="rId4" Type="http://schemas.openxmlformats.org/officeDocument/2006/relationships/audio" Target="../media/audio4.wav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8.wav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audio" Target="../media/audio8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emf"/><Relationship Id="rId5" Type="http://schemas.openxmlformats.org/officeDocument/2006/relationships/audio" Target="../media/audio3.wav"/><Relationship Id="rId4" Type="http://schemas.openxmlformats.org/officeDocument/2006/relationships/audio" Target="../media/audio6.wav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audio" Target="../media/audio6.wav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emf"/><Relationship Id="rId4" Type="http://schemas.openxmlformats.org/officeDocument/2006/relationships/audio" Target="../media/audio13.wav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5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pn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3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png"/><Relationship Id="rId4" Type="http://schemas.openxmlformats.org/officeDocument/2006/relationships/audio" Target="../media/audio4.wav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3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5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3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5.png"/><Relationship Id="rId4" Type="http://schemas.openxmlformats.org/officeDocument/2006/relationships/audio" Target="../media/audio4.wav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6.png"/><Relationship Id="rId4" Type="http://schemas.openxmlformats.org/officeDocument/2006/relationships/audio" Target="../media/audio4.wav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8.wav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8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audio" Target="../media/audio6.wav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audio" Target="../media/audio8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emf"/><Relationship Id="rId5" Type="http://schemas.openxmlformats.org/officeDocument/2006/relationships/audio" Target="../media/audio13.wav"/><Relationship Id="rId4" Type="http://schemas.openxmlformats.org/officeDocument/2006/relationships/audio" Target="../media/audio6.wav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3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png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3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9.png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png"/><Relationship Id="rId4" Type="http://schemas.openxmlformats.org/officeDocument/2006/relationships/audio" Target="../media/audio4.wav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1.png"/><Relationship Id="rId4" Type="http://schemas.openxmlformats.org/officeDocument/2006/relationships/audio" Target="../media/audio2.wav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4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2.png"/><Relationship Id="rId4" Type="http://schemas.openxmlformats.org/officeDocument/2006/relationships/audio" Target="../media/audio2.wav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3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3.png"/><Relationship Id="rId4" Type="http://schemas.openxmlformats.org/officeDocument/2006/relationships/audio" Target="../media/audio2.wav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4.png"/><Relationship Id="rId4" Type="http://schemas.openxmlformats.org/officeDocument/2006/relationships/audio" Target="../media/audio2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762000"/>
            <a:ext cx="7924800" cy="1524000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SA" sz="8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الفصل العاشر</a:t>
            </a:r>
            <a:endParaRPr lang="ar-EG" sz="8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3200400"/>
            <a:ext cx="7391400" cy="2590800"/>
          </a:xfrm>
          <a:solidFill>
            <a:srgbClr val="00B05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SA" sz="6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عرض البيانات وتفسيرها</a:t>
            </a:r>
            <a:endParaRPr lang="ar-EG" sz="6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0988" y="228600"/>
            <a:ext cx="8582025" cy="6400799"/>
          </a:xfrm>
          <a:prstGeom prst="rect">
            <a:avLst/>
          </a:prstGeom>
          <a:ln w="88900" cap="sq" cmpd="thickThin">
            <a:solidFill>
              <a:srgbClr val="00B05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" y="228600"/>
            <a:ext cx="8382000" cy="6324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1" y="304800"/>
            <a:ext cx="8305800" cy="6248400"/>
          </a:xfrm>
          <a:prstGeom prst="roundRect">
            <a:avLst>
              <a:gd name="adj" fmla="val 11111"/>
            </a:avLst>
          </a:prstGeom>
          <a:ln w="190500" cap="rnd">
            <a:solidFill>
              <a:srgbClr val="FFFF0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512064"/>
            <a:ext cx="4114800" cy="1773936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ar-SA" sz="11500" b="1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10-1</a:t>
            </a:r>
            <a:endParaRPr lang="ar-EG" sz="11500" b="1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124200"/>
            <a:ext cx="7696200" cy="1600200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r>
              <a:rPr lang="ar-SA" sz="8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التمثيل بالرموز</a:t>
            </a:r>
            <a:endParaRPr lang="ar-EG" sz="8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Andalus" pitchFamily="2" charset="-78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981200" y="1295400"/>
            <a:ext cx="5181600" cy="1219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6600" b="1" i="0" u="none" strike="noStrike" kern="1200" normalizeH="0" baseline="0" noProof="0" dirty="0" smtClean="0">
                <a:ln w="50800"/>
                <a:solidFill>
                  <a:schemeClr val="bg1">
                    <a:shade val="50000"/>
                  </a:schemeClr>
                </a:solidFill>
                <a:uLnTx/>
                <a:uFillTx/>
                <a:latin typeface="Arial" pitchFamily="34" charset="0"/>
                <a:cs typeface="Arial" pitchFamily="34" charset="0"/>
              </a:rPr>
              <a:t>فكرة الدرس </a:t>
            </a:r>
            <a:endParaRPr kumimoji="0" lang="ar-EG" sz="6600" b="1" i="0" u="none" strike="noStrike" kern="1200" normalizeH="0" baseline="0" noProof="0" dirty="0">
              <a:ln w="50800"/>
              <a:solidFill>
                <a:schemeClr val="bg1">
                  <a:shade val="50000"/>
                </a:schemeClr>
              </a:solidFill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990600" y="3505200"/>
            <a:ext cx="7010400" cy="20574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abic Transparent" pitchFamily="2" charset="-78"/>
              </a:rPr>
              <a:t>أجمع البيانات وأنظمها ثم أمثلها بالمرموز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981200" y="1295400"/>
            <a:ext cx="5181600" cy="1219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6600" b="1" i="0" u="none" strike="noStrike" kern="1200" normalizeH="0" baseline="0" noProof="0" dirty="0" smtClean="0">
                <a:ln w="50800"/>
                <a:solidFill>
                  <a:schemeClr val="bg1">
                    <a:shade val="50000"/>
                  </a:schemeClr>
                </a:solidFill>
                <a:uLnTx/>
                <a:uFillTx/>
                <a:latin typeface="Arial" pitchFamily="34" charset="0"/>
                <a:cs typeface="Arial" pitchFamily="34" charset="0"/>
              </a:rPr>
              <a:t>المفردات</a:t>
            </a:r>
            <a:endParaRPr kumimoji="0" lang="ar-EG" sz="6600" b="1" i="0" u="none" strike="noStrike" kern="1200" normalizeH="0" baseline="0" noProof="0" dirty="0">
              <a:ln w="50800"/>
              <a:solidFill>
                <a:schemeClr val="bg1">
                  <a:shade val="50000"/>
                </a:schemeClr>
              </a:solidFill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990600" y="3505200"/>
            <a:ext cx="7010400" cy="20574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abic Transparent" pitchFamily="2" charset="-78"/>
              </a:rPr>
              <a:t>التمثيل بالرموز  </a:t>
            </a:r>
          </a:p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abic Transparent" pitchFamily="2" charset="-78"/>
              </a:rPr>
              <a:t> لوحة الإشارات 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600" y="512064"/>
            <a:ext cx="3505200" cy="1545336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SA" sz="8800" dirty="0" smtClean="0">
                <a:solidFill>
                  <a:srgbClr val="FF0000"/>
                </a:solidFill>
              </a:rPr>
              <a:t>أستعد </a:t>
            </a:r>
            <a:endParaRPr lang="ar-EG" sz="8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2400" y="2667000"/>
            <a:ext cx="4800600" cy="381000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just">
              <a:buNone/>
            </a:pPr>
            <a:r>
              <a:rPr lang="ar-SA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abic Transparent" pitchFamily="2" charset="-78"/>
              </a:rPr>
              <a:t>  نظمت سعاد أعداد مجموعة من صور الحيوانات فى جدول ، ثم سجلت البيانات التى جمعتها فى لوحة إشارات .</a:t>
            </a:r>
            <a:endParaRPr lang="ar-EG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Arabic Transparent" pitchFamily="2" charset="-78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5800" y="2667000"/>
            <a:ext cx="28575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83560"/>
            <a:ext cx="7772400" cy="3550440"/>
          </a:xfr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fontScale="925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just">
              <a:buNone/>
            </a:pPr>
            <a:r>
              <a:rPr lang="ar-SA" sz="5400" b="1" dirty="0" smtClean="0">
                <a:ln w="50800"/>
                <a:solidFill>
                  <a:schemeClr val="bg1">
                    <a:shade val="50000"/>
                  </a:schemeClr>
                </a:solidFill>
                <a:cs typeface="Andalus" pitchFamily="2" charset="-78"/>
              </a:rPr>
              <a:t>: يمكن أن تستعمل لوحة الإشارات فى تمثيل البيانات بالرموز.</a:t>
            </a:r>
          </a:p>
          <a:p>
            <a:pPr algn="just">
              <a:buNone/>
            </a:pPr>
            <a:r>
              <a:rPr lang="ar-SA" sz="5400" b="1" dirty="0" smtClean="0">
                <a:ln w="50800"/>
                <a:solidFill>
                  <a:schemeClr val="bg1">
                    <a:shade val="50000"/>
                  </a:schemeClr>
                </a:solidFill>
                <a:cs typeface="Andalus" pitchFamily="2" charset="-78"/>
              </a:rPr>
              <a:t>والتمثيل بالرموز هو تمثيل بيانى لمقارنة البيانات باستعمال رمز واحد 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0" y="304800"/>
            <a:ext cx="5715000" cy="630936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أمثل البيانات بالرموز</a:t>
            </a:r>
            <a:endParaRPr lang="ar-EG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219200"/>
            <a:ext cx="7772400" cy="126444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lnSpcReduction="1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just">
              <a:buNone/>
            </a:pPr>
            <a:r>
              <a:rPr lang="ar-SA" sz="4000" b="1" dirty="0" smtClean="0">
                <a:ln w="50800"/>
                <a:solidFill>
                  <a:srgbClr val="FF0000"/>
                </a:solidFill>
                <a:cs typeface="Simplified Arabic" pitchFamily="2" charset="-78"/>
              </a:rPr>
              <a:t>مثال : </a:t>
            </a:r>
            <a:r>
              <a:rPr lang="ar-SA" sz="40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أمثل البيانات التى جمعتها سعاد بالرموز . </a:t>
            </a:r>
            <a:endParaRPr lang="en-US" sz="4000" b="1" dirty="0" smtClean="0">
              <a:ln w="50800"/>
              <a:solidFill>
                <a:schemeClr val="bg1">
                  <a:shade val="50000"/>
                </a:schemeClr>
              </a:solidFill>
              <a:cs typeface="Simplified Arabic" pitchFamily="2" charset="-78"/>
            </a:endParaRPr>
          </a:p>
          <a:p>
            <a:pPr>
              <a:buNone/>
            </a:pPr>
            <a:endParaRPr lang="ar-EG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0" y="3200400"/>
            <a:ext cx="8077200" cy="3200400"/>
          </a:xfrm>
          <a:prstGeom prst="rect">
            <a:avLst/>
          </a:prstGeom>
          <a:solidFill>
            <a:srgbClr val="92D050"/>
          </a:solidFill>
        </p:spPr>
        <p:txBody>
          <a:bodyPr vert="horz" anchor="t"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rtl="1"/>
            <a:r>
              <a:rPr lang="ar-SA" sz="40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Arial" pitchFamily="34" charset="0"/>
                <a:cs typeface="Arial" pitchFamily="34" charset="0"/>
              </a:rPr>
              <a:t>الخطوة1: أنشئ جدولا وأضع له عنوانا ومفتاحا ثم أحضر أوراقا صغيرة لاصقة . </a:t>
            </a:r>
          </a:p>
          <a:p>
            <a:pPr algn="ctr" rtl="1"/>
            <a:r>
              <a:rPr lang="ar-SA" sz="40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Arial" pitchFamily="34" charset="0"/>
                <a:cs typeface="Arial" pitchFamily="34" charset="0"/>
              </a:rPr>
              <a:t>الخطوة 2: أختار رمزا لتمثيل البيانات مثل : كل    يمثل صورتين .</a:t>
            </a:r>
          </a:p>
          <a:p>
            <a:pPr algn="ctr" rtl="1"/>
            <a:r>
              <a:rPr lang="ar-SA" sz="32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Arial" pitchFamily="34" charset="0"/>
                <a:cs typeface="Arial" pitchFamily="34" charset="0"/>
              </a:rPr>
              <a:t>الخطوة3: أستعمل عددا من   </a:t>
            </a:r>
            <a:r>
              <a:rPr lang="ar-SA" sz="32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Arial" pitchFamily="34" charset="0"/>
                <a:cs typeface="Arial" pitchFamily="34" charset="0"/>
              </a:rPr>
              <a:t>    </a:t>
            </a:r>
            <a:r>
              <a:rPr lang="ar-SA" sz="32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Arial" pitchFamily="34" charset="0"/>
                <a:cs typeface="Arial" pitchFamily="34" charset="0"/>
              </a:rPr>
              <a:t>يمثل عدد صور الحيوانات .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48400" y="4953000"/>
            <a:ext cx="600075" cy="652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19600" y="5638800"/>
            <a:ext cx="600075" cy="652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rrow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rrow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rrow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rrow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1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rrow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rrow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" y="1143000"/>
            <a:ext cx="837598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685800"/>
            <a:ext cx="5791200" cy="914400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SA" sz="4800" b="1" spc="0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الفكرة العامة </a:t>
            </a:r>
            <a:endParaRPr lang="ar-EG" sz="4800" b="1" spc="0" dirty="0">
              <a:ln w="11430"/>
              <a:solidFill>
                <a:srgbClr val="00B0F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295400" y="3124200"/>
            <a:ext cx="6324600" cy="1219200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anchor="b" anchorCtr="0"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7200" b="1" i="0" u="none" strike="noStrike" kern="1200" normalizeH="0" baseline="0" noProof="0" dirty="0" smtClean="0">
                <a:ln/>
                <a:solidFill>
                  <a:schemeClr val="accent3"/>
                </a:solidFill>
                <a:uLnTx/>
                <a:uFillTx/>
                <a:latin typeface="+mj-lt"/>
                <a:ea typeface="+mj-ea"/>
                <a:cs typeface="+mj-cs"/>
              </a:rPr>
              <a:t>ما البيانات ؟</a:t>
            </a:r>
            <a:endParaRPr kumimoji="0" lang="ar-EG" sz="7200" b="1" i="0" u="none" strike="noStrike" kern="1200" normalizeH="0" baseline="0" noProof="0" dirty="0">
              <a:ln/>
              <a:solidFill>
                <a:schemeClr val="accent3"/>
              </a:solidFill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914400" y="533400"/>
            <a:ext cx="7467600" cy="5486400"/>
          </a:xfrm>
          <a:prstGeom prst="rect">
            <a:avLst/>
          </a:prstGeom>
          <a:scene3d>
            <a:camera prst="isometricOffAxis2Right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  <a:scene3d>
              <a:camera prst="isometricOffAxis2Righ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3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abic Transparent" pitchFamily="2" charset="-78"/>
              </a:rPr>
              <a:t>تأكد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4800" y="304799"/>
            <a:ext cx="8572500" cy="3259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743200" y="3657600"/>
          <a:ext cx="4234497" cy="2895600"/>
        </p:xfrm>
        <a:graphic>
          <a:graphicData uri="http://schemas.openxmlformats.org/drawingml/2006/table">
            <a:tbl>
              <a:tblPr rtl="1" firstRow="1" bandRow="1">
                <a:tableStyleId>{073A0DAA-6AF3-43AB-8588-CEC1D06C72B9}</a:tableStyleId>
              </a:tblPr>
              <a:tblGrid>
                <a:gridCol w="2302192"/>
                <a:gridCol w="1932305"/>
              </a:tblGrid>
              <a:tr h="497394">
                <a:tc gridSpan="2">
                  <a:txBody>
                    <a:bodyPr/>
                    <a:lstStyle/>
                    <a:p>
                      <a:pPr algn="ctr" rtl="1"/>
                      <a:r>
                        <a:rPr lang="ar-SA" sz="3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مزرعة الأبقار </a:t>
                      </a:r>
                      <a:endParaRPr lang="ar-EG" sz="3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EG" dirty="0"/>
                    </a:p>
                  </a:txBody>
                  <a:tcPr/>
                </a:tc>
              </a:tr>
              <a:tr h="504301">
                <a:tc>
                  <a:txBody>
                    <a:bodyPr/>
                    <a:lstStyle/>
                    <a:p>
                      <a:pPr algn="ctr" rtl="1"/>
                      <a:r>
                        <a:rPr lang="ar-SA" sz="3200" b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لون</a:t>
                      </a:r>
                      <a:r>
                        <a:rPr lang="ar-SA" sz="3200" b="1" baseline="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البقرة </a:t>
                      </a:r>
                      <a:endParaRPr lang="ar-EG" sz="32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3200" b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الرمز </a:t>
                      </a:r>
                      <a:endParaRPr lang="ar-EG" sz="32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504301">
                <a:tc>
                  <a:txBody>
                    <a:bodyPr/>
                    <a:lstStyle/>
                    <a:p>
                      <a:pPr algn="ctr" rtl="1"/>
                      <a:r>
                        <a:rPr lang="ar-SA" sz="3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أسود </a:t>
                      </a:r>
                      <a:endParaRPr lang="ar-EG" sz="3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3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* * * * </a:t>
                      </a:r>
                      <a:endParaRPr lang="ar-EG" sz="3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504301">
                <a:tc>
                  <a:txBody>
                    <a:bodyPr/>
                    <a:lstStyle/>
                    <a:p>
                      <a:pPr algn="ctr" rtl="1"/>
                      <a:r>
                        <a:rPr lang="ar-SA" sz="3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بنى </a:t>
                      </a:r>
                      <a:endParaRPr lang="ar-EG" sz="3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3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* * </a:t>
                      </a:r>
                      <a:endParaRPr lang="ar-EG" sz="3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504301">
                <a:tc>
                  <a:txBody>
                    <a:bodyPr/>
                    <a:lstStyle/>
                    <a:p>
                      <a:pPr algn="ctr" rtl="1"/>
                      <a:r>
                        <a:rPr lang="ar-SA" sz="3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أبيض</a:t>
                      </a:r>
                      <a:endParaRPr lang="ar-EG" sz="3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3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* * *</a:t>
                      </a:r>
                      <a:endParaRPr lang="ar-EG" sz="3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rrow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lick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4800" y="609600"/>
            <a:ext cx="859155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ounded Rectangle 2"/>
          <p:cNvSpPr/>
          <p:nvPr/>
        </p:nvSpPr>
        <p:spPr>
          <a:xfrm>
            <a:off x="4953000" y="2514600"/>
            <a:ext cx="3810000" cy="9144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b="1" dirty="0" smtClean="0">
                <a:solidFill>
                  <a:schemeClr val="bg1"/>
                </a:solidFill>
              </a:rPr>
              <a:t>عدد الأشخاص = 2× 3 </a:t>
            </a:r>
          </a:p>
          <a:p>
            <a:pPr algn="ctr"/>
            <a:r>
              <a:rPr lang="ar-SA" sz="2000" b="1" dirty="0" smtClean="0">
                <a:solidFill>
                  <a:schemeClr val="bg1"/>
                </a:solidFill>
              </a:rPr>
              <a:t>الذين يفضلون كرة القدم =6 أشخاص</a:t>
            </a:r>
            <a:endParaRPr lang="ar-EG" sz="2000" b="1" dirty="0">
              <a:solidFill>
                <a:schemeClr val="bg1"/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533400" y="2476500"/>
            <a:ext cx="3810000" cy="914400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b="1" dirty="0" smtClean="0">
                <a:solidFill>
                  <a:schemeClr val="bg1"/>
                </a:solidFill>
              </a:rPr>
              <a:t>لابد لوجود مفتاح لدلالة على الرموز وإحصاء عددها </a:t>
            </a:r>
            <a:endParaRPr lang="ar-EG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3400" y="304800"/>
            <a:ext cx="8248650" cy="2711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5410200" y="3352800"/>
          <a:ext cx="3051810" cy="2514598"/>
        </p:xfrm>
        <a:graphic>
          <a:graphicData uri="http://schemas.openxmlformats.org/drawingml/2006/table">
            <a:tbl>
              <a:tblPr rtl="1" firstRow="1" bandRow="1">
                <a:tableStyleId>{073A0DAA-6AF3-43AB-8588-CEC1D06C72B9}</a:tableStyleId>
              </a:tblPr>
              <a:tblGrid>
                <a:gridCol w="1567180"/>
                <a:gridCol w="1484630"/>
              </a:tblGrid>
              <a:tr h="497394">
                <a:tc gridSpan="2">
                  <a:txBody>
                    <a:bodyPr/>
                    <a:lstStyle/>
                    <a:p>
                      <a:pPr algn="ctr" rtl="1"/>
                      <a:r>
                        <a:rPr lang="ar-SA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فطائر</a:t>
                      </a:r>
                      <a:endParaRPr lang="ar-EG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EG" dirty="0"/>
                    </a:p>
                  </a:txBody>
                  <a:tcPr/>
                </a:tc>
              </a:tr>
              <a:tr h="504301"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أنواع الفطائر</a:t>
                      </a:r>
                      <a:endParaRPr lang="ar-EG" sz="18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العدد المبيع</a:t>
                      </a:r>
                      <a:endParaRPr lang="ar-EG" sz="18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504301"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الجبن</a:t>
                      </a:r>
                      <a:endParaRPr lang="ar-EG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* * * * </a:t>
                      </a:r>
                      <a:endParaRPr lang="ar-EG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504301"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بالزعتر</a:t>
                      </a:r>
                      <a:endParaRPr lang="ar-EG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* * * </a:t>
                      </a:r>
                      <a:endParaRPr lang="ar-EG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504301"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باللحم</a:t>
                      </a:r>
                      <a:endParaRPr lang="ar-EG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* * * * *</a:t>
                      </a:r>
                      <a:endParaRPr lang="ar-EG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57200" y="3352800"/>
          <a:ext cx="3943668" cy="2514598"/>
        </p:xfrm>
        <a:graphic>
          <a:graphicData uri="http://schemas.openxmlformats.org/drawingml/2006/table">
            <a:tbl>
              <a:tblPr rtl="1" firstRow="1" bandRow="1">
                <a:tableStyleId>{93296810-A885-4BE3-A3E7-6D5BEEA58F35}</a:tableStyleId>
              </a:tblPr>
              <a:tblGrid>
                <a:gridCol w="1446530"/>
                <a:gridCol w="2497138"/>
              </a:tblGrid>
              <a:tr h="497394">
                <a:tc gridSpan="2">
                  <a:txBody>
                    <a:bodyPr/>
                    <a:lstStyle/>
                    <a:p>
                      <a:pPr algn="ctr" rtl="1"/>
                      <a:r>
                        <a:rPr lang="ar-SA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الاسماك التى صيدت يوم الخميس </a:t>
                      </a:r>
                      <a:endParaRPr lang="ar-EG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EG" dirty="0"/>
                    </a:p>
                  </a:txBody>
                  <a:tcPr/>
                </a:tc>
              </a:tr>
              <a:tr h="504301"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نوع السمك</a:t>
                      </a:r>
                      <a:endParaRPr lang="ar-EG" sz="18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عدد الأسماك</a:t>
                      </a:r>
                      <a:endParaRPr lang="ar-EG" sz="18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504301"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هامور</a:t>
                      </a:r>
                      <a:endParaRPr lang="ar-EG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* * * * </a:t>
                      </a:r>
                      <a:endParaRPr lang="ar-EG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504301"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صافى</a:t>
                      </a:r>
                      <a:endParaRPr lang="ar-EG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* * *</a:t>
                      </a:r>
                      <a:endParaRPr lang="ar-EG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504301"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كنعد</a:t>
                      </a:r>
                      <a:endParaRPr lang="ar-EG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* * * * * * * * *</a:t>
                      </a:r>
                      <a:endParaRPr lang="ar-EG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lick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4800" y="228600"/>
            <a:ext cx="8582025" cy="6324600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Rounded Rectangle 2"/>
          <p:cNvSpPr/>
          <p:nvPr/>
        </p:nvSpPr>
        <p:spPr>
          <a:xfrm>
            <a:off x="4191000" y="1524000"/>
            <a:ext cx="9906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b="1" dirty="0" smtClean="0">
                <a:solidFill>
                  <a:schemeClr val="bg1"/>
                </a:solidFill>
              </a:rPr>
              <a:t>أسيا</a:t>
            </a:r>
            <a:endParaRPr lang="ar-EG" sz="2000" b="1" dirty="0">
              <a:solidFill>
                <a:schemeClr val="bg1"/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4191000" y="2438400"/>
            <a:ext cx="1447800" cy="3810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1400" b="1" dirty="0" smtClean="0">
                <a:solidFill>
                  <a:schemeClr val="bg1"/>
                </a:solidFill>
              </a:rPr>
              <a:t>أمريكا الجنوبية</a:t>
            </a:r>
            <a:endParaRPr lang="ar-EG" sz="1400" b="1" dirty="0">
              <a:solidFill>
                <a:schemeClr val="bg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4648200" y="3581400"/>
            <a:ext cx="2971800" cy="381000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b="1" dirty="0" smtClean="0">
                <a:solidFill>
                  <a:schemeClr val="bg1"/>
                </a:solidFill>
              </a:rPr>
              <a:t>أفريقيا ، أوروبا </a:t>
            </a:r>
            <a:endParaRPr lang="ar-EG" sz="2000" b="1" dirty="0">
              <a:solidFill>
                <a:schemeClr val="bg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4419600" y="4419600"/>
            <a:ext cx="4114800" cy="60960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b="1" dirty="0" smtClean="0">
                <a:solidFill>
                  <a:schemeClr val="bg1"/>
                </a:solidFill>
              </a:rPr>
              <a:t>عدد الطلاب = 2×2 =4 طلاب</a:t>
            </a:r>
            <a:endParaRPr lang="ar-EG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04800" y="685800"/>
            <a:ext cx="8562975" cy="1996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ounded Rectangle 2"/>
          <p:cNvSpPr/>
          <p:nvPr/>
        </p:nvSpPr>
        <p:spPr>
          <a:xfrm>
            <a:off x="5562600" y="2895600"/>
            <a:ext cx="2667000" cy="60960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b="1" dirty="0" smtClean="0">
                <a:solidFill>
                  <a:schemeClr val="bg1"/>
                </a:solidFill>
              </a:rPr>
              <a:t>عدد الرموز =3 رموز </a:t>
            </a:r>
            <a:endParaRPr lang="ar-EG" sz="2000" b="1" dirty="0">
              <a:solidFill>
                <a:schemeClr val="bg1"/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381000" y="2895600"/>
            <a:ext cx="4114800" cy="6096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b="1" dirty="0" smtClean="0">
                <a:solidFill>
                  <a:schemeClr val="bg1"/>
                </a:solidFill>
              </a:rPr>
              <a:t> </a:t>
            </a:r>
            <a:endParaRPr lang="ar-EG" sz="2000" b="1" dirty="0">
              <a:solidFill>
                <a:schemeClr val="bg1"/>
              </a:solidFill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657601" y="2971800"/>
            <a:ext cx="533400" cy="478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286000" y="2971800"/>
            <a:ext cx="533400" cy="478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914400" y="2971800"/>
            <a:ext cx="533400" cy="478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512064"/>
            <a:ext cx="4114800" cy="1773936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ar-SA" sz="11500" b="1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10-2</a:t>
            </a:r>
            <a:endParaRPr lang="ar-EG" sz="11500" b="1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124200"/>
            <a:ext cx="7696200" cy="1600200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r>
              <a:rPr lang="ar-SA" sz="8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Andalus" pitchFamily="2" charset="-78"/>
              </a:rPr>
              <a:t>تفسير التمثيل بالرموز 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981200" y="1295400"/>
            <a:ext cx="5181600" cy="1219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6600" b="1" i="0" u="none" strike="noStrike" kern="1200" normalizeH="0" baseline="0" noProof="0" dirty="0" smtClean="0">
                <a:ln w="50800"/>
                <a:solidFill>
                  <a:schemeClr val="bg1">
                    <a:shade val="50000"/>
                  </a:schemeClr>
                </a:solidFill>
                <a:uLnTx/>
                <a:uFillTx/>
                <a:latin typeface="Arial" pitchFamily="34" charset="0"/>
                <a:cs typeface="Arial" pitchFamily="34" charset="0"/>
              </a:rPr>
              <a:t>فكرة الدرس </a:t>
            </a:r>
            <a:endParaRPr kumimoji="0" lang="ar-EG" sz="6600" b="1" i="0" u="none" strike="noStrike" kern="1200" normalizeH="0" baseline="0" noProof="0" dirty="0">
              <a:ln w="50800"/>
              <a:solidFill>
                <a:schemeClr val="bg1">
                  <a:shade val="50000"/>
                </a:schemeClr>
              </a:solidFill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990600" y="3505200"/>
            <a:ext cx="7010400" cy="20574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abic Transparent" pitchFamily="2" charset="-78"/>
              </a:rPr>
              <a:t>أقرأ البيانات الممثلة بالرموز وأفسرها 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91200" y="381000"/>
            <a:ext cx="2895600" cy="1143000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SA" sz="8800" dirty="0" smtClean="0">
                <a:solidFill>
                  <a:srgbClr val="FF0000"/>
                </a:solidFill>
                <a:cs typeface="Arabic Transparent" pitchFamily="2" charset="-78"/>
              </a:rPr>
              <a:t>أستعد </a:t>
            </a:r>
            <a:endParaRPr lang="ar-EG" sz="8800" dirty="0">
              <a:solidFill>
                <a:srgbClr val="FF0000"/>
              </a:solidFill>
              <a:cs typeface="Arabic Transparent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2209800"/>
            <a:ext cx="7696200" cy="297180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just">
              <a:buNone/>
            </a:pPr>
            <a:r>
              <a:rPr lang="ar-SA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abic Transparent" pitchFamily="2" charset="-78"/>
              </a:rPr>
              <a:t>   سأل أحمد أصدقاءه عن عدد المهرجانات التى حضروها خلال عطلة الصيف . ثم مثل النتائج بالرموز كما هو موضح فى الجدول المجاور .</a:t>
            </a:r>
            <a:endParaRPr lang="ar-EG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Arabic Transparent" pitchFamily="2" charset="-78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90600" y="533400"/>
            <a:ext cx="7629525" cy="553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04800" y="838200"/>
            <a:ext cx="8458200" cy="1524000"/>
          </a:xfrm>
          <a:prstGeom prst="rect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anchor="b" anchorCtr="0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200" b="1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FF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Arabic Transparent" pitchFamily="2" charset="-78"/>
              </a:rPr>
              <a:t>البيانات هى معلومات</a:t>
            </a:r>
            <a:r>
              <a:rPr kumimoji="0" lang="ar-SA" sz="4200" b="1" i="0" u="none" strike="noStrike" kern="1200" cap="none" spc="-100" normalizeH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FF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Arabic Transparent" pitchFamily="2" charset="-78"/>
              </a:rPr>
              <a:t> يمكن عرضها فى رسوم بيانية .</a:t>
            </a: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381000" y="2895600"/>
            <a:ext cx="8305800" cy="2895600"/>
          </a:xfrm>
          <a:prstGeom prst="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anchor="b" anchorCtr="0">
            <a:normAutofit fontScale="850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just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200" b="1" i="0" u="none" strike="noStrike" kern="1200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مثال : سأل معلم طلاب صفه عما يفضلونه من أقسام حديقة الحيوانات ثم طلب منهم تمثيل رغباتهم مستخدمين الرموز الموضحة أدناه ، التى تبين أعداد الطلبة الذين يفضلون كل قسم .</a:t>
            </a:r>
            <a:endParaRPr kumimoji="0" lang="ar-SA" sz="4200" b="1" i="0" u="none" strike="noStrike" kern="1200" spc="50" normalizeH="0" noProof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447800"/>
            <a:ext cx="7772400" cy="2895600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ar-SA" sz="6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cs typeface="Arabic Transparent" pitchFamily="2" charset="-78"/>
              </a:rPr>
              <a:t>يمكننى أن أقرأ البيانات الممثلة بالرموز وأفسرها . استعملى البيانات الموجودة فى التمثيل فى كتابة جملة تفسرها .</a:t>
            </a:r>
            <a:endParaRPr lang="ar-SA" sz="60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  <a:cs typeface="Arabic Transparent" pitchFamily="2" charset="-78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685800" y="381000"/>
            <a:ext cx="6629400" cy="16764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411480" indent="-342900" algn="just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3600" b="1" dirty="0" smtClean="0">
                <a:ln w="50800"/>
                <a:solidFill>
                  <a:schemeClr val="bg1">
                    <a:shade val="50000"/>
                  </a:schemeClr>
                </a:solidFill>
                <a:cs typeface="Arabic Transparent" pitchFamily="2" charset="-78"/>
              </a:rPr>
              <a:t>: </a:t>
            </a:r>
            <a:r>
              <a:rPr lang="ar-SA" sz="3600" b="1" dirty="0" smtClean="0">
                <a:ln w="50800"/>
                <a:solidFill>
                  <a:schemeClr val="bg1">
                    <a:shade val="50000"/>
                  </a:schemeClr>
                </a:solidFill>
                <a:cs typeface="Arabic Transparent" pitchFamily="2" charset="-78"/>
              </a:rPr>
              <a:t>أستعمل التمثيل المجاور فى الإجابة عن السؤال : من الشخص الذى حضر أكثر من خليل بمهرجانين ؟</a:t>
            </a:r>
            <a:endParaRPr lang="ar-SA" sz="3600" b="1" dirty="0" smtClean="0">
              <a:ln w="50800"/>
              <a:solidFill>
                <a:schemeClr val="bg1">
                  <a:shade val="50000"/>
                </a:schemeClr>
              </a:solidFill>
              <a:cs typeface="Arabic Transparent" pitchFamily="2" charset="-78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7467600" y="381000"/>
            <a:ext cx="1447800" cy="70713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36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مثال :</a:t>
            </a:r>
            <a:endParaRPr kumimoji="0" lang="ar-EG" sz="36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467600" y="2286000"/>
            <a:ext cx="1447800" cy="70713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36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الحل </a:t>
            </a:r>
            <a:endParaRPr kumimoji="0" lang="ar-EG" sz="36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62000" y="3124200"/>
            <a:ext cx="6524625" cy="3324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arrow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6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609600" y="1600200"/>
            <a:ext cx="8001000" cy="28194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411480" lvl="0" indent="-342900" algn="just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cs typeface="Arabic Transparent" pitchFamily="2" charset="-78"/>
              </a:rPr>
              <a:t>: </a:t>
            </a:r>
            <a:r>
              <a:rPr lang="ar-SA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cs typeface="Arabic Transparent" pitchFamily="2" charset="-78"/>
              </a:rPr>
              <a:t>وبالنظر الى التمثيل سأجد أن محمودا هو الذى حضر 8 مهرجانات .</a:t>
            </a:r>
          </a:p>
          <a:p>
            <a:pPr marL="411480" lvl="0" indent="-342900" algn="just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cs typeface="Arabic Transparent" pitchFamily="2" charset="-78"/>
              </a:rPr>
              <a:t>  أى ان محمودا قد حضر مهرجانين أكثر مما حضره خليل .</a:t>
            </a:r>
            <a:endParaRPr lang="ar-SA" sz="4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  <a:cs typeface="Arabic Transparent" pitchFamily="2" charset="-78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228600" y="609600"/>
            <a:ext cx="7086600" cy="19050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411480" indent="-342900" algn="just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2800" b="1" dirty="0" smtClean="0">
                <a:ln w="50800"/>
                <a:solidFill>
                  <a:schemeClr val="bg1">
                    <a:shade val="50000"/>
                  </a:schemeClr>
                </a:solidFill>
                <a:cs typeface="Arabic Transparent" pitchFamily="2" charset="-78"/>
              </a:rPr>
              <a:t>: </a:t>
            </a:r>
            <a:r>
              <a:rPr lang="ar-SA" sz="2800" b="1" dirty="0" smtClean="0">
                <a:ln w="50800"/>
                <a:solidFill>
                  <a:schemeClr val="bg1">
                    <a:shade val="50000"/>
                  </a:schemeClr>
                </a:solidFill>
                <a:cs typeface="Arabic Transparent" pitchFamily="2" charset="-78"/>
              </a:rPr>
              <a:t>فى كل اسبوع ترسل المدرسة 55 كجم من الورق و30 كجم منم العلب و 25 كجم من البلاستيك ، لإعادة تدويرها . أمثل هذه البيانات بالرموز . ثم أكتبى جملة تفسرها </a:t>
            </a:r>
            <a:endParaRPr lang="ar-SA" sz="2800" b="1" dirty="0" smtClean="0">
              <a:ln w="50800"/>
              <a:solidFill>
                <a:schemeClr val="bg1">
                  <a:shade val="50000"/>
                </a:schemeClr>
              </a:solidFill>
              <a:cs typeface="Arabic Transparent" pitchFamily="2" charset="-78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7467600" y="381000"/>
            <a:ext cx="1447800" cy="70713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36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مثال :</a:t>
            </a:r>
            <a:endParaRPr kumimoji="0" lang="ar-EG" sz="36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467600" y="2286000"/>
            <a:ext cx="1447800" cy="70713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36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الحل </a:t>
            </a:r>
            <a:endParaRPr kumimoji="0" lang="ar-EG" sz="36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5800" y="3124200"/>
            <a:ext cx="6851650" cy="3321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6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838200" y="1371600"/>
            <a:ext cx="7391400" cy="32004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411480" indent="-342900" algn="just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4800" b="1" dirty="0" smtClean="0">
                <a:ln w="50800"/>
                <a:solidFill>
                  <a:schemeClr val="bg1">
                    <a:shade val="50000"/>
                  </a:schemeClr>
                </a:solidFill>
                <a:cs typeface="Arabic Transparent" pitchFamily="2" charset="-78"/>
              </a:rPr>
              <a:t> : ألاحظ </a:t>
            </a:r>
            <a:r>
              <a:rPr lang="ar-SA" sz="4800" b="1" dirty="0" smtClean="0">
                <a:ln w="50800"/>
                <a:solidFill>
                  <a:schemeClr val="bg1">
                    <a:shade val="50000"/>
                  </a:schemeClr>
                </a:solidFill>
                <a:cs typeface="Arabic Transparent" pitchFamily="2" charset="-78"/>
              </a:rPr>
              <a:t>أن المدرسة ترسل كل اسبوع كمية من الورق بقدر كميتى العلب والبلاستيك لإعادة تدويرها .</a:t>
            </a:r>
            <a:endParaRPr lang="ar-SA" sz="4800" b="1" dirty="0" smtClean="0">
              <a:ln w="50800"/>
              <a:solidFill>
                <a:schemeClr val="bg1">
                  <a:shade val="50000"/>
                </a:schemeClr>
              </a:solidFill>
              <a:cs typeface="Arabic Transparent" pitchFamily="2" charset="-78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914400" y="533400"/>
            <a:ext cx="7467600" cy="5486400"/>
          </a:xfrm>
          <a:prstGeom prst="rect">
            <a:avLst/>
          </a:prstGeom>
          <a:scene3d>
            <a:camera prst="isometricOffAxis2Right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  <a:scene3d>
              <a:camera prst="isometricOffAxis2Righ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3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abic Transparent" pitchFamily="2" charset="-78"/>
              </a:rPr>
              <a:t>تأكد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4800" y="304800"/>
            <a:ext cx="8534400" cy="6172200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3962400" y="2438400"/>
            <a:ext cx="1143000" cy="4572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8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Arabic Transparent" pitchFamily="2" charset="-78"/>
              </a:rPr>
              <a:t>الأمانة </a:t>
            </a:r>
            <a:endParaRPr kumimoji="0" lang="ar-EG" sz="36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Arabic Transparent" pitchFamily="2" charset="-78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5029200" y="4038600"/>
            <a:ext cx="1143000" cy="4572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8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Arabic Transparent" pitchFamily="2" charset="-78"/>
              </a:rPr>
              <a:t>الأمانة </a:t>
            </a:r>
            <a:endParaRPr kumimoji="0" lang="ar-EG" sz="36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Arabic Transparent" pitchFamily="2" charset="-78"/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3848100" y="6019800"/>
            <a:ext cx="4038600" cy="4572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8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Arabic Transparent" pitchFamily="2" charset="-78"/>
              </a:rPr>
              <a:t>ثمن الحليب</a:t>
            </a:r>
            <a:r>
              <a:rPr kumimoji="0" lang="ar-SA" sz="2800" b="1" i="0" u="none" strike="noStrike" kern="1200" cap="none" spc="-10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Arabic Transparent" pitchFamily="2" charset="-78"/>
              </a:rPr>
              <a:t> = 4×12 = 48 ريالا </a:t>
            </a:r>
            <a:endParaRPr kumimoji="0" lang="ar-EG" sz="36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Arabic Transparent" pitchFamily="2" charset="-78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81000" y="533400"/>
            <a:ext cx="8429625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905000" y="2667000"/>
          <a:ext cx="5772468" cy="2862772"/>
        </p:xfrm>
        <a:graphic>
          <a:graphicData uri="http://schemas.openxmlformats.org/drawingml/2006/table">
            <a:tbl>
              <a:tblPr rtl="1" firstRow="1" bandRow="1">
                <a:tableStyleId>{93296810-A885-4BE3-A3E7-6D5BEEA58F35}</a:tableStyleId>
              </a:tblPr>
              <a:tblGrid>
                <a:gridCol w="2117330"/>
                <a:gridCol w="3655138"/>
              </a:tblGrid>
              <a:tr h="457200">
                <a:tc gridSpan="2"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الحيوانات المرسومة </a:t>
                      </a:r>
                      <a:endParaRPr lang="ar-EG" sz="28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EG" dirty="0"/>
                    </a:p>
                  </a:txBody>
                  <a:tcPr/>
                </a:tc>
              </a:tr>
              <a:tr h="479807"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اسم الحيوان </a:t>
                      </a:r>
                      <a:endParaRPr lang="ar-EG" sz="18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الرموز </a:t>
                      </a:r>
                      <a:endParaRPr lang="ar-EG" sz="18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493205"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زرافات </a:t>
                      </a:r>
                      <a:endParaRPr lang="ar-EG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*</a:t>
                      </a:r>
                      <a:endParaRPr lang="ar-EG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أرنب </a:t>
                      </a:r>
                      <a:endParaRPr lang="ar-EG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* * * *</a:t>
                      </a:r>
                      <a:endParaRPr lang="ar-EG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خروف </a:t>
                      </a:r>
                      <a:endParaRPr lang="ar-EG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* * * * * *</a:t>
                      </a:r>
                      <a:endParaRPr lang="ar-EG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مفتاح الرسم </a:t>
                      </a:r>
                      <a:endParaRPr lang="ar-EG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* = 3 حيوانات </a:t>
                      </a:r>
                      <a:endParaRPr lang="ar-EG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1219200" y="5791200"/>
            <a:ext cx="7391400" cy="6096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36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Arabic Transparent" pitchFamily="2" charset="-78"/>
              </a:rPr>
              <a:t>كل نجمة تمثل 3 حيوانات رسمها أحمد على بالونات </a:t>
            </a:r>
            <a:endParaRPr kumimoji="0" lang="ar-EG" sz="44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Arabic Transparent" pitchFamily="2" charset="-78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600" y="228600"/>
            <a:ext cx="8783888" cy="6400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5105400" y="3505200"/>
            <a:ext cx="685800" cy="3048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0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Arabic Transparent" pitchFamily="2" charset="-78"/>
              </a:rPr>
              <a:t>35</a:t>
            </a:r>
            <a:endParaRPr kumimoji="0" lang="ar-EG" sz="36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Arabic Transparent" pitchFamily="2" charset="-78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648200" y="3962400"/>
            <a:ext cx="457200" cy="3048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0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Arabic Transparent" pitchFamily="2" charset="-78"/>
              </a:rPr>
              <a:t>34</a:t>
            </a:r>
            <a:endParaRPr kumimoji="0" lang="ar-EG" sz="36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Arabic Transparent" pitchFamily="2" charset="-78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629400" y="4724400"/>
            <a:ext cx="685800" cy="3810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8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Arabic Transparent" pitchFamily="2" charset="-78"/>
              </a:rPr>
              <a:t>40</a:t>
            </a:r>
            <a:endParaRPr kumimoji="0" lang="ar-EG" sz="36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Arabic Transparent" pitchFamily="2" charset="-78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105400" y="6324600"/>
            <a:ext cx="3810000" cy="3048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0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Arabic Transparent" pitchFamily="2" charset="-78"/>
              </a:rPr>
              <a:t>لاتصنع عدد أكبر من المقاسات الأكثر شيوعا </a:t>
            </a:r>
            <a:endParaRPr kumimoji="0" lang="ar-EG" sz="28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Arabic Transparent" pitchFamily="2" charset="-78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600200" y="3581400"/>
            <a:ext cx="1905000" cy="3048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0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Arabic Transparent" pitchFamily="2" charset="-78"/>
              </a:rPr>
              <a:t>على ومصطفى</a:t>
            </a:r>
            <a:endParaRPr kumimoji="0" lang="ar-EG" sz="28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Arabic Transparent" pitchFamily="2" charset="-78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762000" y="4648200"/>
            <a:ext cx="1143000" cy="3810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4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Arabic Transparent" pitchFamily="2" charset="-78"/>
              </a:rPr>
              <a:t>4 نجوم</a:t>
            </a:r>
            <a:r>
              <a:rPr kumimoji="0" lang="ar-SA" sz="2400" b="1" i="0" u="none" strike="noStrike" kern="1200" cap="none" spc="-10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Arabic Transparent" pitchFamily="2" charset="-78"/>
              </a:rPr>
              <a:t> </a:t>
            </a:r>
            <a:endParaRPr kumimoji="0" lang="ar-EG" sz="32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Arabic Transparent" pitchFamily="2" charset="-78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990600" y="6019800"/>
            <a:ext cx="1828800" cy="4572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36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Arabic Transparent" pitchFamily="2" charset="-78"/>
              </a:rPr>
              <a:t>*  *  * </a:t>
            </a:r>
            <a:endParaRPr kumimoji="0" lang="ar-EG" sz="44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Arabic Transparent" pitchFamily="2" charset="-78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0" y="512064"/>
            <a:ext cx="4114800" cy="177393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11500" b="1" i="0" u="none" strike="noStrike" kern="1200" cap="none" spc="0" normalizeH="0" baseline="0" noProof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10-3</a:t>
            </a:r>
            <a:endParaRPr kumimoji="0" lang="ar-EG" sz="11500" b="1" i="0" u="none" strike="noStrike" kern="1200" cap="none" spc="0" normalizeH="0" baseline="0" noProof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838200" y="3124200"/>
            <a:ext cx="7696200" cy="16002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  <a:defRPr/>
            </a:pPr>
            <a:r>
              <a:rPr lang="ar-SA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Andalus" pitchFamily="2" charset="-78"/>
              </a:rPr>
              <a:t>خطة حل </a:t>
            </a:r>
            <a:r>
              <a:rPr lang="ar-SA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Andalus" pitchFamily="2" charset="-78"/>
              </a:rPr>
              <a:t>مسألة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28800" y="1219200"/>
            <a:ext cx="5419725" cy="36284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1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981200" y="1295400"/>
            <a:ext cx="5181600" cy="1219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6600" b="1" i="0" u="none" strike="noStrike" kern="1200" normalizeH="0" baseline="0" noProof="0" dirty="0" smtClean="0">
                <a:ln w="50800"/>
                <a:solidFill>
                  <a:schemeClr val="bg1">
                    <a:shade val="50000"/>
                  </a:schemeClr>
                </a:solidFill>
                <a:uLnTx/>
                <a:uFillTx/>
                <a:latin typeface="Arial" pitchFamily="34" charset="0"/>
                <a:cs typeface="Arial" pitchFamily="34" charset="0"/>
              </a:rPr>
              <a:t>فكرة الدرس </a:t>
            </a:r>
            <a:endParaRPr kumimoji="0" lang="ar-EG" sz="6600" b="1" i="0" u="none" strike="noStrike" kern="1200" normalizeH="0" baseline="0" noProof="0" dirty="0">
              <a:ln w="50800"/>
              <a:solidFill>
                <a:schemeClr val="bg1">
                  <a:shade val="50000"/>
                </a:schemeClr>
              </a:solidFill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990600" y="3505200"/>
            <a:ext cx="7010400" cy="12192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abic Transparent" pitchFamily="2" charset="-78"/>
              </a:rPr>
              <a:t>أحل المسألة بإنشاء قائمة </a:t>
            </a:r>
            <a:endParaRPr lang="ar-SA" sz="6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Arabic Transparent" pitchFamily="2" charset="-78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>
          <a:xfrm>
            <a:off x="914400" y="838200"/>
            <a:ext cx="7848600" cy="144780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marL="411480" lvl="0" indent="-342900" algn="just" rtl="1">
              <a:spcBef>
                <a:spcPts val="700"/>
              </a:spcBef>
              <a:buClr>
                <a:schemeClr val="tx2"/>
              </a:buClr>
              <a:buSzPct val="95000"/>
              <a:defRPr/>
            </a:pPr>
            <a:r>
              <a:rPr lang="ar-SA" sz="4400" b="1" dirty="0" smtClean="0">
                <a:ln/>
                <a:solidFill>
                  <a:schemeClr val="accent3"/>
                </a:solidFill>
                <a:cs typeface="Arabic Transparent" pitchFamily="2" charset="-78"/>
              </a:rPr>
              <a:t>: بكم طريقة يمكن لمحمد وياسر ومهند أن يصطفوا لكى يدخلوا غرفة الصف ؟ </a:t>
            </a: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76400" y="2514599"/>
            <a:ext cx="6196013" cy="4173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609600"/>
            <a:ext cx="2133600" cy="762000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أفهم</a:t>
            </a:r>
            <a:endParaRPr lang="ar-EG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76400"/>
            <a:ext cx="7772400" cy="3657600"/>
          </a:xfrm>
          <a:solidFill>
            <a:srgbClr val="00B050"/>
          </a:solidFill>
        </p:spPr>
        <p:txBody>
          <a:bodyPr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just">
              <a:buNone/>
            </a:pPr>
            <a:r>
              <a:rPr lang="ar-SA" sz="40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ماذا اعرف من المسألة ؟</a:t>
            </a:r>
          </a:p>
          <a:p>
            <a:pPr algn="just">
              <a:buNone/>
            </a:pPr>
            <a:r>
              <a:rPr lang="ar-SA" sz="40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  * يوجد </a:t>
            </a:r>
            <a:r>
              <a:rPr lang="ar-SA" sz="40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3 طلاب .</a:t>
            </a:r>
          </a:p>
          <a:p>
            <a:pPr algn="just">
              <a:buNone/>
            </a:pPr>
            <a:r>
              <a:rPr lang="ar-SA" sz="40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ما المطلوب منى ؟</a:t>
            </a:r>
          </a:p>
          <a:p>
            <a:pPr algn="just">
              <a:buNone/>
            </a:pPr>
            <a:r>
              <a:rPr lang="ar-SA" sz="40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  * أن </a:t>
            </a:r>
            <a:r>
              <a:rPr lang="ar-SA" sz="40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أجد عدد الطرق المختلفة التى يمكن للطلاب الاصطفاف بها ؟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609600"/>
            <a:ext cx="2133600" cy="762000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خطط</a:t>
            </a:r>
            <a:endParaRPr lang="ar-EG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286000"/>
            <a:ext cx="7772400" cy="1219200"/>
          </a:xfrm>
          <a:solidFill>
            <a:srgbClr val="00B050"/>
          </a:solidFill>
        </p:spPr>
        <p:txBody>
          <a:bodyPr>
            <a:normAutofit lnSpcReduction="1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just">
              <a:buNone/>
            </a:pPr>
            <a:r>
              <a:rPr lang="ar-SA" sz="40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أنظم الطرق المختلفة لترتيب الطلاب فى قائمة ثم استعمل القائمة لحل المسألة .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4200" y="609600"/>
            <a:ext cx="1828800" cy="762000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حـل</a:t>
            </a:r>
            <a:endParaRPr lang="ar-EG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914400" y="1676400"/>
            <a:ext cx="7772400" cy="2895600"/>
          </a:xfrm>
          <a:prstGeom prst="rect">
            <a:avLst/>
          </a:prstGeom>
          <a:solidFill>
            <a:srgbClr val="00B050"/>
          </a:solidFill>
        </p:spPr>
        <p:txBody>
          <a:bodyPr vert="horz"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411480" indent="-342900" algn="just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32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* أبدأ بمحمد </a:t>
            </a:r>
            <a:r>
              <a:rPr lang="ar-SA" sz="32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وأكتب الترتيبات المختلفة التى يبدأ بها .</a:t>
            </a:r>
          </a:p>
          <a:p>
            <a:pPr marL="411480" indent="-342900" algn="just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32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* أكرر </a:t>
            </a:r>
            <a:r>
              <a:rPr lang="ar-SA" sz="32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هذه العملية لتكملة </a:t>
            </a:r>
            <a:r>
              <a:rPr lang="ar-SA" sz="32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القائمة مبتدئا </a:t>
            </a:r>
            <a:r>
              <a:rPr lang="ar-SA" sz="32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بطالب آخر فى كل مرة .</a:t>
            </a:r>
          </a:p>
          <a:p>
            <a:pPr marL="411480" indent="-342900" algn="just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32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* أعد </a:t>
            </a:r>
            <a:r>
              <a:rPr lang="ar-SA" sz="32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كل الطرق المختلفة لترتيب </a:t>
            </a:r>
            <a:r>
              <a:rPr lang="ar-SA" sz="32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الطلاب </a:t>
            </a:r>
            <a:r>
              <a:rPr lang="ar-SA" sz="32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سأجد أنه توجد 6 طرق </a:t>
            </a:r>
            <a:r>
              <a:rPr lang="ar-SA" sz="32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ممكنة </a:t>
            </a:r>
            <a:r>
              <a:rPr lang="ar-SA" sz="32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لاصطفاف الطلاب . 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build="p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67000" y="381000"/>
            <a:ext cx="4792866" cy="577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609600"/>
            <a:ext cx="2133600" cy="762000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تحقق</a:t>
            </a:r>
            <a:endParaRPr lang="ar-EG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057400"/>
            <a:ext cx="7772400" cy="2438400"/>
          </a:xfrm>
          <a:solidFill>
            <a:srgbClr val="00B050"/>
          </a:solidFill>
        </p:spPr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buNone/>
            </a:pPr>
            <a:r>
              <a:rPr lang="ar-SA" sz="44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أرجع الى القائمة وسأجد أنه لم تتكرر أى من طرق الترتيب </a:t>
            </a:r>
            <a:r>
              <a:rPr lang="ar-SA" sz="44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.</a:t>
            </a:r>
          </a:p>
          <a:p>
            <a:pPr algn="ctr">
              <a:buNone/>
            </a:pPr>
            <a:r>
              <a:rPr lang="ar-SA" sz="44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 </a:t>
            </a:r>
            <a:r>
              <a:rPr lang="ar-SA" sz="44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إذن فالجواب مقبول .</a:t>
            </a:r>
            <a:endParaRPr lang="ar-SA" sz="4400" b="1" dirty="0" smtClean="0">
              <a:ln w="50800"/>
              <a:solidFill>
                <a:schemeClr val="bg1">
                  <a:shade val="50000"/>
                </a:schemeClr>
              </a:solidFill>
              <a:cs typeface="Simplified Arabic" pitchFamily="2" charset="-78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914400" y="533400"/>
            <a:ext cx="7467600" cy="5486400"/>
          </a:xfrm>
          <a:prstGeom prst="rect">
            <a:avLst/>
          </a:prstGeom>
          <a:scene3d>
            <a:camera prst="isometricOffAxis2Right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  <a:scene3d>
              <a:camera prst="isometricOffAxis2Righ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287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abic Transparent" pitchFamily="2" charset="-78"/>
              </a:rPr>
              <a:t>أتدرب 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 txBox="1">
            <a:spLocks/>
          </p:cNvSpPr>
          <p:nvPr/>
        </p:nvSpPr>
        <p:spPr>
          <a:xfrm>
            <a:off x="914400" y="1447800"/>
            <a:ext cx="7391400" cy="3505200"/>
          </a:xfrm>
          <a:prstGeom prst="rect">
            <a:avLst/>
          </a:prstGeom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 vert="horz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abic Transparent" pitchFamily="2" charset="-78"/>
              </a:rPr>
              <a:t>أحل </a:t>
            </a:r>
            <a:r>
              <a:rPr lang="ar-SA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abic Transparent" pitchFamily="2" charset="-78"/>
              </a:rPr>
              <a:t>المسائل الأتية باستعمال خطة إنشاء قائمة : </a:t>
            </a:r>
            <a:endParaRPr lang="ar-SA" sz="72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Arabic Transparent" pitchFamily="2" charset="-78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762000" y="512064"/>
            <a:ext cx="7924800" cy="200253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just" rtl="1">
              <a:spcBef>
                <a:spcPct val="0"/>
              </a:spcBef>
              <a:defRPr/>
            </a:pPr>
            <a:r>
              <a:rPr lang="ar-SA" sz="4000" b="1" spc="-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ar-SA" sz="4000" b="1" spc="-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لدى ماجد بنطالان أزرق وأسود و3 قمصان : مخطط وابيض ورمادى . بكم طريقة يمكن أن يظهر ماجد مرتديا قميصا وبنطالا ؟</a:t>
            </a:r>
            <a:endParaRPr kumimoji="0" lang="ar-EG" sz="40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0" y="4419600"/>
            <a:ext cx="7620000" cy="16002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0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هناك 6 طرق يمكن أن يظهر بها ماجد مرتديا قميصا</a:t>
            </a:r>
            <a:r>
              <a:rPr kumimoji="0" lang="ar-SA" sz="4000" b="1" i="0" u="none" strike="noStrike" kern="1200" cap="none" spc="-10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وبنطالا .</a:t>
            </a:r>
            <a:endParaRPr kumimoji="0" lang="ar-EG" sz="40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Down Arrow 5"/>
          <p:cNvSpPr/>
          <p:nvPr/>
        </p:nvSpPr>
        <p:spPr>
          <a:xfrm>
            <a:off x="4191000" y="2819400"/>
            <a:ext cx="4191000" cy="1371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000" b="1" dirty="0" smtClean="0">
                <a:solidFill>
                  <a:schemeClr val="bg1"/>
                </a:solidFill>
              </a:rPr>
              <a:t>الحل</a:t>
            </a:r>
            <a:endParaRPr lang="ar-EG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ماذا أتعلم فى هذا الدرس ؟؟</a:t>
            </a:r>
            <a:endParaRPr lang="ar-EG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83560"/>
            <a:ext cx="7772400" cy="3474240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just">
              <a:buFont typeface="Arial" pitchFamily="34" charset="0"/>
              <a:buChar char="•"/>
            </a:pPr>
            <a:r>
              <a:rPr lang="ar-SA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abic Transparent" pitchFamily="2" charset="-78"/>
              </a:rPr>
              <a:t>أجمع البيانات وأنظمها ثم اعرضها .</a:t>
            </a:r>
          </a:p>
          <a:p>
            <a:pPr algn="just">
              <a:buFont typeface="Arial" pitchFamily="34" charset="0"/>
              <a:buChar char="•"/>
            </a:pPr>
            <a:r>
              <a:rPr lang="ar-SA" sz="3200" b="1" dirty="0" smtClean="0">
                <a:solidFill>
                  <a:srgbClr val="FF0000"/>
                </a:solidFill>
                <a:cs typeface="Arabic Transparent" pitchFamily="2" charset="-78"/>
              </a:rPr>
              <a:t>أمثل البيانات مستعملا الرموز والأعمدة ثم أقرؤها .</a:t>
            </a:r>
          </a:p>
          <a:p>
            <a:pPr algn="just">
              <a:buFont typeface="Arial" pitchFamily="34" charset="0"/>
              <a:buChar char="•"/>
            </a:pPr>
            <a:r>
              <a:rPr lang="ar-SA" sz="4400" b="1" dirty="0" smtClean="0">
                <a:solidFill>
                  <a:schemeClr val="accent2"/>
                </a:solidFill>
                <a:cs typeface="Arabic Transparent" pitchFamily="2" charset="-78"/>
              </a:rPr>
              <a:t>أحدد إذا كانت الحوادث أكيدة أو ممكنة أو غير ممكنة أو مستحيلة .</a:t>
            </a:r>
          </a:p>
          <a:p>
            <a:pPr algn="just">
              <a:buFont typeface="Arial" pitchFamily="34" charset="0"/>
              <a:buChar char="•"/>
            </a:pPr>
            <a:r>
              <a:rPr lang="ar-SA" sz="4400" b="1" dirty="0" smtClean="0">
                <a:solidFill>
                  <a:srgbClr val="7030A0"/>
                </a:solidFill>
                <a:cs typeface="Arabic Transparent" pitchFamily="2" charset="-78"/>
              </a:rPr>
              <a:t>أحل مسائل بإنشاء قائمة .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762000" y="4419600"/>
            <a:ext cx="7620000" cy="9906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0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ثلاث طرق </a:t>
            </a:r>
            <a:endParaRPr kumimoji="0" lang="ar-EG" sz="40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Down Arrow 5"/>
          <p:cNvSpPr/>
          <p:nvPr/>
        </p:nvSpPr>
        <p:spPr>
          <a:xfrm>
            <a:off x="2362200" y="2971800"/>
            <a:ext cx="4191000" cy="1371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000" b="1" dirty="0" smtClean="0">
                <a:solidFill>
                  <a:schemeClr val="bg1"/>
                </a:solidFill>
              </a:rPr>
              <a:t>الحل</a:t>
            </a:r>
            <a:endParaRPr lang="ar-EG" sz="4000" b="1" dirty="0">
              <a:solidFill>
                <a:schemeClr val="bg1"/>
              </a:solidFill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29814" y="304801"/>
            <a:ext cx="4709386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362200" y="4800600"/>
            <a:ext cx="5257800" cy="9144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0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هناك 9 طرق </a:t>
            </a:r>
            <a:endParaRPr kumimoji="0" lang="ar-EG" sz="40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76800" y="304800"/>
            <a:ext cx="3867150" cy="4037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762000" y="512064"/>
            <a:ext cx="7924800" cy="200253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just" rtl="1">
              <a:spcBef>
                <a:spcPct val="0"/>
              </a:spcBef>
              <a:defRPr/>
            </a:pPr>
            <a:r>
              <a:rPr lang="ar-SA" sz="4000" b="1" spc="-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: أكتب </a:t>
            </a:r>
            <a:r>
              <a:rPr lang="ar-SA" sz="4000" b="1" spc="-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الطرق الممكنة جميعها لعمل شطيرة تتكون من نوع واحد من الخبز ونوع واحد من اللحم ونوع واحد من الجبن.</a:t>
            </a:r>
            <a:endParaRPr kumimoji="0" lang="ar-EG" sz="40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38200" y="5257800"/>
            <a:ext cx="7620000" cy="12954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4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هناك 8 طرق هى [ أسمر مع دجاج</a:t>
            </a:r>
            <a:r>
              <a:rPr kumimoji="0" lang="ar-SA" sz="2400" b="1" i="0" u="none" strike="noStrike" kern="1200" cap="none" spc="-10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وأبيض ، أسمر مع دجاج ومطبوخ ، أسمر مع غنم وأبيض ، أسمر مع غنم مطبوخ وهكذا الأبيض ..............] </a:t>
            </a:r>
            <a:endParaRPr kumimoji="0" lang="ar-EG" sz="24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Down Arrow 5"/>
          <p:cNvSpPr/>
          <p:nvPr/>
        </p:nvSpPr>
        <p:spPr>
          <a:xfrm>
            <a:off x="4114800" y="2895600"/>
            <a:ext cx="4191000" cy="1371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000" b="1" dirty="0" smtClean="0">
                <a:solidFill>
                  <a:schemeClr val="bg1"/>
                </a:solidFill>
              </a:rPr>
              <a:t>الحل</a:t>
            </a:r>
            <a:endParaRPr lang="ar-EG" sz="4000" b="1" dirty="0">
              <a:solidFill>
                <a:schemeClr val="bg1"/>
              </a:solidFill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2000" y="2667000"/>
            <a:ext cx="332554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6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762000" y="304800"/>
            <a:ext cx="7924800" cy="20574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just" rtl="1">
              <a:spcBef>
                <a:spcPct val="0"/>
              </a:spcBef>
              <a:defRPr/>
            </a:pPr>
            <a:r>
              <a:rPr lang="ar-SA" sz="4000" b="1" spc="-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ar-SA" sz="4000" b="1" spc="-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طلبت المعلمة من طالباتها كتابة الأعداد المختلفة الممكنة لترتيب الأرقام 5 ، 7 ، 8 دون تكرارها ، فكم عددا كتبن ؟</a:t>
            </a:r>
          </a:p>
          <a:p>
            <a:pPr algn="just" rtl="1">
              <a:spcBef>
                <a:spcPct val="0"/>
              </a:spcBef>
              <a:defRPr/>
            </a:pPr>
            <a:endParaRPr kumimoji="0" lang="ar-EG" sz="40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81000" y="4495800"/>
            <a:ext cx="8458200" cy="12192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36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هناك 6 طرق هى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36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[ 875، 785 ، 857 ، 587 ، 758 ، 578 ]</a:t>
            </a:r>
            <a:endParaRPr kumimoji="0" lang="ar-EG" sz="36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Down Arrow 5"/>
          <p:cNvSpPr/>
          <p:nvPr/>
        </p:nvSpPr>
        <p:spPr>
          <a:xfrm>
            <a:off x="4038600" y="2667000"/>
            <a:ext cx="4191000" cy="1371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000" b="1" dirty="0" smtClean="0">
                <a:solidFill>
                  <a:schemeClr val="bg1"/>
                </a:solidFill>
              </a:rPr>
              <a:t>الحل</a:t>
            </a:r>
            <a:endParaRPr lang="ar-EG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6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304800"/>
            <a:ext cx="8524875" cy="6248400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" y="228600"/>
            <a:ext cx="8410575" cy="6384753"/>
          </a:xfrm>
          <a:prstGeom prst="rect">
            <a:avLst/>
          </a:prstGeom>
          <a:ln w="88900" cap="sq" cmpd="thickThin">
            <a:solidFill>
              <a:srgbClr val="00B05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380999"/>
            <a:ext cx="8601075" cy="617220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0" y="512064"/>
            <a:ext cx="4114800" cy="177393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11500" b="1" i="0" u="none" strike="noStrike" kern="1200" cap="none" spc="0" normalizeH="0" baseline="0" noProof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10-4</a:t>
            </a:r>
            <a:endParaRPr kumimoji="0" lang="ar-EG" sz="11500" b="1" i="0" u="none" strike="noStrike" kern="1200" cap="none" spc="0" normalizeH="0" baseline="0" noProof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838200" y="3124200"/>
            <a:ext cx="7696200" cy="21336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  <a:defRPr/>
            </a:pPr>
            <a:r>
              <a:rPr lang="ar-SA" sz="115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Andalus" pitchFamily="2" charset="-78"/>
              </a:rPr>
              <a:t>التمثيل بالأعمدة 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133600" y="381000"/>
            <a:ext cx="5181600" cy="1219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6600" b="1" i="0" u="none" strike="noStrike" kern="1200" normalizeH="0" baseline="0" noProof="0" dirty="0" smtClean="0">
                <a:ln w="50800"/>
                <a:solidFill>
                  <a:schemeClr val="bg1">
                    <a:shade val="50000"/>
                  </a:schemeClr>
                </a:solidFill>
                <a:uLnTx/>
                <a:uFillTx/>
                <a:latin typeface="Arial" pitchFamily="34" charset="0"/>
                <a:cs typeface="Arial" pitchFamily="34" charset="0"/>
              </a:rPr>
              <a:t>فكرة الدرس </a:t>
            </a:r>
            <a:endParaRPr kumimoji="0" lang="ar-EG" sz="6600" b="1" i="0" u="none" strike="noStrike" kern="1200" normalizeH="0" baseline="0" noProof="0" dirty="0">
              <a:ln w="50800"/>
              <a:solidFill>
                <a:schemeClr val="bg1">
                  <a:shade val="50000"/>
                </a:schemeClr>
              </a:solidFill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381000" y="2133600"/>
            <a:ext cx="8382000" cy="39624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abic Transparent" pitchFamily="2" charset="-78"/>
              </a:rPr>
              <a:t>أجمع البيانات وأنظمها وأسجلها ثم اعرضها فى لوحة أعمدة </a:t>
            </a:r>
            <a:endParaRPr lang="ar-SA" sz="8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Arabic Transparent" pitchFamily="2" charset="-78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133600" y="381000"/>
            <a:ext cx="5181600" cy="1219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6600" b="1" i="0" u="none" strike="noStrike" kern="1200" normalizeH="0" baseline="0" noProof="0" dirty="0" smtClean="0">
                <a:ln w="50800"/>
                <a:solidFill>
                  <a:schemeClr val="bg1">
                    <a:shade val="50000"/>
                  </a:schemeClr>
                </a:solidFill>
                <a:uLnTx/>
                <a:uFillTx/>
                <a:latin typeface="Arial" pitchFamily="34" charset="0"/>
                <a:cs typeface="Arial" pitchFamily="34" charset="0"/>
              </a:rPr>
              <a:t>المفردات </a:t>
            </a:r>
            <a:endParaRPr kumimoji="0" lang="ar-EG" sz="6600" b="1" i="0" u="none" strike="noStrike" kern="1200" normalizeH="0" baseline="0" noProof="0" dirty="0">
              <a:ln w="50800"/>
              <a:solidFill>
                <a:schemeClr val="bg1">
                  <a:shade val="50000"/>
                </a:schemeClr>
              </a:solidFill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2590800"/>
            <a:ext cx="8382000" cy="26670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abic Transparent" pitchFamily="2" charset="-78"/>
              </a:rPr>
              <a:t>المسح ـ التمثيل بالأعمدة 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381000"/>
            <a:ext cx="8648700" cy="6238957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600" y="512064"/>
            <a:ext cx="3505200" cy="1545336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SA" sz="8800" dirty="0" smtClean="0">
                <a:solidFill>
                  <a:srgbClr val="FF0000"/>
                </a:solidFill>
              </a:rPr>
              <a:t>أستعد </a:t>
            </a:r>
            <a:endParaRPr lang="ar-EG" sz="8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0" y="2667000"/>
            <a:ext cx="4953000" cy="312420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just">
              <a:buNone/>
            </a:pPr>
            <a:r>
              <a:rPr lang="ar-SA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abic Transparent" pitchFamily="2" charset="-78"/>
              </a:rPr>
              <a:t>: </a:t>
            </a:r>
            <a:r>
              <a:rPr lang="ar-SA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abic Transparent" pitchFamily="2" charset="-78"/>
              </a:rPr>
              <a:t>سأل بدر أصدقاءه عن الألعاب الرياضية المفضلة لديهم . ثم سجل البيانات التى جمعها فى لوحة الإشارات .</a:t>
            </a:r>
            <a:endParaRPr lang="ar-EG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Arabic Transparent" pitchFamily="2" charset="-78"/>
            </a:endParaRPr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9600" y="1828800"/>
            <a:ext cx="30480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>
          <a:xfrm>
            <a:off x="533400" y="1828800"/>
            <a:ext cx="8229600" cy="20574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411480" indent="-342900" algn="just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abic Transparent" pitchFamily="2" charset="-78"/>
              </a:rPr>
              <a:t>: المسح هو طريقة لجمع البيانات عن طريق طرح سؤال أو أسئلة ثم تفرغ هذه البيانات فى لوحة إشارات لتمثيلها بالأعمدة </a:t>
            </a:r>
          </a:p>
          <a:p>
            <a:pPr marL="411480" indent="-342900" algn="just" rtl="1">
              <a:spcBef>
                <a:spcPts val="700"/>
              </a:spcBef>
              <a:buClr>
                <a:schemeClr val="tx2"/>
              </a:buClr>
              <a:buSzPct val="95000"/>
            </a:pPr>
            <a:endParaRPr kumimoji="0" lang="ar-EG" sz="4400" b="1" i="0" u="none" strike="noStrike" kern="1200" cap="none" spc="50" normalizeH="0" baseline="0" noProof="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+mn-lt"/>
              <a:ea typeface="+mn-ea"/>
              <a:cs typeface="Arabic Transparent" pitchFamily="2" charset="-78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609600" y="304800"/>
            <a:ext cx="6705600" cy="14478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411480" indent="-342900" algn="just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4000" b="1" dirty="0" smtClean="0">
                <a:ln w="50800"/>
                <a:solidFill>
                  <a:schemeClr val="bg1">
                    <a:shade val="50000"/>
                  </a:schemeClr>
                </a:solidFill>
                <a:cs typeface="Arabic Transparent" pitchFamily="2" charset="-78"/>
              </a:rPr>
              <a:t>: </a:t>
            </a:r>
            <a:r>
              <a:rPr lang="ar-SA" sz="4000" b="1" dirty="0" smtClean="0">
                <a:ln w="50800"/>
                <a:solidFill>
                  <a:schemeClr val="bg1">
                    <a:shade val="50000"/>
                  </a:schemeClr>
                </a:solidFill>
                <a:cs typeface="Arabic Transparent" pitchFamily="2" charset="-78"/>
              </a:rPr>
              <a:t>أنشئ لوحة أعمدة رأسية لتمثيل البيانات التى جمعها بدر .</a:t>
            </a:r>
          </a:p>
          <a:p>
            <a:pPr marL="411480" indent="-342900" algn="just" rtl="1">
              <a:spcBef>
                <a:spcPts val="700"/>
              </a:spcBef>
              <a:buClr>
                <a:schemeClr val="tx2"/>
              </a:buClr>
              <a:buSzPct val="95000"/>
            </a:pPr>
            <a:endParaRPr lang="ar-SA" sz="2800" b="1" dirty="0" smtClean="0">
              <a:ln w="50800"/>
              <a:solidFill>
                <a:schemeClr val="bg1">
                  <a:shade val="50000"/>
                </a:schemeClr>
              </a:solidFill>
              <a:cs typeface="Arabic Transparent" pitchFamily="2" charset="-78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7467600" y="381000"/>
            <a:ext cx="1447800" cy="70713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36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مثال :</a:t>
            </a:r>
            <a:endParaRPr kumimoji="0" lang="ar-EG" sz="36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467600" y="2286000"/>
            <a:ext cx="1447800" cy="70713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36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الحل </a:t>
            </a:r>
            <a:endParaRPr kumimoji="0" lang="ar-EG" sz="36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762000" y="3124200"/>
            <a:ext cx="6705600" cy="27432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411480" indent="-342900" algn="just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4000" b="1" dirty="0" smtClean="0">
                <a:ln w="50800"/>
                <a:solidFill>
                  <a:schemeClr val="bg1">
                    <a:shade val="50000"/>
                  </a:schemeClr>
                </a:solidFill>
                <a:cs typeface="Arabic Transparent" pitchFamily="2" charset="-78"/>
              </a:rPr>
              <a:t>   فى </a:t>
            </a:r>
            <a:r>
              <a:rPr lang="ar-SA" sz="4000" b="1" dirty="0" smtClean="0">
                <a:ln w="50800"/>
                <a:solidFill>
                  <a:schemeClr val="bg1">
                    <a:shade val="50000"/>
                  </a:schemeClr>
                </a:solidFill>
                <a:cs typeface="Arabic Transparent" pitchFamily="2" charset="-78"/>
              </a:rPr>
              <a:t>لوحة الاعمدة الرأسية تكون لأعمدة الأعلى أو لأسفل وتشتمل على عنوان وأسماء للبيانات وتدرج وأعمدة متباعدة بعضها عن بعض .</a:t>
            </a:r>
            <a:endParaRPr lang="ar-SA" sz="4000" b="1" dirty="0" smtClean="0">
              <a:ln w="50800"/>
              <a:solidFill>
                <a:schemeClr val="bg1">
                  <a:shade val="50000"/>
                </a:schemeClr>
              </a:solidFill>
              <a:cs typeface="Arabic Transparent" pitchFamily="2" charset="-78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6" grpId="0" animBg="1"/>
      <p:bldP spid="7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8030" y="914400"/>
            <a:ext cx="749157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609600" y="304800"/>
            <a:ext cx="6705600" cy="14478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411480" indent="-342900" algn="just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3200" b="1" dirty="0" smtClean="0">
                <a:ln w="50800"/>
                <a:solidFill>
                  <a:schemeClr val="bg1">
                    <a:shade val="50000"/>
                  </a:schemeClr>
                </a:solidFill>
                <a:cs typeface="Arabic Transparent" pitchFamily="2" charset="-78"/>
              </a:rPr>
              <a:t>: </a:t>
            </a:r>
            <a:r>
              <a:rPr lang="ar-SA" sz="3200" b="1" dirty="0" smtClean="0">
                <a:ln w="50800"/>
                <a:solidFill>
                  <a:schemeClr val="bg1">
                    <a:shade val="50000"/>
                  </a:schemeClr>
                </a:solidFill>
                <a:cs typeface="Arabic Transparent" pitchFamily="2" charset="-78"/>
              </a:rPr>
              <a:t>يبين التمثيل الموضح أدناه عدد ساعات نوم بعض الحيوانات فإى اثنين من هذه الحيوانات أكثرها نوما </a:t>
            </a:r>
            <a:r>
              <a:rPr lang="ar-SA" sz="3200" b="1" dirty="0" smtClean="0">
                <a:ln w="50800"/>
                <a:solidFill>
                  <a:schemeClr val="bg1">
                    <a:shade val="50000"/>
                  </a:schemeClr>
                </a:solidFill>
                <a:cs typeface="Arabic Transparent" pitchFamily="2" charset="-78"/>
              </a:rPr>
              <a:t>؟</a:t>
            </a:r>
            <a:endParaRPr lang="ar-SA" sz="3200" b="1" dirty="0" smtClean="0">
              <a:ln w="50800"/>
              <a:solidFill>
                <a:schemeClr val="bg1">
                  <a:shade val="50000"/>
                </a:schemeClr>
              </a:solidFill>
              <a:cs typeface="Arabic Transparent" pitchFamily="2" charset="-78"/>
            </a:endParaRPr>
          </a:p>
          <a:p>
            <a:pPr marL="411480" indent="-342900" algn="just" rtl="1">
              <a:spcBef>
                <a:spcPts val="700"/>
              </a:spcBef>
              <a:buClr>
                <a:schemeClr val="tx2"/>
              </a:buClr>
              <a:buSzPct val="95000"/>
            </a:pPr>
            <a:endParaRPr lang="ar-SA" sz="2800" b="1" dirty="0" smtClean="0">
              <a:ln w="50800"/>
              <a:solidFill>
                <a:schemeClr val="bg1">
                  <a:shade val="50000"/>
                </a:schemeClr>
              </a:solidFill>
              <a:cs typeface="Arabic Transparent" pitchFamily="2" charset="-78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7467600" y="381000"/>
            <a:ext cx="1447800" cy="70713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36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مثال :</a:t>
            </a:r>
            <a:endParaRPr kumimoji="0" lang="ar-EG" sz="36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467600" y="2286000"/>
            <a:ext cx="1447800" cy="70713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36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الحل </a:t>
            </a:r>
            <a:endParaRPr kumimoji="0" lang="ar-EG" sz="36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762000" y="3124200"/>
            <a:ext cx="6705600" cy="2057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411480" indent="-342900" algn="just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4000" b="1" dirty="0" smtClean="0">
                <a:ln w="50800"/>
                <a:solidFill>
                  <a:schemeClr val="bg1">
                    <a:shade val="50000"/>
                  </a:schemeClr>
                </a:solidFill>
                <a:cs typeface="Arabic Transparent" pitchFamily="2" charset="-78"/>
              </a:rPr>
              <a:t> : فى </a:t>
            </a:r>
            <a:r>
              <a:rPr lang="ar-SA" sz="4000" b="1" dirty="0" smtClean="0">
                <a:ln w="50800"/>
                <a:solidFill>
                  <a:schemeClr val="bg1">
                    <a:shade val="50000"/>
                  </a:schemeClr>
                </a:solidFill>
                <a:cs typeface="Arabic Transparent" pitchFamily="2" charset="-78"/>
              </a:rPr>
              <a:t>التمثيل بالأعمدة الأفقية تمتد الأعمدة من اليسار الى اليمين أو من اليمين الى اليسار .</a:t>
            </a:r>
            <a:endParaRPr lang="ar-SA" sz="4000" b="1" dirty="0" smtClean="0">
              <a:ln w="50800"/>
              <a:solidFill>
                <a:schemeClr val="bg1">
                  <a:shade val="50000"/>
                </a:schemeClr>
              </a:solidFill>
              <a:cs typeface="Arabic Transparent" pitchFamily="2" charset="-78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6" grpId="0" animBg="1"/>
      <p:bldP spid="7" grpId="0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609600" y="3657600"/>
            <a:ext cx="8077200" cy="25908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411480" indent="-342900" algn="just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4000" b="1" dirty="0" smtClean="0">
                <a:ln w="50800"/>
                <a:solidFill>
                  <a:schemeClr val="bg1">
                    <a:shade val="50000"/>
                  </a:schemeClr>
                </a:solidFill>
                <a:cs typeface="Arabic Transparent" pitchFamily="2" charset="-78"/>
              </a:rPr>
              <a:t>  يظهر </a:t>
            </a:r>
            <a:r>
              <a:rPr lang="ar-SA" sz="4000" b="1" dirty="0" smtClean="0">
                <a:ln w="50800"/>
                <a:solidFill>
                  <a:schemeClr val="bg1">
                    <a:shade val="50000"/>
                  </a:schemeClr>
                </a:solidFill>
                <a:cs typeface="Arabic Transparent" pitchFamily="2" charset="-78"/>
              </a:rPr>
              <a:t>من اللوحة أن العمودين الممثلين لعدد ساعات نوم الكوالا والكسلان هما الأطوال لذلك فالكوالا والكسلان ينامان أكثر من غيرهما .</a:t>
            </a:r>
            <a:endParaRPr lang="ar-SA" sz="4000" b="1" dirty="0" smtClean="0">
              <a:ln w="50800"/>
              <a:solidFill>
                <a:schemeClr val="bg1">
                  <a:shade val="50000"/>
                </a:schemeClr>
              </a:solidFill>
              <a:cs typeface="Arabic Transparent" pitchFamily="2" charset="-78"/>
            </a:endParaRP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52600" y="228600"/>
            <a:ext cx="5105400" cy="320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914400" y="533400"/>
            <a:ext cx="7467600" cy="5486400"/>
          </a:xfrm>
          <a:prstGeom prst="rect">
            <a:avLst/>
          </a:prstGeom>
          <a:scene3d>
            <a:camera prst="isometricOffAxis2Right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  <a:scene3d>
              <a:camera prst="isometricOffAxis2Righ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287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abic Transparent" pitchFamily="2" charset="-78"/>
              </a:rPr>
              <a:t>أتاكد</a:t>
            </a:r>
            <a:endParaRPr lang="ar-SA" sz="287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Arabic Transparent" pitchFamily="2" charset="-78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8200" y="228600"/>
            <a:ext cx="4010025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9" name="Chart 8"/>
          <p:cNvGraphicFramePr/>
          <p:nvPr/>
        </p:nvGraphicFramePr>
        <p:xfrm>
          <a:off x="838200" y="1447800"/>
          <a:ext cx="6400800" cy="482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3000" y="304800"/>
            <a:ext cx="6858000" cy="6158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/>
          <p:nvPr/>
        </p:nvGraphicFramePr>
        <p:xfrm>
          <a:off x="304800" y="381000"/>
          <a:ext cx="8305800" cy="609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914400"/>
            <a:ext cx="7772400" cy="3505200"/>
          </a:xfrm>
          <a:ln w="34925"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1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ngsana New" pitchFamily="18" charset="-34"/>
                <a:cs typeface="Simplified Arabic" pitchFamily="2" charset="-78"/>
              </a:rPr>
              <a:t>التهيئة </a:t>
            </a:r>
            <a:endParaRPr lang="ar-EG" sz="16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ngsana New" pitchFamily="18" charset="-34"/>
              <a:cs typeface="Simplified Arabic" pitchFamily="2" charset="-78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90600" y="762000"/>
            <a:ext cx="763905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143000" y="2362200"/>
            <a:ext cx="3352800" cy="5334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8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Arabic Transparent" pitchFamily="2" charset="-78"/>
              </a:rPr>
              <a:t>حيوان المدرع</a:t>
            </a:r>
            <a:endParaRPr kumimoji="0" lang="ar-EG" sz="36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Arabic Transparent" pitchFamily="2" charset="-78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133600" y="4267200"/>
            <a:ext cx="4419600" cy="7620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4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Arabic Transparent" pitchFamily="2" charset="-78"/>
              </a:rPr>
              <a:t>حيوان الأيوسوم</a:t>
            </a:r>
            <a:endParaRPr kumimoji="0" lang="ar-EG" sz="54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Arabic Transparent" pitchFamily="2" charset="-78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3000" y="457200"/>
            <a:ext cx="7381875" cy="5846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/>
        </p:nvGraphicFramePr>
        <p:xfrm>
          <a:off x="457200" y="304800"/>
          <a:ext cx="8305800" cy="6172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" y="304800"/>
            <a:ext cx="8077200" cy="615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/>
        </p:nvGraphicFramePr>
        <p:xfrm>
          <a:off x="381000" y="228600"/>
          <a:ext cx="8458200" cy="6324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1000" y="304800"/>
            <a:ext cx="847725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4953000" y="1676400"/>
            <a:ext cx="1981200" cy="5334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8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Arabic Transparent" pitchFamily="2" charset="-78"/>
              </a:rPr>
              <a:t>9دول مجاورة</a:t>
            </a:r>
            <a:endParaRPr kumimoji="0" lang="ar-EG" sz="36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Arabic Transparent" pitchFamily="2" charset="-78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0" y="2895600"/>
            <a:ext cx="609600" cy="5334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8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Arabic Transparent" pitchFamily="2" charset="-78"/>
              </a:rPr>
              <a:t>3</a:t>
            </a:r>
            <a:endParaRPr kumimoji="0" lang="ar-EG" sz="36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Arabic Transparent" pitchFamily="2" charset="-78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876800" y="4038600"/>
            <a:ext cx="1981200" cy="5334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8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Arabic Transparent" pitchFamily="2" charset="-78"/>
              </a:rPr>
              <a:t>السودان واليمن</a:t>
            </a:r>
            <a:endParaRPr kumimoji="0" lang="ar-EG" sz="36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Arabic Transparent" pitchFamily="2" charset="-78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105400" y="5334000"/>
            <a:ext cx="1752600" cy="4572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8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Arabic Transparent" pitchFamily="2" charset="-78"/>
              </a:rPr>
              <a:t>عمان </a:t>
            </a:r>
            <a:endParaRPr kumimoji="0" lang="ar-EG" sz="36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Arabic Transparent" pitchFamily="2" charset="-78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0" y="512064"/>
            <a:ext cx="4114800" cy="177393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11500" b="1" i="0" u="none" strike="noStrike" kern="1200" cap="none" spc="0" normalizeH="0" baseline="0" noProof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10-5</a:t>
            </a:r>
            <a:endParaRPr kumimoji="0" lang="ar-EG" sz="11500" b="1" i="0" u="none" strike="noStrike" kern="1200" cap="none" spc="0" normalizeH="0" baseline="0" noProof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838200" y="3124200"/>
            <a:ext cx="7696200" cy="12192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  <a:defRPr/>
            </a:pPr>
            <a:r>
              <a:rPr lang="ar-SA" sz="8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Andalus" pitchFamily="2" charset="-78"/>
              </a:rPr>
              <a:t>تفسير التمثيل بالأعمدة 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981200" y="1295400"/>
            <a:ext cx="5181600" cy="1219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6600" b="1" i="0" u="none" strike="noStrike" kern="1200" normalizeH="0" baseline="0" noProof="0" dirty="0" smtClean="0">
                <a:ln w="50800"/>
                <a:solidFill>
                  <a:schemeClr val="bg1">
                    <a:shade val="50000"/>
                  </a:schemeClr>
                </a:solidFill>
                <a:uLnTx/>
                <a:uFillTx/>
                <a:latin typeface="Arial" pitchFamily="34" charset="0"/>
                <a:cs typeface="Arial" pitchFamily="34" charset="0"/>
              </a:rPr>
              <a:t>فكرة الدرس </a:t>
            </a:r>
            <a:endParaRPr kumimoji="0" lang="ar-EG" sz="6600" b="1" i="0" u="none" strike="noStrike" kern="1200" normalizeH="0" baseline="0" noProof="0" dirty="0">
              <a:ln w="50800"/>
              <a:solidFill>
                <a:schemeClr val="bg1">
                  <a:shade val="50000"/>
                </a:schemeClr>
              </a:solidFill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990600" y="3505200"/>
            <a:ext cx="7010400" cy="19812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abic Transparent" pitchFamily="2" charset="-78"/>
              </a:rPr>
              <a:t>أفسر البيانات الممثلة بالأعمدة </a:t>
            </a:r>
            <a:endParaRPr lang="ar-SA" sz="6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Arabic Transparent" pitchFamily="2" charset="-78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>
          <a:xfrm>
            <a:off x="914400" y="1447800"/>
            <a:ext cx="7848600" cy="228600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marL="411480" lvl="0" indent="-342900" algn="just" rtl="1">
              <a:spcBef>
                <a:spcPts val="700"/>
              </a:spcBef>
              <a:buClr>
                <a:schemeClr val="tx2"/>
              </a:buClr>
              <a:buSzPct val="95000"/>
              <a:defRPr/>
            </a:pPr>
            <a:r>
              <a:rPr lang="ar-SA" sz="4400" b="1" dirty="0" smtClean="0">
                <a:ln/>
                <a:solidFill>
                  <a:schemeClr val="accent3"/>
                </a:solidFill>
                <a:cs typeface="Arabic Transparent" pitchFamily="2" charset="-78"/>
              </a:rPr>
              <a:t>: جمعت مريم بيانات عن النشاطات المفضلة للطالبات فى عطلة نهاية الاسبوع ثم مثلتها بالأعمدة .</a:t>
            </a:r>
            <a:endParaRPr lang="ar-SA" sz="4400" b="1" dirty="0" smtClean="0">
              <a:ln/>
              <a:solidFill>
                <a:schemeClr val="accent3"/>
              </a:solidFill>
              <a:cs typeface="Arabic Transparent" pitchFamily="2" charset="-78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629400" y="609600"/>
            <a:ext cx="2133600" cy="7620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0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أستعد</a:t>
            </a:r>
            <a:endParaRPr kumimoji="0" lang="ar-EG" sz="4000" b="1" i="0" u="none" strike="noStrike" kern="1200" cap="none" spc="-100" normalizeH="0" baseline="0" noProof="0" dirty="0">
              <a:ln>
                <a:noFill/>
              </a:ln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14400" y="3810000"/>
            <a:ext cx="3962400" cy="2898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76400"/>
            <a:ext cx="7772400" cy="2057400"/>
          </a:xfrm>
          <a:solidFill>
            <a:srgbClr val="00B050"/>
          </a:solidFill>
        </p:spPr>
        <p:txBody>
          <a:bodyPr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just">
              <a:buNone/>
            </a:pPr>
            <a:r>
              <a:rPr lang="ar-SA" sz="40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: </a:t>
            </a:r>
            <a:r>
              <a:rPr lang="ar-SA" sz="40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لقد تعلمت كيف أفسر البيانات الممثلة بالرموز ويمكننى أن افسر البيانات الممثلة بالأعمدة . </a:t>
            </a:r>
            <a:endParaRPr lang="ar-SA" sz="4000" b="1" dirty="0" smtClean="0">
              <a:ln w="50800"/>
              <a:solidFill>
                <a:schemeClr val="bg1">
                  <a:shade val="50000"/>
                </a:schemeClr>
              </a:solidFill>
              <a:cs typeface="Simplified Arabic" pitchFamily="2" charset="-78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4800" y="304800"/>
            <a:ext cx="8572500" cy="6324600"/>
          </a:xfrm>
          <a:prstGeom prst="roundRect">
            <a:avLst>
              <a:gd name="adj" fmla="val 16667"/>
            </a:avLst>
          </a:prstGeom>
          <a:ln>
            <a:solidFill>
              <a:srgbClr val="FFFF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0" name="Rounded Rectangle 9"/>
          <p:cNvSpPr/>
          <p:nvPr/>
        </p:nvSpPr>
        <p:spPr>
          <a:xfrm>
            <a:off x="4800600" y="2209800"/>
            <a:ext cx="2362200" cy="381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2×6= 12 طالبا </a:t>
            </a:r>
            <a:endParaRPr lang="ar-EG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4343400" y="3810000"/>
            <a:ext cx="2362200" cy="3810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10-6= 4 طلاب</a:t>
            </a:r>
            <a:endParaRPr lang="ar-EG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5029200" y="4572000"/>
            <a:ext cx="1905000" cy="3810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الشتاء</a:t>
            </a:r>
            <a:endParaRPr lang="ar-EG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4572000" y="5486400"/>
            <a:ext cx="2362200" cy="3810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2×17= 34طالبا </a:t>
            </a:r>
            <a:endParaRPr lang="ar-EG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62800" y="304800"/>
            <a:ext cx="1676400" cy="762000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مثال</a:t>
            </a:r>
            <a:endParaRPr lang="ar-EG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381000"/>
            <a:ext cx="6019800" cy="149304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85000" lnSpcReduction="1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just">
              <a:buNone/>
            </a:pPr>
            <a:r>
              <a:rPr lang="ar-SA" sz="4000" b="1" dirty="0" smtClean="0">
                <a:ln w="50800"/>
                <a:solidFill>
                  <a:srgbClr val="FF0000"/>
                </a:solidFill>
                <a:cs typeface="Simplified Arabic" pitchFamily="2" charset="-78"/>
              </a:rPr>
              <a:t> : </a:t>
            </a:r>
            <a:r>
              <a:rPr lang="ar-SA" sz="40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كم يزيد عدد الطالبات اللواتى يفضلن القراءة فى نهاية الأسبوع على عدد الطالبات اللواتى يفضلن التنزه ؟</a:t>
            </a:r>
            <a:endParaRPr lang="en-US" sz="4000" b="1" dirty="0" smtClean="0">
              <a:ln w="50800"/>
              <a:solidFill>
                <a:schemeClr val="bg1">
                  <a:shade val="50000"/>
                </a:schemeClr>
              </a:solidFill>
              <a:cs typeface="Simplified Arabic" pitchFamily="2" charset="-78"/>
            </a:endParaRPr>
          </a:p>
          <a:p>
            <a:pPr>
              <a:buNone/>
            </a:pPr>
            <a:endParaRPr lang="ar-EG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239000" y="2286000"/>
            <a:ext cx="1676400" cy="7620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0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الحل</a:t>
            </a:r>
            <a:endParaRPr kumimoji="0" lang="ar-EG" sz="4000" b="1" i="0" u="none" strike="noStrike" kern="1200" cap="none" spc="-100" normalizeH="0" baseline="0" noProof="0" dirty="0">
              <a:ln>
                <a:noFill/>
              </a:ln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990600" y="5410200"/>
            <a:ext cx="7543800" cy="11430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rtl="1"/>
            <a:r>
              <a:rPr lang="ar-SA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إذن يزيد عدد الطالبات اللواتى يفضلن القراءة فى نهاية الأسبوع على عدد الطالبات اللواتى يفضلن التنزه بـ4طالبات .</a:t>
            </a:r>
            <a:endParaRPr kumimoji="0" lang="ar-EG" sz="2400" b="1" i="0" u="none" strike="noStrike" kern="1200" cap="none" spc="0" normalizeH="0" baseline="0" noProof="0" dirty="0">
              <a:ln w="50800"/>
              <a:solidFill>
                <a:schemeClr val="bg1">
                  <a:shade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90600" y="2286000"/>
            <a:ext cx="6118225" cy="2987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0" dur="1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5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  <p:bldP spid="6" grpId="0" animBg="1"/>
      <p:bldP spid="9" grpId="0" animBg="1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304800"/>
            <a:ext cx="86106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shreg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914400" y="533400"/>
            <a:ext cx="7467600" cy="5486400"/>
          </a:xfrm>
          <a:prstGeom prst="rect">
            <a:avLst/>
          </a:prstGeom>
          <a:scene3d>
            <a:camera prst="isometricOffAxis2Right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  <a:scene3d>
              <a:camera prst="isometricOffAxis2Righ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287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abic Transparent" pitchFamily="2" charset="-78"/>
              </a:rPr>
              <a:t>تأكد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600" y="381001"/>
            <a:ext cx="8639175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3276600" y="2324100"/>
            <a:ext cx="1771650" cy="48669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32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يزيد بخمسة </a:t>
            </a:r>
            <a:endParaRPr kumimoji="0" lang="ar-EG" sz="40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/>
        </p:nvGraphicFramePr>
        <p:xfrm>
          <a:off x="381000" y="457200"/>
          <a:ext cx="8382000" cy="5715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" y="533400"/>
            <a:ext cx="84201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762000" y="3200400"/>
            <a:ext cx="7848600" cy="11430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32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يظهر 5 أعمدة حيث أن كل عمود يمثل الوقت التى يقضيه كل شخص  </a:t>
            </a:r>
            <a:endParaRPr kumimoji="0" lang="ar-EG" sz="40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600" y="381000"/>
            <a:ext cx="8658225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4038600" y="2362200"/>
            <a:ext cx="3219450" cy="48669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32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الدفاتر وأقلام الألوان</a:t>
            </a:r>
            <a:r>
              <a:rPr kumimoji="0" lang="ar-SA" sz="3200" b="1" i="0" u="none" strike="noStrike" kern="1200" cap="none" spc="-10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endParaRPr kumimoji="0" lang="ar-EG" sz="40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038600" y="3200400"/>
            <a:ext cx="1771650" cy="486696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32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10 دفاتر </a:t>
            </a:r>
            <a:endParaRPr kumimoji="0" lang="ar-EG" sz="40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038600" y="4724400"/>
            <a:ext cx="1771650" cy="48669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32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20-5= 15 </a:t>
            </a:r>
            <a:endParaRPr kumimoji="0" lang="ar-EG" sz="40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0" y="512064"/>
            <a:ext cx="4114800" cy="177393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11500" b="1" i="0" u="none" strike="noStrike" kern="1200" cap="none" spc="0" normalizeH="0" baseline="0" noProof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10-6</a:t>
            </a:r>
            <a:endParaRPr kumimoji="0" lang="ar-EG" sz="11500" b="1" i="0" u="none" strike="noStrike" kern="1200" cap="none" spc="0" normalizeH="0" baseline="0" noProof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838200" y="3124200"/>
            <a:ext cx="7696200" cy="19050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  <a:defRPr/>
            </a:pPr>
            <a:r>
              <a:rPr lang="ar-SA" sz="13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Andalus" pitchFamily="2" charset="-78"/>
              </a:rPr>
              <a:t>الإحتمال</a:t>
            </a:r>
            <a:endParaRPr lang="ar-SA" sz="138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Andalus" pitchFamily="2" charset="-78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981200" y="1295400"/>
            <a:ext cx="5181600" cy="1219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6600" b="1" i="0" u="none" strike="noStrike" kern="1200" normalizeH="0" baseline="0" noProof="0" dirty="0" smtClean="0">
                <a:ln w="50800"/>
                <a:solidFill>
                  <a:schemeClr val="bg1">
                    <a:shade val="50000"/>
                  </a:schemeClr>
                </a:solidFill>
                <a:uLnTx/>
                <a:uFillTx/>
                <a:latin typeface="Arial" pitchFamily="34" charset="0"/>
                <a:cs typeface="Arial" pitchFamily="34" charset="0"/>
              </a:rPr>
              <a:t>فكرة الدرس </a:t>
            </a:r>
            <a:endParaRPr kumimoji="0" lang="ar-EG" sz="6600" b="1" i="0" u="none" strike="noStrike" kern="1200" normalizeH="0" baseline="0" noProof="0" dirty="0">
              <a:ln w="50800"/>
              <a:solidFill>
                <a:schemeClr val="bg1">
                  <a:shade val="50000"/>
                </a:schemeClr>
              </a:solidFill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990600" y="3505200"/>
            <a:ext cx="7010400" cy="28194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abic Transparent" pitchFamily="2" charset="-78"/>
              </a:rPr>
              <a:t>أحدد إذا كانت الحوادث أكيدة أو أكثر احتمالا أو اقل احتمالا أو مستحيلة   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981200" y="1295400"/>
            <a:ext cx="5181600" cy="1219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6600" b="1" i="0" u="none" strike="noStrike" kern="1200" normalizeH="0" baseline="0" noProof="0" dirty="0" smtClean="0">
                <a:ln w="50800"/>
                <a:solidFill>
                  <a:schemeClr val="bg1">
                    <a:shade val="50000"/>
                  </a:schemeClr>
                </a:solidFill>
                <a:uLnTx/>
                <a:uFillTx/>
                <a:latin typeface="Arial" pitchFamily="34" charset="0"/>
                <a:cs typeface="Arial" pitchFamily="34" charset="0"/>
              </a:rPr>
              <a:t>المفردات</a:t>
            </a:r>
            <a:endParaRPr kumimoji="0" lang="ar-EG" sz="6600" b="1" i="0" u="none" strike="noStrike" kern="1200" normalizeH="0" baseline="0" noProof="0" dirty="0">
              <a:ln w="50800"/>
              <a:solidFill>
                <a:schemeClr val="bg1">
                  <a:shade val="50000"/>
                </a:schemeClr>
              </a:solidFill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371600" y="3505200"/>
            <a:ext cx="6629400" cy="23622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1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abic Transparent" pitchFamily="2" charset="-78"/>
              </a:rPr>
              <a:t>الإحتمال</a:t>
            </a:r>
            <a:endParaRPr lang="ar-SA" sz="166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Arabic Transparent" pitchFamily="2" charset="-78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4800" y="171450"/>
            <a:ext cx="8648700" cy="6509542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1" name="Rounded Rectangle 10"/>
          <p:cNvSpPr/>
          <p:nvPr/>
        </p:nvSpPr>
        <p:spPr>
          <a:xfrm>
            <a:off x="7543800" y="2286000"/>
            <a:ext cx="685800" cy="3810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16</a:t>
            </a:r>
            <a:endParaRPr lang="ar-EG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4191000" y="2286000"/>
            <a:ext cx="685800" cy="381000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</a:t>
            </a:r>
            <a:endParaRPr lang="ar-EG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762000" y="2286000"/>
            <a:ext cx="685800" cy="3810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22</a:t>
            </a:r>
            <a:endParaRPr lang="ar-EG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6781800" y="5715000"/>
            <a:ext cx="1371600" cy="609600"/>
          </a:xfrm>
          <a:prstGeom prst="roundRect">
            <a:avLst/>
          </a:prstGeom>
          <a:solidFill>
            <a:srgbClr val="FF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الأحمر</a:t>
            </a:r>
            <a:endParaRPr lang="ar-EG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4038600" y="5791200"/>
            <a:ext cx="1371600" cy="60960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الازرق</a:t>
            </a:r>
            <a:endParaRPr lang="ar-EG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1066800" y="5715000"/>
            <a:ext cx="1371600" cy="609600"/>
          </a:xfrm>
          <a:prstGeom prst="roundRect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الأخضر</a:t>
            </a:r>
            <a:endParaRPr lang="ar-EG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>
          <a:xfrm>
            <a:off x="914400" y="1600200"/>
            <a:ext cx="7848600" cy="251460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marL="411480" lvl="0" indent="-342900" algn="just" rtl="1">
              <a:spcBef>
                <a:spcPts val="700"/>
              </a:spcBef>
              <a:buClr>
                <a:schemeClr val="tx2"/>
              </a:buClr>
              <a:buSzPct val="95000"/>
              <a:defRPr/>
            </a:pPr>
            <a:r>
              <a:rPr lang="ar-SA" sz="4000" b="1" dirty="0" smtClean="0">
                <a:ln/>
                <a:solidFill>
                  <a:schemeClr val="accent3"/>
                </a:solidFill>
                <a:cs typeface="Arabic Transparent" pitchFamily="2" charset="-78"/>
              </a:rPr>
              <a:t>: </a:t>
            </a:r>
            <a:r>
              <a:rPr lang="ar-SA" sz="4000" b="1" dirty="0" smtClean="0">
                <a:ln/>
                <a:solidFill>
                  <a:schemeClr val="accent3"/>
                </a:solidFill>
                <a:cs typeface="Arabic Transparent" pitchFamily="2" charset="-78"/>
              </a:rPr>
              <a:t>فى الكيس 8 كرات واحدة منها زرقاء والبقية حمراء . إذا سحب راشد كرة من غير أن ينظر فى الكيس . فما احتمال أن تكون هذه الكرة زرقاء ؟</a:t>
            </a:r>
            <a:endParaRPr lang="ar-SA" sz="4000" b="1" dirty="0" smtClean="0">
              <a:ln/>
              <a:solidFill>
                <a:schemeClr val="accent3"/>
              </a:solidFill>
              <a:cs typeface="Arabic Transparent" pitchFamily="2" charset="-78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629400" y="609600"/>
            <a:ext cx="2133600" cy="7620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0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أستعد</a:t>
            </a:r>
            <a:endParaRPr kumimoji="0" lang="ar-EG" sz="4000" b="1" i="0" u="none" strike="noStrike" kern="1200" cap="none" spc="-100" normalizeH="0" baseline="0" noProof="0" dirty="0">
              <a:ln>
                <a:noFill/>
              </a:ln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3011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14400" y="4267200"/>
            <a:ext cx="3886200" cy="2329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4301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914400" y="1600200"/>
            <a:ext cx="7848600" cy="358140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marL="411480" lvl="0" indent="-342900" algn="just" rtl="1">
              <a:spcBef>
                <a:spcPts val="700"/>
              </a:spcBef>
              <a:buClr>
                <a:schemeClr val="tx2"/>
              </a:buClr>
              <a:buSzPct val="95000"/>
              <a:defRPr/>
            </a:pPr>
            <a:r>
              <a:rPr lang="ar-SA" sz="6000" b="1" dirty="0" smtClean="0">
                <a:ln/>
                <a:solidFill>
                  <a:schemeClr val="accent3"/>
                </a:solidFill>
                <a:cs typeface="Arabic Transparent" pitchFamily="2" charset="-78"/>
              </a:rPr>
              <a:t>: يمكننى أن استعمل الكلمات لوصف الاحتمال . والاحتمال يعبر عن إمكانية وقوع حدث ما . 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" y="609599"/>
            <a:ext cx="8267700" cy="5562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533400"/>
            <a:ext cx="859155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62800" y="304800"/>
            <a:ext cx="1676400" cy="762000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مثال</a:t>
            </a:r>
            <a:endParaRPr lang="ar-EG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381000"/>
            <a:ext cx="6019800" cy="12954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77500" lnSpcReduction="2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just">
              <a:buNone/>
            </a:pPr>
            <a:r>
              <a:rPr lang="ar-SA" sz="4000" b="1" dirty="0" smtClean="0">
                <a:ln w="50800"/>
                <a:solidFill>
                  <a:srgbClr val="FF0000"/>
                </a:solidFill>
                <a:cs typeface="Simplified Arabic" pitchFamily="2" charset="-78"/>
              </a:rPr>
              <a:t>: أدار </a:t>
            </a:r>
            <a:r>
              <a:rPr lang="ar-SA" sz="4000" b="1" dirty="0" smtClean="0">
                <a:ln w="50800"/>
                <a:solidFill>
                  <a:srgbClr val="FF0000"/>
                </a:solidFill>
                <a:cs typeface="Simplified Arabic" pitchFamily="2" charset="-78"/>
              </a:rPr>
              <a:t>سامى القرص الدوار . فما إمكانية أن يقف مؤشر القرص عند عدد أكبر من أو يساوى العدد 3؟</a:t>
            </a:r>
            <a:endParaRPr lang="ar-EG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162800" y="2514600"/>
            <a:ext cx="1676400" cy="7620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0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الحل</a:t>
            </a:r>
            <a:endParaRPr kumimoji="0" lang="ar-EG" sz="4000" b="1" i="0" u="none" strike="noStrike" kern="1200" cap="none" spc="-100" normalizeH="0" baseline="0" noProof="0" dirty="0">
              <a:ln>
                <a:noFill/>
              </a:ln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990600" y="3962400"/>
            <a:ext cx="7162800" cy="20574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just" rtl="1"/>
            <a:r>
              <a:rPr lang="ar-SA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بما ان الأعداد 4 ، 6 ، 9 ، 12 كلها أكبر من العدد 3 فإنه من المؤكد أن مؤشر القرص سيقف عند عدد أكبر من العدد 3.</a:t>
            </a:r>
            <a:endParaRPr kumimoji="0" lang="ar-EG" sz="3000" b="1" i="0" u="none" strike="noStrike" kern="1200" cap="none" spc="0" normalizeH="0" baseline="0" noProof="0" dirty="0">
              <a:ln w="50800"/>
              <a:solidFill>
                <a:schemeClr val="bg1">
                  <a:shade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667000" y="1752600"/>
            <a:ext cx="2543175" cy="2045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5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  <p:bldP spid="6" grpId="0" animBg="1"/>
      <p:bldP spid="7" grpId="0" animBg="1"/>
    </p:bld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914400" y="533400"/>
            <a:ext cx="7467600" cy="5486400"/>
          </a:xfrm>
          <a:prstGeom prst="rect">
            <a:avLst/>
          </a:prstGeom>
          <a:scene3d>
            <a:camera prst="isometricOffAxis2Right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  <a:scene3d>
              <a:camera prst="isometricOffAxis2Righ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287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abic Transparent" pitchFamily="2" charset="-78"/>
              </a:rPr>
              <a:t>تأكد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1000" y="533399"/>
            <a:ext cx="8486775" cy="5638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6477000" y="2895600"/>
            <a:ext cx="1524000" cy="4572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8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Arabic Transparent" pitchFamily="2" charset="-78"/>
              </a:rPr>
              <a:t>أقل احتمالا</a:t>
            </a:r>
            <a:endParaRPr kumimoji="0" lang="ar-EG" sz="28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Arabic Transparent" pitchFamily="2" charset="-78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3962400" y="3276600"/>
            <a:ext cx="1524000" cy="4572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8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Arabic Transparent" pitchFamily="2" charset="-78"/>
              </a:rPr>
              <a:t>مستحيل</a:t>
            </a:r>
            <a:endParaRPr kumimoji="0" lang="ar-EG" sz="28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Arabic Transparent" pitchFamily="2" charset="-78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7010400" y="4800600"/>
            <a:ext cx="1524000" cy="4572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8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Arabic Transparent" pitchFamily="2" charset="-78"/>
              </a:rPr>
              <a:t>أكثر احتمالا</a:t>
            </a:r>
            <a:endParaRPr kumimoji="0" lang="ar-EG" sz="28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Arabic Transparent" pitchFamily="2" charset="-78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4419600" y="4876800"/>
            <a:ext cx="1524000" cy="4572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8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Arabic Transparent" pitchFamily="2" charset="-78"/>
              </a:rPr>
              <a:t>أكيد</a:t>
            </a:r>
            <a:endParaRPr kumimoji="0" lang="ar-EG" sz="28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Arabic Transparent" pitchFamily="2" charset="-78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1" grpId="0" animBg="1"/>
      <p:bldP spid="12" grpId="0" animBg="1"/>
    </p:bld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76400" y="381000"/>
            <a:ext cx="7134225" cy="3062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3886200" y="5181600"/>
            <a:ext cx="4267200" cy="9144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4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مستحيل</a:t>
            </a:r>
            <a:endParaRPr kumimoji="0" lang="ar-EG" sz="28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Down Arrow 3"/>
          <p:cNvSpPr/>
          <p:nvPr/>
        </p:nvSpPr>
        <p:spPr>
          <a:xfrm>
            <a:off x="4495800" y="3657600"/>
            <a:ext cx="3124200" cy="1295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000" b="1" dirty="0" smtClean="0">
                <a:solidFill>
                  <a:schemeClr val="bg1"/>
                </a:solidFill>
              </a:rPr>
              <a:t>الحل</a:t>
            </a:r>
            <a:endParaRPr lang="ar-EG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600" y="228600"/>
            <a:ext cx="86868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6477000" y="4724400"/>
            <a:ext cx="990600" cy="3810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4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Arabic Transparent" pitchFamily="2" charset="-78"/>
              </a:rPr>
              <a:t>مستحيل</a:t>
            </a:r>
            <a:endParaRPr kumimoji="0" lang="ar-EG" sz="28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Arabic Transparent" pitchFamily="2" charset="-78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419600" y="4726860"/>
            <a:ext cx="990600" cy="3810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0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Arabic Transparent" pitchFamily="2" charset="-78"/>
              </a:rPr>
              <a:t>أقل احتمالا</a:t>
            </a:r>
            <a:endParaRPr kumimoji="0" lang="ar-EG" sz="24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Arabic Transparent" pitchFamily="2" charset="-78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477000" y="5562600"/>
            <a:ext cx="990600" cy="3810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4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Arabic Transparent" pitchFamily="2" charset="-78"/>
              </a:rPr>
              <a:t>مستحيل</a:t>
            </a:r>
            <a:endParaRPr kumimoji="0" lang="ar-EG" sz="28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Arabic Transparent" pitchFamily="2" charset="-78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979608" y="5486400"/>
            <a:ext cx="762000" cy="3810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4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Arabic Transparent" pitchFamily="2" charset="-78"/>
              </a:rPr>
              <a:t>مؤكد</a:t>
            </a:r>
            <a:endParaRPr kumimoji="0" lang="ar-EG" sz="28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Arabic Transparent" pitchFamily="2" charset="-78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752600" y="4724400"/>
            <a:ext cx="990600" cy="3810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0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Arabic Transparent" pitchFamily="2" charset="-78"/>
              </a:rPr>
              <a:t>أقل احتمالا</a:t>
            </a:r>
            <a:endParaRPr kumimoji="0" lang="ar-EG" sz="24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Arabic Transparent" pitchFamily="2" charset="-78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4419600"/>
            <a:ext cx="838200" cy="7620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4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Arabic Transparent" pitchFamily="2" charset="-78"/>
              </a:rPr>
              <a:t>أكثر احتمالا</a:t>
            </a:r>
            <a:endParaRPr kumimoji="0" lang="ar-EG" sz="28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Arabic Transparent" pitchFamily="2" charset="-78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860756" y="5515896"/>
            <a:ext cx="838200" cy="3810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0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Arabic Transparent" pitchFamily="2" charset="-78"/>
              </a:rPr>
              <a:t>مستحيل</a:t>
            </a:r>
            <a:endParaRPr kumimoji="0" lang="ar-EG" sz="28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Arabic Transparent" pitchFamily="2" charset="-78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73752" y="5515908"/>
            <a:ext cx="762000" cy="3810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0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Arabic Transparent" pitchFamily="2" charset="-78"/>
              </a:rPr>
              <a:t>مستحيل</a:t>
            </a:r>
            <a:endParaRPr kumimoji="0" lang="ar-EG" sz="28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Arabic Transparent" pitchFamily="2" charset="-78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7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600" y="152400"/>
            <a:ext cx="8686800" cy="6477000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4800600" y="1828800"/>
            <a:ext cx="3962400" cy="8382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4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Arabic Transparent" pitchFamily="2" charset="-78"/>
              </a:rPr>
              <a:t>كيس كرات به 10كرات 5 منها صفراء و3 خضراء و 2 لونها أزرق</a:t>
            </a:r>
            <a:endParaRPr kumimoji="0" lang="ar-EG" sz="28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Arabic Transparent" pitchFamily="2" charset="-78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85800" y="1828800"/>
            <a:ext cx="3276600" cy="4572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4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Arabic Transparent" pitchFamily="2" charset="-78"/>
              </a:rPr>
              <a:t>كيس به خمس كرات حمراء </a:t>
            </a:r>
            <a:endParaRPr kumimoji="0" lang="ar-EG" sz="28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Arabic Transparent" pitchFamily="2" charset="-78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257800" y="5791200"/>
            <a:ext cx="2971800" cy="6096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0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Arabic Transparent" pitchFamily="2" charset="-78"/>
              </a:rPr>
              <a:t>الأكثر احتمالا </a:t>
            </a:r>
            <a:endParaRPr kumimoji="0" lang="ar-EG" sz="44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Arabic Transparent" pitchFamily="2" charset="-78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85800" y="4495800"/>
            <a:ext cx="3200400" cy="6096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4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Arabic Transparent" pitchFamily="2" charset="-78"/>
              </a:rPr>
              <a:t>الأقل احتمالا</a:t>
            </a:r>
            <a:endParaRPr kumimoji="0" lang="ar-EG" sz="48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Arabic Transparent" pitchFamily="2" charset="-78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591</TotalTime>
  <Words>1240</Words>
  <Application>Microsoft Office PowerPoint</Application>
  <PresentationFormat>On-screen Show (4:3)</PresentationFormat>
  <Paragraphs>222</Paragraphs>
  <Slides>99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99</vt:i4>
      </vt:variant>
    </vt:vector>
  </HeadingPairs>
  <TitlesOfParts>
    <vt:vector size="100" baseType="lpstr">
      <vt:lpstr>Metro</vt:lpstr>
      <vt:lpstr>الفصل العاشر</vt:lpstr>
      <vt:lpstr>الفكرة العامة </vt:lpstr>
      <vt:lpstr>Slide 3</vt:lpstr>
      <vt:lpstr>Slide 4</vt:lpstr>
      <vt:lpstr>ماذا أتعلم فى هذا الدرس ؟؟</vt:lpstr>
      <vt:lpstr>Slide 6</vt:lpstr>
      <vt:lpstr>التهيئة </vt:lpstr>
      <vt:lpstr>Slide 8</vt:lpstr>
      <vt:lpstr>Slide 9</vt:lpstr>
      <vt:lpstr>Slide 10</vt:lpstr>
      <vt:lpstr>Slide 11</vt:lpstr>
      <vt:lpstr>Slide 12</vt:lpstr>
      <vt:lpstr>10-1</vt:lpstr>
      <vt:lpstr>Slide 14</vt:lpstr>
      <vt:lpstr>Slide 15</vt:lpstr>
      <vt:lpstr>أستعد </vt:lpstr>
      <vt:lpstr>Slide 17</vt:lpstr>
      <vt:lpstr>أمثل البيانات بالرموز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10-2</vt:lpstr>
      <vt:lpstr>Slide 27</vt:lpstr>
      <vt:lpstr>أستعد 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أفهم</vt:lpstr>
      <vt:lpstr>خطط</vt:lpstr>
      <vt:lpstr>حـل</vt:lpstr>
      <vt:lpstr>Slide 45</vt:lpstr>
      <vt:lpstr>تحقق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أستعد </vt:lpstr>
      <vt:lpstr>Slide 61</vt:lpstr>
      <vt:lpstr>Slide 62</vt:lpstr>
      <vt:lpstr>Slide 63</vt:lpstr>
      <vt:lpstr>Slide 64</vt:lpstr>
      <vt:lpstr>Slide 65</vt:lpstr>
      <vt:lpstr>Slide 66</vt:lpstr>
      <vt:lpstr>Slide 67</vt:lpstr>
      <vt:lpstr>Slide 68</vt:lpstr>
      <vt:lpstr>Slide 69</vt:lpstr>
      <vt:lpstr>Slide 70</vt:lpstr>
      <vt:lpstr>Slide 71</vt:lpstr>
      <vt:lpstr>Slide 72</vt:lpstr>
      <vt:lpstr>Slide 73</vt:lpstr>
      <vt:lpstr>Slide 74</vt:lpstr>
      <vt:lpstr>Slide 75</vt:lpstr>
      <vt:lpstr>Slide 76</vt:lpstr>
      <vt:lpstr>Slide 77</vt:lpstr>
      <vt:lpstr>Slide 78</vt:lpstr>
      <vt:lpstr>Slide 79</vt:lpstr>
      <vt:lpstr>مثال</vt:lpstr>
      <vt:lpstr>Slide 81</vt:lpstr>
      <vt:lpstr>Slide 82</vt:lpstr>
      <vt:lpstr>Slide 83</vt:lpstr>
      <vt:lpstr>Slide 84</vt:lpstr>
      <vt:lpstr>Slide 85</vt:lpstr>
      <vt:lpstr>Slide 86</vt:lpstr>
      <vt:lpstr>Slide 87</vt:lpstr>
      <vt:lpstr>Slide 88</vt:lpstr>
      <vt:lpstr>Slide 89</vt:lpstr>
      <vt:lpstr>Slide 90</vt:lpstr>
      <vt:lpstr>Slide 91</vt:lpstr>
      <vt:lpstr>Slide 92</vt:lpstr>
      <vt:lpstr>Slide 93</vt:lpstr>
      <vt:lpstr>مثال</vt:lpstr>
      <vt:lpstr>Slide 95</vt:lpstr>
      <vt:lpstr>Slide 96</vt:lpstr>
      <vt:lpstr>Slide 97</vt:lpstr>
      <vt:lpstr>Slide 98</vt:lpstr>
      <vt:lpstr>Slide 99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الفصل الأول </dc:title>
  <dc:creator/>
  <cp:lastModifiedBy>ScOrPiOnE</cp:lastModifiedBy>
  <cp:revision>89</cp:revision>
  <dcterms:created xsi:type="dcterms:W3CDTF">2006-08-16T00:00:00Z</dcterms:created>
  <dcterms:modified xsi:type="dcterms:W3CDTF">2011-11-14T18:10:55Z</dcterms:modified>
</cp:coreProperties>
</file>