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0"/>
  </p:notesMasterIdLst>
  <p:sldIdLst>
    <p:sldId id="256" r:id="rId2"/>
    <p:sldId id="257" r:id="rId3"/>
    <p:sldId id="328" r:id="rId4"/>
    <p:sldId id="258" r:id="rId5"/>
    <p:sldId id="259" r:id="rId6"/>
    <p:sldId id="260" r:id="rId7"/>
    <p:sldId id="261" r:id="rId8"/>
    <p:sldId id="262" r:id="rId9"/>
    <p:sldId id="263" r:id="rId10"/>
    <p:sldId id="329" r:id="rId11"/>
    <p:sldId id="402" r:id="rId12"/>
    <p:sldId id="264" r:id="rId13"/>
    <p:sldId id="331" r:id="rId14"/>
    <p:sldId id="403" r:id="rId15"/>
    <p:sldId id="265" r:id="rId16"/>
    <p:sldId id="266" r:id="rId17"/>
    <p:sldId id="268" r:id="rId18"/>
    <p:sldId id="404" r:id="rId19"/>
    <p:sldId id="269" r:id="rId20"/>
    <p:sldId id="405" r:id="rId21"/>
    <p:sldId id="333" r:id="rId22"/>
    <p:sldId id="334" r:id="rId23"/>
    <p:sldId id="406" r:id="rId24"/>
    <p:sldId id="271" r:id="rId25"/>
    <p:sldId id="338" r:id="rId26"/>
    <p:sldId id="339" r:id="rId27"/>
    <p:sldId id="407" r:id="rId28"/>
    <p:sldId id="279" r:id="rId29"/>
    <p:sldId id="408" r:id="rId30"/>
    <p:sldId id="343" r:id="rId31"/>
    <p:sldId id="344" r:id="rId32"/>
    <p:sldId id="409" r:id="rId33"/>
    <p:sldId id="410" r:id="rId34"/>
    <p:sldId id="411" r:id="rId35"/>
    <p:sldId id="412" r:id="rId36"/>
    <p:sldId id="280" r:id="rId37"/>
    <p:sldId id="347" r:id="rId38"/>
    <p:sldId id="413" r:id="rId39"/>
    <p:sldId id="414" r:id="rId40"/>
    <p:sldId id="415" r:id="rId41"/>
    <p:sldId id="416" r:id="rId42"/>
    <p:sldId id="418" r:id="rId43"/>
    <p:sldId id="419" r:id="rId44"/>
    <p:sldId id="420" r:id="rId45"/>
    <p:sldId id="421" r:id="rId46"/>
    <p:sldId id="422" r:id="rId47"/>
    <p:sldId id="281" r:id="rId48"/>
    <p:sldId id="274" r:id="rId49"/>
    <p:sldId id="348" r:id="rId50"/>
    <p:sldId id="349" r:id="rId51"/>
    <p:sldId id="350" r:id="rId52"/>
    <p:sldId id="351" r:id="rId53"/>
    <p:sldId id="275" r:id="rId54"/>
    <p:sldId id="282" r:id="rId55"/>
    <p:sldId id="352" r:id="rId56"/>
    <p:sldId id="353" r:id="rId57"/>
    <p:sldId id="354" r:id="rId58"/>
    <p:sldId id="355" r:id="rId59"/>
    <p:sldId id="286" r:id="rId60"/>
    <p:sldId id="357" r:id="rId61"/>
    <p:sldId id="359" r:id="rId62"/>
    <p:sldId id="361" r:id="rId63"/>
    <p:sldId id="362" r:id="rId64"/>
    <p:sldId id="423" r:id="rId65"/>
    <p:sldId id="364" r:id="rId66"/>
    <p:sldId id="424" r:id="rId67"/>
    <p:sldId id="425" r:id="rId68"/>
    <p:sldId id="426" r:id="rId6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80" autoAdjust="0"/>
  </p:normalViewPr>
  <p:slideViewPr>
    <p:cSldViewPr>
      <p:cViewPr varScale="1">
        <p:scale>
          <a:sx n="65" d="100"/>
          <a:sy n="65" d="100"/>
        </p:scale>
        <p:origin x="-1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139FEC1-DF78-4FF6-A3CE-2F8BC7679399}" type="datetimeFigureOut">
              <a:rPr lang="ar-EG" smtClean="0"/>
              <a:pPr/>
              <a:t>19/12/1432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96E0E3-8774-43E6-9A6B-DC4D9E446598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7" y="1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5" y="4246564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3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1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3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9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6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1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3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5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1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1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3" y="1219200"/>
            <a:ext cx="132763" cy="128467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2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3" y="1371600"/>
            <a:ext cx="132763" cy="128467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9" y="1474763"/>
            <a:ext cx="132763" cy="128467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00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00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00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6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  <p:sndAc>
      <p:stSnd>
        <p:snd r:embed="rId13" name="chimes.wav" builtIn="1"/>
      </p:stSnd>
    </p:sndAc>
  </p:transition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audio" Target="../media/audio4.wav"/><Relationship Id="rId4" Type="http://schemas.openxmlformats.org/officeDocument/2006/relationships/audio" Target="../media/audio6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audio" Target="../media/audio2.wav"/><Relationship Id="rId4" Type="http://schemas.openxmlformats.org/officeDocument/2006/relationships/audio" Target="../media/audio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audio" Target="../media/audio9.wav"/><Relationship Id="rId4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audio" Target="../media/audio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0.wav"/><Relationship Id="rId5" Type="http://schemas.openxmlformats.org/officeDocument/2006/relationships/audio" Target="../media/audio9.wav"/><Relationship Id="rId4" Type="http://schemas.openxmlformats.org/officeDocument/2006/relationships/audio" Target="../media/audio2.wav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image" Target="../media/image17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2.wav"/><Relationship Id="rId5" Type="http://schemas.openxmlformats.org/officeDocument/2006/relationships/audio" Target="../media/audio3.wav"/><Relationship Id="rId4" Type="http://schemas.openxmlformats.org/officeDocument/2006/relationships/audio" Target="../media/audio8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7.wav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8.wav"/><Relationship Id="rId4" Type="http://schemas.openxmlformats.org/officeDocument/2006/relationships/audio" Target="../media/audio9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audio" Target="../media/audio8.wav"/><Relationship Id="rId4" Type="http://schemas.openxmlformats.org/officeDocument/2006/relationships/audio" Target="../media/audio9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audio" Target="../media/audio7.wav"/><Relationship Id="rId4" Type="http://schemas.openxmlformats.org/officeDocument/2006/relationships/audio" Target="../media/audio6.wav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audio" Target="../media/audio8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audio" Target="../media/audio2.wav"/><Relationship Id="rId4" Type="http://schemas.openxmlformats.org/officeDocument/2006/relationships/audio" Target="../media/audio7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audio" Target="../media/audio3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audio" Target="../media/audio3.wav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emf"/><Relationship Id="rId4" Type="http://schemas.openxmlformats.org/officeDocument/2006/relationships/audio" Target="../media/audio13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7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7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audio" Target="../media/audio5.wav"/><Relationship Id="rId4" Type="http://schemas.openxmlformats.org/officeDocument/2006/relationships/audio" Target="../media/audio7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7.wav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audio" Target="../media/audio14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image" Target="../media/image3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14.wav"/><Relationship Id="rId4" Type="http://schemas.openxmlformats.org/officeDocument/2006/relationships/audio" Target="../media/audio2.wav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emf"/><Relationship Id="rId5" Type="http://schemas.openxmlformats.org/officeDocument/2006/relationships/audio" Target="../media/audio7.wav"/><Relationship Id="rId4" Type="http://schemas.openxmlformats.org/officeDocument/2006/relationships/audio" Target="../media/audio2.wav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audio" Target="../media/audio3.wav"/><Relationship Id="rId4" Type="http://schemas.openxmlformats.org/officeDocument/2006/relationships/audio" Target="../media/audio8.wav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audio" Target="../media/audio6.wav"/><Relationship Id="rId7" Type="http://schemas.openxmlformats.org/officeDocument/2006/relationships/audio" Target="../media/audio1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6.wav"/><Relationship Id="rId5" Type="http://schemas.openxmlformats.org/officeDocument/2006/relationships/audio" Target="../media/audio15.wav"/><Relationship Id="rId4" Type="http://schemas.openxmlformats.org/officeDocument/2006/relationships/audio" Target="../media/audio9.wav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audio" Target="../media/audio5.wav"/><Relationship Id="rId7" Type="http://schemas.openxmlformats.org/officeDocument/2006/relationships/audio" Target="../media/audio1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6.wav"/><Relationship Id="rId5" Type="http://schemas.openxmlformats.org/officeDocument/2006/relationships/audio" Target="../media/audio15.wav"/><Relationship Id="rId4" Type="http://schemas.openxmlformats.org/officeDocument/2006/relationships/audio" Target="../media/audio9.wav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audio" Target="../media/audio16.wav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5.wav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6.wav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762000"/>
            <a:ext cx="7924800" cy="1524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الفصل </a:t>
            </a:r>
            <a:r>
              <a:rPr lang="ar-SA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الحادى عشر</a:t>
            </a:r>
            <a:endParaRPr lang="ar-EG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699804"/>
            <a:ext cx="7391400" cy="1862796"/>
          </a:xfrm>
          <a:solidFill>
            <a:srgbClr val="00B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3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الكسور </a:t>
            </a:r>
            <a:endParaRPr lang="ar-EG" sz="13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228600"/>
            <a:ext cx="6248400" cy="632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847725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512064"/>
            <a:ext cx="4114800" cy="1773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15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11-1</a:t>
            </a:r>
            <a:endParaRPr lang="ar-EG" sz="115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696200" cy="24384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الكسور كأجزاء من الكل</a:t>
            </a:r>
            <a:endParaRPr lang="ar-EG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ndalus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أكتب الكسور كاجزاء من الكل وأقرأها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الكسر ـ البسط ـ المقام 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2667000"/>
            <a:ext cx="5943600" cy="3886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سجادة مقسمة الى خمسة أجزاء متطابقة وملونة بالألوان : الأصفر والبرتقالى والبنفسجى والأحمر والأخضر . ما الكسر الذى يمثل الجزء الملون باللون الأحمر ؟</a:t>
            </a:r>
            <a:endParaRPr lang="ar-EG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2666999"/>
            <a:ext cx="2133600" cy="388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2636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ndalus" pitchFamily="2" charset="-78"/>
              </a:rPr>
              <a:t>: يمكن أن استعمل الكسر لأعبر عن الجزء الملون بالأحمر من السجادة . 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04800"/>
            <a:ext cx="5715000" cy="63093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كتابة الكسور وقراءتها 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43000"/>
            <a:ext cx="7772400" cy="14930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مثال :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ما الكسر الذى يمثل الجزء الملون باللون الأحمر من السجادة ؟ </a:t>
            </a:r>
          </a:p>
          <a:p>
            <a:pPr algn="just">
              <a:buNone/>
            </a:pPr>
            <a:endParaRPr lang="en-US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1600" y="2819400"/>
            <a:ext cx="7031038" cy="366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990600"/>
            <a:ext cx="791509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2514600"/>
            <a:ext cx="5486400" cy="19812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يدل البسط على عدد الأجزاء المتطابقة التى استعملت .</a:t>
            </a:r>
          </a:p>
          <a:p>
            <a:pPr algn="just">
              <a:buNone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ويدل المقام على عدد الأجزاء المتطابقة كلها </a:t>
            </a:r>
            <a:endParaRPr lang="ar-SA" sz="36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819401"/>
            <a:ext cx="217580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85800"/>
            <a:ext cx="5791200" cy="9144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800" b="1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الفكرة العامة </a:t>
            </a:r>
            <a:endParaRPr lang="ar-EG" sz="4800" b="1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295400" y="3124200"/>
            <a:ext cx="6324600" cy="12192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anchor="b" anchorCtr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u="none" strike="noStrike" kern="1200" normalizeH="0" baseline="0" noProof="0" dirty="0" smtClean="0">
                <a:ln/>
                <a:solidFill>
                  <a:schemeClr val="accent3"/>
                </a:solidFill>
                <a:uLnTx/>
                <a:uFillTx/>
                <a:latin typeface="+mj-lt"/>
                <a:ea typeface="+mj-ea"/>
                <a:cs typeface="+mj-cs"/>
              </a:rPr>
              <a:t>ما الكسر ؟</a:t>
            </a:r>
            <a:endParaRPr kumimoji="0" lang="ar-EG" sz="7200" b="1" i="0" u="none" strike="noStrike" kern="1200" normalizeH="0" baseline="0" noProof="0" dirty="0">
              <a:ln/>
              <a:solidFill>
                <a:schemeClr val="accent3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04800"/>
            <a:ext cx="5715000" cy="63093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كتابة الكسور وقراءتها 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43000"/>
            <a:ext cx="7772400" cy="14930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مثال :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ما الكسر الذى يمثل الجزء الملون بالأخضر فى الشكل الموضح ادناه ؟</a:t>
            </a:r>
          </a:p>
          <a:p>
            <a:pPr algn="just">
              <a:buNone/>
            </a:pPr>
            <a:endParaRPr lang="en-US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2895600"/>
            <a:ext cx="7496175" cy="375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04800"/>
            <a:ext cx="8543925" cy="63246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077200" y="31242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00400" y="3200400"/>
          <a:ext cx="762000" cy="1036320"/>
        </p:xfrm>
        <a:graphic>
          <a:graphicData uri="http://schemas.openxmlformats.org/drawingml/2006/table">
            <a:tbl>
              <a:tblPr rtl="1" firstRow="1" bandRow="1">
                <a:tableStyleId>{0660B408-B3CF-4A94-85FC-2B1E0A45F4A2}</a:tableStyleId>
              </a:tblPr>
              <a:tblGrid>
                <a:gridCol w="762000"/>
              </a:tblGrid>
              <a:tr h="41910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5</a:t>
                      </a:r>
                      <a:endParaRPr lang="ar-EG" sz="2800" b="1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</a:tr>
              <a:tr h="41910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/>
                        <a:t>8</a:t>
                      </a:r>
                      <a:endParaRPr lang="ar-EG" sz="2800" b="1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38200" y="3200400"/>
          <a:ext cx="685800" cy="1036320"/>
        </p:xfrm>
        <a:graphic>
          <a:graphicData uri="http://schemas.openxmlformats.org/drawingml/2006/table">
            <a:tbl>
              <a:tblPr rtl="1" firstRow="1" bandRow="1">
                <a:tableStyleId>{C4B1156A-380E-4F78-BDF5-A606A8083BF9}</a:tableStyleId>
              </a:tblPr>
              <a:tblGrid>
                <a:gridCol w="685800"/>
              </a:tblGrid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ar-EG" sz="28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ar-EG" sz="28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400800" y="55626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{AF606853-7671-496A-8E4F-DF71F8EC918B}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</a:t>
                      </a:r>
                      <a:endParaRPr lang="ar-EG" sz="2400" b="1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6</a:t>
                      </a:r>
                      <a:endParaRPr lang="ar-EG" sz="2400" b="1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304800"/>
            <a:ext cx="863917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086600" y="30480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0" y="28956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0480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724400" y="51054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512064"/>
            <a:ext cx="4114800" cy="1773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15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11-2</a:t>
            </a:r>
            <a:endParaRPr lang="ar-EG" sz="115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696200" cy="24384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 الكسور كأجزاء من مجموعة   </a:t>
            </a:r>
            <a:endParaRPr lang="ar-SA" sz="8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ndalus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أكتب الكسور كاجزاء من مجموعة أشياء  وأقرأها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28600"/>
            <a:ext cx="8010525" cy="632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609600"/>
            <a:ext cx="8086725" cy="5181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85800" y="228600"/>
            <a:ext cx="6629400" cy="1600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على عصن شجرة 3 عصافير بينما يحلق رابع أعلاها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</a:t>
            </a: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ما الكسر الذى يمثل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العصافير التى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تقف لعلى الشجرة .</a:t>
            </a: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endParaRPr lang="ar-SA" sz="36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3048000"/>
            <a:ext cx="7772400" cy="990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أمثل العصافير التى تقف على الشجرة بقطع صفراء والعصافير التى تطير أعلى الشجرة بقطع حمراء 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0" y="4191000"/>
            <a:ext cx="3721100" cy="90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5181600"/>
            <a:ext cx="7772400" cy="990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إن 3 من العصافير الأربعة تقف على الشجرة لذلك :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أكتب </a:t>
            </a: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وأقرأ </a:t>
            </a: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: ثلاثة أرباع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build="p" animBg="1"/>
      <p:bldP spid="8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4750" y="1447800"/>
            <a:ext cx="70721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1295400"/>
            <a:ext cx="8458200" cy="152400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anchor="b" anchorCtr="0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الكسر : هو عدد يدل على جزء</a:t>
            </a:r>
            <a:r>
              <a:rPr kumimoji="0" lang="ar-SA" sz="42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 من الكل أو من مجموعة أشياء </a:t>
            </a:r>
            <a:endParaRPr kumimoji="0" lang="ar-SA" sz="4200" b="1" i="0" u="none" strike="noStrike" kern="1200" cap="none" spc="-100" normalizeH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1000" y="3124200"/>
            <a:ext cx="8305800" cy="274320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b" anchorCtr="0"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2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مثال : </a:t>
            </a:r>
            <a:r>
              <a:rPr kumimoji="0" lang="ar-SA" sz="42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العنب فاكهة غنية بالفيتامينات ويزيد من مناعة الجسم ومقاومته للأمراض</a:t>
            </a:r>
            <a:r>
              <a:rPr kumimoji="0" lang="ar-SA" sz="4200" b="1" i="0" u="none" strike="noStrike" kern="1200" spc="50" normalizeH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 . والصورة الموضحة تبين طبق فواكه قسم الى 4 أجزاء متطابقة أحدها يحوى عنبا ، وكل جزء منها يسمى ربعا ، أو واحدا من أربعة أجزاء .</a:t>
            </a:r>
            <a:endParaRPr kumimoji="0" lang="ar-SA" sz="4200" b="1" i="0" u="none" strike="noStrike" kern="1200" spc="50" normalizeH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228600"/>
            <a:ext cx="85534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6934200" y="26670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343400" y="25908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447800" y="31242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953000" y="54864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{8A107856-5554-42FB-B03E-39F5DBC370BA}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228600"/>
            <a:ext cx="863917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543800" y="25146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486400" y="19812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{D7AC3CCA-C797-4891-BE02-D94E43425B78}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81200" y="2057400"/>
          <a:ext cx="685800" cy="1158240"/>
        </p:xfrm>
        <a:graphic>
          <a:graphicData uri="http://schemas.openxmlformats.org/drawingml/2006/table">
            <a:tbl>
              <a:tblPr rtl="1" firstRow="1" bandRow="1">
                <a:tableStyleId>{E8B1032C-EA38-4F05-BA0D-38AFFFC7BED3}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ar-EG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191000" y="4343400"/>
          <a:ext cx="685800" cy="1158240"/>
        </p:xfrm>
        <a:graphic>
          <a:graphicData uri="http://schemas.openxmlformats.org/drawingml/2006/table">
            <a:tbl>
              <a:tblPr rtl="1" firstRow="1" bandRow="1">
                <a:tableStyleId>{E8B1032C-EA38-4F05-BA0D-38AFFFC7BED3}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ar-EG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55626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228600"/>
            <a:ext cx="86487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62400" y="19812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00400" y="33528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124200" y="5105400"/>
          <a:ext cx="685800" cy="914400"/>
        </p:xfrm>
        <a:graphic>
          <a:graphicData uri="http://schemas.openxmlformats.org/drawingml/2006/table">
            <a:tbl>
              <a:tblPr rtl="1" firstRow="1" bandRow="1">
                <a:tableStyleId>{69CF1AB2-1976-4502-BF36-3FF5EA218861}</a:tableStyleId>
              </a:tblPr>
              <a:tblGrid>
                <a:gridCol w="685800"/>
              </a:tblGrid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</a:t>
                      </a:r>
                      <a:endParaRPr lang="ar-EG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28600"/>
            <a:ext cx="8477250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11-3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6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 الكسور المتكافئة    </a:t>
            </a:r>
            <a:endParaRPr lang="ar-SA" sz="9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ndalus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أجد كسورا متكافئة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الكسور المتكافئة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0574" y="2362200"/>
            <a:ext cx="7863376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5350" y="1219200"/>
            <a:ext cx="76200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F00FF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26360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5400" b="1" spc="-150" dirty="0" smtClean="0">
                <a:ln w="50800"/>
                <a:solidFill>
                  <a:srgbClr val="FF0000"/>
                </a:solidFill>
                <a:cs typeface="Andalus" pitchFamily="2" charset="-78"/>
              </a:rPr>
              <a:t>الكسور المتكافئة : </a:t>
            </a: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ndalus" pitchFamily="2" charset="-78"/>
              </a:rPr>
              <a:t>تسمى الكسور التى تمثل الكمية نفسها كسورا متكافئة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304800"/>
            <a:ext cx="5181600" cy="63093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اجد كسورا متكافئة 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3800" y="1219200"/>
            <a:ext cx="1066800" cy="685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مثال </a:t>
            </a:r>
            <a:endParaRPr lang="ar-SA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 algn="just">
              <a:buNone/>
            </a:pPr>
            <a:endParaRPr lang="en-US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47800" y="1447800"/>
            <a:ext cx="6029325" cy="521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28599"/>
            <a:ext cx="8572500" cy="343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762750" y="188595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2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76600" y="190500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2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743200" y="190500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4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0200" y="3200400"/>
            <a:ext cx="304800" cy="390525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Equal 6"/>
          <p:cNvSpPr/>
          <p:nvPr/>
        </p:nvSpPr>
        <p:spPr>
          <a:xfrm>
            <a:off x="5867400" y="3105150"/>
            <a:ext cx="819150" cy="533400"/>
          </a:xfrm>
          <a:prstGeom prst="mathEqua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3810000"/>
            <a:ext cx="2438400" cy="533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الضرب فى 2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28600"/>
            <a:ext cx="846772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419850" y="228600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3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38500" y="230505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2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00900" y="396240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4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81600" y="398145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4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733800" y="449580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4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52600" y="3962400"/>
            <a:ext cx="228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4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4972050"/>
            <a:ext cx="819150" cy="504825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Equal 10"/>
          <p:cNvSpPr/>
          <p:nvPr/>
        </p:nvSpPr>
        <p:spPr>
          <a:xfrm>
            <a:off x="3619500" y="5067300"/>
            <a:ext cx="304800" cy="304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11-4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6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خطة حل مسألة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13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أرسم صورة لاحل المسألة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838200"/>
            <a:ext cx="8305800" cy="28194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جمع احمد وأخوه 8 وردات صم وضعاها فى وعاء فإذا كان نصف الوردات لونه أحمر ، وواحدة صفراء والباقى وردات بيضاء فما عدد الوردات البيضاء ؟ 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810000"/>
            <a:ext cx="2895600" cy="2742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أفهم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4191000"/>
          </a:xfrm>
          <a:solidFill>
            <a:srgbClr val="00B050"/>
          </a:solidFill>
        </p:spPr>
        <p:txBody>
          <a:bodyPr>
            <a:normAutofit fontScale="925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ماذا أعرف من المسألة ؟ 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يوجد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8 وردات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واحدة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صفراء اللون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نصف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الوردات لونها أحمر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الباقى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وردات بيضاء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ما المطلوب منى ؟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أن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أجد عدد الوردات الببضاء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خطط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2057400"/>
          </a:xfrm>
          <a:solidFill>
            <a:srgbClr val="00B050"/>
          </a:solidFill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يمكننى أن ارسم صورة كى تساعدنى على حل المسألة 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ماذا أتعلم فى هذا الدرس ؟؟</a:t>
            </a:r>
            <a:endParaRPr lang="ar-EG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31244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ar-SA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ransparent" pitchFamily="2" charset="-78"/>
              </a:rPr>
              <a:t>أستعمل الكسور لأمثل أجزاء من الكل ، أو من مجموعة أشياء.</a:t>
            </a:r>
            <a:endParaRPr lang="ar-SA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abic Transparent" pitchFamily="2" charset="-78"/>
            </a:endParaRPr>
          </a:p>
          <a:p>
            <a:pPr algn="just">
              <a:buFont typeface="Arial" pitchFamily="34" charset="0"/>
              <a:buChar char="•"/>
            </a:pPr>
            <a:r>
              <a:rPr lang="ar-SA" sz="4000" b="1" dirty="0" smtClean="0">
                <a:solidFill>
                  <a:srgbClr val="FF0000"/>
                </a:solidFill>
                <a:cs typeface="Arabic Transparent" pitchFamily="2" charset="-78"/>
              </a:rPr>
              <a:t>أمثل الكسور والكسور المتكافئة مستعملا النماذج .</a:t>
            </a:r>
            <a:endParaRPr lang="ar-SA" sz="4000" b="1" dirty="0" smtClean="0">
              <a:solidFill>
                <a:srgbClr val="FF0000"/>
              </a:solidFill>
              <a:cs typeface="Arabic Transparent" pitchFamily="2" charset="-78"/>
            </a:endParaRPr>
          </a:p>
          <a:p>
            <a:pPr algn="just">
              <a:buFont typeface="Arial" pitchFamily="34" charset="0"/>
              <a:buChar char="•"/>
            </a:pPr>
            <a:r>
              <a:rPr lang="ar-SA" sz="4400" b="1" dirty="0" smtClean="0">
                <a:solidFill>
                  <a:schemeClr val="accent2"/>
                </a:solidFill>
                <a:cs typeface="Arabic Transparent" pitchFamily="2" charset="-78"/>
              </a:rPr>
              <a:t>أقارن بين الكسور وأرتبها .</a:t>
            </a:r>
            <a:endParaRPr lang="ar-SA" sz="4400" b="1" dirty="0" smtClean="0">
              <a:solidFill>
                <a:schemeClr val="accent2"/>
              </a:solidFill>
              <a:cs typeface="Arabic Transparent" pitchFamily="2" charset="-78"/>
            </a:endParaRPr>
          </a:p>
          <a:p>
            <a:pPr algn="just">
              <a:buFont typeface="Arial" pitchFamily="34" charset="0"/>
              <a:buChar char="•"/>
            </a:pPr>
            <a:r>
              <a:rPr lang="ar-SA" sz="4400" b="1" dirty="0" smtClean="0">
                <a:solidFill>
                  <a:srgbClr val="7030A0"/>
                </a:solidFill>
                <a:cs typeface="Arabic Transparent" pitchFamily="2" charset="-78"/>
              </a:rPr>
              <a:t>أحل مسائل برسم صورة لها .</a:t>
            </a:r>
            <a:endParaRPr lang="ar-SA" sz="4400" b="1" dirty="0" smtClean="0">
              <a:solidFill>
                <a:srgbClr val="7030A0"/>
              </a:solidFill>
              <a:cs typeface="Arabic Transparent" pitchFamily="2" charset="-78"/>
            </a:endParaRPr>
          </a:p>
          <a:p>
            <a:pPr algn="just">
              <a:buNone/>
            </a:pPr>
            <a:endParaRPr lang="ar-EG" sz="4400" b="1" dirty="0">
              <a:solidFill>
                <a:schemeClr val="accent2">
                  <a:lumMod val="50000"/>
                </a:schemeClr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228600"/>
            <a:ext cx="18288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حـل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76600" y="1219200"/>
            <a:ext cx="5638800" cy="5105400"/>
          </a:xfrm>
          <a:prstGeom prst="rect">
            <a:avLst/>
          </a:prstGeom>
          <a:solidFill>
            <a:srgbClr val="00B050"/>
          </a:solidFill>
        </p:spPr>
        <p:txBody>
          <a:bodyPr vert="horz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أرسم شكلا مقسما الى 8 أجزاء متطابقة ليمثل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الوردات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الثمانية . 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ألوان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نصف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الشكل ليمثل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الوردات الحمراء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. وألون جزءا واحدا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ليمثل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الوردة الصفراء 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ألاحظ أن 3 أجزاء لم تلون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وهو </a:t>
            </a: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عدد الوردات البيضاء .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إذن عدد الوردات البيضاء يساوى 3 وردات</a:t>
            </a:r>
            <a:endParaRPr lang="ar-SA" sz="32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1219199"/>
            <a:ext cx="2679700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تحقق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772400" cy="2209800"/>
          </a:xfrm>
          <a:solidFill>
            <a:srgbClr val="00B050"/>
          </a:solidFill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أراجع الحل : 4 وردات حمراء + وردة صفراء + 3 وردات بيضاء 0 8 وردات . </a:t>
            </a:r>
          </a:p>
          <a:p>
            <a:pPr algn="ctr">
              <a:buNone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إذن فالحل صحيح .</a:t>
            </a:r>
            <a:endParaRPr lang="ar-SA" sz="44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أتدرب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914400" y="1447800"/>
            <a:ext cx="7391400" cy="350520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أستعمل الخطة ” ارسم صورة ” وأحل كلا من المسائل الآتية :</a:t>
            </a:r>
            <a:endParaRPr lang="ar-SA" sz="7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3886200"/>
            <a:ext cx="7620000" cy="2743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عصام        عدنان        ياسر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4000" b="1" spc="-100" dirty="0" smtClean="0">
              <a:solidFill>
                <a:schemeClr val="bg1"/>
              </a:solidFill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4000" b="1" i="0" u="none" strike="noStrike" kern="120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spc="-100" dirty="0" smtClean="0">
                <a:solidFill>
                  <a:schemeClr val="bg1"/>
                </a:solidFill>
              </a:rPr>
              <a:t>إذن فإن ياسر أخذ 6 كتب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91000" y="2819400"/>
            <a:ext cx="41910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304800"/>
            <a:ext cx="5305425" cy="246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629400" y="4648200"/>
          <a:ext cx="838200" cy="9144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838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4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12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191000" y="4591050"/>
          <a:ext cx="838200" cy="9144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838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12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752600" y="4572000"/>
          <a:ext cx="838200" cy="9144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838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6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12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397764"/>
            <a:ext cx="7924800" cy="24597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يقف أربعة طلاب على خط مستقيم . فإذا كان ماجد متقدما على سمير ، وخالد يقف خلف سمير ، وطارق يقف خلف ماجد ، فما الترتيب الذى يقف فيه الطلاب الأربعة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4419600"/>
            <a:ext cx="7620000" cy="1524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الترتيب هو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spc="-100" dirty="0" smtClean="0">
                <a:solidFill>
                  <a:schemeClr val="bg1"/>
                </a:solidFill>
              </a:rPr>
              <a:t>ماجد ، طارق ، سمير ، خالد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362200" y="2971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4419600"/>
            <a:ext cx="7620000" cy="762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القطع الباقية هى 6 قطع حيث أن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362200" y="2971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8200" y="228600"/>
            <a:ext cx="4229100" cy="273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895600" y="5562600"/>
          <a:ext cx="3581401" cy="9906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274533"/>
                <a:gridCol w="1032335"/>
                <a:gridCol w="1274533"/>
              </a:tblGrid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=</a:t>
                      </a:r>
                      <a:endParaRPr lang="ar-EG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4</a:t>
                      </a:r>
                      <a:endParaRPr lang="ar-EG" sz="2400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</a:t>
                      </a:r>
                      <a:endParaRPr lang="ar-EG" sz="24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10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228600"/>
            <a:ext cx="8534400" cy="2286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فى أحد الأحياء تسكن 36 عائلة والجدول الآتى يبين الكسر الذى يمثل العائلات التى لديها أطفال وتلك التى ليس لديها أطفال . فما عدد العائلات التى لديها أطفال ؟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43000" y="4343400"/>
            <a:ext cx="6781800" cy="609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عدد العائلات التى لديها أطفال =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14800" y="28956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86200" y="5181600"/>
          <a:ext cx="1645603" cy="99060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465455"/>
                <a:gridCol w="521018"/>
                <a:gridCol w="659130"/>
              </a:tblGrid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3</a:t>
                      </a:r>
                      <a:endParaRPr lang="ar-EG" sz="24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=</a:t>
                      </a:r>
                      <a:endParaRPr lang="ar-EG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27</a:t>
                      </a:r>
                      <a:endParaRPr lang="ar-EG" sz="2400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4</a:t>
                      </a:r>
                      <a:endParaRPr lang="ar-EG" sz="24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EG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36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685800" y="5791200"/>
            <a:ext cx="3124200" cy="685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أى 27 عائلة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2590800"/>
            <a:ext cx="2971800" cy="166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304800"/>
            <a:ext cx="7924800" cy="1981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مع كل من فيصل وخالد قطعة بسكويت لها الحجم نفسه فإذا اكل فيصل نصف قطعة بينما أكل خالد القطعة التى معه . فإيهما أكل أكثر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62200" y="4648200"/>
            <a:ext cx="5791200" cy="685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خالد</a:t>
            </a:r>
            <a:r>
              <a:rPr kumimoji="0" lang="ar-SA" sz="32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هو الذى أكل أكثر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962400" y="30480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11-5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مقارنة الكسور وترتيبها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8692731" cy="6473966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590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أقارن بين الكسور وأرتبها </a:t>
            </a:r>
            <a:endParaRPr lang="ar-SA" sz="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609600"/>
            <a:ext cx="8286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219200" y="2286000"/>
            <a:ext cx="6705600" cy="2362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يمكننى أن اقارن بين كسرين مستعملا نماذج الكسور أو ارسم صورة . </a:t>
            </a:r>
            <a:endParaRPr lang="ar-SA" sz="48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304800"/>
            <a:ext cx="6705600" cy="1219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</a:t>
            </a: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أستعمل نماذج الكسور لأعرف أيتهما قرأت أكثر : فاطمة أم </a:t>
            </a: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عائشة.</a:t>
            </a:r>
            <a:endParaRPr lang="ar-SA" sz="36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16764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2590800"/>
            <a:ext cx="7458075" cy="394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85915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أتاكد</a:t>
            </a:r>
            <a:endParaRPr lang="ar-SA" sz="287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" y="533399"/>
            <a:ext cx="8515350" cy="48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2"/>
          <p:cNvSpPr/>
          <p:nvPr/>
        </p:nvSpPr>
        <p:spPr>
          <a:xfrm>
            <a:off x="6324600" y="3384756"/>
            <a:ext cx="381000" cy="4572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ar-EG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828800" y="3426540"/>
            <a:ext cx="381000" cy="4572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endParaRPr lang="ar-EG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0" y="5486400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495800" y="5486400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733800" y="5486400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19800" y="5670756"/>
          <a:ext cx="2590800" cy="58928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2590800"/>
              </a:tblGrid>
              <a:tr h="58928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الترتيب هو</a:t>
                      </a:r>
                      <a:endParaRPr lang="ar-EG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381000"/>
            <a:ext cx="8610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val 2"/>
          <p:cNvSpPr/>
          <p:nvPr/>
        </p:nvSpPr>
        <p:spPr>
          <a:xfrm>
            <a:off x="6324600" y="2831688"/>
            <a:ext cx="381000" cy="4572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endParaRPr lang="ar-EG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934496" y="2804652"/>
            <a:ext cx="381000" cy="4572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ar-EG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458200" y="5729748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0" y="5729748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0" y="5729748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7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8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800600" y="5791200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962400" y="5791200"/>
          <a:ext cx="533400" cy="9144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533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6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12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200400" y="5791200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133600" y="5715000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295400" y="5715000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33400" y="5715000"/>
          <a:ext cx="381000" cy="914400"/>
        </p:xfrm>
        <a:graphic>
          <a:graphicData uri="http://schemas.openxmlformats.org/drawingml/2006/table">
            <a:tbl>
              <a:tblPr rtl="1" firstRow="1" bandRow="1">
                <a:tableStyleId>{00A15C55-8517-42AA-B614-E9B94910E393}</a:tableStyleId>
              </a:tblPr>
              <a:tblGrid>
                <a:gridCol w="381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</a:t>
                      </a:r>
                      <a:endParaRPr lang="ar-EG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</a:t>
                      </a:r>
                      <a:endParaRPr lang="ar-EG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4914" y="381000"/>
            <a:ext cx="870096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09800" y="3200400"/>
            <a:ext cx="4114800" cy="762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لا ؛ لإن عددها</a:t>
            </a:r>
            <a:r>
              <a:rPr kumimoji="0" lang="ar-SA" sz="32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هو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2743200" y="1828800"/>
            <a:ext cx="31242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05200" y="4419600"/>
          <a:ext cx="1752600" cy="201168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1752600"/>
              </a:tblGrid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6000" dirty="0" smtClean="0"/>
                        <a:t>2</a:t>
                      </a:r>
                      <a:endParaRPr lang="ar-EG" sz="6000" b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6000" dirty="0" smtClean="0"/>
                        <a:t>6</a:t>
                      </a:r>
                      <a:endParaRPr lang="ar-EG" sz="6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772400" cy="3505200"/>
          </a:xfrm>
          <a:ln w="34925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ngsana New" pitchFamily="18" charset="-34"/>
                <a:cs typeface="Simplified Arabic" pitchFamily="2" charset="-78"/>
              </a:rPr>
              <a:t>التهيئة </a:t>
            </a:r>
            <a:endParaRPr lang="ar-EG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ngsana New" pitchFamily="18" charset="-34"/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599"/>
            <a:ext cx="8658225" cy="6324601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Rounded Rectangle 9"/>
          <p:cNvSpPr/>
          <p:nvPr/>
        </p:nvSpPr>
        <p:spPr>
          <a:xfrm>
            <a:off x="7010400" y="2438400"/>
            <a:ext cx="14478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5 متطابقة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00600" y="2438400"/>
            <a:ext cx="20574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4 غير متطابقة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895600" y="2438400"/>
            <a:ext cx="1828800" cy="3429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3غير متطابقة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14400" y="2438400"/>
            <a:ext cx="14478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2متطابقة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858000" y="6096000"/>
            <a:ext cx="1447800" cy="381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2 أنصاف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105400" y="6096000"/>
            <a:ext cx="14478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4 أرباع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76600" y="6096000"/>
            <a:ext cx="1447800" cy="381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3 أثلاث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66800" y="6096000"/>
            <a:ext cx="14478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4 أرباع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86000" y="2895600"/>
            <a:ext cx="22860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cxnSp>
        <p:nvCxnSpPr>
          <p:cNvPr id="21" name="Straight Connector 20"/>
          <p:cNvCxnSpPr/>
          <p:nvPr/>
        </p:nvCxnSpPr>
        <p:spPr>
          <a:xfrm rot="10800000" flipV="1">
            <a:off x="3467100" y="3352800"/>
            <a:ext cx="99060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124200" y="3200400"/>
            <a:ext cx="7620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9" idx="5"/>
          </p:cNvCxnSpPr>
          <p:nvPr/>
        </p:nvCxnSpPr>
        <p:spPr>
          <a:xfrm rot="5400000" flipH="1">
            <a:off x="3563704" y="3522897"/>
            <a:ext cx="538816" cy="8082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 flipH="1" flipV="1">
            <a:off x="2971800" y="3963194"/>
            <a:ext cx="761206" cy="1516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2438400" y="3657600"/>
            <a:ext cx="990600" cy="381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9" idx="1"/>
          </p:cNvCxnSpPr>
          <p:nvPr/>
        </p:nvCxnSpPr>
        <p:spPr>
          <a:xfrm rot="16200000" flipH="1">
            <a:off x="2745954" y="2993606"/>
            <a:ext cx="500717" cy="751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304800"/>
            <a:ext cx="86201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533400" y="457200"/>
            <a:ext cx="3657600" cy="990600"/>
          </a:xfrm>
          <a:prstGeom prst="rect">
            <a:avLst/>
          </a:prstGeom>
          <a:ln w="635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3296444" y="97075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896394" y="95170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513806" y="95170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134394" y="95170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1791494" y="95170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410494" y="95170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1048544" y="95170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686594" y="95170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362744" y="951706"/>
            <a:ext cx="990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7162800" y="4038600"/>
          <a:ext cx="457200" cy="736600"/>
        </p:xfrm>
        <a:graphic>
          <a:graphicData uri="http://schemas.openxmlformats.org/drawingml/2006/table">
            <a:tbl>
              <a:tblPr rtl="1" firstRow="1" bandRow="1">
                <a:tableStyleId>{AF606853-7671-496A-8E4F-DF71F8EC918B}</a:tableStyleId>
              </a:tblPr>
              <a:tblGrid>
                <a:gridCol w="457200"/>
              </a:tblGrid>
              <a:tr h="3683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2</a:t>
                      </a:r>
                      <a:endParaRPr lang="ar-EG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6</a:t>
                      </a:r>
                      <a:endParaRPr lang="ar-EG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5105400" y="3962400"/>
          <a:ext cx="457200" cy="736600"/>
        </p:xfrm>
        <a:graphic>
          <a:graphicData uri="http://schemas.openxmlformats.org/drawingml/2006/table">
            <a:tbl>
              <a:tblPr rtl="1" firstRow="1" bandRow="1">
                <a:tableStyleId>{AF606853-7671-496A-8E4F-DF71F8EC918B}</a:tableStyleId>
              </a:tblPr>
              <a:tblGrid>
                <a:gridCol w="457200"/>
              </a:tblGrid>
              <a:tr h="3683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</a:t>
                      </a:r>
                      <a:endParaRPr lang="ar-EG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4</a:t>
                      </a:r>
                      <a:endParaRPr lang="ar-EG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2819400" y="3886200"/>
          <a:ext cx="457200" cy="736600"/>
        </p:xfrm>
        <a:graphic>
          <a:graphicData uri="http://schemas.openxmlformats.org/drawingml/2006/table">
            <a:tbl>
              <a:tblPr rtl="1" firstRow="1" bandRow="1">
                <a:tableStyleId>{AF606853-7671-496A-8E4F-DF71F8EC918B}</a:tableStyleId>
              </a:tblPr>
              <a:tblGrid>
                <a:gridCol w="457200"/>
              </a:tblGrid>
              <a:tr h="3683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5</a:t>
                      </a:r>
                      <a:endParaRPr lang="ar-EG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10</a:t>
                      </a:r>
                      <a:endParaRPr lang="ar-EG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4953000" y="5372100"/>
          <a:ext cx="1143000" cy="1158240"/>
        </p:xfrm>
        <a:graphic>
          <a:graphicData uri="http://schemas.openxmlformats.org/drawingml/2006/table">
            <a:tbl>
              <a:tblPr rtl="1" firstRow="1" bandRow="1">
                <a:tableStyleId>{AF606853-7671-496A-8E4F-DF71F8EC918B}</a:tableStyleId>
              </a:tblPr>
              <a:tblGrid>
                <a:gridCol w="1143000"/>
              </a:tblGrid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rgbClr val="FFFF00"/>
                          </a:solidFill>
                        </a:rPr>
                        <a:t>2</a:t>
                      </a:r>
                      <a:endParaRPr lang="ar-EG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solidFill>
                            <a:srgbClr val="FFFF00"/>
                          </a:solidFill>
                        </a:rPr>
                        <a:t>5</a:t>
                      </a:r>
                      <a:endParaRPr lang="ar-EG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" dur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496</TotalTime>
  <Words>774</Words>
  <Application>Microsoft Office PowerPoint</Application>
  <PresentationFormat>On-screen Show (4:3)</PresentationFormat>
  <Paragraphs>218</Paragraphs>
  <Slides>68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Metro</vt:lpstr>
      <vt:lpstr>الفصل الحادى عشر</vt:lpstr>
      <vt:lpstr>الفكرة العامة </vt:lpstr>
      <vt:lpstr>Slide 3</vt:lpstr>
      <vt:lpstr>Slide 4</vt:lpstr>
      <vt:lpstr>ماذا أتعلم فى هذا الدرس ؟؟</vt:lpstr>
      <vt:lpstr>Slide 6</vt:lpstr>
      <vt:lpstr>التهيئة </vt:lpstr>
      <vt:lpstr>Slide 8</vt:lpstr>
      <vt:lpstr>Slide 9</vt:lpstr>
      <vt:lpstr>Slide 10</vt:lpstr>
      <vt:lpstr>Slide 11</vt:lpstr>
      <vt:lpstr>11-1</vt:lpstr>
      <vt:lpstr>Slide 13</vt:lpstr>
      <vt:lpstr>Slide 14</vt:lpstr>
      <vt:lpstr>أستعد </vt:lpstr>
      <vt:lpstr>Slide 16</vt:lpstr>
      <vt:lpstr>كتابة الكسور وقراءتها </vt:lpstr>
      <vt:lpstr>Slide 18</vt:lpstr>
      <vt:lpstr>Slide 19</vt:lpstr>
      <vt:lpstr>كتابة الكسور وقراءتها </vt:lpstr>
      <vt:lpstr>Slide 21</vt:lpstr>
      <vt:lpstr>Slide 22</vt:lpstr>
      <vt:lpstr>Slide 23</vt:lpstr>
      <vt:lpstr>11-2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أستعد </vt:lpstr>
      <vt:lpstr>Slide 40</vt:lpstr>
      <vt:lpstr>اجد كسورا متكافئة </vt:lpstr>
      <vt:lpstr>Slide 42</vt:lpstr>
      <vt:lpstr>Slide 43</vt:lpstr>
      <vt:lpstr>Slide 44</vt:lpstr>
      <vt:lpstr>Slide 45</vt:lpstr>
      <vt:lpstr>Slide 46</vt:lpstr>
      <vt:lpstr>Slide 47</vt:lpstr>
      <vt:lpstr>أفهم</vt:lpstr>
      <vt:lpstr>خطط</vt:lpstr>
      <vt:lpstr>حـل</vt:lpstr>
      <vt:lpstr>تحقق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 </dc:title>
  <dc:creator/>
  <cp:lastModifiedBy>ScOrPiOnE</cp:lastModifiedBy>
  <cp:revision>77</cp:revision>
  <dcterms:created xsi:type="dcterms:W3CDTF">2006-08-16T00:00:00Z</dcterms:created>
  <dcterms:modified xsi:type="dcterms:W3CDTF">2011-11-15T15:54:20Z</dcterms:modified>
</cp:coreProperties>
</file>