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99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0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s/slide110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10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slides/slide106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Layouts/slideLayout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14"/>
  </p:notesMasterIdLst>
  <p:sldIdLst>
    <p:sldId id="256" r:id="rId2"/>
    <p:sldId id="257" r:id="rId3"/>
    <p:sldId id="328" r:id="rId4"/>
    <p:sldId id="259" r:id="rId5"/>
    <p:sldId id="260" r:id="rId6"/>
    <p:sldId id="261" r:id="rId7"/>
    <p:sldId id="262" r:id="rId8"/>
    <p:sldId id="402" r:id="rId9"/>
    <p:sldId id="403" r:id="rId10"/>
    <p:sldId id="404" r:id="rId11"/>
    <p:sldId id="405" r:id="rId12"/>
    <p:sldId id="264" r:id="rId13"/>
    <p:sldId id="331" r:id="rId14"/>
    <p:sldId id="406" r:id="rId15"/>
    <p:sldId id="265" r:id="rId16"/>
    <p:sldId id="266" r:id="rId17"/>
    <p:sldId id="268" r:id="rId18"/>
    <p:sldId id="407" r:id="rId19"/>
    <p:sldId id="408" r:id="rId20"/>
    <p:sldId id="333" r:id="rId21"/>
    <p:sldId id="334" r:id="rId22"/>
    <p:sldId id="409" r:id="rId23"/>
    <p:sldId id="271" r:id="rId24"/>
    <p:sldId id="338" r:id="rId25"/>
    <p:sldId id="410" r:id="rId26"/>
    <p:sldId id="411" r:id="rId27"/>
    <p:sldId id="412" r:id="rId28"/>
    <p:sldId id="413" r:id="rId29"/>
    <p:sldId id="414" r:id="rId30"/>
    <p:sldId id="415" r:id="rId31"/>
    <p:sldId id="416" r:id="rId32"/>
    <p:sldId id="417" r:id="rId33"/>
    <p:sldId id="418" r:id="rId34"/>
    <p:sldId id="419" r:id="rId35"/>
    <p:sldId id="420" r:id="rId36"/>
    <p:sldId id="421" r:id="rId37"/>
    <p:sldId id="280" r:id="rId38"/>
    <p:sldId id="347" r:id="rId39"/>
    <p:sldId id="422" r:id="rId40"/>
    <p:sldId id="281" r:id="rId41"/>
    <p:sldId id="423" r:id="rId42"/>
    <p:sldId id="424" r:id="rId43"/>
    <p:sldId id="425" r:id="rId44"/>
    <p:sldId id="426" r:id="rId45"/>
    <p:sldId id="351" r:id="rId46"/>
    <p:sldId id="275" r:id="rId47"/>
    <p:sldId id="427" r:id="rId48"/>
    <p:sldId id="428" r:id="rId49"/>
    <p:sldId id="429" r:id="rId50"/>
    <p:sldId id="430" r:id="rId51"/>
    <p:sldId id="431" r:id="rId52"/>
    <p:sldId id="286" r:id="rId53"/>
    <p:sldId id="357" r:id="rId54"/>
    <p:sldId id="432" r:id="rId55"/>
    <p:sldId id="359" r:id="rId56"/>
    <p:sldId id="361" r:id="rId57"/>
    <p:sldId id="362" r:id="rId58"/>
    <p:sldId id="364" r:id="rId59"/>
    <p:sldId id="365" r:id="rId60"/>
    <p:sldId id="433" r:id="rId61"/>
    <p:sldId id="434" r:id="rId62"/>
    <p:sldId id="435" r:id="rId63"/>
    <p:sldId id="292" r:id="rId64"/>
    <p:sldId id="370" r:id="rId65"/>
    <p:sldId id="436" r:id="rId66"/>
    <p:sldId id="371" r:id="rId67"/>
    <p:sldId id="372" r:id="rId68"/>
    <p:sldId id="437" r:id="rId69"/>
    <p:sldId id="374" r:id="rId70"/>
    <p:sldId id="375" r:id="rId71"/>
    <p:sldId id="376" r:id="rId72"/>
    <p:sldId id="373" r:id="rId73"/>
    <p:sldId id="438" r:id="rId74"/>
    <p:sldId id="439" r:id="rId75"/>
    <p:sldId id="299" r:id="rId76"/>
    <p:sldId id="381" r:id="rId77"/>
    <p:sldId id="440" r:id="rId78"/>
    <p:sldId id="382" r:id="rId79"/>
    <p:sldId id="384" r:id="rId80"/>
    <p:sldId id="441" r:id="rId81"/>
    <p:sldId id="383" r:id="rId82"/>
    <p:sldId id="443" r:id="rId83"/>
    <p:sldId id="442" r:id="rId84"/>
    <p:sldId id="387" r:id="rId85"/>
    <p:sldId id="388" r:id="rId86"/>
    <p:sldId id="444" r:id="rId87"/>
    <p:sldId id="445" r:id="rId88"/>
    <p:sldId id="446" r:id="rId89"/>
    <p:sldId id="447" r:id="rId90"/>
    <p:sldId id="448" r:id="rId91"/>
    <p:sldId id="306" r:id="rId92"/>
    <p:sldId id="392" r:id="rId93"/>
    <p:sldId id="449" r:id="rId94"/>
    <p:sldId id="393" r:id="rId95"/>
    <p:sldId id="394" r:id="rId96"/>
    <p:sldId id="450" r:id="rId97"/>
    <p:sldId id="395" r:id="rId98"/>
    <p:sldId id="451" r:id="rId99"/>
    <p:sldId id="397" r:id="rId100"/>
    <p:sldId id="398" r:id="rId101"/>
    <p:sldId id="452" r:id="rId102"/>
    <p:sldId id="453" r:id="rId103"/>
    <p:sldId id="454" r:id="rId104"/>
    <p:sldId id="455" r:id="rId105"/>
    <p:sldId id="456" r:id="rId106"/>
    <p:sldId id="457" r:id="rId107"/>
    <p:sldId id="459" r:id="rId108"/>
    <p:sldId id="460" r:id="rId109"/>
    <p:sldId id="464" r:id="rId110"/>
    <p:sldId id="461" r:id="rId111"/>
    <p:sldId id="462" r:id="rId112"/>
    <p:sldId id="465" r:id="rId1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3531" autoAdjust="0"/>
  </p:normalViewPr>
  <p:slideViewPr>
    <p:cSldViewPr>
      <p:cViewPr varScale="1">
        <p:scale>
          <a:sx n="65" d="100"/>
          <a:sy n="65" d="100"/>
        </p:scale>
        <p:origin x="-108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theme" Target="theme/theme1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slide" Target="slides/slide109.xml"/><Relationship Id="rId115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139FEC1-DF78-4FF6-A3CE-2F8BC7679399}" type="datetimeFigureOut">
              <a:rPr lang="ar-EG" smtClean="0"/>
              <a:pPr/>
              <a:t>16/12/1432</a:t>
            </a:fld>
            <a:endParaRPr lang="ar-E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E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E96E0E3-8774-43E6-9A6B-DC4D9E446598}" type="slidenum">
              <a:rPr lang="ar-EG" smtClean="0"/>
              <a:pPr/>
              <a:t>‹#›</a:t>
            </a:fld>
            <a:endParaRPr lang="ar-E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11/12/2011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9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7" y="1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5" y="4246564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3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5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1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1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3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9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6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1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1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3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5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1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1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3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3" y="1219200"/>
            <a:ext cx="132763" cy="128467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2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2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3" y="1371600"/>
            <a:ext cx="132763" cy="128467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9" y="1474763"/>
            <a:ext cx="132763" cy="128467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500"/>
            <a:ext cx="2133600" cy="365125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500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500"/>
            <a:ext cx="457200" cy="365125"/>
          </a:xfr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9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6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11/12/2011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6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6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newsflash/>
    <p:sndAc>
      <p:stSnd>
        <p:snd r:embed="rId13" name="chimes.wav" builtIn="1"/>
      </p:stSnd>
    </p:sndAc>
  </p:transition>
  <p:txStyles>
    <p:titleStyle>
      <a:lvl1pPr algn="l" rtl="1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r" rtl="1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r" rtl="1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r" rtl="1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r" rtl="1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r" rtl="1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r" rtl="1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audio" Target="../media/audio9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png"/><Relationship Id="rId4" Type="http://schemas.openxmlformats.org/officeDocument/2006/relationships/audio" Target="../media/audio8.wav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9.png"/><Relationship Id="rId4" Type="http://schemas.openxmlformats.org/officeDocument/2006/relationships/audio" Target="../media/audio8.wav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9.wav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9.wav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audio" Target="../media/audio9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emf"/><Relationship Id="rId5" Type="http://schemas.openxmlformats.org/officeDocument/2006/relationships/audio" Target="../media/audio4.wav"/><Relationship Id="rId4" Type="http://schemas.openxmlformats.org/officeDocument/2006/relationships/audio" Target="../media/audio5.wav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0.emf"/><Relationship Id="rId4" Type="http://schemas.openxmlformats.org/officeDocument/2006/relationships/audio" Target="../media/audio4.wav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emf"/><Relationship Id="rId4" Type="http://schemas.openxmlformats.org/officeDocument/2006/relationships/audio" Target="../media/audio13.wav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png"/><Relationship Id="rId4" Type="http://schemas.openxmlformats.org/officeDocument/2006/relationships/audio" Target="../media/audio4.wav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3.png"/><Relationship Id="rId4" Type="http://schemas.openxmlformats.org/officeDocument/2006/relationships/audio" Target="../media/audio8.wav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4.png"/><Relationship Id="rId4" Type="http://schemas.openxmlformats.org/officeDocument/2006/relationships/audio" Target="../media/audio8.wav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9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9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audio" Target="../media/audio7.wav"/><Relationship Id="rId4" Type="http://schemas.openxmlformats.org/officeDocument/2006/relationships/audio" Target="../media/audio9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audio" Target="../media/audio10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audio" Target="../media/audio5.wav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audio" Target="../media/audio5.wav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9.wav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emf"/><Relationship Id="rId4" Type="http://schemas.openxmlformats.org/officeDocument/2006/relationships/audio" Target="../media/audio7.wav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audio" Target="../media/audio9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3.wav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9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3.wav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audio" Target="../media/audio9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audio" Target="../media/audio3.wav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audio" Target="../media/audio9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3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audio" Target="../media/audio8.wav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audio" Target="../media/audio8.wav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9.wav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9.wav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audio" Target="../media/audio9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emf"/><Relationship Id="rId5" Type="http://schemas.openxmlformats.org/officeDocument/2006/relationships/audio" Target="../media/audio6.wav"/><Relationship Id="rId4" Type="http://schemas.openxmlformats.org/officeDocument/2006/relationships/audio" Target="../media/audio5.wav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audio" Target="../media/audio5.wav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audio" Target="../media/audio10.wav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7" Type="http://schemas.openxmlformats.org/officeDocument/2006/relationships/image" Target="../media/image23.e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audio" Target="../media/audio3.wav"/><Relationship Id="rId4" Type="http://schemas.openxmlformats.org/officeDocument/2006/relationships/audio" Target="../media/audio10.wav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audio" Target="../media/audio2.wav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audio" Target="../media/audio2.wav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audio" Target="../media/audio9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audio" Target="../media/audio9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9.wav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9.wav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audio" Target="../media/audio9.wav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audio" Target="../media/audio9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7" Type="http://schemas.openxmlformats.org/officeDocument/2006/relationships/image" Target="../media/image3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audio" Target="../media/audio2.wav"/><Relationship Id="rId4" Type="http://schemas.openxmlformats.org/officeDocument/2006/relationships/audio" Target="../media/audio7.wav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audio" Target="../media/audio2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audio" Target="../media/audio2.wav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audio" Target="../media/audio8.wav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audio" Target="../media/audio8.wav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9.wav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9.wav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audio" Target="../media/audio9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audio" Target="../media/audio7.wav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audio" Target="../media/audio9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audio" Target="../media/audio5.wav"/><Relationship Id="rId4" Type="http://schemas.openxmlformats.org/officeDocument/2006/relationships/audio" Target="../media/audio4.wav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emf"/><Relationship Id="rId4" Type="http://schemas.openxmlformats.org/officeDocument/2006/relationships/audio" Target="../media/audio8.wav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audio" Target="../media/audio2.wav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audio" Target="../media/audio6.wav"/><Relationship Id="rId4" Type="http://schemas.openxmlformats.org/officeDocument/2006/relationships/audio" Target="../media/audio2.wav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audio" Target="../media/audio2.wav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9.wav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9.wav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audio" Target="../media/audio9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png"/><Relationship Id="rId4" Type="http://schemas.openxmlformats.org/officeDocument/2006/relationships/audio" Target="../media/audio5.wav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audio" Target="../media/audio3.wav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png"/><Relationship Id="rId4" Type="http://schemas.openxmlformats.org/officeDocument/2006/relationships/audio" Target="../media/audio2.wav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audio" Target="../media/audio6.wav"/><Relationship Id="rId4" Type="http://schemas.openxmlformats.org/officeDocument/2006/relationships/audio" Target="../media/audio2.wav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audio" Target="../media/audio6.wav"/><Relationship Id="rId4" Type="http://schemas.openxmlformats.org/officeDocument/2006/relationships/audio" Target="../media/audio2.wav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png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9.wav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9.wav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audio" Target="../media/audio9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png"/><Relationship Id="rId4" Type="http://schemas.openxmlformats.org/officeDocument/2006/relationships/audio" Target="../media/audio5.wav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5.png"/><Relationship Id="rId4" Type="http://schemas.openxmlformats.org/officeDocument/2006/relationships/audio" Target="../media/audio7.wav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audio" Target="../media/audio2.wav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png"/><Relationship Id="rId4" Type="http://schemas.openxmlformats.org/officeDocument/2006/relationships/audio" Target="../media/audio3.wav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762000"/>
            <a:ext cx="7924800" cy="1524000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sz="8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الفصل </a:t>
            </a:r>
            <a:r>
              <a:rPr lang="ar-SA" sz="8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الثامن</a:t>
            </a:r>
            <a:endParaRPr lang="ar-EG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3699804"/>
            <a:ext cx="7391400" cy="1862796"/>
          </a:xfrm>
          <a:solidFill>
            <a:srgbClr val="00B05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ar-SA" sz="138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القياس</a:t>
            </a:r>
            <a:endParaRPr lang="ar-EG" sz="138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685799"/>
            <a:ext cx="8220075" cy="521435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6612" y="228600"/>
            <a:ext cx="8620213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5791200" y="1371600"/>
            <a:ext cx="1447800" cy="5334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8مكعبات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2514600" y="762000"/>
            <a:ext cx="1447800" cy="5334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24 مكعب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609600" y="3124200"/>
            <a:ext cx="1447800" cy="5334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14مكعب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7239000" y="5638800"/>
            <a:ext cx="1447800" cy="5334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8مكعبات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4495800" y="5943600"/>
            <a:ext cx="1447800" cy="5334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18 مكعب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2209800" y="4876800"/>
            <a:ext cx="914400" cy="10668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24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مكعب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1" y="171450"/>
            <a:ext cx="8610600" cy="651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6019800" y="685800"/>
            <a:ext cx="1295400" cy="5334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6مكعبات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581400" y="2057400"/>
            <a:ext cx="1066800" cy="3810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18مكعب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3400" y="228600"/>
            <a:ext cx="1295400" cy="5334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36مكعب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077200" y="3124200"/>
            <a:ext cx="685800" cy="7620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27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مكعب</a:t>
            </a:r>
            <a:endParaRPr kumimoji="0" lang="ar-EG" sz="20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505200" y="3124200"/>
            <a:ext cx="914400" cy="838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4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16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4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مكعب</a:t>
            </a:r>
            <a:endParaRPr kumimoji="0" lang="ar-EG" sz="24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85800" y="3048000"/>
            <a:ext cx="990600" cy="9906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18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مكعب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5257800" y="6324600"/>
            <a:ext cx="381000" cy="2286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4</a:t>
            </a:r>
            <a:endParaRPr kumimoji="0" lang="ar-EG" sz="20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038600" y="5867400"/>
            <a:ext cx="381000" cy="2286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</a:t>
            </a:r>
            <a:endParaRPr kumimoji="0" lang="ar-EG" sz="20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647332" y="6096000"/>
            <a:ext cx="609600" cy="2286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36</a:t>
            </a:r>
            <a:endParaRPr kumimoji="0" lang="ar-EG" sz="20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0" y="512064"/>
            <a:ext cx="4114800" cy="177393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1500" b="1" i="0" u="none" strike="noStrike" kern="1200" cap="none" spc="0" normalizeH="0" baseline="0" noProof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8-8</a:t>
            </a:r>
            <a:endParaRPr kumimoji="0" lang="ar-EG" sz="11500" b="1" i="0" u="none" strike="noStrike" kern="1200" cap="none" spc="0" normalizeH="0" baseline="0" noProof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838200" y="3124200"/>
            <a:ext cx="7696200" cy="1676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r>
              <a:rPr lang="ar-SA" sz="8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ndalus" pitchFamily="2" charset="-78"/>
              </a:rPr>
              <a:t>الزمن : قراءة الساعة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81200" y="1295400"/>
            <a:ext cx="5181600" cy="1219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600" b="1" i="0" u="none" strike="noStrike" kern="120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uLnTx/>
                <a:uFillTx/>
                <a:latin typeface="Arial" pitchFamily="34" charset="0"/>
                <a:cs typeface="Arial" pitchFamily="34" charset="0"/>
              </a:rPr>
              <a:t>فكرة الدرس </a:t>
            </a:r>
            <a:endParaRPr kumimoji="0" lang="ar-EG" sz="6600" b="1" i="0" u="none" strike="noStrike" kern="1200" normalizeH="0" baseline="0" noProof="0" dirty="0">
              <a:ln w="50800"/>
              <a:solidFill>
                <a:schemeClr val="bg1">
                  <a:shade val="50000"/>
                </a:schemeClr>
              </a:solidFill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990600" y="3505200"/>
            <a:ext cx="7010400" cy="19812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13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أقرأ الساعة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81200" y="1295400"/>
            <a:ext cx="5181600" cy="1219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600" b="1" i="0" u="none" strike="noStrike" kern="120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uLnTx/>
                <a:uFillTx/>
                <a:latin typeface="Arial" pitchFamily="34" charset="0"/>
                <a:cs typeface="Arial" pitchFamily="34" charset="0"/>
              </a:rPr>
              <a:t>المفردات</a:t>
            </a:r>
            <a:endParaRPr kumimoji="0" lang="ar-EG" sz="6600" b="1" i="0" u="none" strike="noStrike" kern="1200" normalizeH="0" baseline="0" noProof="0" dirty="0">
              <a:ln w="50800"/>
              <a:solidFill>
                <a:schemeClr val="bg1">
                  <a:shade val="50000"/>
                </a:schemeClr>
              </a:solidFill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990600" y="3505200"/>
            <a:ext cx="7010400" cy="26670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الساعة الرقمية </a:t>
            </a:r>
            <a:r>
              <a:rPr lang="ar-SA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  </a:t>
            </a:r>
            <a:r>
              <a:rPr lang="ar-SA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الساعة العادية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990600" y="1600200"/>
            <a:ext cx="7772400" cy="22098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411480" lvl="0" indent="-342900" algn="just" rtl="1"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r>
              <a:rPr lang="ar-SA" sz="4000" b="1" dirty="0" smtClean="0">
                <a:ln/>
                <a:solidFill>
                  <a:schemeClr val="accent3"/>
                </a:solidFill>
                <a:cs typeface="Arabic Transparent" pitchFamily="2" charset="-78"/>
              </a:rPr>
              <a:t>: نظر محمد الى ساعته عند نهاية حصة التربية البدنية .</a:t>
            </a:r>
          </a:p>
          <a:p>
            <a:pPr marL="411480" lvl="0" indent="-342900" algn="just" rtl="1"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r>
              <a:rPr lang="ar-SA" sz="4000" b="1" dirty="0" smtClean="0">
                <a:ln/>
                <a:solidFill>
                  <a:schemeClr val="accent3"/>
                </a:solidFill>
                <a:cs typeface="Arabic Transparent" pitchFamily="2" charset="-78"/>
              </a:rPr>
              <a:t> </a:t>
            </a:r>
            <a:r>
              <a:rPr lang="ar-SA" sz="4000" b="1" dirty="0" smtClean="0">
                <a:ln/>
                <a:solidFill>
                  <a:schemeClr val="accent3"/>
                </a:solidFill>
                <a:cs typeface="Arabic Transparent" pitchFamily="2" charset="-78"/>
              </a:rPr>
              <a:t> كم كانت الساعة عندما انتهت الحصة ؟</a:t>
            </a:r>
            <a:endParaRPr lang="ar-SA" sz="4000" b="1" dirty="0" smtClean="0">
              <a:ln/>
              <a:solidFill>
                <a:schemeClr val="accent3"/>
              </a:solidFill>
              <a:cs typeface="Arabic Transparent" pitchFamily="2" charset="-78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629400" y="609600"/>
            <a:ext cx="2133600" cy="7620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أستعد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2467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90600" y="3886200"/>
            <a:ext cx="2819400" cy="2843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6246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914400" y="1600200"/>
            <a:ext cx="7848600" cy="15240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r>
              <a:rPr lang="ar-SA" sz="4400" b="1" dirty="0" smtClean="0">
                <a:ln/>
                <a:solidFill>
                  <a:schemeClr val="accent3"/>
                </a:solidFill>
                <a:cs typeface="Arabic Transparent" pitchFamily="2" charset="-78"/>
              </a:rPr>
              <a:t>الساعة الرقمية  : ساعة تظهر الوقت بالأرقام .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2800" y="3505200"/>
            <a:ext cx="2819400" cy="2843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2800" y="304800"/>
            <a:ext cx="1676400" cy="7620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مثال</a:t>
            </a:r>
            <a:endParaRPr lang="ar-EG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381000"/>
            <a:ext cx="6019800" cy="12954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>
              <a:buNone/>
            </a:pPr>
            <a:r>
              <a:rPr lang="ar-SA" sz="4400" b="1" dirty="0" smtClean="0">
                <a:ln w="50800"/>
                <a:solidFill>
                  <a:srgbClr val="FF0000"/>
                </a:solidFill>
                <a:cs typeface="Simplified Arabic" pitchFamily="2" charset="-78"/>
              </a:rPr>
              <a:t>: أكتب الزمن الذى تشير اليه ساعة محمد </a:t>
            </a:r>
            <a:r>
              <a:rPr lang="ar-SA" sz="4400" b="1" dirty="0" smtClean="0">
                <a:ln w="50800"/>
                <a:solidFill>
                  <a:srgbClr val="FF0000"/>
                </a:solidFill>
                <a:cs typeface="Simplified Arabic" pitchFamily="2" charset="-78"/>
              </a:rPr>
              <a:t>.</a:t>
            </a:r>
            <a:endParaRPr lang="ar-EG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162800" y="2514600"/>
            <a:ext cx="1676400" cy="7620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الحل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762000" y="3810000"/>
            <a:ext cx="8153400" cy="27432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>
            <a:normAutofit fontScale="85000" lnSpcReduction="2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 rtl="1"/>
            <a:r>
              <a:rPr lang="ar-SA" sz="51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الأرقام على يسار النقطتين ( : ) تمثل الساعات .</a:t>
            </a:r>
          </a:p>
          <a:p>
            <a:pPr algn="just" rtl="1"/>
            <a:r>
              <a:rPr lang="ar-SA" sz="51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الأرقام على يمين النقطتين ( : ) تمثل الدقائق . </a:t>
            </a:r>
          </a:p>
          <a:p>
            <a:pPr algn="just" rtl="1"/>
            <a:r>
              <a:rPr lang="ar-SA" sz="51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اقرأ : الثامنة وثلاثين دقيقة وأكتب : 8:30 . </a:t>
            </a:r>
          </a:p>
        </p:txBody>
      </p:sp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38400" y="1752600"/>
            <a:ext cx="3263900" cy="1675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  <p:bldP spid="6" grpId="0" animBg="1"/>
      <p:bldP spid="8" grpId="0" animBg="1"/>
    </p:bld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2800" y="304800"/>
            <a:ext cx="1676400" cy="7620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مثال</a:t>
            </a:r>
            <a:endParaRPr lang="ar-EG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381000"/>
            <a:ext cx="5486400" cy="1143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>
              <a:buNone/>
            </a:pPr>
            <a:r>
              <a:rPr lang="ar-SA" sz="3600" b="1" dirty="0" smtClean="0">
                <a:ln w="50800"/>
                <a:solidFill>
                  <a:srgbClr val="FF0000"/>
                </a:solidFill>
                <a:cs typeface="Simplified Arabic" pitchFamily="2" charset="-78"/>
              </a:rPr>
              <a:t>أكتب الزمن الذى تشير اليه الساعة العادية .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162800" y="2514600"/>
            <a:ext cx="1676400" cy="7620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الحل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914400" y="3581400"/>
            <a:ext cx="8001000" cy="25908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>
            <a:normAutofit fontScale="925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 rtl="1"/>
            <a:r>
              <a:rPr lang="ar-SA" sz="51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الخطوة 1 : أحدد الساعة </a:t>
            </a:r>
          </a:p>
          <a:p>
            <a:pPr algn="just" rtl="1"/>
            <a:r>
              <a:rPr lang="ar-SA" sz="51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العقرب الأقصر هو عقرب الساعات وقد تعدى العقرب الرقم 5 إذن فالساعة 5.</a:t>
            </a:r>
          </a:p>
        </p:txBody>
      </p:sp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47800" y="1600200"/>
            <a:ext cx="1828800" cy="1699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  <p:bldP spid="6" grpId="0" animBg="1"/>
      <p:bldP spid="8" grpId="0" animBg="1"/>
    </p:bld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762000" y="1219200"/>
            <a:ext cx="8001000" cy="4953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 rtl="1"/>
            <a:r>
              <a:rPr lang="ar-SA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الخطوة2: أعد الدقائق </a:t>
            </a:r>
          </a:p>
          <a:p>
            <a:pPr algn="just" rtl="1"/>
            <a:r>
              <a:rPr lang="ar-SA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العقرب الأطول هو عقرب الدقائق . أبدأ عند العدد 12 . وأعد بالخمسات ثم أكمل العد بالآحاد </a:t>
            </a:r>
          </a:p>
          <a:p>
            <a:pPr algn="just" rtl="1"/>
            <a:r>
              <a:rPr lang="ar-SA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 ،10 ، 15 ، 20 ، 25 ، 30 ، 35 ، 40 ، 45 ، ثم 46 ، 47 . </a:t>
            </a:r>
          </a:p>
          <a:p>
            <a:pPr algn="just" rtl="1"/>
            <a:r>
              <a:rPr lang="ar-SA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إذن يوجد 47 دقيقة </a:t>
            </a:r>
          </a:p>
          <a:p>
            <a:pPr algn="just" rtl="1"/>
            <a:r>
              <a:rPr lang="ar-SA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أقرأ : الخامسة وسبعة وأربعين دقيقة </a:t>
            </a:r>
          </a:p>
          <a:p>
            <a:pPr algn="just" rtl="1"/>
            <a:r>
              <a:rPr lang="ar-SA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وأكتب : 5:47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914400"/>
            <a:ext cx="84582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914400" y="533400"/>
            <a:ext cx="7467600" cy="5486400"/>
          </a:xfrm>
          <a:prstGeom prst="rect">
            <a:avLst/>
          </a:prstGeom>
          <a:scene3d>
            <a:camera prst="isometricOffAxis2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  <a:scene3d>
              <a:camera prst="isometricOffAxis2Righ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28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تأكد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609599"/>
            <a:ext cx="8620125" cy="495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5715000" y="2531808"/>
            <a:ext cx="2895600" cy="4572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4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الخامسة وخمسة عشر دقيقة</a:t>
            </a:r>
            <a:endParaRPr kumimoji="0" lang="ar-EG" sz="24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2438400" y="2514600"/>
            <a:ext cx="3124200" cy="457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4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العاشرة وثمانية وعشرون دقيقة</a:t>
            </a:r>
            <a:endParaRPr kumimoji="0" lang="ar-EG" sz="24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533400" y="762000"/>
            <a:ext cx="3352800" cy="5334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الثانية واثنين وأربعون دقيقة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5943600" y="5410200"/>
            <a:ext cx="2590800" cy="6096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6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عشر دقائق</a:t>
            </a:r>
            <a:endParaRPr kumimoji="0" lang="ar-EG" sz="36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0" grpId="0" animBg="1"/>
      <p:bldP spid="11" grpId="0" animBg="1"/>
    </p:bld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304800"/>
            <a:ext cx="8715375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6019800" y="2057400"/>
            <a:ext cx="2895600" cy="4572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4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الثالثة واربع واربعون دقيقة</a:t>
            </a:r>
            <a:endParaRPr kumimoji="0" lang="ar-EG" sz="24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0" y="2057400"/>
            <a:ext cx="2895600" cy="457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4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الواحدة وخمسون</a:t>
            </a:r>
            <a:r>
              <a:rPr kumimoji="0" lang="ar-SA" sz="2400" b="1" i="0" u="none" strike="noStrike" kern="1200" cap="none" spc="-10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دقيقة </a:t>
            </a:r>
            <a:endParaRPr kumimoji="0" lang="ar-EG" sz="24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4244" y="2057400"/>
            <a:ext cx="2895600" cy="4572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4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الخامسة واربعة</a:t>
            </a:r>
            <a:r>
              <a:rPr kumimoji="0" lang="ar-SA" sz="2400" b="1" i="0" u="none" strike="noStrike" kern="1200" cap="none" spc="-10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عشر دقيقة</a:t>
            </a:r>
            <a:endParaRPr kumimoji="0" lang="ar-EG" sz="24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324600" y="4387644"/>
            <a:ext cx="2649792" cy="336756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السادسة وسبعة وخمسون دقيقة</a:t>
            </a:r>
            <a:endParaRPr kumimoji="0" lang="ar-EG" sz="20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352800" y="4387644"/>
            <a:ext cx="2421192" cy="33675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الثانية عشر وعشرون دقيقة</a:t>
            </a:r>
            <a:endParaRPr kumimoji="0" lang="ar-EG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81000" y="4387644"/>
            <a:ext cx="2313036" cy="33675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الخامسة وثمان دقائق </a:t>
            </a:r>
            <a:endParaRPr kumimoji="0" lang="ar-EG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5715000" y="5943600"/>
            <a:ext cx="2878392" cy="5334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خمسة وثلاثون دقيقة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990600" y="5943600"/>
            <a:ext cx="2133600" cy="6096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8:52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512064"/>
            <a:ext cx="4114800" cy="1773936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ar-SA" sz="11500" b="1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8-1</a:t>
            </a:r>
            <a:endParaRPr lang="ar-EG" sz="11500" b="1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124200"/>
            <a:ext cx="7696200" cy="1600200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ar-SA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ndalus" pitchFamily="2" charset="-78"/>
              </a:rPr>
              <a:t>وحدات الطول المترية</a:t>
            </a:r>
            <a:endParaRPr lang="ar-EG" sz="8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Andalus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81200" y="1295400"/>
            <a:ext cx="5181600" cy="1219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600" b="1" i="0" u="none" strike="noStrike" kern="120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uLnTx/>
                <a:uFillTx/>
                <a:latin typeface="Arial" pitchFamily="34" charset="0"/>
                <a:cs typeface="Arial" pitchFamily="34" charset="0"/>
              </a:rPr>
              <a:t>فكرة الدرس </a:t>
            </a:r>
            <a:endParaRPr kumimoji="0" lang="ar-EG" sz="6600" b="1" i="0" u="none" strike="noStrike" kern="1200" normalizeH="0" baseline="0" noProof="0" dirty="0">
              <a:ln w="50800"/>
              <a:solidFill>
                <a:schemeClr val="bg1">
                  <a:shade val="50000"/>
                </a:schemeClr>
              </a:solidFill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81000" y="3505200"/>
            <a:ext cx="8229600" cy="2819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أختار الادوات والوحدات المناسبة لتقدير أطوال الأشباء وقياسها </a:t>
            </a:r>
            <a:endParaRPr lang="ar-SA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rabic Transparent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81200" y="1295400"/>
            <a:ext cx="5181600" cy="1219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600" b="1" i="0" u="none" strike="noStrike" kern="120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uLnTx/>
                <a:uFillTx/>
                <a:latin typeface="Arial" pitchFamily="34" charset="0"/>
                <a:cs typeface="Arial" pitchFamily="34" charset="0"/>
              </a:rPr>
              <a:t>المفردات </a:t>
            </a:r>
            <a:endParaRPr kumimoji="0" lang="ar-EG" sz="6600" b="1" i="0" u="none" strike="noStrike" kern="1200" normalizeH="0" baseline="0" noProof="0" dirty="0">
              <a:ln w="50800"/>
              <a:solidFill>
                <a:schemeClr val="bg1">
                  <a:shade val="50000"/>
                </a:schemeClr>
              </a:solidFill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533400" y="3352800"/>
            <a:ext cx="8229600" cy="19812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السنتمتر (سم) ـ الملمتر (ملم) </a:t>
            </a:r>
            <a:endParaRPr lang="ar-SA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rabic Transparent" pitchFamily="2" charset="-78"/>
            </a:endParaRPr>
          </a:p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ـ </a:t>
            </a:r>
            <a:r>
              <a:rPr lang="ar-S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المتر (م) ـ الكيلومتر (كلم)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512064"/>
            <a:ext cx="3505200" cy="1545336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sz="8800" dirty="0" smtClean="0">
                <a:solidFill>
                  <a:srgbClr val="FF0000"/>
                </a:solidFill>
              </a:rPr>
              <a:t>أستعد </a:t>
            </a:r>
            <a:endParaRPr lang="ar-EG" sz="8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9400" y="2667000"/>
            <a:ext cx="5943600" cy="33528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>
              <a:buNone/>
            </a:pPr>
            <a:r>
              <a:rPr lang="ar-SA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يركض أحمد حول مضمار السباق مرة يوميا . فهل أقيس هذه المسافة بالملمترات ، أم بالسنتمترات ، أم بالأمتار ، أم بالكيلو مترات ؟</a:t>
            </a:r>
            <a:endParaRPr lang="ar-EG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rabic Transparent" pitchFamily="2" charset="-78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" y="2667000"/>
            <a:ext cx="22098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304800"/>
            <a:ext cx="7772400" cy="271224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85000" lnSpcReduction="1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>
              <a:buNone/>
            </a:pPr>
            <a:r>
              <a:rPr lang="ar-SA" sz="54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ndalus" pitchFamily="2" charset="-78"/>
              </a:rPr>
              <a:t> : أستعمل </a:t>
            </a:r>
            <a:r>
              <a:rPr lang="ar-SA" sz="54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ndalus" pitchFamily="2" charset="-78"/>
              </a:rPr>
              <a:t>السنتمتر (سم) والملمتر (ملم) لقياس الأطوال الصغيرة ولقياس الأطوال والمسافات الكبيرة يستعمل المتر (م) والكيلو متر (كلم) 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3276599"/>
            <a:ext cx="6867525" cy="3355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304800"/>
            <a:ext cx="5715000" cy="630936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أختار وحدة القياس المناسبة</a:t>
            </a:r>
            <a:endParaRPr lang="ar-EG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149304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>
              <a:buNone/>
            </a:pPr>
            <a:r>
              <a:rPr lang="ar-SA" sz="4000" b="1" dirty="0" smtClean="0">
                <a:ln w="50800"/>
                <a:solidFill>
                  <a:srgbClr val="FF0000"/>
                </a:solidFill>
                <a:cs typeface="Simplified Arabic" pitchFamily="2" charset="-78"/>
              </a:rPr>
              <a:t>مثال : </a:t>
            </a: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أختار الوحدة الأنسب لقياس المسافة التى يركضها أحمد فى المرة الواحدة </a:t>
            </a:r>
            <a:endParaRPr lang="en-US" sz="4000" b="1" dirty="0" smtClean="0">
              <a:ln w="50800"/>
              <a:solidFill>
                <a:schemeClr val="bg1">
                  <a:shade val="50000"/>
                </a:schemeClr>
              </a:solidFill>
              <a:cs typeface="Simplified Arabic" pitchFamily="2" charset="-78"/>
            </a:endParaRPr>
          </a:p>
          <a:p>
            <a:pPr>
              <a:buNone/>
            </a:pPr>
            <a:endParaRPr lang="ar-EG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143000" y="3657600"/>
            <a:ext cx="7315200" cy="2667000"/>
          </a:xfrm>
          <a:prstGeom prst="rect">
            <a:avLst/>
          </a:prstGeom>
          <a:solidFill>
            <a:srgbClr val="00B05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anchor="t"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rtl="1"/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 pitchFamily="34" charset="0"/>
                <a:cs typeface="Arial" pitchFamily="34" charset="0"/>
              </a:rPr>
              <a:t>الملمتر والسنتمتر وحدات صغيرة جدا . اما الكيلومتر فوحدة كبيرة جدا لا تقاس بها المسافة حول المضمار لذلك فالمتر وحدة مناسبة لقياس المسافة التى يركضها احمد .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6600" y="228600"/>
            <a:ext cx="1676400" cy="6096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مثال :</a:t>
            </a:r>
            <a:endParaRPr lang="ar-EG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28600"/>
            <a:ext cx="6400800" cy="1524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>
              <a:buNone/>
            </a:pP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 : فى </a:t>
            </a: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مزرعة حسام خلية نحل . اختار الوحدة المناسبة لقياس طول النحلة .</a:t>
            </a:r>
            <a:endParaRPr lang="ar-EG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66800" y="3886200"/>
            <a:ext cx="7315200" cy="2286000"/>
          </a:xfrm>
          <a:prstGeom prst="rect">
            <a:avLst/>
          </a:prstGeom>
          <a:solidFill>
            <a:srgbClr val="00B05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anchor="t"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 rtl="1"/>
            <a:r>
              <a:rPr lang="ar-SA" sz="28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 pitchFamily="34" charset="0"/>
                <a:cs typeface="Arial" pitchFamily="34" charset="0"/>
              </a:rPr>
              <a:t>  لتحديد الوحدة المناسبة لقياس طول النخلة : هل هى الملمتر أم السنتمتر أم المتر أم الكيلو متر ، فإننى أتابع التعليل الآتى :</a:t>
            </a:r>
          </a:p>
          <a:p>
            <a:pPr algn="ctr" rtl="1"/>
            <a:r>
              <a:rPr lang="ar-SA" sz="28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 pitchFamily="34" charset="0"/>
                <a:cs typeface="Arial" pitchFamily="34" charset="0"/>
              </a:rPr>
              <a:t>المتر والكيلو متر وحدات كبيرة جدا . كما يستعمل السنتمتر لقياس الأطوال الصغيرة أما الملمتر فيستعمل لقياس الأطوال الصغيرة جدا لذلك ، يستعمل الملمتر لقياس طول النحلة .</a:t>
            </a:r>
            <a:endParaRPr lang="ar-SA" sz="2800" b="1" dirty="0" smtClean="0">
              <a:ln w="50800"/>
              <a:solidFill>
                <a:schemeClr val="bg1">
                  <a:shade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3600" y="1981200"/>
            <a:ext cx="4216400" cy="1695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6600" y="228600"/>
            <a:ext cx="1676400" cy="6096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مثال :</a:t>
            </a:r>
            <a:endParaRPr lang="ar-EG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28600"/>
            <a:ext cx="6400800" cy="1524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77500" lnSpcReduction="2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>
              <a:buNone/>
            </a:pP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: بقى الرقم العالمى فى الوثب الطويل ثابتا لسنوات عديدة . ما التقدير الأفضل للمسافة التى وثبها صاحب الرقم : 9 م أم 9 كم ؟ </a:t>
            </a:r>
          </a:p>
          <a:p>
            <a:pPr algn="just">
              <a:buNone/>
            </a:pPr>
            <a:endParaRPr lang="ar-EG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90600" y="4724400"/>
            <a:ext cx="7315200" cy="1447800"/>
          </a:xfrm>
          <a:prstGeom prst="rect">
            <a:avLst/>
          </a:prstGeom>
          <a:solidFill>
            <a:srgbClr val="00B05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anchor="t"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 rtl="1"/>
            <a:r>
              <a:rPr lang="ar-SA" sz="28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 pitchFamily="34" charset="0"/>
                <a:cs typeface="Arial" pitchFamily="34" charset="0"/>
              </a:rPr>
              <a:t>أفكر : عرض الباب حوالى متر واحد ؛ لذلك فمن المنطقى أن يقفز المتسابق مسافة قدرها 9 أمثال عرض الباب . </a:t>
            </a:r>
          </a:p>
          <a:p>
            <a:pPr algn="just" rtl="1"/>
            <a:r>
              <a:rPr lang="ar-SA" sz="28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 pitchFamily="34" charset="0"/>
                <a:cs typeface="Arial" pitchFamily="34" charset="0"/>
              </a:rPr>
              <a:t>لذا ؛ فإن 9 م تقدير معقول ، بينما 9 كلم تقدير غير معقول .</a:t>
            </a:r>
            <a:endParaRPr lang="ar-SA" sz="2800" b="1" dirty="0" smtClean="0">
              <a:ln w="50800"/>
              <a:solidFill>
                <a:schemeClr val="bg1">
                  <a:shade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14600" y="2209800"/>
            <a:ext cx="3722688" cy="2000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oi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685800"/>
            <a:ext cx="5791200" cy="914400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4800" b="1" spc="0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الفكرة العامة </a:t>
            </a:r>
            <a:endParaRPr lang="ar-EG" sz="4800" b="1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762000" y="2743200"/>
            <a:ext cx="8001000" cy="990600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anchor="b" anchorCtr="0"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5400" b="1" i="0" u="none" strike="noStrike" kern="1200" normalizeH="0" baseline="0" noProof="0" dirty="0" smtClean="0">
                <a:ln/>
                <a:solidFill>
                  <a:schemeClr val="accent3"/>
                </a:solidFill>
                <a:uLnTx/>
                <a:uFillTx/>
                <a:latin typeface="+mj-lt"/>
                <a:ea typeface="+mj-ea"/>
                <a:cs typeface="+mj-cs"/>
              </a:rPr>
              <a:t>ما</a:t>
            </a:r>
            <a:r>
              <a:rPr kumimoji="0" lang="ar-SA" sz="5400" b="1" i="0" u="none" strike="noStrike" kern="1200" normalizeH="0" noProof="0" dirty="0" smtClean="0">
                <a:ln/>
                <a:solidFill>
                  <a:schemeClr val="accent3"/>
                </a:solidFill>
                <a:uLnTx/>
                <a:uFillTx/>
                <a:latin typeface="+mj-lt"/>
                <a:ea typeface="+mj-ea"/>
                <a:cs typeface="+mj-cs"/>
              </a:rPr>
              <a:t> وحدات قياس الطول؟</a:t>
            </a:r>
            <a:endParaRPr kumimoji="0" lang="ar-EG" sz="5400" b="1" i="0" u="none" strike="noStrike" kern="1200" normalizeH="0" baseline="0" noProof="0" dirty="0">
              <a:ln/>
              <a:solidFill>
                <a:schemeClr val="accent3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914400" y="533400"/>
            <a:ext cx="7467600" cy="5486400"/>
          </a:xfrm>
          <a:prstGeom prst="rect">
            <a:avLst/>
          </a:prstGeom>
          <a:scene3d>
            <a:camera prst="isometricOffAxis2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  <a:scene3d>
              <a:camera prst="isometricOffAxis2Righ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3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تأكد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685799"/>
            <a:ext cx="8543925" cy="4724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ounded Rectangle 3"/>
          <p:cNvSpPr/>
          <p:nvPr/>
        </p:nvSpPr>
        <p:spPr>
          <a:xfrm>
            <a:off x="6858000" y="2209800"/>
            <a:ext cx="1295400" cy="53340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bg1"/>
                </a:solidFill>
              </a:rPr>
              <a:t>الملمتر </a:t>
            </a:r>
            <a:endParaRPr lang="ar-EG" sz="2000" b="1" dirty="0">
              <a:solidFill>
                <a:schemeClr val="bg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5424948" y="3807540"/>
            <a:ext cx="1219200" cy="5334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bg1"/>
                </a:solidFill>
              </a:rPr>
              <a:t>20سم</a:t>
            </a:r>
            <a:endParaRPr lang="ar-EG" sz="2400" b="1" dirty="0">
              <a:solidFill>
                <a:schemeClr val="bg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981200" y="4648200"/>
            <a:ext cx="1524000" cy="5776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bg1"/>
                </a:solidFill>
              </a:rPr>
              <a:t>3 متر </a:t>
            </a:r>
            <a:endParaRPr lang="ar-EG" sz="3200" b="1" dirty="0">
              <a:solidFill>
                <a:schemeClr val="bg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105400" y="2209800"/>
            <a:ext cx="1295400" cy="533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bg1"/>
                </a:solidFill>
              </a:rPr>
              <a:t>المتر </a:t>
            </a:r>
            <a:endParaRPr lang="ar-EG" sz="2000" b="1" dirty="0">
              <a:solidFill>
                <a:schemeClr val="bg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124200" y="2209800"/>
            <a:ext cx="14478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bg1"/>
                </a:solidFill>
              </a:rPr>
              <a:t>الكيلو متر</a:t>
            </a:r>
            <a:endParaRPr lang="ar-EG" sz="2000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914400" y="2209800"/>
            <a:ext cx="1295400" cy="5334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bg1"/>
                </a:solidFill>
              </a:rPr>
              <a:t>السنتمتر </a:t>
            </a:r>
            <a:endParaRPr lang="ar-EG" sz="2000" b="1" dirty="0">
              <a:solidFill>
                <a:schemeClr val="bg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828800" y="3810000"/>
            <a:ext cx="1524000" cy="5334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bg1"/>
                </a:solidFill>
              </a:rPr>
              <a:t>4 متر</a:t>
            </a:r>
            <a:endParaRPr lang="ar-EG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381000"/>
            <a:ext cx="8429625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ounded Rectangle 2"/>
          <p:cNvSpPr/>
          <p:nvPr/>
        </p:nvSpPr>
        <p:spPr>
          <a:xfrm>
            <a:off x="6553200" y="1524000"/>
            <a:ext cx="1295400" cy="381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bg1"/>
                </a:solidFill>
              </a:rPr>
              <a:t>المتر </a:t>
            </a:r>
            <a:endParaRPr lang="ar-EG" sz="2000" b="1" dirty="0">
              <a:solidFill>
                <a:schemeClr val="bg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4343400" y="1524000"/>
            <a:ext cx="1524000" cy="3810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bg1"/>
                </a:solidFill>
              </a:rPr>
              <a:t>الكيلو متر</a:t>
            </a:r>
            <a:endParaRPr lang="ar-EG" sz="2000" b="1" dirty="0">
              <a:solidFill>
                <a:schemeClr val="bg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209800" y="1524000"/>
            <a:ext cx="1295400" cy="38100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bg1"/>
                </a:solidFill>
              </a:rPr>
              <a:t>السنتمتر</a:t>
            </a:r>
            <a:endParaRPr lang="ar-EG" sz="2000" b="1" dirty="0">
              <a:solidFill>
                <a:schemeClr val="bg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33400" y="1524000"/>
            <a:ext cx="1295400" cy="381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bg1"/>
                </a:solidFill>
              </a:rPr>
              <a:t>الملمتر</a:t>
            </a:r>
            <a:endParaRPr lang="ar-EG" sz="2000" b="1" dirty="0">
              <a:solidFill>
                <a:schemeClr val="bg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971800" y="2362200"/>
            <a:ext cx="1752600" cy="381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bg1"/>
                </a:solidFill>
              </a:rPr>
              <a:t>500 كلم</a:t>
            </a:r>
            <a:endParaRPr lang="ar-EG" sz="2000" b="1" dirty="0">
              <a:solidFill>
                <a:schemeClr val="bg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705600" y="3810000"/>
            <a:ext cx="1295400" cy="38100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bg1"/>
                </a:solidFill>
              </a:rPr>
              <a:t>10سم</a:t>
            </a:r>
            <a:endParaRPr lang="ar-EG" sz="2000" b="1" dirty="0">
              <a:solidFill>
                <a:schemeClr val="bg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114800" y="3733800"/>
            <a:ext cx="1295400" cy="3810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bg1"/>
                </a:solidFill>
              </a:rPr>
              <a:t>2متر</a:t>
            </a:r>
            <a:endParaRPr lang="ar-EG" sz="2000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010400" y="5715000"/>
            <a:ext cx="304800" cy="3810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bg1"/>
                </a:solidFill>
              </a:rPr>
              <a:t>&lt;</a:t>
            </a:r>
            <a:endParaRPr lang="ar-EG" sz="2000" b="1" dirty="0">
              <a:solidFill>
                <a:schemeClr val="bg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510548" y="5700252"/>
            <a:ext cx="304800" cy="3810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bg1"/>
                </a:solidFill>
              </a:rPr>
              <a:t>&lt;</a:t>
            </a:r>
            <a:endParaRPr lang="ar-EG" sz="2000" b="1" dirty="0">
              <a:solidFill>
                <a:schemeClr val="bg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2165556" y="5685504"/>
            <a:ext cx="304800" cy="3810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bg1"/>
                </a:solidFill>
              </a:rPr>
              <a:t>&gt;</a:t>
            </a:r>
            <a:endParaRPr lang="ar-EG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512064"/>
            <a:ext cx="4114800" cy="1773936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ar-SA" sz="11500" b="1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8-2</a:t>
            </a:r>
            <a:endParaRPr lang="ar-EG" sz="11500" b="1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124200"/>
            <a:ext cx="7696200" cy="1600200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ar-SA" sz="115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ndalus" pitchFamily="2" charset="-78"/>
              </a:rPr>
              <a:t>خطة حل مسألة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81200" y="1295400"/>
            <a:ext cx="5181600" cy="1219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600" b="1" i="0" u="none" strike="noStrike" kern="120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uLnTx/>
                <a:uFillTx/>
                <a:latin typeface="Arial" pitchFamily="34" charset="0"/>
                <a:cs typeface="Arial" pitchFamily="34" charset="0"/>
              </a:rPr>
              <a:t>فكرة الدرس </a:t>
            </a:r>
            <a:endParaRPr kumimoji="0" lang="ar-EG" sz="6600" b="1" i="0" u="none" strike="noStrike" kern="1200" normalizeH="0" baseline="0" noProof="0" dirty="0">
              <a:ln w="50800"/>
              <a:solidFill>
                <a:schemeClr val="bg1">
                  <a:shade val="50000"/>
                </a:schemeClr>
              </a:solidFill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914400" y="3505200"/>
            <a:ext cx="7086600" cy="2667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أحل المسألة عكسيا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914400" y="838200"/>
            <a:ext cx="7848600" cy="38100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411480" lvl="0" indent="-342900" algn="just" rtl="1"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r>
              <a:rPr lang="ar-SA" sz="3200" b="1" dirty="0" smtClean="0">
                <a:ln/>
                <a:solidFill>
                  <a:schemeClr val="accent3"/>
                </a:solidFill>
                <a:cs typeface="Arabic Transparent" pitchFamily="2" charset="-78"/>
              </a:rPr>
              <a:t>: فى مدينة الألعاب ، يقف ثلاث مجموعات من الأطفال ينتظرون دورهم عند ثلاث ألعاب . فإذا كان عدد الأطفال عند اللعبة الثانية ضعف عدد الاطفال عند اللعبة الاولى ، وعدد الأطفال عند اللعبة الثالثة أقل بخمسة من عدد الأطفال عند اللعبة الثانية ، وعدد الأطفال عند اللعبة الثالثة 15 طفلا ، فما عدد الأطفال عند اللعبة الأولى ؟ 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14400" y="4419600"/>
            <a:ext cx="2514600" cy="238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609600"/>
            <a:ext cx="2133600" cy="7620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أفهم</a:t>
            </a:r>
            <a:endParaRPr lang="ar-EG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76400"/>
            <a:ext cx="7772400" cy="4191000"/>
          </a:xfrm>
          <a:solidFill>
            <a:srgbClr val="00B050"/>
          </a:solidFill>
        </p:spPr>
        <p:txBody>
          <a:bodyPr>
            <a:normAutofit fontScale="92500" lnSpcReduction="2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>
              <a:buNone/>
            </a:pP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* ماذا </a:t>
            </a: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أعرف من المسألة ؟</a:t>
            </a:r>
          </a:p>
          <a:p>
            <a:pPr algn="just">
              <a:buNone/>
            </a:pP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  عدد </a:t>
            </a: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الأطفال عند اللعبة (2) ضهف عدد الأطفال عند اللعبة (1) .</a:t>
            </a:r>
          </a:p>
          <a:p>
            <a:pPr algn="just">
              <a:buNone/>
            </a:pP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  عدد </a:t>
            </a: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الأطفال عند اللعبة (3) أفل بخمسة من عدد الأطفال عند اللعبة (2) .</a:t>
            </a:r>
          </a:p>
          <a:p>
            <a:pPr algn="just">
              <a:buNone/>
            </a:pP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  عدد </a:t>
            </a: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الأطفال عند اللعبة (3) 15 طفلا .</a:t>
            </a:r>
          </a:p>
          <a:p>
            <a:pPr algn="just">
              <a:buNone/>
            </a:pP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* ما المطلوب؟ </a:t>
            </a:r>
            <a:endParaRPr lang="ar-SA" sz="4000" b="1" dirty="0" smtClean="0">
              <a:ln w="50800"/>
              <a:solidFill>
                <a:schemeClr val="bg1">
                  <a:shade val="50000"/>
                </a:schemeClr>
              </a:solidFill>
              <a:cs typeface="Simplified Arabic" pitchFamily="2" charset="-78"/>
            </a:endParaRPr>
          </a:p>
          <a:p>
            <a:pPr algn="just">
              <a:buNone/>
            </a:pP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   أن </a:t>
            </a: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أجد عدد الأطفال عند اللعبة (1) .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609600"/>
            <a:ext cx="2133600" cy="7620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خطط</a:t>
            </a:r>
            <a:endParaRPr lang="ar-EG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438400"/>
            <a:ext cx="7772400" cy="1447800"/>
          </a:xfrm>
          <a:solidFill>
            <a:srgbClr val="00B050"/>
          </a:solidFill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buNone/>
            </a:pPr>
            <a:r>
              <a:rPr lang="ar-SA" sz="8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أحل بطريقة عكسية . </a:t>
            </a:r>
            <a:endParaRPr lang="ar-SA" sz="8000" b="1" dirty="0" smtClean="0">
              <a:ln w="50800"/>
              <a:solidFill>
                <a:schemeClr val="bg1">
                  <a:shade val="50000"/>
                </a:schemeClr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4200" y="609600"/>
            <a:ext cx="1828800" cy="7620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حـل</a:t>
            </a:r>
            <a:endParaRPr lang="ar-EG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447800"/>
            <a:ext cx="5943600" cy="762000"/>
          </a:xfrm>
          <a:solidFill>
            <a:srgbClr val="00B050"/>
          </a:solidFill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buNone/>
            </a:pPr>
            <a:r>
              <a:rPr lang="ar-SA" sz="54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 15 طفلا عند اللعبة (3) . </a:t>
            </a:r>
            <a:endParaRPr lang="ar-SA" sz="5400" b="1" dirty="0" smtClean="0">
              <a:ln w="50800"/>
              <a:solidFill>
                <a:schemeClr val="bg1">
                  <a:shade val="50000"/>
                </a:schemeClr>
              </a:solidFill>
              <a:cs typeface="Simplified Arabic" pitchFamily="2" charset="-78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066800" y="4648200"/>
            <a:ext cx="7162800" cy="1371600"/>
          </a:xfrm>
          <a:prstGeom prst="rect">
            <a:avLst/>
          </a:prstGeom>
          <a:solidFill>
            <a:srgbClr val="00B050"/>
          </a:solidFill>
        </p:spPr>
        <p:txBody>
          <a:bodyPr vert="horz"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44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إذن عدد الأطفال عند اللعبة الأولى 10 أطفال .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66800" y="2438399"/>
            <a:ext cx="7115175" cy="1677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  <p:bldP spid="5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609600"/>
            <a:ext cx="2133600" cy="7620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أتحقق</a:t>
            </a:r>
            <a:endParaRPr lang="ar-EG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514600"/>
            <a:ext cx="7772400" cy="1828800"/>
          </a:xfrm>
          <a:solidFill>
            <a:srgbClr val="00B050"/>
          </a:solidFill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buNone/>
            </a:pPr>
            <a:r>
              <a:rPr lang="ar-SA" sz="48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10+10 = 20  ، 20 – 5 = 15 .</a:t>
            </a:r>
          </a:p>
          <a:p>
            <a:pPr algn="ctr">
              <a:buNone/>
            </a:pPr>
            <a:r>
              <a:rPr lang="ar-SA" sz="48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إذن الجواب صحيح .</a:t>
            </a:r>
            <a:endParaRPr lang="ar-SA" sz="4800" b="1" dirty="0" smtClean="0">
              <a:ln w="50800"/>
              <a:solidFill>
                <a:schemeClr val="bg1">
                  <a:shade val="50000"/>
                </a:schemeClr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4800" y="838200"/>
            <a:ext cx="8458200" cy="1981200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anchor="b" anchorCtr="0">
            <a:normAutofit fontScale="925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0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Arabic Transparent" pitchFamily="2" charset="-78"/>
              </a:rPr>
              <a:t>من وحدات قياس الطول : الملمتر ، والسنتمتر ، والمتر ، والكيلو متر.</a:t>
            </a:r>
            <a:endParaRPr kumimoji="0" lang="ar-SA" sz="6000" b="1" i="0" u="none" strike="noStrike" kern="1200" cap="none" spc="-100" normalizeH="0" noProof="0" dirty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FFF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Arabic Transparent" pitchFamily="2" charset="-78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304800" y="3581400"/>
            <a:ext cx="8305800" cy="2895600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anchor="b" anchorCtr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just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600" b="1" i="0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مثال : </a:t>
            </a:r>
            <a:r>
              <a:rPr kumimoji="0" lang="ar-SA" sz="3600" b="1" i="0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يربط جسر الملك فهد بين الشقيقتين ؛ المملكة العربية السعودية ومملكة البحرين</a:t>
            </a:r>
            <a:r>
              <a:rPr kumimoji="0" lang="ar-SA" sz="3600" b="1" i="0" u="none" strike="noStrike" kern="1200" spc="50" normalizeH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ولقد افتتح الجسر رسميا فى عام 1407هـ (1986م) واستغرق بناؤه 5 سنوات ويعد أطول جسر فى الشرق الأوسط حيث يبلغ طوله 2 كيلو مترا .</a:t>
            </a:r>
            <a:endParaRPr kumimoji="0" lang="ar-SA" sz="3600" b="1" i="0" u="none" strike="noStrike" kern="1200" spc="50" normalizeH="0" noProof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914400" y="533400"/>
            <a:ext cx="7467600" cy="5486400"/>
          </a:xfrm>
          <a:prstGeom prst="rect">
            <a:avLst/>
          </a:prstGeom>
          <a:scene3d>
            <a:camera prst="isometricOffAxis2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  <a:scene3d>
              <a:camera prst="isometricOffAxis2Righ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28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أتدرب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914400" y="1447800"/>
            <a:ext cx="7391400" cy="3505200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vert="horz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أختار العملية المناسبة لأحل كلا من المسائل الآتية :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81000" y="512064"/>
            <a:ext cx="8305800" cy="154533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just" rtl="1">
              <a:spcBef>
                <a:spcPct val="0"/>
              </a:spcBef>
              <a:defRPr/>
            </a:pPr>
            <a:r>
              <a:rPr lang="ar-SA" sz="4000" b="1" spc="-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ar-SA" sz="4000" b="1" spc="-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لدى فاطمة 36 قلما . وبالأمس كان لديها نصف </a:t>
            </a:r>
            <a:r>
              <a:rPr lang="ar-SA" sz="4000" b="1" spc="-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هذا </a:t>
            </a:r>
            <a:r>
              <a:rPr lang="ar-SA" sz="4000" b="1" spc="-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العدد زائد اثنين . فكم كان عدد </a:t>
            </a:r>
            <a:r>
              <a:rPr lang="ar-SA" sz="4000" b="1" spc="-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أقلامها </a:t>
            </a:r>
            <a:r>
              <a:rPr lang="ar-SA" sz="4000" b="1" spc="-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بالأمس ؟ 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4419600"/>
            <a:ext cx="8534400" cy="14478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عدد الأقلام 36 ÷2 = 18 قلما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3600" b="1" spc="-100" dirty="0" smtClean="0">
                <a:solidFill>
                  <a:schemeClr val="bg1"/>
                </a:solidFill>
              </a:rPr>
              <a:t>عدد الأقلام بالأمس = 18+2 =20 قلما</a:t>
            </a:r>
            <a:endParaRPr kumimoji="0" lang="ar-EG" sz="36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4191000" y="2819400"/>
            <a:ext cx="4191000" cy="1371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solidFill>
                  <a:schemeClr val="bg1"/>
                </a:solidFill>
              </a:rPr>
              <a:t>الحل</a:t>
            </a:r>
            <a:endParaRPr lang="ar-EG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304800"/>
            <a:ext cx="8229600" cy="25908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just" rtl="1">
              <a:spcBef>
                <a:spcPct val="0"/>
              </a:spcBef>
              <a:defRPr/>
            </a:pPr>
            <a:r>
              <a:rPr lang="ar-SA" sz="4000" b="1" spc="-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ar-SA" sz="4000" b="1" spc="-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لدينا 3 قطع مستقيمة . </a:t>
            </a:r>
            <a:r>
              <a:rPr lang="ar-SA" sz="4000" b="1" spc="-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طول الأولى 3 أمثال طول الثانية ، ويزيد طول الثانية عن طول الثالثة بـ4 سنتمترات . فإذا كان طول الثالثة سنتمترين ، فكم طول القطعة الأولى ؟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4419600"/>
            <a:ext cx="8458200" cy="1524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2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4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طول القطعة الثالثة             طول الثانية              طول الأولى</a:t>
            </a:r>
            <a:endParaRPr lang="ar-SA" sz="2400" b="1" spc="-100" dirty="0">
              <a:solidFill>
                <a:schemeClr val="bg1"/>
              </a:solidFill>
            </a:endParaRPr>
          </a:p>
          <a:p>
            <a:pPr marL="0" marR="0" lvl="0" indent="0" algn="ctr" defTabSz="914400" rtl="1" eaLnBrk="1" fontAlgn="auto" latinLnBrk="0" hangingPunct="1">
              <a:lnSpc>
                <a:spcPct val="2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4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2سم</a:t>
            </a:r>
            <a:r>
              <a:rPr kumimoji="0" lang="ar-SA" sz="2400" b="1" i="0" u="none" strike="noStrike" kern="1200" cap="none" spc="-10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6سم                        2سم</a:t>
            </a:r>
            <a:endParaRPr kumimoji="0" lang="ar-SA" sz="2400" b="1" i="0" u="none" strike="noStrike" kern="1200" cap="none" spc="-10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2362200" y="2971800"/>
            <a:ext cx="4191000" cy="1371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solidFill>
                  <a:schemeClr val="bg1"/>
                </a:solidFill>
              </a:rPr>
              <a:t>الحل</a:t>
            </a:r>
            <a:endParaRPr lang="ar-EG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62000" y="512064"/>
            <a:ext cx="7924800" cy="200253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just" rtl="1">
              <a:spcBef>
                <a:spcPct val="0"/>
              </a:spcBef>
              <a:defRPr/>
            </a:pPr>
            <a:r>
              <a:rPr lang="ar-SA" sz="4000" b="1" spc="-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ar-SA" sz="4000" b="1" spc="-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يوضح الجدول ادناه الانشطة التالى قام بها على . فإذا كان على قد انتهى منها فى الساعة السابعة مساء ، فمتى بدأ ؟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4572000"/>
            <a:ext cx="8001000" cy="14478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just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وقت الإنتهاء                 وقت البداية</a:t>
            </a:r>
          </a:p>
          <a:p>
            <a:pPr marL="0" marR="0" lvl="0" indent="0" algn="just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4000" b="1" spc="-100" dirty="0" smtClean="0">
                <a:solidFill>
                  <a:schemeClr val="bg1"/>
                </a:solidFill>
              </a:rPr>
              <a:t>7:00 مساء                   3:00 عصرا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4572000" y="2743200"/>
            <a:ext cx="4191000" cy="1371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solidFill>
                  <a:schemeClr val="bg1"/>
                </a:solidFill>
              </a:rPr>
              <a:t>الحل</a:t>
            </a:r>
            <a:endParaRPr lang="ar-EG" sz="4000" b="1" dirty="0">
              <a:solidFill>
                <a:schemeClr val="bg1"/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0" y="2667000"/>
            <a:ext cx="3048000" cy="1683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62000" y="512064"/>
            <a:ext cx="7924800" cy="200253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just" rtl="1">
              <a:spcBef>
                <a:spcPct val="0"/>
              </a:spcBef>
              <a:defRPr/>
            </a:pPr>
            <a:r>
              <a:rPr lang="ar-SA" sz="4000" b="1" spc="-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ar-SA" sz="4000" b="1" spc="-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يوضح الجدول </a:t>
            </a:r>
            <a:r>
              <a:rPr lang="ar-SA" sz="4000" b="1" spc="-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الآتى عدد الأشكال فى نمط بعد تكراره خمس مرات . ما عدد كل شكل فى النمط الاصلى ؟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4572000"/>
            <a:ext cx="8001000" cy="14478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just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عدد الأشكال فى النمط الأصلى 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2800" b="1" spc="-100" dirty="0" smtClean="0">
                <a:solidFill>
                  <a:schemeClr val="bg1"/>
                </a:solidFill>
              </a:rPr>
              <a:t> </a:t>
            </a:r>
            <a:r>
              <a:rPr lang="ar-SA" sz="2800" b="1" spc="-100" dirty="0" smtClean="0">
                <a:solidFill>
                  <a:schemeClr val="bg1"/>
                </a:solidFill>
              </a:rPr>
              <a:t>       دائرة                   مربع                  مثلث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ar-SA" sz="2800" b="1" i="0" u="none" strike="noStrike" kern="1200" cap="none" spc="-10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3                         1                        2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4572000" y="2743200"/>
            <a:ext cx="4191000" cy="1371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solidFill>
                  <a:schemeClr val="bg1"/>
                </a:solidFill>
              </a:rPr>
              <a:t>الحل</a:t>
            </a:r>
            <a:endParaRPr lang="ar-EG" sz="4000" b="1" dirty="0">
              <a:solidFill>
                <a:schemeClr val="bg1"/>
              </a:solidFill>
            </a:endParaRP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7058" y="2590800"/>
            <a:ext cx="3693968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28600"/>
            <a:ext cx="8229600" cy="25146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just" rtl="1">
              <a:spcBef>
                <a:spcPct val="0"/>
              </a:spcBef>
              <a:defRPr/>
            </a:pPr>
            <a:r>
              <a:rPr lang="ar-SA" sz="4000" b="1" spc="-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ar-SA" sz="4000" b="1" spc="-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وزع معلم 9 أقلام على طلابه . وفى نهاية الحصة أعاد 5 منهم أقلامهم ، وفى نهاية اليوم وزع 5 اقلام أخرى . فإذا بقى معه 15 قلما ، فكم قلما كان معه فى البداية ؟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524000" y="4495800"/>
            <a:ext cx="6705600" cy="14478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6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عدد الأقلام فى البداية =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6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15 + 9 = 24 قلم </a:t>
            </a:r>
          </a:p>
        </p:txBody>
      </p:sp>
      <p:sp>
        <p:nvSpPr>
          <p:cNvPr id="4" name="Down Arrow 3"/>
          <p:cNvSpPr/>
          <p:nvPr/>
        </p:nvSpPr>
        <p:spPr>
          <a:xfrm>
            <a:off x="2514600" y="2971800"/>
            <a:ext cx="4191000" cy="1371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solidFill>
                  <a:schemeClr val="bg1"/>
                </a:solidFill>
              </a:rPr>
              <a:t>الحل</a:t>
            </a:r>
            <a:endParaRPr lang="ar-EG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0" y="512064"/>
            <a:ext cx="4114800" cy="177393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1500" b="1" i="0" u="none" strike="noStrike" kern="1200" cap="none" spc="0" normalizeH="0" baseline="0" noProof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8-3</a:t>
            </a:r>
            <a:endParaRPr kumimoji="0" lang="ar-EG" sz="11500" b="1" i="0" u="none" strike="noStrike" kern="1200" cap="none" spc="0" normalizeH="0" baseline="0" noProof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838200" y="3124200"/>
            <a:ext cx="7696200" cy="2971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r>
              <a:rPr lang="ar-SA" sz="199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ndalus" pitchFamily="2" charset="-78"/>
              </a:rPr>
              <a:t>المحيط </a:t>
            </a:r>
            <a:endParaRPr lang="ar-SA" sz="199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Andalus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81200" y="1295400"/>
            <a:ext cx="5181600" cy="1219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600" b="1" i="0" u="none" strike="noStrike" kern="120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uLnTx/>
                <a:uFillTx/>
                <a:latin typeface="Arial" pitchFamily="34" charset="0"/>
                <a:cs typeface="Arial" pitchFamily="34" charset="0"/>
              </a:rPr>
              <a:t>فكرة الدرس </a:t>
            </a:r>
            <a:endParaRPr kumimoji="0" lang="ar-EG" sz="6600" b="1" i="0" u="none" strike="noStrike" kern="1200" normalizeH="0" baseline="0" noProof="0" dirty="0">
              <a:ln w="50800"/>
              <a:solidFill>
                <a:schemeClr val="bg1">
                  <a:shade val="50000"/>
                </a:schemeClr>
              </a:solidFill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990600" y="3505200"/>
            <a:ext cx="7010400" cy="16002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أحسب محيط شكل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81200" y="1295400"/>
            <a:ext cx="5181600" cy="1219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600" b="1" i="0" u="none" strike="noStrike" kern="120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uLnTx/>
                <a:uFillTx/>
                <a:latin typeface="Arial" pitchFamily="34" charset="0"/>
                <a:cs typeface="Arial" pitchFamily="34" charset="0"/>
              </a:rPr>
              <a:t>المفردات</a:t>
            </a:r>
            <a:endParaRPr kumimoji="0" lang="ar-EG" sz="6600" b="1" i="0" u="none" strike="noStrike" kern="1200" normalizeH="0" baseline="0" noProof="0" dirty="0">
              <a:ln w="50800"/>
              <a:solidFill>
                <a:schemeClr val="bg1">
                  <a:shade val="50000"/>
                </a:schemeClr>
              </a:solidFill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990600" y="3505200"/>
            <a:ext cx="7010400" cy="2438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1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المحيط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ماذا أتعلم فى هذا الدرس ؟؟</a:t>
            </a:r>
            <a:endParaRPr lang="ar-EG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423624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ar-SA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abic Transparent" pitchFamily="2" charset="-78"/>
              </a:rPr>
              <a:t>أختار أدوات ووحدات قياس مناسبة .</a:t>
            </a:r>
            <a:endParaRPr lang="ar-SA" sz="4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abic Transparent" pitchFamily="2" charset="-78"/>
            </a:endParaRP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ar-SA" sz="3200" b="1" dirty="0" smtClean="0">
                <a:solidFill>
                  <a:srgbClr val="FF0000"/>
                </a:solidFill>
                <a:cs typeface="Arabic Transparent" pitchFamily="2" charset="-78"/>
              </a:rPr>
              <a:t>أقدر الأطوال والسعات والأوزان والأحجام وأقيسها .</a:t>
            </a:r>
            <a:endParaRPr lang="ar-SA" sz="3200" b="1" dirty="0" smtClean="0">
              <a:solidFill>
                <a:srgbClr val="FF0000"/>
              </a:solidFill>
              <a:cs typeface="Arabic Transparent" pitchFamily="2" charset="-78"/>
            </a:endParaRP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ar-SA" sz="4400" b="1" dirty="0" smtClean="0">
                <a:solidFill>
                  <a:schemeClr val="accent2"/>
                </a:solidFill>
                <a:cs typeface="Arabic Transparent" pitchFamily="2" charset="-78"/>
              </a:rPr>
              <a:t>أقرأ الساعة .</a:t>
            </a:r>
            <a:endParaRPr lang="ar-SA" sz="4400" b="1" dirty="0" smtClean="0">
              <a:solidFill>
                <a:schemeClr val="accent2"/>
              </a:solidFill>
              <a:cs typeface="Arabic Transparent" pitchFamily="2" charset="-78"/>
            </a:endParaRP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ar-SA" sz="4400" b="1" dirty="0" smtClean="0">
                <a:solidFill>
                  <a:srgbClr val="7030A0"/>
                </a:solidFill>
                <a:cs typeface="Arabic Transparent" pitchFamily="2" charset="-78"/>
              </a:rPr>
              <a:t>أحل مسائل باستعمال الحل العكسى .</a:t>
            </a:r>
            <a:endParaRPr lang="ar-SA" sz="4400" b="1" dirty="0" smtClean="0">
              <a:solidFill>
                <a:srgbClr val="7030A0"/>
              </a:solidFill>
              <a:cs typeface="Arabic Transparent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762000" y="2057400"/>
            <a:ext cx="7848600" cy="20574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411480" lvl="0" indent="-342900" algn="just" rtl="1"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r>
              <a:rPr lang="ar-SA" sz="4400" b="1" dirty="0" smtClean="0">
                <a:ln/>
                <a:solidFill>
                  <a:schemeClr val="accent3"/>
                </a:solidFill>
                <a:cs typeface="Arabic Transparent" pitchFamily="2" charset="-78"/>
              </a:rPr>
              <a:t>  المحيط </a:t>
            </a:r>
            <a:r>
              <a:rPr lang="ar-SA" sz="4400" b="1" dirty="0" smtClean="0">
                <a:ln/>
                <a:solidFill>
                  <a:schemeClr val="accent3"/>
                </a:solidFill>
                <a:cs typeface="Arabic Transparent" pitchFamily="2" charset="-78"/>
              </a:rPr>
              <a:t>: هو طول الإطار الخارجى لشكل . ويمكننى أن أقدر المحيط وأن أقيسه 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629400" y="609600"/>
            <a:ext cx="2133600" cy="7620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أستعد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0" y="4267200"/>
            <a:ext cx="3048000" cy="2338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3000" y="533400"/>
            <a:ext cx="6208266" cy="1786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Content Placeholder 2"/>
          <p:cNvSpPr txBox="1">
            <a:spLocks/>
          </p:cNvSpPr>
          <p:nvPr/>
        </p:nvSpPr>
        <p:spPr>
          <a:xfrm>
            <a:off x="609600" y="2590800"/>
            <a:ext cx="7848600" cy="40386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411480" lvl="0" indent="-342900" algn="just" rtl="1"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r>
              <a:rPr lang="ar-SA" sz="4400" b="1" dirty="0" smtClean="0">
                <a:ln/>
                <a:solidFill>
                  <a:schemeClr val="accent3"/>
                </a:solidFill>
                <a:cs typeface="Arabic Transparent" pitchFamily="2" charset="-78"/>
              </a:rPr>
              <a:t>الخطوة1: أقدر محيط كتاب الرياضيات .</a:t>
            </a:r>
          </a:p>
          <a:p>
            <a:pPr marL="411480" lvl="0" indent="-342900" algn="just" rtl="1"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r>
              <a:rPr lang="ar-SA" sz="4400" b="1" dirty="0" smtClean="0">
                <a:ln/>
                <a:solidFill>
                  <a:schemeClr val="accent3"/>
                </a:solidFill>
                <a:cs typeface="Arabic Transparent" pitchFamily="2" charset="-78"/>
              </a:rPr>
              <a:t>الخطوة2: </a:t>
            </a:r>
            <a:r>
              <a:rPr lang="ar-SA" sz="3600" b="1" dirty="0" smtClean="0">
                <a:ln/>
                <a:solidFill>
                  <a:schemeClr val="accent3"/>
                </a:solidFill>
                <a:cs typeface="Arabic Transparent" pitchFamily="2" charset="-78"/>
              </a:rPr>
              <a:t>أستعمل مسطرة لأقيس محيط الكتاب .</a:t>
            </a:r>
          </a:p>
          <a:p>
            <a:pPr marL="411480" lvl="0" indent="-342900" algn="just" rtl="1"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r>
              <a:rPr lang="ar-SA" sz="4400" b="1" dirty="0" smtClean="0">
                <a:ln/>
                <a:solidFill>
                  <a:schemeClr val="accent3"/>
                </a:solidFill>
                <a:cs typeface="Arabic Transparent" pitchFamily="2" charset="-78"/>
              </a:rPr>
              <a:t>الخطوة3:</a:t>
            </a:r>
            <a:r>
              <a:rPr lang="ar-SA" sz="3200" b="1" dirty="0" smtClean="0">
                <a:ln/>
                <a:solidFill>
                  <a:schemeClr val="accent3"/>
                </a:solidFill>
                <a:cs typeface="Arabic Transparent" pitchFamily="2" charset="-78"/>
              </a:rPr>
              <a:t>أسجل النتائج ، ثم أكرر الخطوتين السابقتين لسطح الطاولة والممحاة .</a:t>
            </a:r>
          </a:p>
          <a:p>
            <a:pPr marL="582930" lvl="0" indent="-514350" algn="just" rtl="1">
              <a:spcBef>
                <a:spcPts val="700"/>
              </a:spcBef>
              <a:buClr>
                <a:schemeClr val="tx2"/>
              </a:buClr>
              <a:buSzPct val="95000"/>
              <a:buAutoNum type="arabicParenR"/>
              <a:defRPr/>
            </a:pPr>
            <a:r>
              <a:rPr lang="ar-SA" sz="3200" b="1" dirty="0" smtClean="0">
                <a:ln/>
                <a:solidFill>
                  <a:schemeClr val="accent3"/>
                </a:solidFill>
                <a:cs typeface="Arabic Transparent" pitchFamily="2" charset="-78"/>
              </a:rPr>
              <a:t>أكتب الجملة العددية لمحيط كتاب الرياضيات .</a:t>
            </a:r>
          </a:p>
          <a:p>
            <a:pPr marL="811530" lvl="0" indent="-742950" algn="just" rtl="1">
              <a:spcBef>
                <a:spcPts val="700"/>
              </a:spcBef>
              <a:buClr>
                <a:schemeClr val="tx2"/>
              </a:buClr>
              <a:buSzPct val="95000"/>
              <a:buAutoNum type="arabicParenR"/>
              <a:defRPr/>
            </a:pPr>
            <a:r>
              <a:rPr lang="ar-SA" sz="3200" b="1" dirty="0" smtClean="0">
                <a:ln/>
                <a:solidFill>
                  <a:schemeClr val="accent3"/>
                </a:solidFill>
                <a:cs typeface="Arabic Transparent" pitchFamily="2" charset="-78"/>
              </a:rPr>
              <a:t>أى العمليات الحسابية استعملت لكى أجد المحيط ؟</a:t>
            </a:r>
            <a:endParaRPr lang="ar-SA" sz="4000" b="1" dirty="0" smtClean="0">
              <a:ln/>
              <a:solidFill>
                <a:schemeClr val="accent3"/>
              </a:solidFill>
              <a:cs typeface="Arabic Transparent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914400"/>
            <a:ext cx="8058150" cy="4661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6600" y="228600"/>
            <a:ext cx="1676400" cy="6096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مثال :</a:t>
            </a:r>
            <a:endParaRPr lang="ar-EG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228600"/>
            <a:ext cx="4572000" cy="6096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85000" lnSpcReduction="1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>
              <a:buNone/>
            </a:pP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: أجد محيط المثلث المجاور . </a:t>
            </a:r>
          </a:p>
          <a:p>
            <a:pPr algn="just">
              <a:buNone/>
            </a:pPr>
            <a:endParaRPr lang="ar-SA" sz="4000" b="1" dirty="0" smtClean="0">
              <a:ln w="50800"/>
              <a:solidFill>
                <a:schemeClr val="bg1">
                  <a:shade val="50000"/>
                </a:schemeClr>
              </a:solidFill>
              <a:cs typeface="Simplified Arabic" pitchFamily="2" charset="-78"/>
            </a:endParaRPr>
          </a:p>
          <a:p>
            <a:pPr algn="just">
              <a:buNone/>
            </a:pPr>
            <a:endParaRPr lang="ar-EG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90600" y="3429000"/>
            <a:ext cx="7315200" cy="1676400"/>
          </a:xfrm>
          <a:prstGeom prst="rect">
            <a:avLst/>
          </a:prstGeom>
          <a:solidFill>
            <a:srgbClr val="00B05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anchor="t"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rtl="1"/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 pitchFamily="34" charset="0"/>
                <a:cs typeface="Arial" pitchFamily="34" charset="0"/>
              </a:rPr>
              <a:t>لإيجاد محيط المثلث فإننى أجمع أطوال أضلاعه الثلاثة </a:t>
            </a:r>
          </a:p>
          <a:p>
            <a:pPr algn="ctr" rtl="1"/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 pitchFamily="34" charset="0"/>
                <a:cs typeface="Arial" pitchFamily="34" charset="0"/>
              </a:rPr>
              <a:t>5سم + 3سم + 5سم = 13سم </a:t>
            </a:r>
          </a:p>
          <a:p>
            <a:pPr algn="ctr" rtl="1"/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 pitchFamily="34" charset="0"/>
                <a:cs typeface="Arial" pitchFamily="34" charset="0"/>
              </a:rPr>
              <a:t>إذن محيط المثلث = 13 سم .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" y="1219200"/>
            <a:ext cx="232676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oi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  <p:bldP spid="5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6600" y="228600"/>
            <a:ext cx="1676400" cy="6096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مثال :</a:t>
            </a:r>
            <a:endParaRPr lang="ar-EG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2200" y="990600"/>
            <a:ext cx="5334000" cy="8382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>
              <a:buNone/>
            </a:pP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أجد محيط المستطيل </a:t>
            </a: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المظلل. </a:t>
            </a:r>
            <a:endParaRPr lang="ar-SA" sz="4000" b="1" dirty="0" smtClean="0">
              <a:ln w="50800"/>
              <a:solidFill>
                <a:schemeClr val="bg1">
                  <a:shade val="50000"/>
                </a:schemeClr>
              </a:solidFill>
              <a:cs typeface="Simplified Arabic" pitchFamily="2" charset="-78"/>
            </a:endParaRPr>
          </a:p>
          <a:p>
            <a:pPr algn="just">
              <a:buNone/>
            </a:pPr>
            <a:endParaRPr lang="ar-EG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0" y="2971800"/>
            <a:ext cx="8001000" cy="2133600"/>
          </a:xfrm>
          <a:prstGeom prst="rect">
            <a:avLst/>
          </a:prstGeom>
          <a:solidFill>
            <a:srgbClr val="00B05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anchor="t"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rtl="1"/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 pitchFamily="34" charset="0"/>
                <a:cs typeface="Arial" pitchFamily="34" charset="0"/>
              </a:rPr>
              <a:t>لإيجاد محيط المستطيل المظلل ، </a:t>
            </a:r>
          </a:p>
          <a:p>
            <a:pPr algn="ctr" rtl="1"/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 pitchFamily="34" charset="0"/>
                <a:cs typeface="Arial" pitchFamily="34" charset="0"/>
              </a:rPr>
              <a:t>فإننى أجمع أطوال أضلاعه الأربعة .</a:t>
            </a:r>
          </a:p>
          <a:p>
            <a:pPr algn="ctr" rtl="1"/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 pitchFamily="34" charset="0"/>
                <a:cs typeface="Arial" pitchFamily="34" charset="0"/>
              </a:rPr>
              <a:t>4 وحدات +5 وحدات +4 وحدات +5 وحدات = 18 وحدة </a:t>
            </a:r>
          </a:p>
          <a:p>
            <a:pPr algn="ctr" rtl="1"/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 pitchFamily="34" charset="0"/>
                <a:cs typeface="Arial" pitchFamily="34" charset="0"/>
              </a:rPr>
              <a:t>إذن محيط المستطيل المظلل = 18 وحدة .</a:t>
            </a: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" y="990600"/>
            <a:ext cx="1749425" cy="1242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81400" y="5181600"/>
            <a:ext cx="2582863" cy="1467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oi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  <p:bldP spid="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914400" y="533400"/>
            <a:ext cx="7467600" cy="5486400"/>
          </a:xfrm>
          <a:prstGeom prst="rect">
            <a:avLst/>
          </a:prstGeom>
          <a:scene3d>
            <a:camera prst="isometricOffAxis2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  <a:scene3d>
              <a:camera prst="isometricOffAxis2Righ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28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أتاكد</a:t>
            </a:r>
            <a:endParaRPr lang="ar-SA" sz="287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rabic Transparent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304799"/>
            <a:ext cx="8362950" cy="6248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5943600" y="3308556"/>
            <a:ext cx="2514600" cy="3048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8+4+8+4=24سم</a:t>
            </a:r>
            <a:endParaRPr kumimoji="0" lang="ar-EG" sz="24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048000" y="2971800"/>
            <a:ext cx="2514600" cy="3048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2+6+3+5 = 16سم</a:t>
            </a:r>
            <a:endParaRPr kumimoji="0" lang="ar-EG" sz="24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09600" y="914400"/>
            <a:ext cx="2133600" cy="3048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المحيط = 12 وحده</a:t>
            </a:r>
            <a:endParaRPr kumimoji="0" lang="ar-EG" sz="24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581400" y="4648200"/>
            <a:ext cx="4191000" cy="3810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محيط واجهة البيت = 20×5 = 100سم </a:t>
            </a:r>
            <a:endParaRPr kumimoji="0" lang="ar-EG" sz="24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048000" y="6172200"/>
            <a:ext cx="4191000" cy="3810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طول الضلع = 15 ÷ 3 = 15 سم</a:t>
            </a:r>
            <a:endParaRPr kumimoji="0" lang="ar-EG" sz="24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9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152400"/>
            <a:ext cx="862965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5638800" y="990600"/>
            <a:ext cx="2514600" cy="3048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2+3+4+3= 12سم </a:t>
            </a:r>
            <a:endParaRPr kumimoji="0" lang="ar-EG" sz="24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866104" y="958644"/>
            <a:ext cx="2514600" cy="3048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6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2+2+2+3+2+2=</a:t>
            </a:r>
            <a:r>
              <a:rPr kumimoji="0" lang="ar-SA" sz="1600" b="1" i="0" u="none" strike="noStrike" kern="1200" cap="none" spc="-10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13سم</a:t>
            </a:r>
            <a:endParaRPr kumimoji="0" lang="ar-EG" sz="20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28600" y="958644"/>
            <a:ext cx="2514600" cy="3048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1+2+1+2+1= 7سم </a:t>
            </a:r>
            <a:endParaRPr kumimoji="0" lang="ar-EG" sz="24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172200" y="6019800"/>
            <a:ext cx="2514600" cy="381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5+1+5+1= 12سم </a:t>
            </a:r>
            <a:endParaRPr kumimoji="0" lang="ar-EG" sz="24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352800" y="6477000"/>
            <a:ext cx="2133600" cy="3810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المحيط = 14 وحده</a:t>
            </a:r>
            <a:endParaRPr kumimoji="0" lang="ar-EG" sz="24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85800" y="6477000"/>
            <a:ext cx="2133600" cy="3810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المحيط = 24وحده</a:t>
            </a:r>
            <a:endParaRPr kumimoji="0" lang="ar-EG" sz="24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9" grpId="0" animBg="1"/>
      <p:bldP spid="10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304799"/>
            <a:ext cx="8705850" cy="6248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7924800" y="914400"/>
            <a:ext cx="914400" cy="1524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6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طول الجانبين معا : 40+50= 90 سم </a:t>
            </a:r>
            <a:endParaRPr kumimoji="0" lang="ar-EG" sz="20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81000" y="2133600"/>
            <a:ext cx="3429000" cy="3048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محيط الساعة = 6×12= 60سم</a:t>
            </a:r>
            <a:endParaRPr kumimoji="0" lang="ar-EG" sz="24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162800" y="4724400"/>
            <a:ext cx="1600200" cy="12954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محيط المستطيل  8+16+8+16= 48سم</a:t>
            </a:r>
            <a:endParaRPr kumimoji="0" lang="ar-EG" sz="24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04800" y="5867400"/>
            <a:ext cx="4038600" cy="6858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6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طول الاضلاع المعلومة</a:t>
            </a:r>
            <a:r>
              <a:rPr kumimoji="0" lang="ar-SA" sz="1600" b="1" i="0" u="none" strike="noStrike" kern="1200" cap="none" spc="-10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3+3+5+6 = 17سم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1600" b="1" spc="-100" baseline="0" dirty="0" smtClean="0">
                <a:solidFill>
                  <a:schemeClr val="bg1"/>
                </a:solidFill>
              </a:rPr>
              <a:t>طول الضلع المجهول =21- 17 = 5سم </a:t>
            </a:r>
            <a:endParaRPr kumimoji="0" lang="ar-EG" sz="20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493340" y="2133600"/>
            <a:ext cx="3429000" cy="3048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6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طول الجانب الثالث =120-90=30سم</a:t>
            </a:r>
            <a:endParaRPr kumimoji="0" lang="ar-EG" sz="20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228600"/>
            <a:ext cx="8686800" cy="64702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228600"/>
            <a:ext cx="8601075" cy="6523318"/>
          </a:xfrm>
          <a:prstGeom prst="roundRect">
            <a:avLst>
              <a:gd name="adj" fmla="val 16667"/>
            </a:avLst>
          </a:prstGeom>
          <a:ln>
            <a:solidFill>
              <a:schemeClr val="accent1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685799"/>
            <a:ext cx="8534400" cy="556260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FF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762000"/>
            <a:ext cx="8391525" cy="5562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0" y="512064"/>
            <a:ext cx="4114800" cy="177393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1500" b="1" i="0" u="none" strike="noStrike" kern="1200" cap="none" spc="0" normalizeH="0" baseline="0" noProof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8-4</a:t>
            </a:r>
            <a:endParaRPr kumimoji="0" lang="ar-EG" sz="11500" b="1" i="0" u="none" strike="noStrike" kern="1200" cap="none" spc="0" normalizeH="0" baseline="0" noProof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838200" y="3124200"/>
            <a:ext cx="7696200" cy="21336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r>
              <a:rPr lang="ar-SA" sz="13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ndalus" pitchFamily="2" charset="-78"/>
              </a:rPr>
              <a:t>قياس المساحة 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81200" y="1295400"/>
            <a:ext cx="5181600" cy="1219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600" b="1" i="0" u="none" strike="noStrike" kern="120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uLnTx/>
                <a:uFillTx/>
                <a:latin typeface="Arial" pitchFamily="34" charset="0"/>
                <a:cs typeface="Arial" pitchFamily="34" charset="0"/>
              </a:rPr>
              <a:t>فكرة الدرس </a:t>
            </a:r>
            <a:endParaRPr kumimoji="0" lang="ar-EG" sz="6600" b="1" i="0" u="none" strike="noStrike" kern="1200" normalizeH="0" baseline="0" noProof="0" dirty="0">
              <a:ln w="50800"/>
              <a:solidFill>
                <a:schemeClr val="bg1">
                  <a:shade val="50000"/>
                </a:schemeClr>
              </a:solidFill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990600" y="3505200"/>
            <a:ext cx="7010400" cy="2590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أجد مساحة شكل هندسى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81200" y="1295400"/>
            <a:ext cx="5181600" cy="1219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600" b="1" i="0" u="none" strike="noStrike" kern="120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uLnTx/>
                <a:uFillTx/>
                <a:latin typeface="Arial" pitchFamily="34" charset="0"/>
                <a:cs typeface="Arial" pitchFamily="34" charset="0"/>
              </a:rPr>
              <a:t>المفردات</a:t>
            </a:r>
            <a:endParaRPr kumimoji="0" lang="ar-EG" sz="6600" b="1" i="0" u="none" strike="noStrike" kern="1200" normalizeH="0" baseline="0" noProof="0" dirty="0">
              <a:ln w="50800"/>
              <a:solidFill>
                <a:schemeClr val="bg1">
                  <a:shade val="50000"/>
                </a:schemeClr>
              </a:solidFill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990600" y="3505200"/>
            <a:ext cx="7010400" cy="2590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1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المساحة </a:t>
            </a:r>
            <a:endParaRPr lang="ar-SA" sz="16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rabic Transparent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512064"/>
            <a:ext cx="3505200" cy="1545336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sz="8800" dirty="0" smtClean="0">
                <a:solidFill>
                  <a:srgbClr val="FF0000"/>
                </a:solidFill>
              </a:rPr>
              <a:t>أستعد </a:t>
            </a:r>
            <a:endParaRPr lang="ar-EG" sz="8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0" y="2667000"/>
            <a:ext cx="4953000" cy="32004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>
              <a:buNone/>
            </a:pPr>
            <a:r>
              <a:rPr lang="ar-SA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: رسمت أمل فى حصة التربية الفنية أشكالا على شبكة مربعات ، احدها هو الشكل المجاور . أقدر مساحة هذا الشكل .</a:t>
            </a:r>
            <a:endParaRPr lang="ar-EG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rabic Transparent" pitchFamily="2" charset="-78"/>
            </a:endParaRPr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" y="2785696"/>
            <a:ext cx="3143250" cy="2853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685800" y="2362200"/>
            <a:ext cx="7924800" cy="1524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المساحة : هى عدد الوحدات المربعة اللازمة لتغطية شكل ما من غير تداخل  .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3505200" y="457200"/>
            <a:ext cx="3810000" cy="6096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411480" indent="-342900" algn="just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28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rabic Transparent" pitchFamily="2" charset="-78"/>
              </a:rPr>
              <a:t>: </a:t>
            </a:r>
            <a:r>
              <a:rPr lang="ar-SA" sz="28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rabic Transparent" pitchFamily="2" charset="-78"/>
              </a:rPr>
              <a:t>ما مساحته الشكل المجاور . </a:t>
            </a:r>
          </a:p>
          <a:p>
            <a:pPr marL="411480" indent="-342900" algn="just" rtl="1">
              <a:spcBef>
                <a:spcPts val="700"/>
              </a:spcBef>
              <a:buClr>
                <a:schemeClr val="tx2"/>
              </a:buClr>
              <a:buSzPct val="95000"/>
            </a:pPr>
            <a:endParaRPr lang="ar-SA" sz="2800" b="1" dirty="0" smtClean="0">
              <a:ln w="50800"/>
              <a:solidFill>
                <a:schemeClr val="bg1">
                  <a:shade val="50000"/>
                </a:schemeClr>
              </a:solidFill>
              <a:cs typeface="Arabic Transparent" pitchFamily="2" charset="-78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7467600" y="381000"/>
            <a:ext cx="1447800" cy="70713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6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مثال :</a:t>
            </a:r>
            <a:endParaRPr kumimoji="0" lang="ar-EG" sz="36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467600" y="2286000"/>
            <a:ext cx="1447800" cy="70713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6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الحل </a:t>
            </a:r>
            <a:endParaRPr kumimoji="0" lang="ar-EG" sz="36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981200" y="3124200"/>
            <a:ext cx="6629400" cy="3124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411480" indent="-342900" algn="just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28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rabic Transparent" pitchFamily="2" charset="-78"/>
              </a:rPr>
              <a:t>أعد المربعات الكاملة ؛ إنها </a:t>
            </a:r>
            <a:r>
              <a:rPr lang="ar-SA" sz="28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rabic Transparent" pitchFamily="2" charset="-78"/>
              </a:rPr>
              <a:t>14 </a:t>
            </a:r>
            <a:r>
              <a:rPr lang="ar-SA" sz="28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rabic Transparent" pitchFamily="2" charset="-78"/>
              </a:rPr>
              <a:t>مربعا كاملا إضافة الى نصفى مربع . وألاحظ أن نصفى المربع يساويان مربعا كاملا .</a:t>
            </a:r>
          </a:p>
          <a:p>
            <a:pPr marL="41148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28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rabic Transparent" pitchFamily="2" charset="-78"/>
              </a:rPr>
              <a:t>إذن 14 وحدة مربعة + وحدة مربعة </a:t>
            </a:r>
          </a:p>
          <a:p>
            <a:pPr marL="41148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28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rabic Transparent" pitchFamily="2" charset="-78"/>
              </a:rPr>
              <a:t>= 15 وحدة مربعة </a:t>
            </a:r>
          </a:p>
          <a:p>
            <a:pPr marL="41148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28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rabic Transparent" pitchFamily="2" charset="-78"/>
              </a:rPr>
              <a:t>أى أن مساحة الشكل تساوى 15 وحدة مربعة . </a:t>
            </a:r>
            <a:endParaRPr lang="ar-SA" sz="2800" b="1" dirty="0" smtClean="0">
              <a:ln w="50800"/>
              <a:solidFill>
                <a:schemeClr val="bg1">
                  <a:shade val="50000"/>
                </a:schemeClr>
              </a:solidFill>
              <a:cs typeface="Arabic Transparent" pitchFamily="2" charset="-78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1000" y="304800"/>
            <a:ext cx="2362200" cy="2031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8600" y="3429000"/>
            <a:ext cx="16002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6" grpId="0" animBg="1"/>
      <p:bldP spid="7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914400" y="533400"/>
            <a:ext cx="7467600" cy="5486400"/>
          </a:xfrm>
          <a:prstGeom prst="rect">
            <a:avLst/>
          </a:prstGeom>
          <a:scene3d>
            <a:camera prst="isometricOffAxis2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  <a:scene3d>
              <a:camera prst="isometricOffAxis2Righ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28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أتاكد</a:t>
            </a:r>
            <a:endParaRPr lang="ar-SA" sz="287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rabic Transparent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304800"/>
            <a:ext cx="8515350" cy="6248400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6172200" y="2514600"/>
            <a:ext cx="1905000" cy="381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4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9 وحدات مربعة</a:t>
            </a:r>
            <a:endParaRPr kumimoji="0" lang="ar-EG" sz="32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733800" y="2514600"/>
            <a:ext cx="1796844" cy="39574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4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20 وحدة مربعة</a:t>
            </a:r>
            <a:endParaRPr kumimoji="0" lang="ar-EG" sz="32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066800" y="2514600"/>
            <a:ext cx="1981200" cy="3810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4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5 وحدات مربعة</a:t>
            </a:r>
            <a:endParaRPr kumimoji="0" lang="ar-EG" sz="32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5791200" y="5410200"/>
            <a:ext cx="2362200" cy="381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4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3×5=</a:t>
            </a:r>
            <a:r>
              <a:rPr kumimoji="0" lang="ar-SA" sz="2400" b="1" i="0" u="none" strike="noStrike" kern="1200" cap="none" spc="-10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15 متر مربعا</a:t>
            </a:r>
            <a:endParaRPr kumimoji="0" lang="ar-EG" sz="32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381000" y="6096000"/>
            <a:ext cx="3429000" cy="3810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4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مساحة الإطار 18 وحدة مربعة </a:t>
            </a:r>
            <a:endParaRPr kumimoji="0" lang="ar-EG" sz="32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3" grpId="0" animBg="1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7772400" cy="3505200"/>
          </a:xfrm>
          <a:ln w="34925"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1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ngsana New" pitchFamily="18" charset="-34"/>
                <a:cs typeface="Simplified Arabic" pitchFamily="2" charset="-78"/>
              </a:rPr>
              <a:t>التهيئة </a:t>
            </a:r>
            <a:endParaRPr lang="ar-EG" sz="1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ngsana New" pitchFamily="18" charset="-34"/>
              <a:cs typeface="Simplified Arabic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381000"/>
            <a:ext cx="8629650" cy="6019800"/>
          </a:xfrm>
          <a:prstGeom prst="rect">
            <a:avLst/>
          </a:prstGeom>
          <a:ln w="88900" cap="sq" cmpd="thickThin">
            <a:solidFill>
              <a:schemeClr val="tx2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8229600" y="1981200"/>
            <a:ext cx="685800" cy="9906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8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وحدات مربعة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334000" y="2057400"/>
            <a:ext cx="685800" cy="9906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16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وحدة مربعة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209800" y="2057400"/>
            <a:ext cx="685800" cy="9906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8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وحدات مربعة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229600" y="4572000"/>
            <a:ext cx="685800" cy="9906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7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وحدات مربعة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334000" y="4572000"/>
            <a:ext cx="685800" cy="9906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6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وحدات مربعة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133600" y="4495800"/>
            <a:ext cx="685800" cy="9906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8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وحدات مربعة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762000"/>
            <a:ext cx="8524875" cy="2016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6172200" y="4191000"/>
            <a:ext cx="2895600" cy="9144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4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abic Transparent" pitchFamily="2" charset="-78"/>
              </a:rPr>
              <a:t>المساحة= 4 وحدات مربعة</a:t>
            </a:r>
            <a:endParaRPr kumimoji="0" lang="ar-SA" sz="2400" b="1" i="0" u="none" strike="noStrike" kern="1200" cap="none" spc="-10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abic Transparent" pitchFamily="2" charset="-78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2800" b="1" spc="-100" dirty="0" smtClean="0">
                <a:solidFill>
                  <a:schemeClr val="bg1"/>
                </a:solidFill>
                <a:cs typeface="Arabic Transparent" pitchFamily="2" charset="-78"/>
              </a:rPr>
              <a:t>المحيط =  8سم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abic Transparent" pitchFamily="2" charset="-78"/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6412088" y="2819400"/>
            <a:ext cx="2198511" cy="8181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bg1"/>
                </a:solidFill>
                <a:cs typeface="Arabic Transparent" pitchFamily="2" charset="-78"/>
              </a:rPr>
              <a:t>الحل</a:t>
            </a:r>
            <a:endParaRPr lang="ar-EG" sz="2800" b="1" dirty="0">
              <a:solidFill>
                <a:schemeClr val="bg1"/>
              </a:solidFill>
              <a:cs typeface="Arabic Transparent" pitchFamily="2" charset="-78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048000" y="4191000"/>
            <a:ext cx="2895600" cy="9144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lvl="0" algn="ctr" rtl="1">
              <a:spcBef>
                <a:spcPct val="0"/>
              </a:spcBef>
              <a:defRPr/>
            </a:pPr>
            <a:r>
              <a:rPr lang="ar-SA" sz="2400" b="1" spc="-100" dirty="0" smtClean="0">
                <a:solidFill>
                  <a:schemeClr val="bg1"/>
                </a:solidFill>
                <a:cs typeface="Arabic Transparent" pitchFamily="2" charset="-78"/>
              </a:rPr>
              <a:t>المساحة= 4 وحدات مربعة</a:t>
            </a:r>
          </a:p>
          <a:p>
            <a:pPr lvl="0" algn="ctr" rtl="1">
              <a:spcBef>
                <a:spcPct val="0"/>
              </a:spcBef>
              <a:defRPr/>
            </a:pPr>
            <a:r>
              <a:rPr lang="ar-SA" sz="2800" b="1" spc="-100" dirty="0" smtClean="0">
                <a:solidFill>
                  <a:schemeClr val="bg1"/>
                </a:solidFill>
                <a:cs typeface="Arabic Transparent" pitchFamily="2" charset="-78"/>
              </a:rPr>
              <a:t>المحيط =  </a:t>
            </a:r>
            <a:r>
              <a:rPr lang="ar-SA" sz="2800" b="1" spc="-100" dirty="0" smtClean="0">
                <a:solidFill>
                  <a:schemeClr val="bg1"/>
                </a:solidFill>
                <a:cs typeface="Arabic Transparent" pitchFamily="2" charset="-78"/>
              </a:rPr>
              <a:t>10 سم</a:t>
            </a:r>
            <a:endParaRPr lang="ar-EG" sz="2800" b="1" spc="-100" dirty="0">
              <a:solidFill>
                <a:schemeClr val="bg1"/>
              </a:solidFill>
              <a:cs typeface="Arabic Transparent" pitchFamily="2" charset="-78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3287888" y="2819400"/>
            <a:ext cx="2198511" cy="8181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bg1"/>
                </a:solidFill>
                <a:cs typeface="Arabic Transparent" pitchFamily="2" charset="-78"/>
              </a:rPr>
              <a:t>الحل</a:t>
            </a:r>
            <a:endParaRPr lang="ar-EG" sz="2800" b="1" dirty="0">
              <a:solidFill>
                <a:schemeClr val="bg1"/>
              </a:solidFill>
              <a:cs typeface="Arabic Transparent" pitchFamily="2" charset="-78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52400" y="4191000"/>
            <a:ext cx="2667000" cy="9144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lvl="0" algn="ctr" rtl="1">
              <a:spcBef>
                <a:spcPct val="0"/>
              </a:spcBef>
              <a:defRPr/>
            </a:pPr>
            <a:r>
              <a:rPr lang="ar-SA" sz="2400" b="1" spc="-100" dirty="0" smtClean="0">
                <a:solidFill>
                  <a:schemeClr val="bg1"/>
                </a:solidFill>
                <a:cs typeface="Arabic Transparent" pitchFamily="2" charset="-78"/>
              </a:rPr>
              <a:t>المساحة= </a:t>
            </a:r>
            <a:r>
              <a:rPr lang="ar-SA" sz="2400" b="1" spc="-100" dirty="0" smtClean="0">
                <a:solidFill>
                  <a:schemeClr val="bg1"/>
                </a:solidFill>
                <a:cs typeface="Arabic Transparent" pitchFamily="2" charset="-78"/>
              </a:rPr>
              <a:t>12 وحدة </a:t>
            </a:r>
            <a:r>
              <a:rPr lang="ar-SA" sz="2400" b="1" spc="-100" dirty="0" smtClean="0">
                <a:solidFill>
                  <a:schemeClr val="bg1"/>
                </a:solidFill>
                <a:cs typeface="Arabic Transparent" pitchFamily="2" charset="-78"/>
              </a:rPr>
              <a:t>مربعة</a:t>
            </a:r>
          </a:p>
          <a:p>
            <a:pPr lvl="0" algn="ctr" rtl="1">
              <a:spcBef>
                <a:spcPct val="0"/>
              </a:spcBef>
              <a:defRPr/>
            </a:pPr>
            <a:r>
              <a:rPr lang="ar-SA" sz="2800" b="1" spc="-100" dirty="0" smtClean="0">
                <a:solidFill>
                  <a:schemeClr val="bg1"/>
                </a:solidFill>
                <a:cs typeface="Arabic Transparent" pitchFamily="2" charset="-78"/>
              </a:rPr>
              <a:t>المحيط =  </a:t>
            </a:r>
            <a:r>
              <a:rPr lang="ar-SA" sz="2800" b="1" spc="-100" dirty="0" smtClean="0">
                <a:solidFill>
                  <a:schemeClr val="bg1"/>
                </a:solidFill>
                <a:cs typeface="Arabic Transparent" pitchFamily="2" charset="-78"/>
              </a:rPr>
              <a:t>14 سم</a:t>
            </a:r>
            <a:endParaRPr lang="ar-EG" sz="2800" b="1" spc="-100" dirty="0">
              <a:solidFill>
                <a:schemeClr val="bg1"/>
              </a:solidFill>
              <a:cs typeface="Arabic Transparent" pitchFamily="2" charset="-78"/>
            </a:endParaRPr>
          </a:p>
        </p:txBody>
      </p:sp>
      <p:sp>
        <p:nvSpPr>
          <p:cNvPr id="8" name="Down Arrow 7"/>
          <p:cNvSpPr/>
          <p:nvPr/>
        </p:nvSpPr>
        <p:spPr>
          <a:xfrm>
            <a:off x="337255" y="2819400"/>
            <a:ext cx="2024944" cy="8181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bg1"/>
                </a:solidFill>
                <a:cs typeface="Arabic Transparent" pitchFamily="2" charset="-78"/>
              </a:rPr>
              <a:t>الحل</a:t>
            </a:r>
            <a:endParaRPr lang="ar-EG" sz="2800" b="1" dirty="0">
              <a:solidFill>
                <a:schemeClr val="bg1"/>
              </a:solidFill>
              <a:cs typeface="Arabic Transparent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457200"/>
            <a:ext cx="866775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5867400" y="4953000"/>
            <a:ext cx="3048000" cy="10668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2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abic Transparent" pitchFamily="2" charset="-78"/>
              </a:rPr>
              <a:t>عدد البلاط =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2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abic Transparent" pitchFamily="2" charset="-78"/>
              </a:rPr>
              <a:t> 3×5= 15 بلاطة</a:t>
            </a:r>
            <a:endParaRPr kumimoji="0" lang="ar-EG" sz="36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abic Transparent" pitchFamily="2" charset="-78"/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6335888" y="3886200"/>
            <a:ext cx="2198511" cy="8181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bg1"/>
                </a:solidFill>
                <a:cs typeface="Arabic Transparent" pitchFamily="2" charset="-78"/>
              </a:rPr>
              <a:t>الحل</a:t>
            </a:r>
            <a:endParaRPr lang="ar-EG" sz="2800" b="1" dirty="0">
              <a:solidFill>
                <a:schemeClr val="bg1"/>
              </a:solidFill>
              <a:cs typeface="Arabic Transparent" pitchFamily="2" charset="-78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04800" y="5029200"/>
            <a:ext cx="3810000" cy="10668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lvl="0" algn="ctr" rtl="1">
              <a:spcBef>
                <a:spcPct val="0"/>
              </a:spcBef>
              <a:defRPr/>
            </a:pPr>
            <a:r>
              <a:rPr lang="ar-SA" sz="2800" b="1" spc="-100" dirty="0" smtClean="0">
                <a:solidFill>
                  <a:schemeClr val="bg1"/>
                </a:solidFill>
                <a:cs typeface="Arabic Transparent" pitchFamily="2" charset="-78"/>
              </a:rPr>
              <a:t>واجهة الخزانة </a:t>
            </a:r>
          </a:p>
          <a:p>
            <a:pPr lvl="0" algn="ctr" rtl="1">
              <a:spcBef>
                <a:spcPct val="0"/>
              </a:spcBef>
              <a:defRPr/>
            </a:pPr>
            <a:r>
              <a:rPr lang="ar-SA" sz="3200" b="1" spc="-100" dirty="0" smtClean="0">
                <a:solidFill>
                  <a:schemeClr val="bg1"/>
                </a:solidFill>
                <a:cs typeface="Arabic Transparent" pitchFamily="2" charset="-78"/>
              </a:rPr>
              <a:t>= 5×4=20 وحدة مربعة</a:t>
            </a:r>
            <a:endParaRPr lang="ar-SA" sz="3200" b="1" spc="-100" dirty="0" smtClean="0">
              <a:solidFill>
                <a:schemeClr val="bg1"/>
              </a:solidFill>
              <a:cs typeface="Arabic Transparent" pitchFamily="2" charset="-78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457200" y="3886200"/>
            <a:ext cx="2024944" cy="8181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bg1"/>
                </a:solidFill>
                <a:cs typeface="Arabic Transparent" pitchFamily="2" charset="-78"/>
              </a:rPr>
              <a:t>الحل</a:t>
            </a:r>
            <a:endParaRPr lang="ar-EG" sz="2800" b="1" dirty="0">
              <a:solidFill>
                <a:schemeClr val="bg1"/>
              </a:solidFill>
              <a:cs typeface="Arabic Transparent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0" y="512064"/>
            <a:ext cx="4114800" cy="177393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1500" b="1" i="0" u="none" strike="noStrike" kern="1200" cap="none" spc="0" normalizeH="0" baseline="0" noProof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8-5</a:t>
            </a:r>
            <a:endParaRPr kumimoji="0" lang="ar-EG" sz="11500" b="1" i="0" u="none" strike="noStrike" kern="1200" cap="none" spc="0" normalizeH="0" baseline="0" noProof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838200" y="3124200"/>
            <a:ext cx="7696200" cy="12192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r>
              <a:rPr lang="ar-SA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ndalus" pitchFamily="2" charset="-78"/>
              </a:rPr>
              <a:t>وحدات السعة المترية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81200" y="1295400"/>
            <a:ext cx="5181600" cy="1219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600" b="1" i="0" u="none" strike="noStrike" kern="120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uLnTx/>
                <a:uFillTx/>
                <a:latin typeface="Arial" pitchFamily="34" charset="0"/>
                <a:cs typeface="Arial" pitchFamily="34" charset="0"/>
              </a:rPr>
              <a:t>فكرة الدرس </a:t>
            </a:r>
            <a:endParaRPr kumimoji="0" lang="ar-EG" sz="6600" b="1" i="0" u="none" strike="noStrike" kern="1200" normalizeH="0" baseline="0" noProof="0" dirty="0">
              <a:ln w="50800"/>
              <a:solidFill>
                <a:schemeClr val="bg1">
                  <a:shade val="50000"/>
                </a:schemeClr>
              </a:solidFill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990600" y="3505200"/>
            <a:ext cx="7010400" cy="1295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أقدر السعة وأقيسها 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81200" y="1295400"/>
            <a:ext cx="5181600" cy="1219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600" b="1" i="0" u="none" strike="noStrike" kern="120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uLnTx/>
                <a:uFillTx/>
                <a:latin typeface="Arial" pitchFamily="34" charset="0"/>
                <a:cs typeface="Arial" pitchFamily="34" charset="0"/>
              </a:rPr>
              <a:t>المفردات </a:t>
            </a:r>
            <a:endParaRPr kumimoji="0" lang="ar-EG" sz="6600" b="1" i="0" u="none" strike="noStrike" kern="1200" normalizeH="0" baseline="0" noProof="0" dirty="0">
              <a:ln w="50800"/>
              <a:solidFill>
                <a:schemeClr val="bg1">
                  <a:shade val="50000"/>
                </a:schemeClr>
              </a:solidFill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685800" y="3505200"/>
            <a:ext cx="7848600" cy="1295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 اللتر ( ل ) ـ المللتر ( مل )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629400" y="609600"/>
            <a:ext cx="2133600" cy="7620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أستعد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" y="1524000"/>
            <a:ext cx="8105775" cy="5300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76400"/>
            <a:ext cx="7772400" cy="3048000"/>
          </a:xfrm>
          <a:solidFill>
            <a:srgbClr val="00B050"/>
          </a:solidFill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>
              <a:buNone/>
            </a:pPr>
            <a:r>
              <a:rPr lang="ar-SA" sz="44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 </a:t>
            </a:r>
            <a:r>
              <a:rPr lang="ar-SA" sz="4400" b="1" dirty="0" smtClean="0">
                <a:ln w="50800"/>
                <a:solidFill>
                  <a:srgbClr val="FF0000"/>
                </a:solidFill>
                <a:cs typeface="Simplified Arabic" pitchFamily="2" charset="-78"/>
              </a:rPr>
              <a:t>السعة </a:t>
            </a:r>
            <a:r>
              <a:rPr lang="ar-SA" sz="4400" b="1" dirty="0" smtClean="0">
                <a:ln w="50800"/>
                <a:solidFill>
                  <a:srgbClr val="FF0000"/>
                </a:solidFill>
                <a:cs typeface="Simplified Arabic" pitchFamily="2" charset="-78"/>
              </a:rPr>
              <a:t>: </a:t>
            </a:r>
            <a:r>
              <a:rPr lang="ar-SA" sz="44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هى مقدار ما يمكن أن يحويه وعاء وأقيس السعة بوحدات منها : المللتر ويرمز إليه اختصارا : ( مل ) واللتر ويرمز إليه : ( ل ) .</a:t>
            </a:r>
            <a:endParaRPr lang="ar-SA" sz="4400" b="1" dirty="0" smtClean="0">
              <a:ln w="50800"/>
              <a:solidFill>
                <a:schemeClr val="bg1">
                  <a:shade val="50000"/>
                </a:schemeClr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533399"/>
            <a:ext cx="8248650" cy="62331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2800" y="304800"/>
            <a:ext cx="1676400" cy="7620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مثال</a:t>
            </a:r>
            <a:endParaRPr lang="ar-EG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81000"/>
            <a:ext cx="6400800" cy="16764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85000" lnSpcReduction="2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>
              <a:buNone/>
            </a:pPr>
            <a:r>
              <a:rPr lang="ar-SA" sz="5100" b="1" dirty="0" smtClean="0">
                <a:ln w="50800"/>
                <a:solidFill>
                  <a:srgbClr val="FF0000"/>
                </a:solidFill>
                <a:cs typeface="Simplified Arabic" pitchFamily="2" charset="-78"/>
              </a:rPr>
              <a:t> : </a:t>
            </a:r>
            <a:r>
              <a:rPr lang="ar-SA" sz="51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أختار الوحدة التى استعملها كى أفيس كمية الماء التى يشربها عصفور كل يوم . </a:t>
            </a:r>
          </a:p>
          <a:p>
            <a:pPr algn="just">
              <a:buNone/>
            </a:pPr>
            <a:endParaRPr lang="en-US" sz="4000" b="1" dirty="0" smtClean="0">
              <a:ln w="50800"/>
              <a:solidFill>
                <a:schemeClr val="bg1">
                  <a:shade val="50000"/>
                </a:schemeClr>
              </a:solidFill>
              <a:cs typeface="Simplified Arabic" pitchFamily="2" charset="-78"/>
            </a:endParaRPr>
          </a:p>
          <a:p>
            <a:pPr>
              <a:buNone/>
            </a:pPr>
            <a:endParaRPr lang="ar-EG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239000" y="2286000"/>
            <a:ext cx="1676400" cy="7620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الحل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990600" y="3505200"/>
            <a:ext cx="7010400" cy="2667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rtl="1"/>
            <a:r>
              <a:rPr lang="ar-SA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اللتر وحدة كبيرة جدا ، والطير يشرب كمية قليلة من الماء ، لذلك فإننى سأستعمل المللتر . </a:t>
            </a:r>
          </a:p>
          <a:p>
            <a:pPr marL="411480" marR="0" lvl="0" indent="-342900" algn="r" defTabSz="914400" rtl="1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None/>
              <a:tabLst/>
              <a:defRPr/>
            </a:pPr>
            <a:endParaRPr kumimoji="0" lang="ar-EG" sz="3000" b="1" i="0" u="none" strike="noStrike" kern="1200" cap="none" spc="0" normalizeH="0" baseline="0" noProof="0" dirty="0">
              <a:ln w="50800"/>
              <a:solidFill>
                <a:schemeClr val="bg1">
                  <a:shade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" y="228600"/>
            <a:ext cx="870585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Oval 9"/>
          <p:cNvSpPr/>
          <p:nvPr/>
        </p:nvSpPr>
        <p:spPr>
          <a:xfrm>
            <a:off x="2743200" y="1600200"/>
            <a:ext cx="1524000" cy="1752600"/>
          </a:xfrm>
          <a:prstGeom prst="ellipse">
            <a:avLst/>
          </a:prstGeom>
          <a:noFill/>
          <a:ln w="698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13" name="Oval 12"/>
          <p:cNvSpPr/>
          <p:nvPr/>
        </p:nvSpPr>
        <p:spPr>
          <a:xfrm>
            <a:off x="6629400" y="3886200"/>
            <a:ext cx="2057400" cy="1752600"/>
          </a:xfrm>
          <a:prstGeom prst="ellipse">
            <a:avLst/>
          </a:prstGeom>
          <a:noFill/>
          <a:ln w="50800"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14" name="Rounded Rectangle 13"/>
          <p:cNvSpPr/>
          <p:nvPr/>
        </p:nvSpPr>
        <p:spPr>
          <a:xfrm>
            <a:off x="381000" y="4572000"/>
            <a:ext cx="15240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b="1" dirty="0" smtClean="0">
                <a:solidFill>
                  <a:schemeClr val="bg1"/>
                </a:solidFill>
              </a:rPr>
              <a:t>5:00</a:t>
            </a:r>
            <a:endParaRPr lang="ar-EG" sz="3600" b="1" dirty="0">
              <a:solidFill>
                <a:schemeClr val="bg1"/>
              </a:solidFill>
            </a:endParaRPr>
          </a:p>
        </p:txBody>
      </p:sp>
      <p:sp>
        <p:nvSpPr>
          <p:cNvPr id="15" name="Diagonal Stripe 14"/>
          <p:cNvSpPr/>
          <p:nvPr/>
        </p:nvSpPr>
        <p:spPr>
          <a:xfrm flipH="1">
            <a:off x="5943600" y="1600200"/>
            <a:ext cx="2590800" cy="1752600"/>
          </a:xfrm>
          <a:prstGeom prst="diagStrip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276600" y="5638800"/>
            <a:ext cx="3352800" cy="4572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bg1"/>
                </a:solidFill>
                <a:cs typeface="Arabic Transparent" pitchFamily="2" charset="-78"/>
              </a:rPr>
              <a:t>خالد مشى مسافة أكبر </a:t>
            </a:r>
            <a:endParaRPr lang="ar-EG" sz="2800" b="1" dirty="0">
              <a:solidFill>
                <a:schemeClr val="bg1"/>
              </a:solidFill>
              <a:cs typeface="Arabic Transparent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2800" y="304800"/>
            <a:ext cx="1676400" cy="7620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مثال</a:t>
            </a:r>
            <a:endParaRPr lang="ar-EG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200" y="381000"/>
            <a:ext cx="4191000" cy="19812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>
              <a:buNone/>
            </a:pPr>
            <a:r>
              <a:rPr lang="ar-SA" sz="3200" b="1" dirty="0" smtClean="0">
                <a:ln w="50800"/>
                <a:solidFill>
                  <a:srgbClr val="FF0000"/>
                </a:solidFill>
                <a:cs typeface="Simplified Arabic" pitchFamily="2" charset="-78"/>
              </a:rPr>
              <a:t> : </a:t>
            </a:r>
            <a:r>
              <a:rPr lang="ar-SA" sz="3200" b="1" dirty="0" smtClean="0">
                <a:ln w="50800"/>
                <a:solidFill>
                  <a:srgbClr val="FF0000"/>
                </a:solidFill>
                <a:cs typeface="Simplified Arabic" pitchFamily="2" charset="-78"/>
              </a:rPr>
              <a:t>ما الوحدة الأفضل لتقدير كمية الماء الموجودة فى حوض الأسماك 20 مل أو 5ل ؟</a:t>
            </a:r>
            <a:endParaRPr lang="ar-SA" sz="3200" b="1" dirty="0" smtClean="0">
              <a:ln w="50800"/>
              <a:solidFill>
                <a:srgbClr val="FF0000"/>
              </a:solidFill>
              <a:cs typeface="Simplified Arabic" pitchFamily="2" charset="-78"/>
            </a:endParaRPr>
          </a:p>
          <a:p>
            <a:pPr>
              <a:buNone/>
            </a:pPr>
            <a:endParaRPr lang="ar-EG" sz="18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239000" y="2286000"/>
            <a:ext cx="1676400" cy="7620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الحل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62000" y="3276600"/>
            <a:ext cx="7467600" cy="28194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rtl="1"/>
            <a:r>
              <a:rPr lang="ar-SA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50 مل كمية قليلة وبالتالى فهى غير معقولة . لكن 5ل كمية أكبر ، وبالتالى فهى الكمية المعقولة . </a:t>
            </a:r>
            <a:endParaRPr kumimoji="0" lang="ar-EG" sz="4000" b="1" i="0" u="none" strike="noStrike" kern="1200" cap="none" spc="0" normalizeH="0" baseline="0" noProof="0" dirty="0">
              <a:ln w="50800"/>
              <a:solidFill>
                <a:schemeClr val="bg1">
                  <a:shade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" y="381000"/>
            <a:ext cx="2200275" cy="197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  <p:bldP spid="6" grpId="0" animBg="1"/>
      <p:bldP spid="7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914400" y="533400"/>
            <a:ext cx="7467600" cy="5486400"/>
          </a:xfrm>
          <a:prstGeom prst="rect">
            <a:avLst/>
          </a:prstGeom>
          <a:scene3d>
            <a:camera prst="isometricOffAxis2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  <a:scene3d>
              <a:camera prst="isometricOffAxis2Righ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28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تأكد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228600"/>
            <a:ext cx="859155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6400800" y="914400"/>
            <a:ext cx="990600" cy="4572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اللتر</a:t>
            </a:r>
            <a:endParaRPr kumimoji="0" lang="ar-EG" sz="4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2866104" y="958644"/>
            <a:ext cx="914400" cy="457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اللتر</a:t>
            </a:r>
            <a:endParaRPr kumimoji="0" lang="ar-EG" sz="4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304800" y="990600"/>
            <a:ext cx="914400" cy="4572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مل</a:t>
            </a:r>
            <a:endParaRPr kumimoji="0" lang="ar-EG" sz="4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7010400" y="4085304"/>
            <a:ext cx="533400" cy="533400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21" name="Oval 20"/>
          <p:cNvSpPr/>
          <p:nvPr/>
        </p:nvSpPr>
        <p:spPr>
          <a:xfrm>
            <a:off x="3962400" y="4070556"/>
            <a:ext cx="533400" cy="533400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22" name="Oval 21"/>
          <p:cNvSpPr/>
          <p:nvPr/>
        </p:nvSpPr>
        <p:spPr>
          <a:xfrm>
            <a:off x="1236408" y="4085304"/>
            <a:ext cx="533400" cy="533400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6248400" y="6307392"/>
            <a:ext cx="838200" cy="3810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5 مل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228600" y="5791200"/>
            <a:ext cx="2362200" cy="8382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العصير ـ الزيت ـ الحليب ـ المياه ـ </a:t>
            </a:r>
            <a:endParaRPr kumimoji="0" lang="ar-EG" sz="4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4800" y="304800"/>
            <a:ext cx="8582025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6096000" y="914400"/>
            <a:ext cx="990600" cy="4572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اللتر</a:t>
            </a:r>
            <a:endParaRPr kumimoji="0" lang="ar-EG" sz="4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657600" y="914400"/>
            <a:ext cx="990600" cy="4572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اللتر</a:t>
            </a:r>
            <a:endParaRPr kumimoji="0" lang="ar-EG" sz="4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09600" y="838200"/>
            <a:ext cx="990600" cy="457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اللتر</a:t>
            </a:r>
            <a:endParaRPr kumimoji="0" lang="ar-EG" sz="4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943600" y="1447800"/>
            <a:ext cx="990600" cy="4572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مللتر</a:t>
            </a:r>
            <a:endParaRPr kumimoji="0" lang="ar-EG" sz="4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657600" y="1447800"/>
            <a:ext cx="990600" cy="457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لتر</a:t>
            </a:r>
            <a:endParaRPr kumimoji="0" lang="ar-EG" sz="4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1447800"/>
            <a:ext cx="990600" cy="4572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لتر</a:t>
            </a:r>
            <a:endParaRPr kumimoji="0" lang="ar-EG" sz="4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6705600" y="3886200"/>
            <a:ext cx="533400" cy="533400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10" name="Oval 9"/>
          <p:cNvSpPr/>
          <p:nvPr/>
        </p:nvSpPr>
        <p:spPr>
          <a:xfrm>
            <a:off x="4114800" y="3810000"/>
            <a:ext cx="762000" cy="53340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13" name="Oval 12"/>
          <p:cNvSpPr/>
          <p:nvPr/>
        </p:nvSpPr>
        <p:spPr>
          <a:xfrm>
            <a:off x="2027904" y="3977148"/>
            <a:ext cx="533400" cy="533400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14" name="Oval 13"/>
          <p:cNvSpPr/>
          <p:nvPr/>
        </p:nvSpPr>
        <p:spPr>
          <a:xfrm>
            <a:off x="7086600" y="6019800"/>
            <a:ext cx="457200" cy="53340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15" name="Oval 14"/>
          <p:cNvSpPr/>
          <p:nvPr/>
        </p:nvSpPr>
        <p:spPr>
          <a:xfrm>
            <a:off x="4191000" y="6019800"/>
            <a:ext cx="381000" cy="533400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16" name="Oval 15"/>
          <p:cNvSpPr/>
          <p:nvPr/>
        </p:nvSpPr>
        <p:spPr>
          <a:xfrm>
            <a:off x="1981200" y="6019800"/>
            <a:ext cx="609600" cy="53340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7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2" dur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7" dur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609600"/>
            <a:ext cx="870585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3810000" y="2209800"/>
            <a:ext cx="762000" cy="4572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6لتر</a:t>
            </a:r>
            <a:endParaRPr kumimoji="0" lang="ar-EG" sz="4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057400" y="3505200"/>
            <a:ext cx="3810000" cy="4572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6000-650= 5350 مل </a:t>
            </a:r>
            <a:endParaRPr kumimoji="0" lang="ar-EG" sz="4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81000" y="5486400"/>
            <a:ext cx="6019800" cy="9906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كمية عصير العنب = 7×500= 3500 مل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2800" b="1" spc="-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كمية عصير الليمون = 5000-3500 = 1500مل</a:t>
            </a:r>
            <a:endParaRPr kumimoji="0" lang="ar-EG" sz="4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0" y="512064"/>
            <a:ext cx="4114800" cy="177393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1500" b="1" i="0" u="none" strike="noStrike" kern="1200" cap="none" spc="0" normalizeH="0" baseline="0" noProof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8-6</a:t>
            </a:r>
            <a:endParaRPr kumimoji="0" lang="ar-EG" sz="11500" b="1" i="0" u="none" strike="noStrike" kern="1200" cap="none" spc="0" normalizeH="0" baseline="0" noProof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838200" y="3124200"/>
            <a:ext cx="7696200" cy="13716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r>
              <a:rPr lang="ar-SA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ndalus" pitchFamily="2" charset="-78"/>
              </a:rPr>
              <a:t>وحدات الكتلة المترية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81200" y="1295400"/>
            <a:ext cx="5181600" cy="1219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600" b="1" i="0" u="none" strike="noStrike" kern="120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uLnTx/>
                <a:uFillTx/>
                <a:latin typeface="Arial" pitchFamily="34" charset="0"/>
                <a:cs typeface="Arial" pitchFamily="34" charset="0"/>
              </a:rPr>
              <a:t>فكرة الدرس </a:t>
            </a:r>
            <a:endParaRPr kumimoji="0" lang="ar-EG" sz="6600" b="1" i="0" u="none" strike="noStrike" kern="1200" normalizeH="0" baseline="0" noProof="0" dirty="0">
              <a:ln w="50800"/>
              <a:solidFill>
                <a:schemeClr val="bg1">
                  <a:shade val="50000"/>
                </a:schemeClr>
              </a:solidFill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685800" y="3505200"/>
            <a:ext cx="8001000" cy="2057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أقدر الكتلة وأقيسها بالجرام والكيلو جرام 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81200" y="1295400"/>
            <a:ext cx="5181600" cy="1219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600" b="1" i="0" u="none" strike="noStrike" kern="120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uLnTx/>
                <a:uFillTx/>
                <a:latin typeface="Arial" pitchFamily="34" charset="0"/>
                <a:cs typeface="Arial" pitchFamily="34" charset="0"/>
              </a:rPr>
              <a:t>المفردات </a:t>
            </a:r>
            <a:endParaRPr kumimoji="0" lang="ar-EG" sz="6600" b="1" i="0" u="none" strike="noStrike" kern="1200" normalizeH="0" baseline="0" noProof="0" dirty="0">
              <a:ln w="50800"/>
              <a:solidFill>
                <a:schemeClr val="bg1">
                  <a:shade val="50000"/>
                </a:schemeClr>
              </a:solidFill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685800" y="3505200"/>
            <a:ext cx="8001000" cy="2590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الكتلة ـ الجرام (جم) ـ الكيلو جرام (كجم)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914400" y="1600200"/>
            <a:ext cx="7848600" cy="20574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411480" lvl="0" indent="-342900" algn="just" rtl="1"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r>
              <a:rPr lang="ar-SA" sz="5400" b="1" dirty="0" smtClean="0">
                <a:ln/>
                <a:solidFill>
                  <a:schemeClr val="accent3"/>
                </a:solidFill>
                <a:cs typeface="Arabic Transparent" pitchFamily="2" charset="-78"/>
              </a:rPr>
              <a:t> : اشترى محمد كيسا من الدقيق . فكم تبلغ كتلة الكيس تقريبا ؟</a:t>
            </a:r>
            <a:endParaRPr lang="ar-SA" sz="5400" b="1" dirty="0" smtClean="0">
              <a:ln/>
              <a:solidFill>
                <a:schemeClr val="accent3"/>
              </a:solidFill>
              <a:cs typeface="Arabic Transparent" pitchFamily="2" charset="-78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629400" y="609600"/>
            <a:ext cx="2133600" cy="7620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أستعد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90600" y="3886199"/>
            <a:ext cx="3124200" cy="2689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533400" y="1600200"/>
            <a:ext cx="8229600" cy="44196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411480" lvl="0" indent="-342900" algn="just" rtl="1"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r>
              <a:rPr lang="ar-SA" sz="5400" b="1" dirty="0" smtClean="0">
                <a:ln/>
                <a:solidFill>
                  <a:schemeClr val="accent3"/>
                </a:solidFill>
                <a:cs typeface="Arabic Transparent" pitchFamily="2" charset="-78"/>
              </a:rPr>
              <a:t>الكتلة : هى مقدار ما يحتويه الجسم من مادة . أكثر الوحدات استعمالا لقياس الكتلة هما الجرام ويرمز اليه (جم) والكيلو جرام ويرمز اليه : كجم .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381000"/>
            <a:ext cx="8696325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ounded Rectangle 2"/>
          <p:cNvSpPr/>
          <p:nvPr/>
        </p:nvSpPr>
        <p:spPr>
          <a:xfrm>
            <a:off x="1524000" y="609600"/>
            <a:ext cx="914400" cy="4572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solidFill>
                  <a:schemeClr val="bg1"/>
                </a:solidFill>
                <a:cs typeface="Arabic Transparent" pitchFamily="2" charset="-78"/>
              </a:rPr>
              <a:t>نعم </a:t>
            </a:r>
            <a:endParaRPr lang="ar-EG" sz="4000" b="1" dirty="0">
              <a:solidFill>
                <a:schemeClr val="bg1"/>
              </a:solidFill>
              <a:cs typeface="Arabic Transparent" pitchFamily="2" charset="-78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4724400" y="2667000"/>
            <a:ext cx="2057400" cy="13716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solidFill>
                  <a:schemeClr val="bg1"/>
                </a:solidFill>
                <a:cs typeface="Arabic Transparent" pitchFamily="2" charset="-78"/>
              </a:rPr>
              <a:t>4 وحدات</a:t>
            </a:r>
            <a:endParaRPr lang="ar-EG" sz="4000" b="1" dirty="0">
              <a:solidFill>
                <a:schemeClr val="bg1"/>
              </a:solidFill>
              <a:cs typeface="Arabic Transparent" pitchFamily="2" charset="-78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81000" y="2667000"/>
            <a:ext cx="1905000" cy="13716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solidFill>
                  <a:schemeClr val="bg1"/>
                </a:solidFill>
                <a:cs typeface="Arabic Transparent" pitchFamily="2" charset="-78"/>
              </a:rPr>
              <a:t>7 وحدات</a:t>
            </a:r>
            <a:endParaRPr lang="ar-EG" sz="4000" b="1" dirty="0">
              <a:solidFill>
                <a:schemeClr val="bg1"/>
              </a:solidFill>
              <a:cs typeface="Arabic Transparent" pitchFamily="2" charset="-78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62000" y="5911644"/>
            <a:ext cx="7772400" cy="4572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bg1"/>
                </a:solidFill>
                <a:cs typeface="Arabic Transparent" pitchFamily="2" charset="-78"/>
              </a:rPr>
              <a:t>غادر هذا الشخص فى الساعة :8:00 + 3:00 = 11:00</a:t>
            </a:r>
            <a:endParaRPr lang="ar-EG" sz="2800" b="1" dirty="0">
              <a:solidFill>
                <a:schemeClr val="bg1"/>
              </a:solidFill>
              <a:cs typeface="Arabic Transparent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304800"/>
            <a:ext cx="8486775" cy="6326229"/>
          </a:xfrm>
          <a:prstGeom prst="rect">
            <a:avLst/>
          </a:prstGeom>
          <a:ln w="88900" cap="sq" cmpd="thickThin">
            <a:solidFill>
              <a:srgbClr val="FF00FF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2800" y="304800"/>
            <a:ext cx="1676400" cy="7620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مثال</a:t>
            </a:r>
            <a:endParaRPr lang="ar-EG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381000"/>
            <a:ext cx="6019800" cy="12954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>
              <a:buNone/>
            </a:pPr>
            <a:r>
              <a:rPr lang="ar-SA" sz="4000" b="1" dirty="0" smtClean="0">
                <a:ln w="50800"/>
                <a:solidFill>
                  <a:srgbClr val="FF0000"/>
                </a:solidFill>
                <a:cs typeface="Simplified Arabic" pitchFamily="2" charset="-78"/>
              </a:rPr>
              <a:t>: </a:t>
            </a:r>
            <a:r>
              <a:rPr lang="ar-SA" sz="4000" b="1" dirty="0" smtClean="0">
                <a:ln w="50800"/>
                <a:solidFill>
                  <a:srgbClr val="FF0000"/>
                </a:solidFill>
                <a:cs typeface="Simplified Arabic" pitchFamily="2" charset="-78"/>
              </a:rPr>
              <a:t>أختار الوحدة المناسبة لقياس كتلة قطعة </a:t>
            </a:r>
            <a:r>
              <a:rPr lang="ar-SA" sz="4000" b="1" dirty="0" smtClean="0">
                <a:ln w="50800"/>
                <a:solidFill>
                  <a:srgbClr val="FF0000"/>
                </a:solidFill>
                <a:cs typeface="Simplified Arabic" pitchFamily="2" charset="-78"/>
              </a:rPr>
              <a:t>البسكويت. </a:t>
            </a:r>
            <a:endParaRPr lang="ar-SA" sz="4000" b="1" dirty="0" smtClean="0">
              <a:ln w="50800"/>
              <a:solidFill>
                <a:srgbClr val="FF0000"/>
              </a:solidFill>
              <a:cs typeface="Simplified Arabic" pitchFamily="2" charset="-78"/>
            </a:endParaRPr>
          </a:p>
          <a:p>
            <a:pPr algn="just">
              <a:buNone/>
            </a:pPr>
            <a:endParaRPr lang="ar-EG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162800" y="2514600"/>
            <a:ext cx="1676400" cy="7620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الحل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295400" y="3962400"/>
            <a:ext cx="7086600" cy="21336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>
            <a:normAutofit lnSpcReduction="1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rtl="1"/>
            <a:r>
              <a:rPr lang="ar-SA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قطعة البسكويت صغيرة وخفيفة.</a:t>
            </a:r>
          </a:p>
          <a:p>
            <a:pPr algn="ctr" rtl="1"/>
            <a:r>
              <a:rPr lang="ar-SA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لذلك فمن المعقول قياس كتلتها بالجرامات .  </a:t>
            </a:r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1828800"/>
            <a:ext cx="2286000" cy="1846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  <p:bldP spid="6" grpId="0" animBg="1"/>
      <p:bldP spid="7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304800"/>
            <a:ext cx="824865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2800" y="304800"/>
            <a:ext cx="1676400" cy="7620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مثال</a:t>
            </a:r>
            <a:endParaRPr lang="ar-EG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381000"/>
            <a:ext cx="6019800" cy="12954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85000" lnSpcReduction="1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>
              <a:buNone/>
            </a:pPr>
            <a:r>
              <a:rPr lang="ar-SA" sz="4000" b="1" dirty="0" smtClean="0">
                <a:ln w="50800"/>
                <a:solidFill>
                  <a:srgbClr val="FF0000"/>
                </a:solidFill>
                <a:cs typeface="Simplified Arabic" pitchFamily="2" charset="-78"/>
              </a:rPr>
              <a:t>: أختار </a:t>
            </a:r>
            <a:r>
              <a:rPr lang="ar-SA" sz="4000" b="1" dirty="0" smtClean="0">
                <a:ln w="50800"/>
                <a:solidFill>
                  <a:srgbClr val="FF0000"/>
                </a:solidFill>
                <a:cs typeface="Simplified Arabic" pitchFamily="2" charset="-78"/>
              </a:rPr>
              <a:t>التقدير الأفضل لكتلة حبة الشمام : 500جم أم 500كيلو جرام </a:t>
            </a:r>
            <a:r>
              <a:rPr lang="ar-SA" sz="4000" b="1" dirty="0" smtClean="0">
                <a:ln w="50800"/>
                <a:solidFill>
                  <a:srgbClr val="FF0000"/>
                </a:solidFill>
                <a:cs typeface="Simplified Arabic" pitchFamily="2" charset="-78"/>
              </a:rPr>
              <a:t>.</a:t>
            </a:r>
            <a:endParaRPr lang="ar-EG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162800" y="2514600"/>
            <a:ext cx="1676400" cy="7620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الحل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295400" y="3962400"/>
            <a:ext cx="7086600" cy="21336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>
            <a:normAutofit fontScale="92500" lnSpcReduction="1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rtl="1"/>
            <a:r>
              <a:rPr lang="ar-SA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أعرف أن كتلة كيس الدقيق 1 كجم .</a:t>
            </a:r>
          </a:p>
          <a:p>
            <a:pPr algn="ctr" rtl="1"/>
            <a:r>
              <a:rPr lang="ar-SA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لذا فإنه لا يمكن أن تساوى كتلة حبة الشمام 500 كيس من الدقيق . أى أن التقدير الأفضل هو 500 جم </a:t>
            </a:r>
            <a:endParaRPr lang="ar-SA" sz="4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90600" y="1828800"/>
            <a:ext cx="1981200" cy="1940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  <p:bldP spid="6" grpId="0" animBg="1"/>
      <p:bldP spid="7" grpId="0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914400" y="533400"/>
            <a:ext cx="7467600" cy="5486400"/>
          </a:xfrm>
          <a:prstGeom prst="rect">
            <a:avLst/>
          </a:prstGeom>
          <a:scene3d>
            <a:camera prst="isometricOffAxis2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  <a:scene3d>
              <a:camera prst="isometricOffAxis2Righ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28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تأكد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228599"/>
            <a:ext cx="8601075" cy="6248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791200" y="1143000"/>
            <a:ext cx="990600" cy="6096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2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جرام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352800" y="1143000"/>
            <a:ext cx="1143000" cy="6096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2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جرام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533400" y="1143000"/>
            <a:ext cx="1447800" cy="6096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2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كيلو جرام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383592" y="4498260"/>
            <a:ext cx="685800" cy="5334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12" name="Oval 11"/>
          <p:cNvSpPr/>
          <p:nvPr/>
        </p:nvSpPr>
        <p:spPr>
          <a:xfrm>
            <a:off x="4495800" y="4495800"/>
            <a:ext cx="685800" cy="533400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13" name="Oval 12"/>
          <p:cNvSpPr/>
          <p:nvPr/>
        </p:nvSpPr>
        <p:spPr>
          <a:xfrm>
            <a:off x="1371600" y="4495800"/>
            <a:ext cx="685800" cy="5334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4800" y="380999"/>
            <a:ext cx="8639175" cy="5410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6081252" y="1342104"/>
            <a:ext cx="1447800" cy="6096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2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كيلو جرام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200400" y="1428132"/>
            <a:ext cx="990600" cy="4572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كيلو جرام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3400" y="1295400"/>
            <a:ext cx="990600" cy="6096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2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جرام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6477000" y="4953000"/>
            <a:ext cx="838200" cy="5334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7" name="Oval 6"/>
          <p:cNvSpPr/>
          <p:nvPr/>
        </p:nvSpPr>
        <p:spPr>
          <a:xfrm>
            <a:off x="3581400" y="4953000"/>
            <a:ext cx="990600" cy="609600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8" name="Oval 7"/>
          <p:cNvSpPr/>
          <p:nvPr/>
        </p:nvSpPr>
        <p:spPr>
          <a:xfrm>
            <a:off x="1143000" y="4953000"/>
            <a:ext cx="838200" cy="60960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" y="838199"/>
            <a:ext cx="8667750" cy="5257801"/>
          </a:xfrm>
          <a:prstGeom prst="rect">
            <a:avLst/>
          </a:prstGeom>
          <a:ln w="88900" cap="sq" cmpd="thickThin">
            <a:solidFill>
              <a:srgbClr val="FF00FF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743200" y="2045112"/>
            <a:ext cx="2819400" cy="9906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2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كيس من الارز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3200" b="1" spc="-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كيس من البصل 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4114800" y="4343400"/>
            <a:ext cx="1905000" cy="1524000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304799"/>
            <a:ext cx="8658225" cy="6248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304800"/>
            <a:ext cx="859155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228599"/>
            <a:ext cx="8715375" cy="64186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304800"/>
            <a:ext cx="86106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0" y="512064"/>
            <a:ext cx="4114800" cy="177393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1500" b="1" i="0" u="none" strike="noStrike" kern="1200" cap="none" spc="0" normalizeH="0" baseline="0" noProof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8-7</a:t>
            </a:r>
            <a:endParaRPr kumimoji="0" lang="ar-EG" sz="11500" b="1" i="0" u="none" strike="noStrike" kern="1200" cap="none" spc="0" normalizeH="0" baseline="0" noProof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838200" y="3124200"/>
            <a:ext cx="7696200" cy="1676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r>
              <a:rPr lang="ar-SA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ndalus" pitchFamily="2" charset="-78"/>
              </a:rPr>
              <a:t>تقدير الحجم وقياسه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81200" y="1295400"/>
            <a:ext cx="5181600" cy="1219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600" b="1" i="0" u="none" strike="noStrike" kern="120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uLnTx/>
                <a:uFillTx/>
                <a:latin typeface="Arial" pitchFamily="34" charset="0"/>
                <a:cs typeface="Arial" pitchFamily="34" charset="0"/>
              </a:rPr>
              <a:t>فكرة الدرس </a:t>
            </a:r>
            <a:endParaRPr kumimoji="0" lang="ar-EG" sz="6600" b="1" i="0" u="none" strike="noStrike" kern="1200" normalizeH="0" baseline="0" noProof="0" dirty="0">
              <a:ln w="50800"/>
              <a:solidFill>
                <a:schemeClr val="bg1">
                  <a:shade val="50000"/>
                </a:schemeClr>
              </a:solidFill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990600" y="3505200"/>
            <a:ext cx="7010400" cy="16002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أجد حجم مجسم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81200" y="1295400"/>
            <a:ext cx="5181600" cy="1219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600" b="1" i="0" u="none" strike="noStrike" kern="120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uLnTx/>
                <a:uFillTx/>
                <a:latin typeface="Arial" pitchFamily="34" charset="0"/>
                <a:cs typeface="Arial" pitchFamily="34" charset="0"/>
              </a:rPr>
              <a:t>المفردات</a:t>
            </a:r>
            <a:endParaRPr kumimoji="0" lang="ar-EG" sz="6600" b="1" i="0" u="none" strike="noStrike" kern="1200" normalizeH="0" baseline="0" noProof="0" dirty="0">
              <a:ln w="50800"/>
              <a:solidFill>
                <a:schemeClr val="bg1">
                  <a:shade val="50000"/>
                </a:schemeClr>
              </a:solidFill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990600" y="3505200"/>
            <a:ext cx="7010400" cy="25146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الحجم ـ الوحدة المكعبة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990600" y="1600200"/>
            <a:ext cx="7772400" cy="25908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411480" lvl="0" indent="-342900" algn="just" rtl="1"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r>
              <a:rPr lang="ar-SA" sz="4000" b="1" dirty="0" smtClean="0">
                <a:ln/>
                <a:solidFill>
                  <a:schemeClr val="accent3"/>
                </a:solidFill>
                <a:cs typeface="Arabic Transparent" pitchFamily="2" charset="-78"/>
              </a:rPr>
              <a:t>: أنهى عبد الله تنظيف حوض السمك وعليه الآن أن يعيده ملأه بالماء ؛ لذا فهو يحاول أن يحدد كم وحدة مكعبة من الماء تلزم لملئه .</a:t>
            </a:r>
            <a:endParaRPr lang="ar-SA" sz="4000" b="1" dirty="0" smtClean="0">
              <a:ln/>
              <a:solidFill>
                <a:schemeClr val="accent3"/>
              </a:solidFill>
              <a:cs typeface="Arabic Transparent" pitchFamily="2" charset="-78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629400" y="609600"/>
            <a:ext cx="2133600" cy="7620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أستعد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14400" y="4343400"/>
            <a:ext cx="2971800" cy="2377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563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914400" y="1600200"/>
            <a:ext cx="7848600" cy="15240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r>
              <a:rPr lang="ar-SA" sz="4400" b="1" dirty="0" smtClean="0">
                <a:ln/>
                <a:solidFill>
                  <a:srgbClr val="C00000"/>
                </a:solidFill>
                <a:cs typeface="Arabic Transparent" pitchFamily="2" charset="-78"/>
              </a:rPr>
              <a:t>الحجم</a:t>
            </a:r>
            <a:r>
              <a:rPr lang="ar-SA" sz="4400" b="1" dirty="0" smtClean="0">
                <a:ln/>
                <a:solidFill>
                  <a:schemeClr val="accent3"/>
                </a:solidFill>
                <a:cs typeface="Arabic Transparent" pitchFamily="2" charset="-78"/>
              </a:rPr>
              <a:t> : هو عدد الوحدات المكعبة التى تملا حيزا يشغله مجسم . </a:t>
            </a:r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14400" y="3886200"/>
            <a:ext cx="7083425" cy="2475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914400" y="1600200"/>
            <a:ext cx="7848600" cy="20574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r>
              <a:rPr lang="ar-SA" sz="4400" b="1" dirty="0" smtClean="0">
                <a:ln/>
                <a:solidFill>
                  <a:schemeClr val="accent3"/>
                </a:solidFill>
                <a:cs typeface="Arabic Transparent" pitchFamily="2" charset="-78"/>
              </a:rPr>
              <a:t>يقاس الحجم </a:t>
            </a:r>
            <a:r>
              <a:rPr lang="ar-SA" sz="4400" b="1" dirty="0" smtClean="0">
                <a:ln/>
                <a:solidFill>
                  <a:srgbClr val="C00000"/>
                </a:solidFill>
                <a:cs typeface="Arabic Transparent" pitchFamily="2" charset="-78"/>
              </a:rPr>
              <a:t>بالوحدات المكعبة </a:t>
            </a:r>
            <a:r>
              <a:rPr lang="ar-SA" sz="4400" b="1" dirty="0" smtClean="0">
                <a:ln/>
                <a:solidFill>
                  <a:schemeClr val="accent3"/>
                </a:solidFill>
                <a:cs typeface="Arabic Transparent" pitchFamily="2" charset="-78"/>
              </a:rPr>
              <a:t>ولإيجاد حجم مجسم ما فإننى أعد الوحدات المكعبة اللازمة لملئه .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2800" y="304800"/>
            <a:ext cx="1676400" cy="7620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مثال</a:t>
            </a:r>
            <a:endParaRPr lang="ar-EG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381000"/>
            <a:ext cx="6019800" cy="12954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>
              <a:buNone/>
            </a:pPr>
            <a:r>
              <a:rPr lang="ar-SA" sz="3600" b="1" dirty="0" smtClean="0">
                <a:ln w="50800"/>
                <a:solidFill>
                  <a:srgbClr val="FF0000"/>
                </a:solidFill>
                <a:cs typeface="Simplified Arabic" pitchFamily="2" charset="-78"/>
              </a:rPr>
              <a:t>: </a:t>
            </a:r>
            <a:r>
              <a:rPr lang="ar-SA" sz="3600" b="1" dirty="0" smtClean="0">
                <a:ln w="50800"/>
                <a:solidFill>
                  <a:srgbClr val="FF0000"/>
                </a:solidFill>
                <a:cs typeface="Simplified Arabic" pitchFamily="2" charset="-78"/>
              </a:rPr>
              <a:t>كم عدد وحدات الماء المكعبة التى يمكن أن يحويها حوض السمك ؟ </a:t>
            </a:r>
            <a:endParaRPr lang="ar-EG" sz="24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162800" y="2514600"/>
            <a:ext cx="1676400" cy="7620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الحل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838200" y="2590800"/>
            <a:ext cx="6248400" cy="12192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>
            <a:normAutofit fontScale="55000" lnSpcReduction="2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 rtl="1"/>
            <a:r>
              <a:rPr lang="ar-SA" sz="51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يتسع حوض السمك الى ثلاث طبقات فى كل منها 12وحدة مكعبة أجمع لأجد كم مكعبا يلزم </a:t>
            </a:r>
          </a:p>
          <a:p>
            <a:pPr algn="ctr" rtl="1"/>
            <a:r>
              <a:rPr lang="ar-SA" sz="51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12+12 +12 = 36 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667000" y="4648200"/>
            <a:ext cx="6248400" cy="10668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>
            <a:normAutofit fontScale="77500" lnSpcReduction="2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rtl="1"/>
            <a:r>
              <a:rPr lang="ar-SA" sz="51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إذن </a:t>
            </a:r>
            <a:r>
              <a:rPr lang="ar-SA" sz="51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حوض السمك يحوى 36 وحدة مكعبة</a:t>
            </a:r>
            <a:endParaRPr lang="ar-SA" sz="5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14400" y="4038600"/>
            <a:ext cx="1676400" cy="13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0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  <p:bldP spid="6" grpId="0" animBg="1"/>
      <p:bldP spid="7" grpId="0" animBg="1"/>
      <p:bldP spid="8" grpId="0" animBg="1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2800" y="304800"/>
            <a:ext cx="1676400" cy="7620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مثال</a:t>
            </a:r>
            <a:endParaRPr lang="ar-EG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6600" y="381000"/>
            <a:ext cx="3657600" cy="6858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>
              <a:buNone/>
            </a:pPr>
            <a:r>
              <a:rPr lang="ar-SA" sz="3600" b="1" dirty="0" smtClean="0">
                <a:ln w="50800"/>
                <a:solidFill>
                  <a:srgbClr val="FF0000"/>
                </a:solidFill>
                <a:cs typeface="Simplified Arabic" pitchFamily="2" charset="-78"/>
              </a:rPr>
              <a:t>: </a:t>
            </a:r>
            <a:r>
              <a:rPr lang="ar-SA" sz="3600" b="1" dirty="0" smtClean="0">
                <a:ln w="50800"/>
                <a:solidFill>
                  <a:srgbClr val="FF0000"/>
                </a:solidFill>
                <a:cs typeface="Simplified Arabic" pitchFamily="2" charset="-78"/>
              </a:rPr>
              <a:t>أقدر حجم المجسم .</a:t>
            </a:r>
            <a:endParaRPr lang="ar-EG" sz="24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162800" y="2514600"/>
            <a:ext cx="1676400" cy="7620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الحل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914400" y="3581400"/>
            <a:ext cx="8001000" cy="25908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>
            <a:normAutofit fontScale="92500" lnSpcReduction="2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 rtl="1"/>
            <a:r>
              <a:rPr lang="ar-SA" sz="51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بما أن حجم الطبقة السفلية من المجسم تساوى 6 وحدات مكعبة وللصندوق طبقتان ، فإن حجم هذا الصندوق 12 وحدة مكعبة . </a:t>
            </a:r>
            <a:endParaRPr lang="ar-SA" sz="5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" y="381000"/>
            <a:ext cx="2386012" cy="1691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  <p:bldP spid="6" grpId="0" animBg="1"/>
      <p:bldP spid="8" grpId="0" animBg="1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914400" y="533400"/>
            <a:ext cx="7467600" cy="5486400"/>
          </a:xfrm>
          <a:prstGeom prst="rect">
            <a:avLst/>
          </a:prstGeom>
          <a:scene3d>
            <a:camera prst="isometricOffAxis2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  <a:scene3d>
              <a:camera prst="isometricOffAxis2Righ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28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تأكد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618</TotalTime>
  <Words>1882</Words>
  <Application>Microsoft Office PowerPoint</Application>
  <PresentationFormat>On-screen Show (4:3)</PresentationFormat>
  <Paragraphs>331</Paragraphs>
  <Slides>112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112</vt:i4>
      </vt:variant>
    </vt:vector>
  </HeadingPairs>
  <TitlesOfParts>
    <vt:vector size="113" baseType="lpstr">
      <vt:lpstr>Metro</vt:lpstr>
      <vt:lpstr>الفصل الثامن</vt:lpstr>
      <vt:lpstr>الفكرة العامة </vt:lpstr>
      <vt:lpstr>Slide 3</vt:lpstr>
      <vt:lpstr>ماذا أتعلم فى هذا الدرس ؟؟</vt:lpstr>
      <vt:lpstr>Slide 5</vt:lpstr>
      <vt:lpstr>التهيئة </vt:lpstr>
      <vt:lpstr>Slide 7</vt:lpstr>
      <vt:lpstr>Slide 8</vt:lpstr>
      <vt:lpstr>Slide 9</vt:lpstr>
      <vt:lpstr>Slide 10</vt:lpstr>
      <vt:lpstr>Slide 11</vt:lpstr>
      <vt:lpstr>8-1</vt:lpstr>
      <vt:lpstr>Slide 13</vt:lpstr>
      <vt:lpstr>Slide 14</vt:lpstr>
      <vt:lpstr>أستعد </vt:lpstr>
      <vt:lpstr>Slide 16</vt:lpstr>
      <vt:lpstr>أختار وحدة القياس المناسبة</vt:lpstr>
      <vt:lpstr>مثال :</vt:lpstr>
      <vt:lpstr>مثال :</vt:lpstr>
      <vt:lpstr>Slide 20</vt:lpstr>
      <vt:lpstr>Slide 21</vt:lpstr>
      <vt:lpstr>Slide 22</vt:lpstr>
      <vt:lpstr>8-2</vt:lpstr>
      <vt:lpstr>Slide 24</vt:lpstr>
      <vt:lpstr>Slide 25</vt:lpstr>
      <vt:lpstr>أفهم</vt:lpstr>
      <vt:lpstr>خطط</vt:lpstr>
      <vt:lpstr>حـل</vt:lpstr>
      <vt:lpstr>أتحقق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مثال :</vt:lpstr>
      <vt:lpstr>مثال :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أستعد 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مثال</vt:lpstr>
      <vt:lpstr>مثال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  <vt:lpstr>Slide 80</vt:lpstr>
      <vt:lpstr>مثال</vt:lpstr>
      <vt:lpstr>Slide 82</vt:lpstr>
      <vt:lpstr>مثال</vt:lpstr>
      <vt:lpstr>Slide 84</vt:lpstr>
      <vt:lpstr>Slide 85</vt:lpstr>
      <vt:lpstr>Slide 86</vt:lpstr>
      <vt:lpstr>Slide 87</vt:lpstr>
      <vt:lpstr>Slide 88</vt:lpstr>
      <vt:lpstr>Slide 89</vt:lpstr>
      <vt:lpstr>Slide 90</vt:lpstr>
      <vt:lpstr>Slide 91</vt:lpstr>
      <vt:lpstr>Slide 92</vt:lpstr>
      <vt:lpstr>Slide 93</vt:lpstr>
      <vt:lpstr>Slide 94</vt:lpstr>
      <vt:lpstr>Slide 95</vt:lpstr>
      <vt:lpstr>Slide 96</vt:lpstr>
      <vt:lpstr>مثال</vt:lpstr>
      <vt:lpstr>مثال</vt:lpstr>
      <vt:lpstr>Slide 99</vt:lpstr>
      <vt:lpstr>Slide 100</vt:lpstr>
      <vt:lpstr>Slide 101</vt:lpstr>
      <vt:lpstr>Slide 102</vt:lpstr>
      <vt:lpstr>Slide 103</vt:lpstr>
      <vt:lpstr>Slide 104</vt:lpstr>
      <vt:lpstr>Slide 105</vt:lpstr>
      <vt:lpstr>Slide 106</vt:lpstr>
      <vt:lpstr>مثال</vt:lpstr>
      <vt:lpstr>مثال</vt:lpstr>
      <vt:lpstr>Slide 109</vt:lpstr>
      <vt:lpstr>Slide 110</vt:lpstr>
      <vt:lpstr>Slide 111</vt:lpstr>
      <vt:lpstr>Slide 112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الفصل الأول </dc:title>
  <dc:creator/>
  <cp:lastModifiedBy>ScOrPiOnE</cp:lastModifiedBy>
  <cp:revision>108</cp:revision>
  <dcterms:created xsi:type="dcterms:W3CDTF">2006-08-16T00:00:00Z</dcterms:created>
  <dcterms:modified xsi:type="dcterms:W3CDTF">2011-11-12T17:32:37Z</dcterms:modified>
</cp:coreProperties>
</file>