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8"/>
  </p:notesMasterIdLst>
  <p:sldIdLst>
    <p:sldId id="256" r:id="rId2"/>
    <p:sldId id="257" r:id="rId3"/>
    <p:sldId id="328" r:id="rId4"/>
    <p:sldId id="259" r:id="rId5"/>
    <p:sldId id="260" r:id="rId6"/>
    <p:sldId id="261" r:id="rId7"/>
    <p:sldId id="262" r:id="rId8"/>
    <p:sldId id="263" r:id="rId9"/>
    <p:sldId id="264" r:id="rId10"/>
    <p:sldId id="331" r:id="rId11"/>
    <p:sldId id="402" r:id="rId12"/>
    <p:sldId id="265" r:id="rId13"/>
    <p:sldId id="266" r:id="rId14"/>
    <p:sldId id="403" r:id="rId15"/>
    <p:sldId id="268" r:id="rId16"/>
    <p:sldId id="269" r:id="rId17"/>
    <p:sldId id="404" r:id="rId18"/>
    <p:sldId id="333" r:id="rId19"/>
    <p:sldId id="334" r:id="rId20"/>
    <p:sldId id="405" r:id="rId21"/>
    <p:sldId id="406" r:id="rId22"/>
    <p:sldId id="271" r:id="rId23"/>
    <p:sldId id="338" r:id="rId24"/>
    <p:sldId id="340" r:id="rId25"/>
    <p:sldId id="339" r:id="rId26"/>
    <p:sldId id="273" r:id="rId27"/>
    <p:sldId id="407" r:id="rId28"/>
    <p:sldId id="279" r:id="rId29"/>
    <p:sldId id="341" r:id="rId30"/>
    <p:sldId id="342" r:id="rId31"/>
    <p:sldId id="343" r:id="rId32"/>
    <p:sldId id="344" r:id="rId33"/>
    <p:sldId id="408" r:id="rId34"/>
    <p:sldId id="280" r:id="rId35"/>
    <p:sldId id="347" r:id="rId36"/>
    <p:sldId id="281" r:id="rId37"/>
    <p:sldId id="274" r:id="rId38"/>
    <p:sldId id="348" r:id="rId39"/>
    <p:sldId id="349" r:id="rId40"/>
    <p:sldId id="350" r:id="rId41"/>
    <p:sldId id="351" r:id="rId42"/>
    <p:sldId id="275" r:id="rId43"/>
    <p:sldId id="282" r:id="rId44"/>
    <p:sldId id="352" r:id="rId45"/>
    <p:sldId id="353" r:id="rId46"/>
    <p:sldId id="354" r:id="rId47"/>
    <p:sldId id="286" r:id="rId48"/>
    <p:sldId id="357" r:id="rId49"/>
    <p:sldId id="359" r:id="rId50"/>
    <p:sldId id="361" r:id="rId51"/>
    <p:sldId id="362" r:id="rId52"/>
    <p:sldId id="409" r:id="rId53"/>
    <p:sldId id="364" r:id="rId54"/>
    <p:sldId id="365" r:id="rId55"/>
    <p:sldId id="410" r:id="rId56"/>
    <p:sldId id="411" r:id="rId57"/>
    <p:sldId id="412" r:id="rId58"/>
    <p:sldId id="413" r:id="rId59"/>
    <p:sldId id="292" r:id="rId60"/>
    <p:sldId id="370" r:id="rId61"/>
    <p:sldId id="414" r:id="rId62"/>
    <p:sldId id="415" r:id="rId63"/>
    <p:sldId id="416" r:id="rId64"/>
    <p:sldId id="417" r:id="rId65"/>
    <p:sldId id="423" r:id="rId66"/>
    <p:sldId id="418" r:id="rId67"/>
    <p:sldId id="419" r:id="rId68"/>
    <p:sldId id="420" r:id="rId69"/>
    <p:sldId id="421" r:id="rId70"/>
    <p:sldId id="422" r:id="rId71"/>
    <p:sldId id="424" r:id="rId72"/>
    <p:sldId id="425" r:id="rId73"/>
    <p:sldId id="426" r:id="rId74"/>
    <p:sldId id="427" r:id="rId75"/>
    <p:sldId id="299" r:id="rId76"/>
    <p:sldId id="381" r:id="rId77"/>
    <p:sldId id="428" r:id="rId78"/>
    <p:sldId id="382" r:id="rId79"/>
    <p:sldId id="429" r:id="rId80"/>
    <p:sldId id="430" r:id="rId81"/>
    <p:sldId id="384" r:id="rId82"/>
    <p:sldId id="383" r:id="rId83"/>
    <p:sldId id="431" r:id="rId84"/>
    <p:sldId id="387" r:id="rId85"/>
    <p:sldId id="388" r:id="rId86"/>
    <p:sldId id="432" r:id="rId8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80" autoAdjust="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139FEC1-DF78-4FF6-A3CE-2F8BC7679399}" type="datetimeFigureOut">
              <a:rPr lang="ar-EG" smtClean="0"/>
              <a:pPr/>
              <a:t>18/12/1432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E96E0E3-8774-43E6-9A6B-DC4D9E446598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7" y="1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5" y="4246564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3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5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1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1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3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9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6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1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3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5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1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1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3" y="1219200"/>
            <a:ext cx="132763" cy="128467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2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2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3" y="1371600"/>
            <a:ext cx="132763" cy="128467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9" y="1474763"/>
            <a:ext cx="132763" cy="128467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00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00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00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9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6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newsflash/>
    <p:sndAc>
      <p:stSnd>
        <p:snd r:embed="rId13" name="chimes.wav" builtIn="1"/>
      </p:stSnd>
    </p:sndAc>
  </p:transition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audio" Target="../media/audio4.wav"/><Relationship Id="rId4" Type="http://schemas.openxmlformats.org/officeDocument/2006/relationships/audio" Target="../media/audio7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audio" Target="../media/audio9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audio" Target="../media/audio10.wav"/><Relationship Id="rId4" Type="http://schemas.openxmlformats.org/officeDocument/2006/relationships/audio" Target="../media/audio9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audio" Target="../media/audio4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audio" Target="../media/audio4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audio" Target="../media/audio4.wav"/><Relationship Id="rId4" Type="http://schemas.openxmlformats.org/officeDocument/2006/relationships/audio" Target="../media/audio8.wav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audio" Target="../media/audio7.wav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audio" Target="../media/audio10.wav"/><Relationship Id="rId7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2.wav"/><Relationship Id="rId4" Type="http://schemas.openxmlformats.org/officeDocument/2006/relationships/audio" Target="../media/audio3.wav"/><Relationship Id="rId9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audio" Target="../media/audio2.wav"/><Relationship Id="rId4" Type="http://schemas.openxmlformats.org/officeDocument/2006/relationships/audio" Target="../media/audio3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audio" Target="../media/audio2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audio" Target="../media/audio2.wav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emf"/><Relationship Id="rId4" Type="http://schemas.openxmlformats.org/officeDocument/2006/relationships/audio" Target="../media/audio5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audio" Target="../media/audio8.wav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audio" Target="../media/audio6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audio" Target="../media/audio10.wav"/><Relationship Id="rId4" Type="http://schemas.openxmlformats.org/officeDocument/2006/relationships/audio" Target="../media/audio7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audio" Target="../media/audio2.wav"/><Relationship Id="rId4" Type="http://schemas.openxmlformats.org/officeDocument/2006/relationships/audio" Target="../media/audio3.wav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audio" Target="../media/audio10.wav"/><Relationship Id="rId7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audio" Target="../media/audio8.wav"/><Relationship Id="rId4" Type="http://schemas.openxmlformats.org/officeDocument/2006/relationships/audio" Target="../media/audio3.wav"/><Relationship Id="rId9" Type="http://schemas.openxmlformats.org/officeDocument/2006/relationships/image" Target="../media/image28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audio" Target="../media/audio2.wav"/><Relationship Id="rId4" Type="http://schemas.openxmlformats.org/officeDocument/2006/relationships/audio" Target="../media/audio9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audio" Target="../media/audio2.wav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audio" Target="../media/audio2.wav"/><Relationship Id="rId4" Type="http://schemas.openxmlformats.org/officeDocument/2006/relationships/audio" Target="../media/audio9.wav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audio" Target="../media/audio2.wav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emf"/><Relationship Id="rId4" Type="http://schemas.openxmlformats.org/officeDocument/2006/relationships/audio" Target="../media/audio13.wav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audio" Target="../media/audio6.wav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audio" Target="../media/audio6.wav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audio" Target="../media/audio6.wav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7.wav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4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audio" Target="../media/audio8.wav"/><Relationship Id="rId4" Type="http://schemas.openxmlformats.org/officeDocument/2006/relationships/audio" Target="../media/audio12.wav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audio" Target="../media/audio1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4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audio" Target="../media/audio8.wav"/><Relationship Id="rId4" Type="http://schemas.openxmlformats.org/officeDocument/2006/relationships/audio" Target="../media/audio9.wav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audio" Target="../media/audio10.wav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audio" Target="../media/audio5.wav"/><Relationship Id="rId4" Type="http://schemas.openxmlformats.org/officeDocument/2006/relationships/audio" Target="../media/audio14.wav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audio" Target="../media/audio14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762000"/>
            <a:ext cx="7924800" cy="1524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الفصل التاسع</a:t>
            </a:r>
            <a:endParaRPr lang="ar-EG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505200"/>
            <a:ext cx="7391400" cy="1219200"/>
          </a:xfr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الأشكال الهندسية</a:t>
            </a:r>
            <a:endParaRPr lang="ar-EG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أحدد وأصنف وأصف بعض المجسمات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581400" y="3810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2438400"/>
            <a:ext cx="8305800" cy="3886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مجسم ـ مكعب ـ مخروط ـ اسطوانة ـ هرم ـ كرة ـ وجه ـ حرف ـ رأس ـ متوازى مستطيلات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2667000"/>
            <a:ext cx="5943600" cy="3352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نرى مثل هذه الأشياء من حولنا كل يوم . وتسمى هذه الأشياء مجسمات .</a:t>
            </a:r>
            <a:endParaRPr lang="ar-EG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2667000"/>
            <a:ext cx="2057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702840"/>
          </a:xfr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8800" b="1" dirty="0" smtClean="0">
                <a:ln w="50800"/>
                <a:solidFill>
                  <a:srgbClr val="FF0000"/>
                </a:solidFill>
                <a:cs typeface="Andalus" pitchFamily="2" charset="-78"/>
              </a:rPr>
              <a:t>المجسم  </a:t>
            </a:r>
          </a:p>
          <a:p>
            <a:pPr algn="ctr">
              <a:buNone/>
            </a:pPr>
            <a:r>
              <a:rPr lang="ar-SA" sz="7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ndalus" pitchFamily="2" charset="-78"/>
              </a:rPr>
              <a:t>: له طول وعرض وارتفاع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534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304800"/>
            <a:ext cx="5257800" cy="6858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أسمى المجسمات 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295400"/>
            <a:ext cx="7086600" cy="7310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مثال : </a:t>
            </a: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أسمى كلا من المجسمين الآتيين : </a:t>
            </a:r>
            <a:endParaRPr lang="en-US" sz="4000" b="1" dirty="0" smtClean="0">
              <a:ln w="50800"/>
              <a:solidFill>
                <a:schemeClr val="bg1">
                  <a:shade val="50000"/>
                </a:schemeClr>
              </a:solidFill>
              <a:cs typeface="Simplified Arabic" pitchFamily="2" charset="-78"/>
            </a:endParaRPr>
          </a:p>
          <a:p>
            <a:pPr>
              <a:buNone/>
            </a:pP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110320" y="4343400"/>
            <a:ext cx="3352800" cy="1447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هذا الشكل يسمى متوازى مستطيلات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2286000"/>
            <a:ext cx="6591300" cy="1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300320" y="4343400"/>
            <a:ext cx="33528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هذا الشكل يسمى اسطوانة .</a:t>
            </a:r>
          </a:p>
        </p:txBody>
      </p:sp>
      <p:sp>
        <p:nvSpPr>
          <p:cNvPr id="8" name="Curved Left Arrow 7"/>
          <p:cNvSpPr/>
          <p:nvPr/>
        </p:nvSpPr>
        <p:spPr>
          <a:xfrm>
            <a:off x="8382000" y="2804652"/>
            <a:ext cx="604680" cy="2590800"/>
          </a:xfrm>
          <a:prstGeom prst="curved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>
              <a:solidFill>
                <a:schemeClr val="tx1"/>
              </a:solidFill>
            </a:endParaRPr>
          </a:p>
        </p:txBody>
      </p:sp>
      <p:sp>
        <p:nvSpPr>
          <p:cNvPr id="9" name="Curved Left Arrow 8"/>
          <p:cNvSpPr/>
          <p:nvPr/>
        </p:nvSpPr>
        <p:spPr>
          <a:xfrm flipH="1">
            <a:off x="457200" y="2667000"/>
            <a:ext cx="762000" cy="2438400"/>
          </a:xfrm>
          <a:prstGeom prst="curved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28600"/>
            <a:ext cx="7467600" cy="14478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ransparent" pitchFamily="2" charset="-78"/>
              </a:rPr>
              <a:t>: أصنف المجسمات حسب عدد الأوجه والأضلاع والرؤوس.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343400" y="2133600"/>
            <a:ext cx="4419600" cy="685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الوجه : هو سطح مستو .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43400" y="3352800"/>
            <a:ext cx="4419600" cy="6858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>
            <a:normAutofit fontScale="925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والحرف : هو تقاطع وجهين .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19600" y="4495800"/>
            <a:ext cx="4343400" cy="1295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والرأس : هو نقطة التقاء 3 أحرف أو أكثر 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2667000"/>
            <a:ext cx="349250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304800"/>
            <a:ext cx="5257800" cy="6858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تصنيف المجسمات ووصفها</a:t>
            </a:r>
            <a:endParaRPr lang="ar-EG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8001000" cy="1219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مثال : ما اسم الشكل الذى له 4 أوجه مثلثة الشكل و8 أحرف و 5 رؤوس ؟ </a:t>
            </a: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96200" y="2667000"/>
            <a:ext cx="12192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الحل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1678" y="3962400"/>
            <a:ext cx="523867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743200" y="5257800"/>
            <a:ext cx="4191000" cy="762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إذن فالشكل هرم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7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600"/>
            <a:ext cx="86391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ounded Rectangle 7"/>
          <p:cNvSpPr/>
          <p:nvPr/>
        </p:nvSpPr>
        <p:spPr>
          <a:xfrm>
            <a:off x="4876800" y="838200"/>
            <a:ext cx="182880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متوازى مستطيلات</a:t>
            </a:r>
            <a:endParaRPr lang="ar-EG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667000" y="838200"/>
            <a:ext cx="990600" cy="533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مكعب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9600" y="1447800"/>
            <a:ext cx="9906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</a:rPr>
              <a:t>كرة</a:t>
            </a:r>
            <a:endParaRPr lang="ar-EG" sz="2000" b="1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724400" y="2362200"/>
            <a:ext cx="990600" cy="381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bg1"/>
                </a:solidFill>
              </a:rPr>
              <a:t>مخروط</a:t>
            </a:r>
            <a:endParaRPr lang="ar-EG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14400" y="2362200"/>
            <a:ext cx="9906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bg1"/>
                </a:solidFill>
              </a:rPr>
              <a:t>اسطوانة</a:t>
            </a:r>
            <a:endParaRPr lang="ar-EG" sz="1400" b="1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495800" y="3810000"/>
            <a:ext cx="2514600" cy="533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له 5 أوجه و8 أحرف </a:t>
            </a:r>
          </a:p>
          <a:p>
            <a:pPr algn="ctr"/>
            <a:r>
              <a:rPr lang="ar-S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و5 رؤوس</a:t>
            </a:r>
            <a:endParaRPr lang="ar-EG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57200" y="5943600"/>
            <a:ext cx="990600" cy="533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اسطوانة</a:t>
            </a:r>
            <a:endParaRPr lang="ar-EG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667000" y="6019800"/>
            <a:ext cx="4495800" cy="533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الاسطوانة لها وجهان دائريان أما المخروط له وجه دائرى واحد .</a:t>
            </a:r>
            <a:endParaRPr lang="ar-EG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09600" y="3810000"/>
            <a:ext cx="2514600" cy="533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له 6 أوجه و  12 أحرف </a:t>
            </a:r>
          </a:p>
          <a:p>
            <a:pPr algn="ctr"/>
            <a:r>
              <a:rPr lang="ar-S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و8 رؤوس</a:t>
            </a:r>
            <a:endParaRPr lang="ar-EG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85800"/>
            <a:ext cx="5791200" cy="9144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الفكرة العامة </a:t>
            </a:r>
            <a:endParaRPr lang="ar-EG" sz="4800" b="1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14400" y="2819400"/>
            <a:ext cx="7391400" cy="152400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anchor="b" anchorCtr="0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u="none" strike="noStrike" kern="1200" normalizeH="0" baseline="0" noProof="0" dirty="0" smtClean="0">
                <a:ln/>
                <a:solidFill>
                  <a:schemeClr val="accent3"/>
                </a:solidFill>
                <a:uLnTx/>
                <a:uFillTx/>
                <a:latin typeface="+mj-lt"/>
                <a:ea typeface="+mj-ea"/>
                <a:cs typeface="+mj-cs"/>
              </a:rPr>
              <a:t>فيما</a:t>
            </a:r>
            <a:r>
              <a:rPr kumimoji="0" lang="ar-SA" sz="4400" b="1" i="0" u="none" strike="noStrike" kern="1200" normalizeH="0" noProof="0" dirty="0" smtClean="0">
                <a:ln/>
                <a:solidFill>
                  <a:schemeClr val="accent3"/>
                </a:solidFill>
                <a:uLnTx/>
                <a:uFillTx/>
                <a:latin typeface="+mj-lt"/>
                <a:ea typeface="+mj-ea"/>
                <a:cs typeface="+mj-cs"/>
              </a:rPr>
              <a:t> تختلف الأشكال المستوية عن المجسمات ؟</a:t>
            </a:r>
            <a:endParaRPr kumimoji="0" lang="ar-EG" sz="4400" b="1" i="0" u="none" strike="noStrike" kern="1200" normalizeH="0" baseline="0" noProof="0" dirty="0">
              <a:ln/>
              <a:solidFill>
                <a:schemeClr val="accent3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599"/>
            <a:ext cx="8620125" cy="640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ounded Rectangle 2"/>
          <p:cNvSpPr/>
          <p:nvPr/>
        </p:nvSpPr>
        <p:spPr>
          <a:xfrm>
            <a:off x="7315200" y="1963992"/>
            <a:ext cx="9906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مخروط</a:t>
            </a:r>
            <a:endParaRPr lang="ar-EG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791200" y="1936956"/>
            <a:ext cx="990600" cy="533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هرم</a:t>
            </a:r>
            <a:endParaRPr lang="ar-EG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62400" y="1905000"/>
            <a:ext cx="9906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كرة</a:t>
            </a:r>
            <a:endParaRPr lang="ar-EG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362200" y="1905000"/>
            <a:ext cx="990600" cy="533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اسطوانة</a:t>
            </a:r>
            <a:endParaRPr lang="ar-EG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1000" y="1981200"/>
            <a:ext cx="1676400" cy="381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متوازى مستطيلات</a:t>
            </a:r>
            <a:endParaRPr lang="ar-EG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486400" y="3200400"/>
            <a:ext cx="9906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الكرة</a:t>
            </a:r>
            <a:endParaRPr lang="ar-EG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5800" y="3657600"/>
            <a:ext cx="990600" cy="533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الهرم</a:t>
            </a:r>
            <a:endParaRPr lang="ar-EG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77000" y="6096000"/>
            <a:ext cx="2362200" cy="3810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له 6 أوجه و  12 أحرف  و8 رؤوس</a:t>
            </a:r>
            <a:endParaRPr lang="ar-EG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819400" y="6172200"/>
            <a:ext cx="2514600" cy="3048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له 6 أوجه و  12 أحرف  و8 رؤوس</a:t>
            </a:r>
            <a:endParaRPr lang="ar-EG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038600" y="4876800"/>
            <a:ext cx="2971800" cy="381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لها وجهان وليس لها أحرف ولا رؤوس</a:t>
            </a:r>
            <a:endParaRPr lang="ar-EG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8992" y="6009972"/>
            <a:ext cx="259080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ar-SA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ليس لها أوجه ولا أحرف ولا رؤوس</a:t>
            </a:r>
            <a:endParaRPr lang="ar-EG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685800"/>
            <a:ext cx="85534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own Arrow 2"/>
          <p:cNvSpPr/>
          <p:nvPr/>
        </p:nvSpPr>
        <p:spPr>
          <a:xfrm>
            <a:off x="5715000" y="2895600"/>
            <a:ext cx="2514600" cy="15240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الحل</a:t>
            </a:r>
            <a:endParaRPr lang="ar-EG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447800" y="2895600"/>
            <a:ext cx="2514600" cy="15240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الحل</a:t>
            </a:r>
            <a:endParaRPr lang="ar-EG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34000" y="4724400"/>
            <a:ext cx="365760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وجه واحد دائرى </a:t>
            </a:r>
            <a:endParaRPr lang="ar-EG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38200" y="4707192"/>
            <a:ext cx="3657600" cy="914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متوازى مستطيلات</a:t>
            </a:r>
            <a:endParaRPr lang="ar-EG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9-2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16002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الأشكال المستوية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أسمى الأشكال الهندسية المستوية واصنفها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3400" y="3352800"/>
            <a:ext cx="8001000" cy="2743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الشكل المستوى ـ المضلع ـ المثلث ـ الرباعى ـ الخماسى ـ السداسى ـ الثمانى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2667000"/>
            <a:ext cx="5943600" cy="3352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: لاحظ حمد أن الإشارة ”قف“ شكل هندسى مكون من 8 أضلاع ، ويسمى مثل هذا الشكل مضلعا .</a:t>
            </a:r>
            <a:endParaRPr lang="ar-EG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200400"/>
            <a:ext cx="2125663" cy="237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28956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algn="just">
              <a:buNone/>
            </a:pPr>
            <a:r>
              <a:rPr lang="ar-SA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المضلع : هو شكل مستو مغلق مكون من ثلاث زوايا أو أكثر وثلاث قطع مستقيمة أو أكثر.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"/>
            <a:ext cx="8493125" cy="622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381000"/>
            <a:ext cx="6629400" cy="1371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أصف كلا من المضلعين الآتيين وأسميه :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19600" y="4419600"/>
            <a:ext cx="3276600" cy="205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  له 3 أضلاع و 3 زوايا فهو مثلث.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67200" y="2209800"/>
            <a:ext cx="2578100" cy="191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90600" y="2209800"/>
            <a:ext cx="2473325" cy="195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85800" y="4419600"/>
            <a:ext cx="3276600" cy="205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 له 4 اضلاع وأربع زوايا فهو رباعى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62000" y="914400"/>
            <a:ext cx="7772400" cy="1447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cs typeface="Arabic Transparent" pitchFamily="2" charset="-78"/>
              </a:rPr>
              <a:t>فى الجدول الآتى أمثلة لمضلعات ؛ وأخرى ليست مضلعات 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895600"/>
            <a:ext cx="76104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0" y="1295400"/>
            <a:ext cx="6858000" cy="137160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anchor="b" anchorCtr="0">
            <a:normAutofit/>
          </a:bodyPr>
          <a:lstStyle/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Arabic Transparent" pitchFamily="2" charset="-78"/>
              </a:rPr>
              <a:t>الأشكال المستوية : لها طول وعرض .</a:t>
            </a:r>
          </a:p>
          <a:p>
            <a:pPr marL="0" marR="0" lvl="0" indent="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4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Arabic Transparent" pitchFamily="2" charset="-78"/>
              </a:rPr>
              <a:t>والمجسمات : لها طول وعرض وارتفاع </a:t>
            </a:r>
            <a:endParaRPr kumimoji="0" lang="ar-SA" sz="4200" b="1" i="0" u="none" strike="noStrike" kern="1200" cap="none" spc="-100" normalizeH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Arabic Transparent" pitchFamily="2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124200"/>
            <a:ext cx="6829425" cy="156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85800" y="609600"/>
            <a:ext cx="6629400" cy="1295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مضلع له 6 أضلاع و6 زوايا . ماذا أسمى هذا المضلع ؟ </a:t>
            </a:r>
          </a:p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endParaRPr lang="ar-SA" sz="3600" b="1" dirty="0" smtClean="0">
              <a:ln w="50800"/>
              <a:solidFill>
                <a:schemeClr val="bg1">
                  <a:shade val="50000"/>
                </a:schemeClr>
              </a:solidFill>
              <a:cs typeface="Arabic Transparent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3124200"/>
            <a:ext cx="2590800" cy="238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429000" y="3962400"/>
            <a:ext cx="5334000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يسمى هذا المضلع سداسيا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04800"/>
            <a:ext cx="86963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5943600" y="2743200"/>
            <a:ext cx="27432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أضلاع و3 زوايا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00400" y="3505200"/>
            <a:ext cx="22098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أضلاع  و4 زوايا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0" y="2667000"/>
            <a:ext cx="2133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 أضلاع  و8 زوايا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142704" y="4235244"/>
            <a:ext cx="12954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المثلث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133600" y="4495800"/>
            <a:ext cx="12954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السداسى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657600" y="6019800"/>
            <a:ext cx="33528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لإن ليس له أضلاع ولا زوايا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600"/>
            <a:ext cx="86772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705600" y="2362200"/>
            <a:ext cx="19812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6زوايا و6 اضلاع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62400" y="2667000"/>
            <a:ext cx="21336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4أضلاع و4 زوايا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2590800"/>
            <a:ext cx="23622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rtl="1">
              <a:spcBef>
                <a:spcPct val="0"/>
              </a:spcBef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أضلاع و5  زوايا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2400" b="1" spc="-1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29000" y="3352800"/>
            <a:ext cx="6858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مثلث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" y="3352800"/>
            <a:ext cx="8382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الثمانى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0" y="4419600"/>
            <a:ext cx="48006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الشكل لايعد مضلعا لإن المضلع لابد أن يحتوى على الاقل على 3 أضلاع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0" y="6248400"/>
            <a:ext cx="1295400" cy="381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مستطيل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038600" y="6248400"/>
            <a:ext cx="12954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مثلث</a:t>
            </a:r>
            <a:endParaRPr lang="ar-SA" sz="2400" b="1" spc="-1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47800" y="6172200"/>
            <a:ext cx="838200" cy="381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دائرة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9-3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6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خطة حل مسألة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2057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أحل المسألة باستعمال خطة حل مسألة أفضل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838200"/>
            <a:ext cx="8458200" cy="29718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مع ليلى 3 مجسمات لها 17 وجها و32 حرفا و21 رأسا فإذا كان مجسمان منها لكل واحد منهما 6 أوجه متساوية فما أسماء هذه المجسمات الثلاثة ؟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86200"/>
            <a:ext cx="2590800" cy="276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أفهم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4191000"/>
          </a:xfrm>
          <a:solidFill>
            <a:srgbClr val="00B050"/>
          </a:solidFill>
        </p:spPr>
        <p:txBody>
          <a:bodyPr>
            <a:normAutofit fontScale="92500"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ماذا أعرف من المسألة ؟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 * هناك 3 مجسمات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 * عدد الأوجه والأحرف والرؤوس للمجسمات  الثلاثة معلوم .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 * مجسمان لكل منهما 6 اوجه متساوية . 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ما المطلوب ؟</a:t>
            </a:r>
          </a:p>
          <a:p>
            <a:pPr algn="just">
              <a:buNone/>
            </a:pPr>
            <a:r>
              <a:rPr lang="ar-SA" sz="4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* أن أجد أسماء المجسمات الثلاثة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خطط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772400" cy="1752600"/>
          </a:xfrm>
          <a:solidFill>
            <a:srgbClr val="00B050"/>
          </a:solidFill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5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: أحل مسألة أبسط كى أجد أسماء المجسمات الثلاثة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8288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حـل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143000"/>
            <a:ext cx="8458200" cy="3505200"/>
          </a:xfrm>
          <a:prstGeom prst="rect">
            <a:avLst/>
          </a:prstGeom>
          <a:solidFill>
            <a:srgbClr val="00B050"/>
          </a:solidFill>
        </p:spPr>
        <p:txBody>
          <a:bodyPr vert="horz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المجسم الذى له 6 اوجه متساوية هو مكعب  للمكعب 6 أوجه و 12 حرفا و 8 رؤوس .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ولكى أجد المجسم الثالث فإننى أطرح العدد الكلى للاوجه . والأحرف والرؤوس للمكعبين من  عدد الأوجه والأحرف والرؤوس  للمجسمات الثلاثة .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17 وجها – 12 وجها = 5 اوجه 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32 حرفا – 24 حرفا = 8 أحرف 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21 رأسا – 16 رأسا = 5 رؤوس 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إذن للمجسم الثالث 5 اوجه و8 أحرف و5 رؤوس  وأعلم أن للهرم 5 أوجه و8 أحرف و5 رؤوس إذن مع ليلى مكعبان وهرم .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4724400"/>
            <a:ext cx="2438400" cy="19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ماذا أتعلم فى هذا الدرس ؟؟</a:t>
            </a:r>
            <a:endParaRPr lang="ar-EG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385524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rgbClr val="FF0000"/>
                </a:solidFill>
                <a:cs typeface="Arabic Transparent" pitchFamily="2" charset="-78"/>
              </a:rPr>
              <a:t>أحدد وأصنف الأشكال المستوية والمجسمات ثم اصفها .</a:t>
            </a:r>
          </a:p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chemeClr val="accent2"/>
                </a:solidFill>
                <a:cs typeface="Arabic Transparent" pitchFamily="2" charset="-78"/>
              </a:rPr>
              <a:t>أستعمل حل المسائل البسيطة كى أحل المسائل الأصعب .</a:t>
            </a:r>
          </a:p>
          <a:p>
            <a:pPr algn="just">
              <a:buFont typeface="Arial" pitchFamily="34" charset="0"/>
              <a:buChar char="•"/>
            </a:pPr>
            <a:r>
              <a:rPr lang="ar-SA" sz="4400" b="1" dirty="0" smtClean="0">
                <a:solidFill>
                  <a:srgbClr val="7030A0"/>
                </a:solidFill>
                <a:cs typeface="Arabic Transparent" pitchFamily="2" charset="-78"/>
              </a:rPr>
              <a:t>أحدد الأنماط الهندسية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تحقق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772400" cy="16764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أراجع الحل ، الجواب يتفق مع الحقائق المعطاة فى المسألة إذن الجواب صحيح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أتدرب 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على 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الخطة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914400" y="1447800"/>
            <a:ext cx="7391400" cy="350520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أحل المسائل الآتية مستعملا خطة ”حل مسألة أبسط ”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512064"/>
            <a:ext cx="8305800" cy="24597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خلال الجولة الاولى من لعبة أحرز كل من على ومحمد وسعيد 4 نقاط وفى الجولة الثانية أحرزوا ضعف ما أحرزوا فى الجولة الأولى من النقاط فما عدد النقاط الكلى ؟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4572000"/>
            <a:ext cx="8382000" cy="1905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عدد النقاط الكلى = مجموع النقاط فى الجولة الأولى</a:t>
            </a: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مجموع النقاط فى الجولة الثانية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baseline="0" dirty="0" smtClean="0">
                <a:solidFill>
                  <a:schemeClr val="bg1"/>
                </a:solidFill>
              </a:rPr>
              <a:t>=</a:t>
            </a:r>
            <a:r>
              <a:rPr lang="ar-SA" sz="2800" b="1" spc="-100" dirty="0" smtClean="0">
                <a:solidFill>
                  <a:schemeClr val="bg1"/>
                </a:solidFill>
              </a:rPr>
              <a:t> (3  × 4) + ( 3× 8)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+ 24 = 36 نقطة 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648200" y="30480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إطار خشبى مستطيل الشكل يزيد كل من طوله وعرضه بـ2سم على طول وعرض الصورة أدناه أجد محيط الإطار الخشبى .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1600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محيط الإطار الخشبى المستطيل = مجموع أطوال أضلاعه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</a:rPr>
              <a:t>= 8+ 12 +8 + 12 = 40سم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91000" y="27432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2590800"/>
            <a:ext cx="28956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28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يريد سلمان أن يشترى 4 لترات من الزيت . فإذا كان ثمن العبوة التى سعتها لتران 30 ريالا ، وثمن العبوة التى سعتها لتر 20 ريالا ، فأيهما أقل كلفة : أن يشترى عبوتين سعة كل منهما لتران ، أم 4 عبوات سعة كل منها لتر ؟ أوضح إجابتى . 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1295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ثمن عبوات اللتران = 2× 30 = 60 ريالا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400" b="1" spc="-100" dirty="0" smtClean="0">
                <a:solidFill>
                  <a:schemeClr val="bg1"/>
                </a:solidFill>
              </a:rPr>
              <a:t>ثمن عبوات اللتر = 4×20 = 80 ريالا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إن الأقل تكلفة أن يشترى عبوتين من سعة اللتران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362200" y="2971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1621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32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تريد سارة أن تشترى بالونات لحفلتها . فإذا دعت 6 صديقات لها من المدرسة ، و3 صديقات من جيرانها وابنتى خالتها . فكم بالونا سوف تشترى إذا كانت كل واحدة منهن ستأخذ بالونين ؟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1143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عدد المدعوات للحفل = 6+3+2= 11 صديقة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600" b="1" spc="-100" dirty="0" smtClean="0">
                <a:solidFill>
                  <a:schemeClr val="bg1"/>
                </a:solidFill>
              </a:rPr>
              <a:t>عدد البالونات = 11×2 = 22 بالونا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14800" y="28956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9-4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6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الأنماط الهندسية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85800" y="3505200"/>
            <a:ext cx="7696200" cy="1981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أحدد الأنماط الهندسية وأستعملها لأتوقع وأحل مسائل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512064"/>
            <a:ext cx="3505200" cy="154533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sz="8800" dirty="0" smtClean="0">
                <a:solidFill>
                  <a:srgbClr val="FF0000"/>
                </a:solidFill>
              </a:rPr>
              <a:t>أستعد </a:t>
            </a:r>
            <a:endParaRPr lang="ar-EG" sz="8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667000"/>
            <a:ext cx="3962400" cy="39624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: يبلط قاسم أرض المطبخ ، كما فى الشكل . فإذا أكمل العمل مستخدما النمط نفسه ، فما ألوان البلاط التى ستكمل الصف التالى ؟</a:t>
            </a:r>
            <a:endParaRPr lang="ar-EG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abic Transparent" pitchFamily="2" charset="-78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2667000"/>
            <a:ext cx="3711575" cy="3871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8539162" cy="644470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066800" y="2743200"/>
            <a:ext cx="7391400" cy="1295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: يمكن أن تساعدنى تحديد الانماط الهندسية على التوقع وحل المسائل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04800"/>
            <a:ext cx="6705600" cy="1905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يظهر الرسم المجاور النمط الذى استعمله قاسم لتركيب بلاط المطبخ .  أحدد النمط الهندسى 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67600" y="2286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3886200"/>
            <a:ext cx="7924800" cy="2438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صف قاسم البلاط بالترتيب الآتى : </a:t>
            </a:r>
          </a:p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الصف الأول : أبيض ثم أزرق ثم أبيض ثم أزرق .</a:t>
            </a:r>
          </a:p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الصف الثانى : أزرق ثم أبيض ثم أزرق ثم أبيض ثم أكمل بالنمط نفسه .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1371600"/>
            <a:ext cx="1828800" cy="20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304800"/>
            <a:ext cx="6705600" cy="1600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: سألت معلمة طالباتها عن عدد القطع الحمراء فى النمط الآتى ، إذا تم إكماله حتى يصل عدد المضلعات الى 11 مضلعا. 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467600" y="381000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مثال :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97096" y="2979174"/>
            <a:ext cx="1447800" cy="7071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الحل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62000" y="3886200"/>
            <a:ext cx="6629400" cy="609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6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اكمل النمط لأجد عدد القطع الحمراء 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200" y="2057399"/>
            <a:ext cx="6315075" cy="122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" y="4800600"/>
            <a:ext cx="74120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5943600"/>
            <a:ext cx="7543800" cy="533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Arabic Transparent" pitchFamily="2" charset="-78"/>
              </a:rPr>
              <a:t>إذن أحتاج الى 3 قطع حمراء لإكمال النمط الى 11 مضلعا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أتاكد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257800" y="5334000"/>
            <a:ext cx="3657600" cy="914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النمط هو 2 مثلث كبير ومثلث صغير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685800"/>
            <a:ext cx="8610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own Arrow 8"/>
          <p:cNvSpPr/>
          <p:nvPr/>
        </p:nvSpPr>
        <p:spPr>
          <a:xfrm>
            <a:off x="5638800" y="3276600"/>
            <a:ext cx="2819400" cy="190500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الحل</a:t>
            </a:r>
            <a:endParaRPr lang="ar-EG" sz="4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90600" y="5257800"/>
            <a:ext cx="3048000" cy="1066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النمط شكل بيضاوى ثم معين كبير ثم شكل بيضاوى ثم معين صغير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1066800" y="3200400"/>
            <a:ext cx="2819400" cy="190500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الحل</a:t>
            </a:r>
            <a:endParaRPr lang="ar-EG" sz="4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81000"/>
            <a:ext cx="80772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257800" y="4953000"/>
            <a:ext cx="3657600" cy="914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عدد المثلثات =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16 مثلث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5638800" y="2895600"/>
            <a:ext cx="2819400" cy="190500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الحل</a:t>
            </a:r>
            <a:endParaRPr lang="ar-EG" sz="4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4876800"/>
            <a:ext cx="3048000" cy="1219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يستعمل 20 مضلعا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ليحصل على 5 مضلعات خماسية 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1066800" y="2895600"/>
            <a:ext cx="2819400" cy="1905000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الحل</a:t>
            </a:r>
            <a:endParaRPr lang="ar-EG" sz="4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838199"/>
            <a:ext cx="8258175" cy="1333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85800" y="4343400"/>
            <a:ext cx="7924800" cy="914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نعم إذا كنا</a:t>
            </a: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نرمز للدائرة الكبيرة بالرمز أ والدائرة الصغيرة بالرمز ب 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3733800" y="2286000"/>
            <a:ext cx="2819400" cy="190500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الحل</a:t>
            </a:r>
            <a:endParaRPr lang="ar-EG" sz="4400" b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609600"/>
            <a:ext cx="86487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975556" y="2364660"/>
            <a:ext cx="2362200" cy="4154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النمط هو 2 مربع ثم مستطيل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0" y="2362200"/>
            <a:ext cx="2362200" cy="36625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النمط هو دائرة كبيرة ثم 3 دوائر صغيرة</a:t>
            </a:r>
            <a:endParaRPr kumimoji="0" lang="ar-EG" sz="2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48000" y="4191000"/>
            <a:ext cx="23622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النمط هو شكل رباعى ثم + ثم رباعى ثم مثلث 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4800" y="4191000"/>
            <a:ext cx="23622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النمط هو معين كبير ثم معين صغير ثم 2معين كبير ثم معين صغير </a:t>
            </a:r>
            <a:endParaRPr kumimoji="0" lang="ar-EG" sz="2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599"/>
            <a:ext cx="8743950" cy="640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876800" y="1752600"/>
            <a:ext cx="1676400" cy="457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 قطع حمراء 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352800" y="3276600"/>
            <a:ext cx="2819400" cy="381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عدد المضلعات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= 30 مضلع 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29200" y="5562600"/>
            <a:ext cx="17526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9 مثلثات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5486400"/>
            <a:ext cx="17526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9 مضلعات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600200"/>
            <a:ext cx="1295400" cy="457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15 مضلع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9-5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447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إستقصاء حل مسألة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772400" cy="3505200"/>
          </a:xfrm>
          <a:ln w="34925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ngsana New" pitchFamily="18" charset="-34"/>
                <a:cs typeface="Simplified Arabic" pitchFamily="2" charset="-78"/>
              </a:rPr>
              <a:t>التهيئة </a:t>
            </a:r>
            <a:endParaRPr lang="ar-EG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ngsana New" pitchFamily="18" charset="-34"/>
              <a:cs typeface="Simplified Arabic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828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 أختار أفضل خطة لأحل المسألة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838200"/>
            <a:ext cx="8458200" cy="36576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ألقيت مكعبى الأرقام فكان مجموع الرقمين الظاهرين على الوجهين العلويين 9 ، والفرق بينها 3. 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4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المطلوب : أجد الرقمين الظاهرين على المكعبين 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572000"/>
            <a:ext cx="2057400" cy="2152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أفهم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3810000"/>
          </a:xfrm>
          <a:solidFill>
            <a:srgbClr val="00B050"/>
          </a:solidFill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60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مجموع العددين الظاهرين على الوجهين العلويين ، والفرق بينهما 3 . أجد هذين العددين.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خطط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772400" cy="22860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8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: أكون جدولا يبين الحالات الممكنة جميعها للرقمين الظاهرين ومجموعهما .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8288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حـل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1143000"/>
            <a:ext cx="8458200" cy="4114800"/>
          </a:xfrm>
          <a:prstGeom prst="rect">
            <a:avLst/>
          </a:prstGeom>
          <a:solidFill>
            <a:srgbClr val="00B050"/>
          </a:solidFill>
        </p:spPr>
        <p:txBody>
          <a:bodyPr vert="horz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يبين الجدول أن الرقمين اللذين مجموعهما 9 هما :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5 و 4 أو 6 و 3   لأن    5 + 4 = 9      6+ 3= 9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أجد الفرق 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5-4 = 1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6- 3= 3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  بما أن 6 +3 = 9 و 6 -3 = 3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فإن الرقمين اللذين ظهرا مع منال هما 6 و 3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57200"/>
            <a:ext cx="6172200" cy="6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609600"/>
            <a:ext cx="21336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تحقق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772400" cy="2438400"/>
          </a:xfrm>
          <a:solidFill>
            <a:srgbClr val="00B050"/>
          </a:solidFill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أراجع الحل . بما أن 3 +6 = 9 </a:t>
            </a:r>
          </a:p>
          <a:p>
            <a:pPr algn="ctr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   و 6- 3 = 3 </a:t>
            </a:r>
          </a:p>
          <a:p>
            <a:pPr algn="ctr">
              <a:buNone/>
            </a:pPr>
            <a:r>
              <a:rPr lang="ar-SA" sz="4400" b="1" dirty="0" smtClean="0">
                <a:ln w="50800"/>
                <a:solidFill>
                  <a:schemeClr val="bg1">
                    <a:shade val="50000"/>
                  </a:schemeClr>
                </a:solidFill>
                <a:cs typeface="Simplified Arabic" pitchFamily="2" charset="-78"/>
              </a:rPr>
              <a:t>فإن الجواب صحيح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أتدرب 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على </a:t>
            </a:r>
          </a:p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الخطة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533400"/>
            <a:ext cx="57054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512064"/>
            <a:ext cx="8305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يتدرب يوسف استعداد لسباق الجرى مدة 35 دقيقة كل يوم . فإذا أنهى تدريبه فى أحد الأيام عند الساعة 5:30 مساء ، فمتى بدأه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143000" y="4572000"/>
            <a:ext cx="7543800" cy="1066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5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بدأ فى الساعة 4:55</a:t>
            </a:r>
            <a:endParaRPr kumimoji="0" lang="ar-EG" sz="5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648200" y="30480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599"/>
            <a:ext cx="8620125" cy="640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7"/>
          <p:cNvSpPr/>
          <p:nvPr/>
        </p:nvSpPr>
        <p:spPr>
          <a:xfrm>
            <a:off x="1295400" y="2209800"/>
            <a:ext cx="1371600" cy="12954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0" name="Oval 9"/>
          <p:cNvSpPr/>
          <p:nvPr/>
        </p:nvSpPr>
        <p:spPr>
          <a:xfrm>
            <a:off x="3048000" y="3733800"/>
            <a:ext cx="1371600" cy="16764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2002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ذهب أربعة أصدقاء ليلعبوا تنس الطاولة أجد المبلغ الذى دفعوه إذا استأجر كل منهم كرة ومضربا ولعب لعبتين . 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4419600"/>
            <a:ext cx="7620000" cy="1905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ثمن استأجر المضارب =4 ×2 = 8 ريالات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</a:rPr>
              <a:t>ثمن استاجر الكرة = 4×1 = 4 ريالات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spc="-100" dirty="0" smtClean="0">
                <a:solidFill>
                  <a:schemeClr val="bg1"/>
                </a:solidFill>
              </a:rPr>
              <a:t>ثمن استأجر اللعبتين = 4×8 = 32 ريال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الثمن</a:t>
            </a: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الكلى   =   44 ريالا 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191000" y="27432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2590800"/>
            <a:ext cx="325652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512064"/>
            <a:ext cx="7924800" cy="1240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رسمت فاطمة النمط ادناه . فإذا كان لديها متسع لـ25 شكلا ، فكم مربعا سيظهر فى الرسم كله ؟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00200" y="4419600"/>
            <a:ext cx="6781800" cy="1295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سيظهر</a:t>
            </a:r>
            <a:r>
              <a:rPr kumimoji="0" lang="ar-SA" sz="72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13 مربعا</a:t>
            </a:r>
            <a:endParaRPr kumimoji="0" lang="ar-EG" sz="7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19600" y="2209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600200" y="4419600"/>
            <a:ext cx="6781800" cy="1295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7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الجمل عند سامى</a:t>
            </a:r>
            <a:endParaRPr kumimoji="0" lang="ar-EG" sz="7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066800" y="28194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228600"/>
            <a:ext cx="4352925" cy="312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57400" y="512064"/>
            <a:ext cx="6629400" cy="12405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40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عددان مجموعهما 8 وناتج قسمتهما 3 ، فما هما ؟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600200" y="4419600"/>
            <a:ext cx="6781800" cy="1295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العددان هما 2 ، 6  مجموعهما = 2+6 =8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6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وقسمتهما = 6 ÷2 = 3</a:t>
            </a:r>
            <a:endParaRPr kumimoji="0" lang="ar-EG" sz="36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19600" y="2209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512064"/>
            <a:ext cx="8229600" cy="16977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spcBef>
                <a:spcPct val="0"/>
              </a:spcBef>
              <a:defRPr/>
            </a:pPr>
            <a:r>
              <a:rPr lang="ar-SA" sz="3600" b="1" spc="-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ذهب سعد وأصدقاؤه الأربعة الى مملكة الأطفال . أستعمل الجدول الموضح أدناه كى أجد كم ريالا دفعوا للعبة السيارات والقلعة .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4419600"/>
            <a:ext cx="7620000" cy="1524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المبلغ المدفوع = ثمن لعبة السيارات + ثمن لعبة القلعة للأصدقاء الخمسة</a:t>
            </a:r>
            <a:r>
              <a:rPr kumimoji="0" lang="ar-SA" sz="2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3200" b="1" spc="-100" baseline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 ( 5 × 5 ) + (</a:t>
            </a:r>
            <a:r>
              <a:rPr lang="ar-SA" sz="3200" b="1" spc="-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5 × 3)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25</a:t>
            </a:r>
            <a:r>
              <a:rPr kumimoji="0" lang="ar-SA" sz="32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+    15   = 40 ريالا </a:t>
            </a:r>
            <a:endParaRPr kumimoji="0" lang="ar-EG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19600" y="2590800"/>
            <a:ext cx="41910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الحل</a:t>
            </a:r>
            <a:endParaRPr lang="ar-EG" sz="4000" b="1" dirty="0">
              <a:solidFill>
                <a:schemeClr val="bg1"/>
              </a:solidFill>
            </a:endParaRP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2209799"/>
            <a:ext cx="3886200" cy="195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0" y="512064"/>
            <a:ext cx="4114800" cy="17739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1500" b="1" i="0" u="none" strike="noStrike" kern="1200" cap="none" spc="0" normalizeH="0" baseline="0" noProof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9-6</a:t>
            </a:r>
            <a:endParaRPr kumimoji="0" lang="ar-EG" sz="11500" b="1" i="0" u="none" strike="noStrike" kern="1200" cap="none" spc="0" normalizeH="0" baseline="0" noProof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38200" y="3124200"/>
            <a:ext cx="7696200" cy="1905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13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التماثل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219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66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فكرة الدرس </a:t>
            </a:r>
            <a:endParaRPr kumimoji="0" lang="ar-EG" sz="66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828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أحدد محاور التماثل فى شكل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81200" y="1295400"/>
            <a:ext cx="5181600" cy="1447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8800" b="1" i="0" u="none" strike="noStrike" kern="120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uLnTx/>
                <a:uFillTx/>
                <a:latin typeface="Arial" pitchFamily="34" charset="0"/>
                <a:cs typeface="Arial" pitchFamily="34" charset="0"/>
              </a:rPr>
              <a:t>المفردات </a:t>
            </a:r>
            <a:endParaRPr kumimoji="0" lang="ar-EG" sz="8800" b="1" i="0" u="none" strike="noStrike" kern="1200" normalizeH="0" baseline="0" noProof="0" dirty="0">
              <a:ln w="50800"/>
              <a:solidFill>
                <a:schemeClr val="bg1">
                  <a:shade val="50000"/>
                </a:schemeClr>
              </a:solidFill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3505200"/>
            <a:ext cx="7010400" cy="1371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التماثل ـ محور التماثل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990600" y="1600200"/>
            <a:ext cx="7772400" cy="2133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ransparent" pitchFamily="2" charset="-78"/>
              </a:rPr>
              <a:t>الخطوة1: ارسم مضلعا سداسيا مستعملا</a:t>
            </a:r>
          </a:p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ransparent" pitchFamily="2" charset="-78"/>
              </a:rPr>
              <a:t>     ثم ارسمه مرة أخرى لكى أعمل مضلعا واحدا ، كما فى الشكل المجاور 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62600" y="609600"/>
            <a:ext cx="3200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نشاط عملى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1600200"/>
            <a:ext cx="581025" cy="59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" y="3886200"/>
            <a:ext cx="2667000" cy="247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90600" y="1143000"/>
            <a:ext cx="7772400" cy="2590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ransparent" pitchFamily="2" charset="-78"/>
              </a:rPr>
              <a:t>الخطوة 2: أطوى الورقة بالطريقة التى تقسم الشكل مناصفة ثم أفتحها ثانية ، ثم أرسم خطا بقلم الرصاص على أثر الطى ، يسمى هذا الخط محور التماثل .</a:t>
            </a: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3886199"/>
            <a:ext cx="2819400" cy="258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228599"/>
            <a:ext cx="8810625" cy="640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ounded Rectangle 8"/>
          <p:cNvSpPr/>
          <p:nvPr/>
        </p:nvSpPr>
        <p:spPr>
          <a:xfrm>
            <a:off x="5791200" y="2057400"/>
            <a:ext cx="30480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200" b="1" dirty="0" smtClean="0">
                <a:solidFill>
                  <a:schemeClr val="bg1"/>
                </a:solidFill>
              </a:rPr>
              <a:t>الأول شكل منتظم أما الثانى غير منتظم </a:t>
            </a:r>
            <a:endParaRPr lang="ar-EG" sz="1200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219200" y="2057400"/>
            <a:ext cx="3810000" cy="381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bg1"/>
                </a:solidFill>
              </a:rPr>
              <a:t>المثلث حاد الزاوية أما الثانى قائم الزاوية </a:t>
            </a:r>
            <a:endParaRPr lang="ar-EG" sz="1400" b="1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715000" y="3657600"/>
            <a:ext cx="3048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200" b="1" dirty="0" smtClean="0">
                <a:solidFill>
                  <a:schemeClr val="bg1"/>
                </a:solidFill>
              </a:rPr>
              <a:t>الأول شكل مغلق أما الثانى مفتوح </a:t>
            </a:r>
            <a:endParaRPr lang="ar-EG" sz="1200" b="1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143000" y="3657600"/>
            <a:ext cx="3810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bg1"/>
                </a:solidFill>
              </a:rPr>
              <a:t>الأول شكل بيضاوى ليس له زوايا ولا اضلاع أما الأخر شكل ثمانى له زوايا واضلاع </a:t>
            </a:r>
            <a:endParaRPr lang="ar-EG" sz="1400" b="1" dirty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638800" y="5257800"/>
            <a:ext cx="3200400" cy="381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200" b="1" dirty="0" smtClean="0">
                <a:solidFill>
                  <a:schemeClr val="bg1"/>
                </a:solidFill>
              </a:rPr>
              <a:t>الدائرة الأولى صغيرة أما الثانية دائرة كبيرة</a:t>
            </a:r>
            <a:endParaRPr lang="ar-EG" sz="1200" b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066800" y="5257800"/>
            <a:ext cx="3962400" cy="381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bg1"/>
                </a:solidFill>
              </a:rPr>
              <a:t>اتجاه الشكل الأول عكس اتجاه الشكل الثانى </a:t>
            </a:r>
            <a:endParaRPr lang="ar-EG" sz="1400" b="1" dirty="0">
              <a:solidFill>
                <a:schemeClr val="bg1"/>
              </a:solidFill>
            </a:endParaRPr>
          </a:p>
        </p:txBody>
      </p:sp>
      <p:sp>
        <p:nvSpPr>
          <p:cNvPr id="19" name="4-Point Star 18"/>
          <p:cNvSpPr/>
          <p:nvPr/>
        </p:nvSpPr>
        <p:spPr>
          <a:xfrm>
            <a:off x="2286000" y="5791200"/>
            <a:ext cx="1981200" cy="1066800"/>
          </a:xfrm>
          <a:prstGeom prst="star4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9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838200"/>
            <a:ext cx="7772400" cy="3962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ransparent" pitchFamily="2" charset="-78"/>
              </a:rPr>
              <a:t>الخطوة 3: أطوى الشكل بطريقة أخرى ؛ لكى أجد محور تماثل آخر .</a:t>
            </a:r>
          </a:p>
          <a:p>
            <a:pPr marL="811530" lvl="0" indent="-742950" algn="just" rtl="1">
              <a:spcBef>
                <a:spcPts val="700"/>
              </a:spcBef>
              <a:buClr>
                <a:schemeClr val="tx2"/>
              </a:buClr>
              <a:buSzPct val="95000"/>
              <a:buAutoNum type="arabicParenR"/>
              <a:defRPr/>
            </a:pPr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ransparent" pitchFamily="2" charset="-78"/>
              </a:rPr>
              <a:t>أستعمل القطعتين المجاورتين فى عمل شكل له محور تماثل .</a:t>
            </a:r>
          </a:p>
          <a:p>
            <a:pPr marL="811530" lvl="0" indent="-742950" algn="just" rtl="1">
              <a:spcBef>
                <a:spcPts val="700"/>
              </a:spcBef>
              <a:buClr>
                <a:schemeClr val="tx2"/>
              </a:buClr>
              <a:buSzPct val="95000"/>
              <a:buAutoNum type="arabicParenR"/>
              <a:defRPr/>
            </a:pPr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abic Transparent" pitchFamily="2" charset="-78"/>
              </a:rPr>
              <a:t>هل توجد محاور تماثل أخرى ؟ أوضح إجابتى .</a:t>
            </a: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743199"/>
            <a:ext cx="1590675" cy="80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81000" y="762000"/>
            <a:ext cx="8382000" cy="46482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11480" lvl="0" indent="-342900" algn="just" rtl="1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ar-SA" sz="6000" b="1" dirty="0" smtClean="0">
                <a:ln/>
                <a:solidFill>
                  <a:schemeClr val="accent3"/>
                </a:solidFill>
                <a:cs typeface="Arabic Transparent" pitchFamily="2" charset="-78"/>
              </a:rPr>
              <a:t>: لاحظت أن بعض الأشكال ينطبق بعضها على بعض عند تصنيفها . يسمى هذا تمثالا ويسمى الخط المنقط محور تماثل .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هل للشكل محور تماثل ؟ اكتبى : نعم أو لا . وإذا كانت الإجابة : نعم ، أذكرى كم محور تماثل له .</a:t>
            </a: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16764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48200" y="4038600"/>
            <a:ext cx="2590800" cy="14478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نعم له محور تماثل واحد</a:t>
            </a:r>
            <a:endParaRPr kumimoji="0" lang="ar-EG" sz="3000" b="1" i="0" u="none" strike="noStrike" kern="1200" cap="none" spc="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43425" y="2286000"/>
            <a:ext cx="26193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95400" y="2362200"/>
            <a:ext cx="22066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143000" y="4038600"/>
            <a:ext cx="2590800" cy="1447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نعم له محورا تماثل</a:t>
            </a:r>
            <a:endParaRPr kumimoji="0" lang="ar-EG" sz="3000" b="1" i="0" u="none" strike="noStrike" kern="1200" cap="none" spc="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7" grpId="0" animBg="1"/>
      <p:bldP spid="9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0" y="304800"/>
            <a:ext cx="1676400" cy="762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</a:t>
            </a:r>
            <a:endParaRPr lang="ar-E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81000"/>
            <a:ext cx="6019800" cy="1295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>
              <a:buNone/>
            </a:pPr>
            <a:r>
              <a:rPr lang="ar-SA" sz="4000" b="1" dirty="0" smtClean="0">
                <a:ln w="50800"/>
                <a:solidFill>
                  <a:srgbClr val="FF0000"/>
                </a:solidFill>
                <a:cs typeface="Simplified Arabic" pitchFamily="2" charset="-78"/>
              </a:rPr>
              <a:t>: تعيش مجموعة من الطيور فى البيت المرسوم ادناه . فهل لهذا الشكل محور تماثل ؟</a:t>
            </a:r>
            <a:endParaRPr lang="ar-EG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62800" y="2743200"/>
            <a:ext cx="1676400" cy="76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الحل</a:t>
            </a:r>
            <a:endParaRPr kumimoji="0" lang="ar-EG" sz="4000" b="1" i="0" u="none" strike="noStrike" kern="1200" cap="none" spc="-10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43000" y="4038600"/>
            <a:ext cx="6705600" cy="21336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rtl="1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ألاحظ أن نصفى بيت الطيور هذا لاينطبق أحدهما على الأخر . لذلك فلا يوجد له محور تماثل .</a:t>
            </a:r>
            <a:endParaRPr kumimoji="0" lang="ar-EG" sz="3000" b="1" i="0" u="none" strike="noStrike" kern="1200" cap="none" spc="0" normalizeH="0" baseline="0" noProof="0" dirty="0">
              <a:ln w="50800"/>
              <a:solidFill>
                <a:schemeClr val="bg1">
                  <a:shade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1752600"/>
            <a:ext cx="1863725" cy="195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6" grpId="0" animBg="1"/>
      <p:bldP spid="9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914400" y="533400"/>
            <a:ext cx="7467600" cy="5486400"/>
          </a:xfrm>
          <a:prstGeom prst="rect">
            <a:avLst/>
          </a:prstGeom>
          <a:scene3d>
            <a:camera prst="isometricOffAxis2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isometricOffAxis2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11480" lvl="0" indent="-342900" algn="ctr" rtl="1">
              <a:spcBef>
                <a:spcPts val="700"/>
              </a:spcBef>
              <a:buClr>
                <a:schemeClr val="tx2"/>
              </a:buClr>
              <a:buSzPct val="95000"/>
            </a:pPr>
            <a:r>
              <a:rPr lang="ar-S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abic Transparent" pitchFamily="2" charset="-78"/>
              </a:rPr>
              <a:t>تأكد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228600"/>
            <a:ext cx="86391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791200" y="2438400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نعم ، 2محور تماثل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00400" y="2590800"/>
            <a:ext cx="22860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نعم ، محور واحد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90600" y="2819400"/>
            <a:ext cx="990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553200" y="5562600"/>
            <a:ext cx="9906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733800" y="5562600"/>
            <a:ext cx="990600" cy="4572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04800" y="5638800"/>
            <a:ext cx="2286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نعم 5</a:t>
            </a:r>
            <a:r>
              <a:rPr kumimoji="0" lang="ar-SA" sz="28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محاور تماثل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28599"/>
            <a:ext cx="8715375" cy="632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696200" y="1905000"/>
            <a:ext cx="8382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81400" y="1905000"/>
            <a:ext cx="26670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نعم ، 2محور تماثل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905000"/>
            <a:ext cx="22860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نعم ، محور واحد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477000" y="3733800"/>
            <a:ext cx="22860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نعم ، محور واحد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95600" y="3733800"/>
            <a:ext cx="22860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نعم ، محور واحد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3733800"/>
            <a:ext cx="838200" cy="4572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لا</a:t>
            </a:r>
            <a:endParaRPr kumimoji="0" lang="ar-EG" sz="28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029200" y="6172200"/>
            <a:ext cx="3886200" cy="3048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ذلك لاحتواء الدائرة ب على شكل ” وجه ” لا يوجد</a:t>
            </a:r>
            <a:r>
              <a:rPr kumimoji="0" lang="ar-SA" sz="1400" b="1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له سوا محور تماثل واحد </a:t>
            </a:r>
            <a:endParaRPr kumimoji="0" lang="ar-EG" sz="14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6019800"/>
            <a:ext cx="3810000" cy="381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لانه عند طى الشكل لا ينطبق النصفين على بعضهما </a:t>
            </a:r>
            <a:endParaRPr kumimoji="0" lang="ar-EG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512064"/>
            <a:ext cx="4114800" cy="1773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115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9-1</a:t>
            </a:r>
            <a:endParaRPr lang="ar-EG" sz="115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124200"/>
            <a:ext cx="7696200" cy="22098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ar-SA" sz="1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ndalus" pitchFamily="2" charset="-78"/>
              </a:rPr>
              <a:t>المجسمات</a:t>
            </a:r>
            <a:endParaRPr lang="ar-EG" sz="1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ndalus" pitchFamily="2" charset="-78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543</TotalTime>
  <Words>1751</Words>
  <Application>Microsoft Office PowerPoint</Application>
  <PresentationFormat>On-screen Show (4:3)</PresentationFormat>
  <Paragraphs>271</Paragraphs>
  <Slides>86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7" baseType="lpstr">
      <vt:lpstr>Metro</vt:lpstr>
      <vt:lpstr>الفصل التاسع</vt:lpstr>
      <vt:lpstr>الفكرة العامة </vt:lpstr>
      <vt:lpstr>Slide 3</vt:lpstr>
      <vt:lpstr>ماذا أتعلم فى هذا الدرس ؟؟</vt:lpstr>
      <vt:lpstr>Slide 5</vt:lpstr>
      <vt:lpstr>التهيئة </vt:lpstr>
      <vt:lpstr>Slide 7</vt:lpstr>
      <vt:lpstr>Slide 8</vt:lpstr>
      <vt:lpstr>9-1</vt:lpstr>
      <vt:lpstr>Slide 10</vt:lpstr>
      <vt:lpstr>Slide 11</vt:lpstr>
      <vt:lpstr>أستعد </vt:lpstr>
      <vt:lpstr>Slide 13</vt:lpstr>
      <vt:lpstr>Slide 14</vt:lpstr>
      <vt:lpstr>أسمى المجسمات </vt:lpstr>
      <vt:lpstr>Slide 16</vt:lpstr>
      <vt:lpstr>تصنيف المجسمات ووصفها</vt:lpstr>
      <vt:lpstr>Slide 18</vt:lpstr>
      <vt:lpstr>Slide 19</vt:lpstr>
      <vt:lpstr>Slide 20</vt:lpstr>
      <vt:lpstr>Slide 21</vt:lpstr>
      <vt:lpstr>9-2</vt:lpstr>
      <vt:lpstr>Slide 23</vt:lpstr>
      <vt:lpstr>Slide 24</vt:lpstr>
      <vt:lpstr>أستعد 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أفهم</vt:lpstr>
      <vt:lpstr>خطط</vt:lpstr>
      <vt:lpstr>حـل</vt:lpstr>
      <vt:lpstr>تحقق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أستعد 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أفهم</vt:lpstr>
      <vt:lpstr>خطط</vt:lpstr>
      <vt:lpstr>حـل</vt:lpstr>
      <vt:lpstr>Slide 65</vt:lpstr>
      <vt:lpstr>تحقق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مثال</vt:lpstr>
      <vt:lpstr>مثال</vt:lpstr>
      <vt:lpstr>Slide 84</vt:lpstr>
      <vt:lpstr>Slide 85</vt:lpstr>
      <vt:lpstr>Slide 86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 </dc:title>
  <dc:creator/>
  <cp:lastModifiedBy>ScOrPiOnE</cp:lastModifiedBy>
  <cp:revision>103</cp:revision>
  <dcterms:created xsi:type="dcterms:W3CDTF">2006-08-16T00:00:00Z</dcterms:created>
  <dcterms:modified xsi:type="dcterms:W3CDTF">2011-11-14T11:19:01Z</dcterms:modified>
</cp:coreProperties>
</file>