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0066"/>
    <a:srgbClr val="66FF33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8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AE8F0-F18B-4D6D-8644-D19ED6297964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FD60B-98B3-4714-9913-051B27440E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1254F4-4A0D-47CC-94BE-98FB3383FEF0}" type="slidenum">
              <a:rPr lang="ar-SA" smtClean="0">
                <a:latin typeface="Arial" charset="0"/>
                <a:cs typeface="Arial" charset="0"/>
              </a:rPr>
              <a:pPr/>
              <a:t>1</a:t>
            </a:fld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3AF95D-DCD9-4140-A225-CE82D610C930}" type="slidenum">
              <a:rPr lang="ar-SA" smtClean="0">
                <a:latin typeface="Arial" charset="0"/>
                <a:cs typeface="Arial" charset="0"/>
              </a:rPr>
              <a:pPr/>
              <a:t>2</a:t>
            </a:fld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9A9B52-BE33-4E6D-8A93-6695B4A8C596}" type="slidenum">
              <a:rPr lang="ar-SA" smtClean="0">
                <a:latin typeface="Arial" charset="0"/>
                <a:cs typeface="Arial" charset="0"/>
              </a:rPr>
              <a:pPr/>
              <a:t>3</a:t>
            </a:fld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عنوان وجد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جدول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AE813-0E27-4810-9517-89DC775D9DA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916AD-4680-403F-9B38-ADAA00517480}" type="datetimeFigureOut">
              <a:rPr lang="en-US" smtClean="0"/>
              <a:pPr/>
              <a:t>6/15/2010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207A2-C80D-4D81-87D7-5ACCBFBD3A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9" name="WordArt 7"/>
          <p:cNvSpPr>
            <a:spLocks noChangeArrowheads="1" noChangeShapeType="1" noTextEdit="1"/>
          </p:cNvSpPr>
          <p:nvPr/>
        </p:nvSpPr>
        <p:spPr bwMode="auto">
          <a:xfrm>
            <a:off x="533400" y="5181600"/>
            <a:ext cx="6481763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CALLIGRAPHY</a:t>
            </a:r>
            <a:r>
              <a:rPr 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0072" y="1124744"/>
            <a:ext cx="3384376" cy="523220"/>
          </a:xfrm>
          <a:prstGeom prst="rect">
            <a:avLst/>
          </a:prstGeom>
          <a:solidFill>
            <a:srgbClr val="FF66CC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Unit 5 – lesson 2</a:t>
            </a:r>
            <a:endParaRPr lang="en-US" sz="28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FF00"/>
                </a:solidFill>
              </a:rPr>
              <a:t>C</a:t>
            </a:r>
            <a:r>
              <a:rPr lang="en-US" b="1" dirty="0" smtClean="0">
                <a:solidFill>
                  <a:srgbClr val="FF00FF"/>
                </a:solidFill>
              </a:rPr>
              <a:t>O</a:t>
            </a:r>
            <a:r>
              <a:rPr lang="en-US" b="1" dirty="0" smtClean="0">
                <a:solidFill>
                  <a:srgbClr val="00FF00"/>
                </a:solidFill>
              </a:rPr>
              <a:t>N</a:t>
            </a:r>
            <a:r>
              <a:rPr lang="en-US" b="1" dirty="0" smtClean="0">
                <a:solidFill>
                  <a:srgbClr val="CC3399"/>
                </a:solidFill>
              </a:rPr>
              <a:t>V</a:t>
            </a:r>
            <a:r>
              <a:rPr lang="en-US" b="1" dirty="0" smtClean="0">
                <a:solidFill>
                  <a:srgbClr val="00FF00"/>
                </a:solidFill>
              </a:rPr>
              <a:t>E</a:t>
            </a:r>
            <a:r>
              <a:rPr lang="en-US" b="1" dirty="0" smtClean="0">
                <a:solidFill>
                  <a:srgbClr val="CC3399"/>
                </a:solidFill>
              </a:rPr>
              <a:t>R</a:t>
            </a:r>
            <a:r>
              <a:rPr lang="en-US" b="1" dirty="0" smtClean="0">
                <a:solidFill>
                  <a:srgbClr val="00FF00"/>
                </a:solidFill>
              </a:rPr>
              <a:t>S</a:t>
            </a:r>
            <a:r>
              <a:rPr lang="en-US" b="1" dirty="0" smtClean="0">
                <a:solidFill>
                  <a:srgbClr val="CC3399"/>
                </a:solidFill>
              </a:rPr>
              <a:t>A</a:t>
            </a:r>
            <a:r>
              <a:rPr lang="en-US" b="1" dirty="0" smtClean="0">
                <a:solidFill>
                  <a:srgbClr val="00FF00"/>
                </a:solidFill>
              </a:rPr>
              <a:t>T</a:t>
            </a:r>
            <a:r>
              <a:rPr lang="en-US" b="1" dirty="0" smtClean="0">
                <a:solidFill>
                  <a:srgbClr val="FF00FF"/>
                </a:solidFill>
              </a:rPr>
              <a:t>I</a:t>
            </a:r>
            <a:r>
              <a:rPr lang="en-US" b="1" dirty="0" smtClean="0">
                <a:solidFill>
                  <a:srgbClr val="00FF00"/>
                </a:solidFill>
              </a:rPr>
              <a:t>O</a:t>
            </a:r>
            <a:r>
              <a:rPr lang="en-US" b="1" dirty="0" smtClean="0">
                <a:solidFill>
                  <a:srgbClr val="FF00FF"/>
                </a:solidFill>
              </a:rPr>
              <a:t>N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FF00"/>
                </a:solidFill>
              </a:rPr>
              <a:t>PRACTICE</a:t>
            </a:r>
            <a:r>
              <a:rPr lang="en-US" dirty="0" smtClean="0">
                <a:solidFill>
                  <a:srgbClr val="00FF00"/>
                </a:solidFill>
              </a:rPr>
              <a:t> </a:t>
            </a:r>
          </a:p>
        </p:txBody>
      </p:sp>
      <p:graphicFrame>
        <p:nvGraphicFramePr>
          <p:cNvPr id="151555" name="Group 3"/>
          <p:cNvGraphicFramePr>
            <a:graphicFrameLocks noGrp="1"/>
          </p:cNvGraphicFramePr>
          <p:nvPr>
            <p:ph idx="1"/>
          </p:nvPr>
        </p:nvGraphicFramePr>
        <p:xfrm>
          <a:off x="0" y="1628775"/>
          <a:ext cx="9144000" cy="4486656"/>
        </p:xfrm>
        <a:graphic>
          <a:graphicData uri="http://schemas.openxmlformats.org/drawingml/2006/table">
            <a:tbl>
              <a:tblPr rtl="1"/>
              <a:tblGrid>
                <a:gridCol w="1835150"/>
                <a:gridCol w="1944687"/>
                <a:gridCol w="4032250"/>
                <a:gridCol w="1331913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arithmetic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Look at arithmetic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faster more correct</a:t>
                      </a:r>
                      <a:r>
                        <a:rPr kumimoji="0" 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spoken English.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Listen to spoken English more fluent easier to understand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Your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handwriting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is terrible. You should try to improve it.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But I’m doing my best. </a:t>
                      </a:r>
                      <a:b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No, you re not. Look at your brother’s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handwriting.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It’s much better than yours. it’s clearer and easier to read.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1st person</a:t>
                      </a: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2nd person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1st person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3" name="Group 3"/>
          <p:cNvGraphicFramePr>
            <a:graphicFrameLocks noGrp="1"/>
          </p:cNvGraphicFramePr>
          <p:nvPr>
            <p:ph idx="1"/>
          </p:nvPr>
        </p:nvGraphicFramePr>
        <p:xfrm>
          <a:off x="0" y="1628775"/>
          <a:ext cx="9144000" cy="4268788"/>
        </p:xfrm>
        <a:graphic>
          <a:graphicData uri="http://schemas.openxmlformats.org/drawingml/2006/table">
            <a:tbl>
              <a:tblPr rtl="1"/>
              <a:tblGrid>
                <a:gridCol w="2286000"/>
                <a:gridCol w="1885950"/>
                <a:gridCol w="3040062"/>
                <a:gridCol w="1931988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53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Night School Maths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Spoken English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Oh, yes. But he’s taken a special course. It was called. 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Calligraphy.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Yes, I can tell.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2nd person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1st person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/>
          </p:cNvGraphicFramePr>
          <p:nvPr/>
        </p:nvGraphicFramePr>
        <p:xfrm>
          <a:off x="304800" y="304801"/>
          <a:ext cx="8458200" cy="5709568"/>
        </p:xfrm>
        <a:graphic>
          <a:graphicData uri="http://schemas.openxmlformats.org/drawingml/2006/table">
            <a:tbl>
              <a:tblPr rtl="1"/>
              <a:tblGrid>
                <a:gridCol w="6358043"/>
                <a:gridCol w="2100157"/>
              </a:tblGrid>
              <a:tr h="484642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239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Your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spoken English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is terrible. You should try to improve it.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But I’m doing my best. </a:t>
                      </a:r>
                      <a:b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No,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you’re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not.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Listen to your brother’s spoken English .It’s more fluent and easier to understand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1st person</a:t>
                      </a: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2nd person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1st person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7169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Oh, yes. But he’s taken a special course. It was called.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Spoken English .Yes, I can tell.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2nd person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/>
          </p:cNvGraphicFramePr>
          <p:nvPr/>
        </p:nvGraphicFramePr>
        <p:xfrm>
          <a:off x="304800" y="304801"/>
          <a:ext cx="8458200" cy="5709568"/>
        </p:xfrm>
        <a:graphic>
          <a:graphicData uri="http://schemas.openxmlformats.org/drawingml/2006/table">
            <a:tbl>
              <a:tblPr rtl="1"/>
              <a:tblGrid>
                <a:gridCol w="6358043"/>
                <a:gridCol w="2100157"/>
              </a:tblGrid>
              <a:tr h="484642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239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Your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arithmetic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is terrible. You should try to improve it.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But I’m doing my best.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No,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you’re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not.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Look at your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brother’s arithmetic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It's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faster and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more correct</a:t>
                      </a:r>
                      <a:r>
                        <a:rPr kumimoji="0" 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endParaRPr kumimoji="0" 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1st person</a:t>
                      </a: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2nd person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1st person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7169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Oh, yes. But he’s taken a special course. It was called.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10199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Night School Maths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.Yes, I can tell.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2nd person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FF33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196</Words>
  <Application>Microsoft Office PowerPoint</Application>
  <PresentationFormat>On-screen Show (4:3)</PresentationFormat>
  <Paragraphs>84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CONVERSATION PRACTICE 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Xp</dc:creator>
  <cp:lastModifiedBy>Xp</cp:lastModifiedBy>
  <cp:revision>7</cp:revision>
  <dcterms:created xsi:type="dcterms:W3CDTF">2010-06-15T07:11:07Z</dcterms:created>
  <dcterms:modified xsi:type="dcterms:W3CDTF">2010-06-15T08:05:48Z</dcterms:modified>
</cp:coreProperties>
</file>