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7"/>
  </p:notesMasterIdLst>
  <p:sldIdLst>
    <p:sldId id="273" r:id="rId2"/>
    <p:sldId id="274" r:id="rId3"/>
    <p:sldId id="275" r:id="rId4"/>
    <p:sldId id="325" r:id="rId5"/>
    <p:sldId id="326" r:id="rId6"/>
    <p:sldId id="327" r:id="rId7"/>
    <p:sldId id="324" r:id="rId8"/>
    <p:sldId id="328" r:id="rId9"/>
    <p:sldId id="284" r:id="rId10"/>
    <p:sldId id="283" r:id="rId11"/>
    <p:sldId id="292" r:id="rId12"/>
    <p:sldId id="294" r:id="rId13"/>
    <p:sldId id="309" r:id="rId14"/>
    <p:sldId id="322" r:id="rId15"/>
    <p:sldId id="298" r:id="rId16"/>
    <p:sldId id="308" r:id="rId17"/>
    <p:sldId id="305" r:id="rId18"/>
    <p:sldId id="280" r:id="rId19"/>
    <p:sldId id="306" r:id="rId20"/>
    <p:sldId id="268" r:id="rId21"/>
    <p:sldId id="329" r:id="rId22"/>
    <p:sldId id="313" r:id="rId23"/>
    <p:sldId id="323" r:id="rId24"/>
    <p:sldId id="319" r:id="rId25"/>
    <p:sldId id="257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7BC86E"/>
    <a:srgbClr val="AFFFAF"/>
    <a:srgbClr val="00823B"/>
    <a:srgbClr val="D9FFD9"/>
    <a:srgbClr val="FFFFFF"/>
    <a:srgbClr val="FFFFB9"/>
    <a:srgbClr val="9999FF"/>
    <a:srgbClr val="00B45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نمط متوسط 2 - تميي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1324" autoAdjust="0"/>
    <p:restoredTop sz="86380" autoAdjust="0"/>
  </p:normalViewPr>
  <p:slideViewPr>
    <p:cSldViewPr>
      <p:cViewPr varScale="1">
        <p:scale>
          <a:sx n="63" d="100"/>
          <a:sy n="63" d="100"/>
        </p:scale>
        <p:origin x="-9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32" y="1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39582-7D26-4883-A0E6-EB678F0180C3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A5D856B5-2E55-4516-9276-532EED59EAD4}">
      <dgm:prSet phldrT="[نص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pPr rtl="1"/>
          <a:r>
            <a:rPr lang="ar-SA" sz="4400" b="1" dirty="0" smtClean="0">
              <a:solidFill>
                <a:schemeClr val="accent4">
                  <a:lumMod val="75000"/>
                </a:schemeClr>
              </a:solidFill>
            </a:rPr>
            <a:t>الجملة تنقسم إلى قسمين </a:t>
          </a:r>
          <a:endParaRPr lang="ar-SA" sz="4400" b="1" dirty="0">
            <a:solidFill>
              <a:schemeClr val="accent4">
                <a:lumMod val="75000"/>
              </a:schemeClr>
            </a:solidFill>
          </a:endParaRPr>
        </a:p>
      </dgm:t>
    </dgm:pt>
    <dgm:pt modelId="{9D04E43C-70DA-4A13-BF47-F69BECC6C833}" type="parTrans" cxnId="{787B2259-BF40-4B6B-8F14-5AEFDD595609}">
      <dgm:prSet/>
      <dgm:spPr/>
      <dgm:t>
        <a:bodyPr/>
        <a:lstStyle/>
        <a:p>
          <a:pPr rtl="1"/>
          <a:endParaRPr lang="ar-SA"/>
        </a:p>
      </dgm:t>
    </dgm:pt>
    <dgm:pt modelId="{356D8BEA-EF20-4340-94F1-F16385EE3381}" type="sibTrans" cxnId="{787B2259-BF40-4B6B-8F14-5AEFDD595609}">
      <dgm:prSet/>
      <dgm:spPr/>
      <dgm:t>
        <a:bodyPr/>
        <a:lstStyle/>
        <a:p>
          <a:pPr rtl="1"/>
          <a:endParaRPr lang="ar-SA"/>
        </a:p>
      </dgm:t>
    </dgm:pt>
    <dgm:pt modelId="{2CBF08B3-972D-402B-AFBC-F6FCB8C2F978}">
      <dgm:prSet phldrT="[نص]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pPr rtl="1"/>
          <a:endParaRPr lang="ar-SA" dirty="0" smtClean="0"/>
        </a:p>
      </dgm:t>
    </dgm:pt>
    <dgm:pt modelId="{48B8EA8D-42EE-4DF4-81B2-EA2187C7E115}" type="parTrans" cxnId="{B5F610B4-A33A-4CFD-BC60-76E877C026EB}">
      <dgm:prSet/>
      <dgm:spPr/>
      <dgm:t>
        <a:bodyPr/>
        <a:lstStyle/>
        <a:p>
          <a:pPr rtl="1"/>
          <a:endParaRPr lang="ar-SA"/>
        </a:p>
      </dgm:t>
    </dgm:pt>
    <dgm:pt modelId="{390BB756-F445-4C5D-BBAC-85A2E25693C5}" type="sibTrans" cxnId="{B5F610B4-A33A-4CFD-BC60-76E877C026EB}">
      <dgm:prSet/>
      <dgm:spPr/>
      <dgm:t>
        <a:bodyPr/>
        <a:lstStyle/>
        <a:p>
          <a:pPr rtl="1"/>
          <a:endParaRPr lang="ar-SA"/>
        </a:p>
      </dgm:t>
    </dgm:pt>
    <dgm:pt modelId="{CD24F37E-BBD2-44A0-B1CD-2E1213520117}">
      <dgm:prSet phldrT="[نص]" custT="1"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</dgm:spPr>
      <dgm:t>
        <a:bodyPr/>
        <a:lstStyle/>
        <a:p>
          <a:pPr rtl="1"/>
          <a:endParaRPr lang="ar-SA" sz="4400" b="1" dirty="0" smtClean="0">
            <a:solidFill>
              <a:schemeClr val="accent4">
                <a:lumMod val="75000"/>
              </a:schemeClr>
            </a:solidFill>
          </a:endParaRPr>
        </a:p>
      </dgm:t>
    </dgm:pt>
    <dgm:pt modelId="{619F140E-A1BF-4A8E-9906-83769D03A46F}" type="parTrans" cxnId="{64005E83-8FE3-4E89-BA86-0E2282608A14}">
      <dgm:prSet/>
      <dgm:spPr/>
      <dgm:t>
        <a:bodyPr/>
        <a:lstStyle/>
        <a:p>
          <a:pPr rtl="1"/>
          <a:endParaRPr lang="ar-SA"/>
        </a:p>
      </dgm:t>
    </dgm:pt>
    <dgm:pt modelId="{4DEBC91D-1AFB-4926-84A7-3FF801D20A7D}" type="sibTrans" cxnId="{64005E83-8FE3-4E89-BA86-0E2282608A14}">
      <dgm:prSet/>
      <dgm:spPr/>
      <dgm:t>
        <a:bodyPr/>
        <a:lstStyle/>
        <a:p>
          <a:pPr rtl="1"/>
          <a:endParaRPr lang="ar-SA"/>
        </a:p>
      </dgm:t>
    </dgm:pt>
    <dgm:pt modelId="{E16EC3D2-DA92-4972-BB38-1318377FEC2D}" type="pres">
      <dgm:prSet presAssocID="{71939582-7D26-4883-A0E6-EB678F0180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568AAFF-CEF2-4FA7-B8A2-51B569A8DE3F}" type="pres">
      <dgm:prSet presAssocID="{A5D856B5-2E55-4516-9276-532EED59EAD4}" presName="node" presStyleLbl="node1" presStyleIdx="0" presStyleCnt="3" custScaleX="278361" custRadScaleRad="99344" custRadScaleInc="1248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4DA6E1-663A-4FA4-A4E7-AA90CD77B140}" type="pres">
      <dgm:prSet presAssocID="{356D8BEA-EF20-4340-94F1-F16385EE3381}" presName="sibTrans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1A10B889-8175-484C-958C-4C1DF8A4CA56}" type="pres">
      <dgm:prSet presAssocID="{356D8BEA-EF20-4340-94F1-F16385EE3381}" presName="connectorText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3B16CA12-8970-4DAC-ABD1-F6AFAF99B584}" type="pres">
      <dgm:prSet presAssocID="{2CBF08B3-972D-402B-AFBC-F6FCB8C2F978}" presName="node" presStyleLbl="node1" presStyleIdx="1" presStyleCnt="3" custScaleX="143741" custRadScaleRad="100524" custRadScaleInc="-31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8FBA739-0D90-4B21-B30F-787DE5D21216}" type="pres">
      <dgm:prSet presAssocID="{390BB756-F445-4C5D-BBAC-85A2E25693C5}" presName="sibTrans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C0FC5555-2519-4A6C-A340-43A6AE868357}" type="pres">
      <dgm:prSet presAssocID="{390BB756-F445-4C5D-BBAC-85A2E25693C5}" presName="connectorText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BB7AC600-6C5C-432B-8874-970FAE587F3E}" type="pres">
      <dgm:prSet presAssocID="{CD24F37E-BBD2-44A0-B1CD-2E1213520117}" presName="node" presStyleLbl="node1" presStyleIdx="2" presStyleCnt="3" custScaleX="14137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FB99264-9A89-4103-A055-3529CC074701}" type="pres">
      <dgm:prSet presAssocID="{4DEBC91D-1AFB-4926-84A7-3FF801D20A7D}" presName="sibTrans" presStyleLbl="sibTrans2D1" presStyleIdx="2" presStyleCnt="3"/>
      <dgm:spPr/>
      <dgm:t>
        <a:bodyPr/>
        <a:lstStyle/>
        <a:p>
          <a:pPr rtl="1"/>
          <a:endParaRPr lang="ar-SA"/>
        </a:p>
      </dgm:t>
    </dgm:pt>
    <dgm:pt modelId="{69A54774-3A74-4C77-BA07-7215FCC0938C}" type="pres">
      <dgm:prSet presAssocID="{4DEBC91D-1AFB-4926-84A7-3FF801D20A7D}" presName="connectorText" presStyleLbl="sibTrans2D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2001A49D-7142-4F7D-AE44-3828EC64D1B7}" type="presOf" srcId="{CD24F37E-BBD2-44A0-B1CD-2E1213520117}" destId="{BB7AC600-6C5C-432B-8874-970FAE587F3E}" srcOrd="0" destOrd="0" presId="urn:microsoft.com/office/officeart/2005/8/layout/cycle7"/>
    <dgm:cxn modelId="{787B2259-BF40-4B6B-8F14-5AEFDD595609}" srcId="{71939582-7D26-4883-A0E6-EB678F0180C3}" destId="{A5D856B5-2E55-4516-9276-532EED59EAD4}" srcOrd="0" destOrd="0" parTransId="{9D04E43C-70DA-4A13-BF47-F69BECC6C833}" sibTransId="{356D8BEA-EF20-4340-94F1-F16385EE3381}"/>
    <dgm:cxn modelId="{7F1819AF-4CF4-4A7C-8557-B364168F0B72}" type="presOf" srcId="{390BB756-F445-4C5D-BBAC-85A2E25693C5}" destId="{B8FBA739-0D90-4B21-B30F-787DE5D21216}" srcOrd="0" destOrd="0" presId="urn:microsoft.com/office/officeart/2005/8/layout/cycle7"/>
    <dgm:cxn modelId="{64005E83-8FE3-4E89-BA86-0E2282608A14}" srcId="{71939582-7D26-4883-A0E6-EB678F0180C3}" destId="{CD24F37E-BBD2-44A0-B1CD-2E1213520117}" srcOrd="2" destOrd="0" parTransId="{619F140E-A1BF-4A8E-9906-83769D03A46F}" sibTransId="{4DEBC91D-1AFB-4926-84A7-3FF801D20A7D}"/>
    <dgm:cxn modelId="{BD9FF26F-8E96-4667-B3D1-4E6B44E2A827}" type="presOf" srcId="{356D8BEA-EF20-4340-94F1-F16385EE3381}" destId="{924DA6E1-663A-4FA4-A4E7-AA90CD77B140}" srcOrd="0" destOrd="0" presId="urn:microsoft.com/office/officeart/2005/8/layout/cycle7"/>
    <dgm:cxn modelId="{33E5CD08-0F81-4DC7-A3D6-37CD0060A4CB}" type="presOf" srcId="{4DEBC91D-1AFB-4926-84A7-3FF801D20A7D}" destId="{3FB99264-9A89-4103-A055-3529CC074701}" srcOrd="0" destOrd="0" presId="urn:microsoft.com/office/officeart/2005/8/layout/cycle7"/>
    <dgm:cxn modelId="{28C51907-C133-4451-ABBE-96EE46DF70ED}" type="presOf" srcId="{4DEBC91D-1AFB-4926-84A7-3FF801D20A7D}" destId="{69A54774-3A74-4C77-BA07-7215FCC0938C}" srcOrd="1" destOrd="0" presId="urn:microsoft.com/office/officeart/2005/8/layout/cycle7"/>
    <dgm:cxn modelId="{B5F610B4-A33A-4CFD-BC60-76E877C026EB}" srcId="{71939582-7D26-4883-A0E6-EB678F0180C3}" destId="{2CBF08B3-972D-402B-AFBC-F6FCB8C2F978}" srcOrd="1" destOrd="0" parTransId="{48B8EA8D-42EE-4DF4-81B2-EA2187C7E115}" sibTransId="{390BB756-F445-4C5D-BBAC-85A2E25693C5}"/>
    <dgm:cxn modelId="{57D81282-8EA3-4932-AFCD-DA406C3ECAC1}" type="presOf" srcId="{A5D856B5-2E55-4516-9276-532EED59EAD4}" destId="{5568AAFF-CEF2-4FA7-B8A2-51B569A8DE3F}" srcOrd="0" destOrd="0" presId="urn:microsoft.com/office/officeart/2005/8/layout/cycle7"/>
    <dgm:cxn modelId="{13525014-AAA8-4B2C-A58C-F5984CD68594}" type="presOf" srcId="{356D8BEA-EF20-4340-94F1-F16385EE3381}" destId="{1A10B889-8175-484C-958C-4C1DF8A4CA56}" srcOrd="1" destOrd="0" presId="urn:microsoft.com/office/officeart/2005/8/layout/cycle7"/>
    <dgm:cxn modelId="{0A8B2A31-00F8-46F7-9B4D-BF754CC3EED4}" type="presOf" srcId="{2CBF08B3-972D-402B-AFBC-F6FCB8C2F978}" destId="{3B16CA12-8970-4DAC-ABD1-F6AFAF99B584}" srcOrd="0" destOrd="0" presId="urn:microsoft.com/office/officeart/2005/8/layout/cycle7"/>
    <dgm:cxn modelId="{072E4EA9-A3EE-4FB5-A579-635909FD2711}" type="presOf" srcId="{71939582-7D26-4883-A0E6-EB678F0180C3}" destId="{E16EC3D2-DA92-4972-BB38-1318377FEC2D}" srcOrd="0" destOrd="0" presId="urn:microsoft.com/office/officeart/2005/8/layout/cycle7"/>
    <dgm:cxn modelId="{A249CAB3-7FA0-487D-BDC4-2006E7A1DFCC}" type="presOf" srcId="{390BB756-F445-4C5D-BBAC-85A2E25693C5}" destId="{C0FC5555-2519-4A6C-A340-43A6AE868357}" srcOrd="1" destOrd="0" presId="urn:microsoft.com/office/officeart/2005/8/layout/cycle7"/>
    <dgm:cxn modelId="{B240F35A-8733-454F-816E-ED4FC1AE1D3D}" type="presParOf" srcId="{E16EC3D2-DA92-4972-BB38-1318377FEC2D}" destId="{5568AAFF-CEF2-4FA7-B8A2-51B569A8DE3F}" srcOrd="0" destOrd="0" presId="urn:microsoft.com/office/officeart/2005/8/layout/cycle7"/>
    <dgm:cxn modelId="{7996D0BA-F8BB-48BF-802D-2CA7F48BBF26}" type="presParOf" srcId="{E16EC3D2-DA92-4972-BB38-1318377FEC2D}" destId="{924DA6E1-663A-4FA4-A4E7-AA90CD77B140}" srcOrd="1" destOrd="0" presId="urn:microsoft.com/office/officeart/2005/8/layout/cycle7"/>
    <dgm:cxn modelId="{8A298B3F-92C9-4181-97B0-769E0BBE9C15}" type="presParOf" srcId="{924DA6E1-663A-4FA4-A4E7-AA90CD77B140}" destId="{1A10B889-8175-484C-958C-4C1DF8A4CA56}" srcOrd="0" destOrd="0" presId="urn:microsoft.com/office/officeart/2005/8/layout/cycle7"/>
    <dgm:cxn modelId="{FB57C8E1-30AE-4DE4-8B8C-53FC5777F352}" type="presParOf" srcId="{E16EC3D2-DA92-4972-BB38-1318377FEC2D}" destId="{3B16CA12-8970-4DAC-ABD1-F6AFAF99B584}" srcOrd="2" destOrd="0" presId="urn:microsoft.com/office/officeart/2005/8/layout/cycle7"/>
    <dgm:cxn modelId="{463BA4C6-6C03-462B-9B5A-33C7CC8A6E08}" type="presParOf" srcId="{E16EC3D2-DA92-4972-BB38-1318377FEC2D}" destId="{B8FBA739-0D90-4B21-B30F-787DE5D21216}" srcOrd="3" destOrd="0" presId="urn:microsoft.com/office/officeart/2005/8/layout/cycle7"/>
    <dgm:cxn modelId="{311C9E3F-595F-488D-A9FD-BC4E1DB1557B}" type="presParOf" srcId="{B8FBA739-0D90-4B21-B30F-787DE5D21216}" destId="{C0FC5555-2519-4A6C-A340-43A6AE868357}" srcOrd="0" destOrd="0" presId="urn:microsoft.com/office/officeart/2005/8/layout/cycle7"/>
    <dgm:cxn modelId="{ECE7D96B-1B64-452B-865D-50E0952D7318}" type="presParOf" srcId="{E16EC3D2-DA92-4972-BB38-1318377FEC2D}" destId="{BB7AC600-6C5C-432B-8874-970FAE587F3E}" srcOrd="4" destOrd="0" presId="urn:microsoft.com/office/officeart/2005/8/layout/cycle7"/>
    <dgm:cxn modelId="{0F650EF2-9E56-484A-94F4-26F073F4AF20}" type="presParOf" srcId="{E16EC3D2-DA92-4972-BB38-1318377FEC2D}" destId="{3FB99264-9A89-4103-A055-3529CC074701}" srcOrd="5" destOrd="0" presId="urn:microsoft.com/office/officeart/2005/8/layout/cycle7"/>
    <dgm:cxn modelId="{1A367750-476D-47F5-A64B-A39764702980}" type="presParOf" srcId="{3FB99264-9A89-4103-A055-3529CC074701}" destId="{69A54774-3A74-4C77-BA07-7215FCC0938C}" srcOrd="0" destOrd="0" presId="urn:microsoft.com/office/officeart/2005/8/layout/cycle7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426220-0C51-4C32-91BD-A824BD13FC0D}" type="doc">
      <dgm:prSet loTypeId="urn:microsoft.com/office/officeart/2005/8/layout/cycle7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23BE599A-F61A-4806-883E-30D93CA0D48E}">
      <dgm:prSet phldrT="[نص]"/>
      <dgm:spPr/>
      <dgm:t>
        <a:bodyPr/>
        <a:lstStyle/>
        <a:p>
          <a:pPr rtl="1"/>
          <a:endParaRPr lang="ar-SA" dirty="0"/>
        </a:p>
      </dgm:t>
    </dgm:pt>
    <dgm:pt modelId="{7F96DF05-B59B-4879-95A9-855AB804BA7A}" type="par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221DA9E6-EDCD-4730-B631-C2B50BD6E0BA}" type="sib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FCD01494-F4E0-4C79-B97F-AEB63752542D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endParaRPr lang="ar-SA" dirty="0"/>
        </a:p>
      </dgm:t>
    </dgm:pt>
    <dgm:pt modelId="{4B255961-A84E-4A94-A652-21F1EC3E89B1}" type="par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26CC8026-80CB-4AB9-BFAD-D697B0B1D4B9}" type="sib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86B875DE-3C2A-4E81-9A85-C51CDC1993FE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endParaRPr lang="ar-SA" dirty="0"/>
        </a:p>
      </dgm:t>
    </dgm:pt>
    <dgm:pt modelId="{7686F0C0-D287-4784-98D2-768622656EF3}" type="par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B384A449-EE7E-435B-8E45-8CDD103A1942}" type="sib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34206717-2977-45D0-BE27-6E9ED52A5691}" type="pres">
      <dgm:prSet presAssocID="{C6426220-0C51-4C32-91BD-A824BD13FC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99026C4-AA12-4DE6-BC1D-EF268B3F3867}" type="pres">
      <dgm:prSet presAssocID="{23BE599A-F61A-4806-883E-30D93CA0D48E}" presName="node" presStyleLbl="node1" presStyleIdx="0" presStyleCnt="3" custScaleX="16973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190A263-229A-4A60-A75C-A9AD7083B91A}" type="pres">
      <dgm:prSet presAssocID="{221DA9E6-EDCD-4730-B631-C2B50BD6E0BA}" presName="sibTrans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E151FE76-3B27-4BB8-BBD8-2F3B7D96EEF6}" type="pres">
      <dgm:prSet presAssocID="{221DA9E6-EDCD-4730-B631-C2B50BD6E0BA}" presName="connectorText" presStyleLbl="sibTrans2D1" presStyleIdx="0" presStyleCnt="3"/>
      <dgm:spPr/>
      <dgm:t>
        <a:bodyPr/>
        <a:lstStyle/>
        <a:p>
          <a:pPr rtl="1"/>
          <a:endParaRPr lang="ar-SA"/>
        </a:p>
      </dgm:t>
    </dgm:pt>
    <dgm:pt modelId="{1CFDA88A-044C-4E84-A1A5-8A4CE1817B7F}" type="pres">
      <dgm:prSet presAssocID="{FCD01494-F4E0-4C79-B97F-AEB63752542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D07AF89-B3C8-4A08-BC53-DE73E243FB9D}" type="pres">
      <dgm:prSet presAssocID="{26CC8026-80CB-4AB9-BFAD-D697B0B1D4B9}" presName="sibTrans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304115CB-AFD4-44C6-834F-BD9C9CB2D9D6}" type="pres">
      <dgm:prSet presAssocID="{26CC8026-80CB-4AB9-BFAD-D697B0B1D4B9}" presName="connectorText" presStyleLbl="sibTrans2D1" presStyleIdx="1" presStyleCnt="3"/>
      <dgm:spPr/>
      <dgm:t>
        <a:bodyPr/>
        <a:lstStyle/>
        <a:p>
          <a:pPr rtl="1"/>
          <a:endParaRPr lang="ar-SA"/>
        </a:p>
      </dgm:t>
    </dgm:pt>
    <dgm:pt modelId="{E4C7F279-A6EB-4CBA-B606-FF6D1EB00BC5}" type="pres">
      <dgm:prSet presAssocID="{86B875DE-3C2A-4E81-9A85-C51CDC1993F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82746E-8C16-4174-BA8D-6051A780FAFA}" type="pres">
      <dgm:prSet presAssocID="{B384A449-EE7E-435B-8E45-8CDD103A1942}" presName="sibTrans" presStyleLbl="sibTrans2D1" presStyleIdx="2" presStyleCnt="3"/>
      <dgm:spPr/>
      <dgm:t>
        <a:bodyPr/>
        <a:lstStyle/>
        <a:p>
          <a:pPr rtl="1"/>
          <a:endParaRPr lang="ar-SA"/>
        </a:p>
      </dgm:t>
    </dgm:pt>
    <dgm:pt modelId="{0D06C2AD-5492-4C50-A418-AEC03CEEC620}" type="pres">
      <dgm:prSet presAssocID="{B384A449-EE7E-435B-8E45-8CDD103A1942}" presName="connectorText" presStyleLbl="sibTrans2D1" presStyleIdx="2" presStyleCnt="3"/>
      <dgm:spPr/>
      <dgm:t>
        <a:bodyPr/>
        <a:lstStyle/>
        <a:p>
          <a:pPr rtl="1"/>
          <a:endParaRPr lang="ar-SA"/>
        </a:p>
      </dgm:t>
    </dgm:pt>
  </dgm:ptLst>
  <dgm:cxnLst>
    <dgm:cxn modelId="{ED389FA5-5023-4D2A-B973-DFE0203ECF1D}" type="presOf" srcId="{23BE599A-F61A-4806-883E-30D93CA0D48E}" destId="{199026C4-AA12-4DE6-BC1D-EF268B3F3867}" srcOrd="0" destOrd="0" presId="urn:microsoft.com/office/officeart/2005/8/layout/cycle7"/>
    <dgm:cxn modelId="{BC91C94F-4A7E-4524-8D7B-6EE5101AA4C2}" type="presOf" srcId="{B384A449-EE7E-435B-8E45-8CDD103A1942}" destId="{1C82746E-8C16-4174-BA8D-6051A780FAFA}" srcOrd="0" destOrd="0" presId="urn:microsoft.com/office/officeart/2005/8/layout/cycle7"/>
    <dgm:cxn modelId="{B33AB961-2707-407E-8EA0-B5ED2465586E}" type="presOf" srcId="{221DA9E6-EDCD-4730-B631-C2B50BD6E0BA}" destId="{E151FE76-3B27-4BB8-BBD8-2F3B7D96EEF6}" srcOrd="1" destOrd="0" presId="urn:microsoft.com/office/officeart/2005/8/layout/cycle7"/>
    <dgm:cxn modelId="{D9CF052A-9A42-43B5-890D-A9BC91ED6A81}" type="presOf" srcId="{26CC8026-80CB-4AB9-BFAD-D697B0B1D4B9}" destId="{304115CB-AFD4-44C6-834F-BD9C9CB2D9D6}" srcOrd="1" destOrd="0" presId="urn:microsoft.com/office/officeart/2005/8/layout/cycle7"/>
    <dgm:cxn modelId="{8C0D1885-FA27-4FB3-83A9-166D4449D048}" type="presOf" srcId="{221DA9E6-EDCD-4730-B631-C2B50BD6E0BA}" destId="{A190A263-229A-4A60-A75C-A9AD7083B91A}" srcOrd="0" destOrd="0" presId="urn:microsoft.com/office/officeart/2005/8/layout/cycle7"/>
    <dgm:cxn modelId="{3F8D1F49-BAF7-4653-8D00-E5FCFF446FEF}" type="presOf" srcId="{FCD01494-F4E0-4C79-B97F-AEB63752542D}" destId="{1CFDA88A-044C-4E84-A1A5-8A4CE1817B7F}" srcOrd="0" destOrd="0" presId="urn:microsoft.com/office/officeart/2005/8/layout/cycle7"/>
    <dgm:cxn modelId="{B34579AD-E9F5-4389-A670-54E573E24B9A}" srcId="{C6426220-0C51-4C32-91BD-A824BD13FC0D}" destId="{23BE599A-F61A-4806-883E-30D93CA0D48E}" srcOrd="0" destOrd="0" parTransId="{7F96DF05-B59B-4879-95A9-855AB804BA7A}" sibTransId="{221DA9E6-EDCD-4730-B631-C2B50BD6E0BA}"/>
    <dgm:cxn modelId="{83EFCD7D-A9B8-4688-9024-0F8B5C31B9BA}" srcId="{C6426220-0C51-4C32-91BD-A824BD13FC0D}" destId="{86B875DE-3C2A-4E81-9A85-C51CDC1993FE}" srcOrd="2" destOrd="0" parTransId="{7686F0C0-D287-4784-98D2-768622656EF3}" sibTransId="{B384A449-EE7E-435B-8E45-8CDD103A1942}"/>
    <dgm:cxn modelId="{E426B33F-2675-4F29-83B6-9BF487085DB3}" type="presOf" srcId="{26CC8026-80CB-4AB9-BFAD-D697B0B1D4B9}" destId="{9D07AF89-B3C8-4A08-BC53-DE73E243FB9D}" srcOrd="0" destOrd="0" presId="urn:microsoft.com/office/officeart/2005/8/layout/cycle7"/>
    <dgm:cxn modelId="{8FE19BF4-0F5C-481A-B9C2-C5F01AD09F1B}" type="presOf" srcId="{B384A449-EE7E-435B-8E45-8CDD103A1942}" destId="{0D06C2AD-5492-4C50-A418-AEC03CEEC620}" srcOrd="1" destOrd="0" presId="urn:microsoft.com/office/officeart/2005/8/layout/cycle7"/>
    <dgm:cxn modelId="{CF3E8618-EE7B-4D73-AD2C-9A881DD3AE78}" type="presOf" srcId="{86B875DE-3C2A-4E81-9A85-C51CDC1993FE}" destId="{E4C7F279-A6EB-4CBA-B606-FF6D1EB00BC5}" srcOrd="0" destOrd="0" presId="urn:microsoft.com/office/officeart/2005/8/layout/cycle7"/>
    <dgm:cxn modelId="{9DB9E283-20F2-4381-9E64-5C838382922C}" srcId="{C6426220-0C51-4C32-91BD-A824BD13FC0D}" destId="{FCD01494-F4E0-4C79-B97F-AEB63752542D}" srcOrd="1" destOrd="0" parTransId="{4B255961-A84E-4A94-A652-21F1EC3E89B1}" sibTransId="{26CC8026-80CB-4AB9-BFAD-D697B0B1D4B9}"/>
    <dgm:cxn modelId="{21AB731C-3E99-4C24-8913-F54D5AE19FA8}" type="presOf" srcId="{C6426220-0C51-4C32-91BD-A824BD13FC0D}" destId="{34206717-2977-45D0-BE27-6E9ED52A5691}" srcOrd="0" destOrd="0" presId="urn:microsoft.com/office/officeart/2005/8/layout/cycle7"/>
    <dgm:cxn modelId="{CCC5161D-8E0C-4DFD-A968-BCD2318CAC78}" type="presParOf" srcId="{34206717-2977-45D0-BE27-6E9ED52A5691}" destId="{199026C4-AA12-4DE6-BC1D-EF268B3F3867}" srcOrd="0" destOrd="0" presId="urn:microsoft.com/office/officeart/2005/8/layout/cycle7"/>
    <dgm:cxn modelId="{130DD018-5ACD-4FA6-9CB0-27D4071EC876}" type="presParOf" srcId="{34206717-2977-45D0-BE27-6E9ED52A5691}" destId="{A190A263-229A-4A60-A75C-A9AD7083B91A}" srcOrd="1" destOrd="0" presId="urn:microsoft.com/office/officeart/2005/8/layout/cycle7"/>
    <dgm:cxn modelId="{C1870436-21E9-43C0-84DD-3539A84ED051}" type="presParOf" srcId="{A190A263-229A-4A60-A75C-A9AD7083B91A}" destId="{E151FE76-3B27-4BB8-BBD8-2F3B7D96EEF6}" srcOrd="0" destOrd="0" presId="urn:microsoft.com/office/officeart/2005/8/layout/cycle7"/>
    <dgm:cxn modelId="{4A150B2C-1A17-4A7A-9785-FAC3523E6527}" type="presParOf" srcId="{34206717-2977-45D0-BE27-6E9ED52A5691}" destId="{1CFDA88A-044C-4E84-A1A5-8A4CE1817B7F}" srcOrd="2" destOrd="0" presId="urn:microsoft.com/office/officeart/2005/8/layout/cycle7"/>
    <dgm:cxn modelId="{543FD161-C2CF-483F-833A-12586AD4086F}" type="presParOf" srcId="{34206717-2977-45D0-BE27-6E9ED52A5691}" destId="{9D07AF89-B3C8-4A08-BC53-DE73E243FB9D}" srcOrd="3" destOrd="0" presId="urn:microsoft.com/office/officeart/2005/8/layout/cycle7"/>
    <dgm:cxn modelId="{17B7558A-5661-436F-AA71-6F8083FCAF10}" type="presParOf" srcId="{9D07AF89-B3C8-4A08-BC53-DE73E243FB9D}" destId="{304115CB-AFD4-44C6-834F-BD9C9CB2D9D6}" srcOrd="0" destOrd="0" presId="urn:microsoft.com/office/officeart/2005/8/layout/cycle7"/>
    <dgm:cxn modelId="{B170C958-85D3-4B64-8B32-381232FA56B4}" type="presParOf" srcId="{34206717-2977-45D0-BE27-6E9ED52A5691}" destId="{E4C7F279-A6EB-4CBA-B606-FF6D1EB00BC5}" srcOrd="4" destOrd="0" presId="urn:microsoft.com/office/officeart/2005/8/layout/cycle7"/>
    <dgm:cxn modelId="{3D1618A9-F7E7-4A50-AE4B-AF7B76DD9A27}" type="presParOf" srcId="{34206717-2977-45D0-BE27-6E9ED52A5691}" destId="{1C82746E-8C16-4174-BA8D-6051A780FAFA}" srcOrd="5" destOrd="0" presId="urn:microsoft.com/office/officeart/2005/8/layout/cycle7"/>
    <dgm:cxn modelId="{8DF49C1B-FF8E-4E1F-B714-ED48B576D87C}" type="presParOf" srcId="{1C82746E-8C16-4174-BA8D-6051A780FAFA}" destId="{0D06C2AD-5492-4C50-A418-AEC03CEEC620}" srcOrd="0" destOrd="0" presId="urn:microsoft.com/office/officeart/2005/8/layout/cycle7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426220-0C51-4C32-91BD-A824BD13FC0D}" type="doc">
      <dgm:prSet loTypeId="urn:microsoft.com/office/officeart/2005/8/layout/cycle7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23BE599A-F61A-4806-883E-30D93CA0D48E}">
      <dgm:prSet phldrT="[نص]" custT="1"/>
      <dgm:spPr/>
      <dgm:t>
        <a:bodyPr/>
        <a:lstStyle/>
        <a:p>
          <a:pPr rtl="1"/>
          <a:r>
            <a:rPr lang="ar-SA" sz="32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rPr>
            <a:t>أركان الجملة الفعلية</a:t>
          </a:r>
          <a:endParaRPr lang="ar-SA" sz="3200" b="1" dirty="0">
            <a:solidFill>
              <a:schemeClr val="accent2">
                <a:lumMod val="75000"/>
              </a:schemeClr>
            </a:solidFill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F96DF05-B59B-4879-95A9-855AB804BA7A}" type="par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221DA9E6-EDCD-4730-B631-C2B50BD6E0BA}" type="sib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FCD01494-F4E0-4C79-B97F-AEB63752542D}">
      <dgm:prSet phldrT="[نص]" custT="1"/>
      <dgm:spPr/>
      <dgm:t>
        <a:bodyPr/>
        <a:lstStyle/>
        <a:p>
          <a:pPr rtl="1"/>
          <a:r>
            <a:rPr lang="ar-SA" sz="3700" dirty="0" smtClean="0">
              <a:solidFill>
                <a:srgbClr val="7BC86E"/>
              </a:solidFill>
            </a:rPr>
            <a:t> </a:t>
          </a:r>
          <a:r>
            <a:rPr lang="ar-SA" sz="4400" b="1" dirty="0" smtClean="0">
              <a:solidFill>
                <a:srgbClr val="7BC86E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rPr>
            <a:t>فعل </a:t>
          </a:r>
          <a:endParaRPr lang="ar-SA" sz="3700" b="1" dirty="0">
            <a:solidFill>
              <a:srgbClr val="7BC86E"/>
            </a:solidFill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4B255961-A84E-4A94-A652-21F1EC3E89B1}" type="par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26CC8026-80CB-4AB9-BFAD-D697B0B1D4B9}" type="sib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86B875DE-3C2A-4E81-9A85-C51CDC1993FE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endParaRPr lang="ar-SA" dirty="0">
            <a:solidFill>
              <a:schemeClr val="accent4">
                <a:lumMod val="75000"/>
              </a:schemeClr>
            </a:solidFill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a:endParaRPr>
        </a:p>
      </dgm:t>
    </dgm:pt>
    <dgm:pt modelId="{7686F0C0-D287-4784-98D2-768622656EF3}" type="par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B384A449-EE7E-435B-8E45-8CDD103A1942}" type="sib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8AA4C29E-7BC3-43F6-8FB3-6B11423751B8}">
      <dgm:prSet/>
      <dgm:spPr/>
      <dgm:t>
        <a:bodyPr/>
        <a:lstStyle/>
        <a:p>
          <a:pPr rtl="1"/>
          <a:r>
            <a:rPr lang="ar-SA" b="1" dirty="0" smtClean="0">
              <a:solidFill>
                <a:schemeClr val="accent5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rPr>
            <a:t>فاعل</a:t>
          </a:r>
          <a:endParaRPr lang="ar-SA" b="1" dirty="0">
            <a:solidFill>
              <a:schemeClr val="accent5">
                <a:lumMod val="75000"/>
              </a:schemeClr>
            </a:solidFill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E1B4A6A7-E0D9-406D-8ED9-43A6B1D6FAD0}" type="parTrans" cxnId="{B2F53690-01FB-4901-9E3C-0AF02BCFEAF2}">
      <dgm:prSet/>
      <dgm:spPr/>
      <dgm:t>
        <a:bodyPr/>
        <a:lstStyle/>
        <a:p>
          <a:pPr rtl="1"/>
          <a:endParaRPr lang="ar-SA"/>
        </a:p>
      </dgm:t>
    </dgm:pt>
    <dgm:pt modelId="{14A1A4F5-B613-4EE1-85E5-3B4E51EB3F33}" type="sibTrans" cxnId="{B2F53690-01FB-4901-9E3C-0AF02BCFEAF2}">
      <dgm:prSet/>
      <dgm:spPr/>
      <dgm:t>
        <a:bodyPr/>
        <a:lstStyle/>
        <a:p>
          <a:pPr rtl="1"/>
          <a:endParaRPr lang="ar-SA"/>
        </a:p>
      </dgm:t>
    </dgm:pt>
    <dgm:pt modelId="{34206717-2977-45D0-BE27-6E9ED52A5691}" type="pres">
      <dgm:prSet presAssocID="{C6426220-0C51-4C32-91BD-A824BD13FC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99026C4-AA12-4DE6-BC1D-EF268B3F3867}" type="pres">
      <dgm:prSet presAssocID="{23BE599A-F61A-4806-883E-30D93CA0D48E}" presName="node" presStyleLbl="node1" presStyleIdx="0" presStyleCnt="4" custScaleX="22167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190A263-229A-4A60-A75C-A9AD7083B91A}" type="pres">
      <dgm:prSet presAssocID="{221DA9E6-EDCD-4730-B631-C2B50BD6E0BA}" presName="sibTrans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E151FE76-3B27-4BB8-BBD8-2F3B7D96EEF6}" type="pres">
      <dgm:prSet presAssocID="{221DA9E6-EDCD-4730-B631-C2B50BD6E0BA}" presName="connectorText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1CFDA88A-044C-4E84-A1A5-8A4CE1817B7F}" type="pres">
      <dgm:prSet presAssocID="{FCD01494-F4E0-4C79-B97F-AEB6375254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D07AF89-B3C8-4A08-BC53-DE73E243FB9D}" type="pres">
      <dgm:prSet presAssocID="{26CC8026-80CB-4AB9-BFAD-D697B0B1D4B9}" presName="sibTrans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304115CB-AFD4-44C6-834F-BD9C9CB2D9D6}" type="pres">
      <dgm:prSet presAssocID="{26CC8026-80CB-4AB9-BFAD-D697B0B1D4B9}" presName="connectorText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E4C7F279-A6EB-4CBA-B606-FF6D1EB00BC5}" type="pres">
      <dgm:prSet presAssocID="{86B875DE-3C2A-4E81-9A85-C51CDC1993F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82746E-8C16-4174-BA8D-6051A780FAFA}" type="pres">
      <dgm:prSet presAssocID="{B384A449-EE7E-435B-8E45-8CDD103A1942}" presName="sibTrans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0D06C2AD-5492-4C50-A418-AEC03CEEC620}" type="pres">
      <dgm:prSet presAssocID="{B384A449-EE7E-435B-8E45-8CDD103A1942}" presName="connectorText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FE402EFC-B454-4EA2-A517-68BAB15FB06B}" type="pres">
      <dgm:prSet presAssocID="{8AA4C29E-7BC3-43F6-8FB3-6B11423751B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1180C1D-1F40-4DC6-9971-C2BF286444B0}" type="pres">
      <dgm:prSet presAssocID="{14A1A4F5-B613-4EE1-85E5-3B4E51EB3F33}" presName="sibTrans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39C39F2D-CC0D-4CB1-AA36-9291EBF722B7}" type="pres">
      <dgm:prSet presAssocID="{14A1A4F5-B613-4EE1-85E5-3B4E51EB3F33}" presName="connectorText" presStyleLbl="sibTrans2D1" presStyleIdx="3" presStyleCnt="4"/>
      <dgm:spPr/>
      <dgm:t>
        <a:bodyPr/>
        <a:lstStyle/>
        <a:p>
          <a:pPr rtl="1"/>
          <a:endParaRPr lang="ar-SA"/>
        </a:p>
      </dgm:t>
    </dgm:pt>
  </dgm:ptLst>
  <dgm:cxnLst>
    <dgm:cxn modelId="{DA4A6EBE-CB6B-47FA-8D89-EA24D742796B}" type="presOf" srcId="{26CC8026-80CB-4AB9-BFAD-D697B0B1D4B9}" destId="{304115CB-AFD4-44C6-834F-BD9C9CB2D9D6}" srcOrd="1" destOrd="0" presId="urn:microsoft.com/office/officeart/2005/8/layout/cycle7"/>
    <dgm:cxn modelId="{194C80EC-7EFF-4734-92C1-B9985AE95253}" type="presOf" srcId="{B384A449-EE7E-435B-8E45-8CDD103A1942}" destId="{0D06C2AD-5492-4C50-A418-AEC03CEEC620}" srcOrd="1" destOrd="0" presId="urn:microsoft.com/office/officeart/2005/8/layout/cycle7"/>
    <dgm:cxn modelId="{83EFCD7D-A9B8-4688-9024-0F8B5C31B9BA}" srcId="{C6426220-0C51-4C32-91BD-A824BD13FC0D}" destId="{86B875DE-3C2A-4E81-9A85-C51CDC1993FE}" srcOrd="2" destOrd="0" parTransId="{7686F0C0-D287-4784-98D2-768622656EF3}" sibTransId="{B384A449-EE7E-435B-8E45-8CDD103A1942}"/>
    <dgm:cxn modelId="{0835EC85-6948-443A-94E1-D40F08AFE9BF}" type="presOf" srcId="{8AA4C29E-7BC3-43F6-8FB3-6B11423751B8}" destId="{FE402EFC-B454-4EA2-A517-68BAB15FB06B}" srcOrd="0" destOrd="0" presId="urn:microsoft.com/office/officeart/2005/8/layout/cycle7"/>
    <dgm:cxn modelId="{9E5F4E22-5F03-4FDC-8CBF-7B6E80832F66}" type="presOf" srcId="{14A1A4F5-B613-4EE1-85E5-3B4E51EB3F33}" destId="{39C39F2D-CC0D-4CB1-AA36-9291EBF722B7}" srcOrd="1" destOrd="0" presId="urn:microsoft.com/office/officeart/2005/8/layout/cycle7"/>
    <dgm:cxn modelId="{1059DBBD-91AE-4220-B168-BA59724BEF3A}" type="presOf" srcId="{B384A449-EE7E-435B-8E45-8CDD103A1942}" destId="{1C82746E-8C16-4174-BA8D-6051A780FAFA}" srcOrd="0" destOrd="0" presId="urn:microsoft.com/office/officeart/2005/8/layout/cycle7"/>
    <dgm:cxn modelId="{F06A4040-9871-4D83-8F42-50D9CCE6E572}" type="presOf" srcId="{221DA9E6-EDCD-4730-B631-C2B50BD6E0BA}" destId="{E151FE76-3B27-4BB8-BBD8-2F3B7D96EEF6}" srcOrd="1" destOrd="0" presId="urn:microsoft.com/office/officeart/2005/8/layout/cycle7"/>
    <dgm:cxn modelId="{EF49B5A0-50AE-49E5-9929-10C16398BAF5}" type="presOf" srcId="{221DA9E6-EDCD-4730-B631-C2B50BD6E0BA}" destId="{A190A263-229A-4A60-A75C-A9AD7083B91A}" srcOrd="0" destOrd="0" presId="urn:microsoft.com/office/officeart/2005/8/layout/cycle7"/>
    <dgm:cxn modelId="{CC4DA400-3ADE-43AA-B44C-675B1C26F3DF}" type="presOf" srcId="{23BE599A-F61A-4806-883E-30D93CA0D48E}" destId="{199026C4-AA12-4DE6-BC1D-EF268B3F3867}" srcOrd="0" destOrd="0" presId="urn:microsoft.com/office/officeart/2005/8/layout/cycle7"/>
    <dgm:cxn modelId="{83E4C0DE-AF67-4074-B84B-BCF7C6AB040E}" type="presOf" srcId="{14A1A4F5-B613-4EE1-85E5-3B4E51EB3F33}" destId="{91180C1D-1F40-4DC6-9971-C2BF286444B0}" srcOrd="0" destOrd="0" presId="urn:microsoft.com/office/officeart/2005/8/layout/cycle7"/>
    <dgm:cxn modelId="{1AC06C1D-53ED-42B4-B269-13E1763D8526}" type="presOf" srcId="{C6426220-0C51-4C32-91BD-A824BD13FC0D}" destId="{34206717-2977-45D0-BE27-6E9ED52A5691}" srcOrd="0" destOrd="0" presId="urn:microsoft.com/office/officeart/2005/8/layout/cycle7"/>
    <dgm:cxn modelId="{8583E86B-7C97-469A-B465-A4DA0069EC8F}" type="presOf" srcId="{26CC8026-80CB-4AB9-BFAD-D697B0B1D4B9}" destId="{9D07AF89-B3C8-4A08-BC53-DE73E243FB9D}" srcOrd="0" destOrd="0" presId="urn:microsoft.com/office/officeart/2005/8/layout/cycle7"/>
    <dgm:cxn modelId="{214F0A95-4F80-46D3-9B5E-2B08F9636524}" type="presOf" srcId="{FCD01494-F4E0-4C79-B97F-AEB63752542D}" destId="{1CFDA88A-044C-4E84-A1A5-8A4CE1817B7F}" srcOrd="0" destOrd="0" presId="urn:microsoft.com/office/officeart/2005/8/layout/cycle7"/>
    <dgm:cxn modelId="{B2F53690-01FB-4901-9E3C-0AF02BCFEAF2}" srcId="{C6426220-0C51-4C32-91BD-A824BD13FC0D}" destId="{8AA4C29E-7BC3-43F6-8FB3-6B11423751B8}" srcOrd="3" destOrd="0" parTransId="{E1B4A6A7-E0D9-406D-8ED9-43A6B1D6FAD0}" sibTransId="{14A1A4F5-B613-4EE1-85E5-3B4E51EB3F33}"/>
    <dgm:cxn modelId="{9DB9E283-20F2-4381-9E64-5C838382922C}" srcId="{C6426220-0C51-4C32-91BD-A824BD13FC0D}" destId="{FCD01494-F4E0-4C79-B97F-AEB63752542D}" srcOrd="1" destOrd="0" parTransId="{4B255961-A84E-4A94-A652-21F1EC3E89B1}" sibTransId="{26CC8026-80CB-4AB9-BFAD-D697B0B1D4B9}"/>
    <dgm:cxn modelId="{C3216423-5737-4015-A0D4-A1C0681275DD}" type="presOf" srcId="{86B875DE-3C2A-4E81-9A85-C51CDC1993FE}" destId="{E4C7F279-A6EB-4CBA-B606-FF6D1EB00BC5}" srcOrd="0" destOrd="0" presId="urn:microsoft.com/office/officeart/2005/8/layout/cycle7"/>
    <dgm:cxn modelId="{B34579AD-E9F5-4389-A670-54E573E24B9A}" srcId="{C6426220-0C51-4C32-91BD-A824BD13FC0D}" destId="{23BE599A-F61A-4806-883E-30D93CA0D48E}" srcOrd="0" destOrd="0" parTransId="{7F96DF05-B59B-4879-95A9-855AB804BA7A}" sibTransId="{221DA9E6-EDCD-4730-B631-C2B50BD6E0BA}"/>
    <dgm:cxn modelId="{E4F55CB8-6CC7-4AAA-942A-B78E4D2B5D30}" type="presParOf" srcId="{34206717-2977-45D0-BE27-6E9ED52A5691}" destId="{199026C4-AA12-4DE6-BC1D-EF268B3F3867}" srcOrd="0" destOrd="0" presId="urn:microsoft.com/office/officeart/2005/8/layout/cycle7"/>
    <dgm:cxn modelId="{4E973CC9-8DB4-4994-826B-E582349E4CC3}" type="presParOf" srcId="{34206717-2977-45D0-BE27-6E9ED52A5691}" destId="{A190A263-229A-4A60-A75C-A9AD7083B91A}" srcOrd="1" destOrd="0" presId="urn:microsoft.com/office/officeart/2005/8/layout/cycle7"/>
    <dgm:cxn modelId="{86361ED8-E569-4ACF-99E7-382E49D8AF42}" type="presParOf" srcId="{A190A263-229A-4A60-A75C-A9AD7083B91A}" destId="{E151FE76-3B27-4BB8-BBD8-2F3B7D96EEF6}" srcOrd="0" destOrd="0" presId="urn:microsoft.com/office/officeart/2005/8/layout/cycle7"/>
    <dgm:cxn modelId="{715700DC-707C-4FCC-A3A1-4156341230CC}" type="presParOf" srcId="{34206717-2977-45D0-BE27-6E9ED52A5691}" destId="{1CFDA88A-044C-4E84-A1A5-8A4CE1817B7F}" srcOrd="2" destOrd="0" presId="urn:microsoft.com/office/officeart/2005/8/layout/cycle7"/>
    <dgm:cxn modelId="{9B9AD1F5-01BD-4E20-8C39-FB516052E1CD}" type="presParOf" srcId="{34206717-2977-45D0-BE27-6E9ED52A5691}" destId="{9D07AF89-B3C8-4A08-BC53-DE73E243FB9D}" srcOrd="3" destOrd="0" presId="urn:microsoft.com/office/officeart/2005/8/layout/cycle7"/>
    <dgm:cxn modelId="{36BB4F02-CC96-42EA-88E4-AE2F4FA18E8B}" type="presParOf" srcId="{9D07AF89-B3C8-4A08-BC53-DE73E243FB9D}" destId="{304115CB-AFD4-44C6-834F-BD9C9CB2D9D6}" srcOrd="0" destOrd="0" presId="urn:microsoft.com/office/officeart/2005/8/layout/cycle7"/>
    <dgm:cxn modelId="{14D1C5F2-D819-4CEA-8244-F5E4921D8184}" type="presParOf" srcId="{34206717-2977-45D0-BE27-6E9ED52A5691}" destId="{E4C7F279-A6EB-4CBA-B606-FF6D1EB00BC5}" srcOrd="4" destOrd="0" presId="urn:microsoft.com/office/officeart/2005/8/layout/cycle7"/>
    <dgm:cxn modelId="{75F7EA08-EDED-4888-89FE-DF07450C49E4}" type="presParOf" srcId="{34206717-2977-45D0-BE27-6E9ED52A5691}" destId="{1C82746E-8C16-4174-BA8D-6051A780FAFA}" srcOrd="5" destOrd="0" presId="urn:microsoft.com/office/officeart/2005/8/layout/cycle7"/>
    <dgm:cxn modelId="{201F9DDE-345D-409C-AF5D-007465A91BE9}" type="presParOf" srcId="{1C82746E-8C16-4174-BA8D-6051A780FAFA}" destId="{0D06C2AD-5492-4C50-A418-AEC03CEEC620}" srcOrd="0" destOrd="0" presId="urn:microsoft.com/office/officeart/2005/8/layout/cycle7"/>
    <dgm:cxn modelId="{572E6B3E-0286-4D04-AC9D-ABFF3F1223BD}" type="presParOf" srcId="{34206717-2977-45D0-BE27-6E9ED52A5691}" destId="{FE402EFC-B454-4EA2-A517-68BAB15FB06B}" srcOrd="6" destOrd="0" presId="urn:microsoft.com/office/officeart/2005/8/layout/cycle7"/>
    <dgm:cxn modelId="{669140A3-B3A7-49E8-85F8-682547BA5B82}" type="presParOf" srcId="{34206717-2977-45D0-BE27-6E9ED52A5691}" destId="{91180C1D-1F40-4DC6-9971-C2BF286444B0}" srcOrd="7" destOrd="0" presId="urn:microsoft.com/office/officeart/2005/8/layout/cycle7"/>
    <dgm:cxn modelId="{6993D10D-DF06-44BE-B928-220BF9794CB2}" type="presParOf" srcId="{91180C1D-1F40-4DC6-9971-C2BF286444B0}" destId="{39C39F2D-CC0D-4CB1-AA36-9291EBF722B7}" srcOrd="0" destOrd="0" presId="urn:microsoft.com/office/officeart/2005/8/layout/cycle7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426220-0C51-4C32-91BD-A824BD13FC0D}" type="doc">
      <dgm:prSet loTypeId="urn:microsoft.com/office/officeart/2005/8/layout/cycle7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23BE599A-F61A-4806-883E-30D93CA0D48E}">
      <dgm:prSet phldrT="[نص]" custT="1"/>
      <dgm:spPr/>
      <dgm:t>
        <a:bodyPr/>
        <a:lstStyle/>
        <a:p>
          <a:pPr rtl="1"/>
          <a:r>
            <a:rPr lang="ar-SA" sz="3200" b="1" dirty="0" smtClean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rPr>
            <a:t>أركان الجملة الفعلية</a:t>
          </a:r>
          <a:endParaRPr lang="ar-SA" sz="3200" b="1" dirty="0">
            <a:solidFill>
              <a:schemeClr val="accent2">
                <a:lumMod val="75000"/>
              </a:schemeClr>
            </a:solidFill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F96DF05-B59B-4879-95A9-855AB804BA7A}" type="par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221DA9E6-EDCD-4730-B631-C2B50BD6E0BA}" type="sibTrans" cxnId="{B34579AD-E9F5-4389-A670-54E573E24B9A}">
      <dgm:prSet/>
      <dgm:spPr/>
      <dgm:t>
        <a:bodyPr/>
        <a:lstStyle/>
        <a:p>
          <a:pPr rtl="1"/>
          <a:endParaRPr lang="ar-SA"/>
        </a:p>
      </dgm:t>
    </dgm:pt>
    <dgm:pt modelId="{FCD01494-F4E0-4C79-B97F-AEB63752542D}">
      <dgm:prSet phldrT="[نص]" custT="1"/>
      <dgm:spPr/>
      <dgm:t>
        <a:bodyPr/>
        <a:lstStyle/>
        <a:p>
          <a:pPr rtl="1"/>
          <a:r>
            <a:rPr lang="ar-SA" sz="3700" dirty="0" smtClean="0">
              <a:solidFill>
                <a:srgbClr val="7BC86E"/>
              </a:solidFill>
            </a:rPr>
            <a:t> </a:t>
          </a:r>
          <a:r>
            <a:rPr lang="ar-SA" sz="4400" b="1" dirty="0" smtClean="0">
              <a:solidFill>
                <a:srgbClr val="7BC86E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rPr>
            <a:t>فعل </a:t>
          </a:r>
          <a:endParaRPr lang="ar-SA" sz="3700" b="1" dirty="0">
            <a:solidFill>
              <a:srgbClr val="7BC86E"/>
            </a:solidFill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4B255961-A84E-4A94-A652-21F1EC3E89B1}" type="par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26CC8026-80CB-4AB9-BFAD-D697B0B1D4B9}" type="sibTrans" cxnId="{9DB9E283-20F2-4381-9E64-5C838382922C}">
      <dgm:prSet/>
      <dgm:spPr/>
      <dgm:t>
        <a:bodyPr/>
        <a:lstStyle/>
        <a:p>
          <a:pPr rtl="1"/>
          <a:endParaRPr lang="ar-SA"/>
        </a:p>
      </dgm:t>
    </dgm:pt>
    <dgm:pt modelId="{86B875DE-3C2A-4E81-9A85-C51CDC1993FE}">
      <dgm:prSet phldrT="[نص]"/>
      <dgm:spPr/>
      <dgm:t>
        <a:bodyPr/>
        <a:lstStyle/>
        <a:p>
          <a:pPr rtl="1"/>
          <a:r>
            <a:rPr lang="ar-SA" dirty="0" smtClean="0"/>
            <a:t> </a:t>
          </a:r>
          <a:endParaRPr lang="ar-SA" dirty="0">
            <a:solidFill>
              <a:schemeClr val="accent4">
                <a:lumMod val="75000"/>
              </a:schemeClr>
            </a:solidFill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a:endParaRPr>
        </a:p>
      </dgm:t>
    </dgm:pt>
    <dgm:pt modelId="{7686F0C0-D287-4784-98D2-768622656EF3}" type="par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B384A449-EE7E-435B-8E45-8CDD103A1942}" type="sibTrans" cxnId="{83EFCD7D-A9B8-4688-9024-0F8B5C31B9BA}">
      <dgm:prSet/>
      <dgm:spPr/>
      <dgm:t>
        <a:bodyPr/>
        <a:lstStyle/>
        <a:p>
          <a:pPr rtl="1"/>
          <a:endParaRPr lang="ar-SA"/>
        </a:p>
      </dgm:t>
    </dgm:pt>
    <dgm:pt modelId="{8AA4C29E-7BC3-43F6-8FB3-6B11423751B8}">
      <dgm:prSet/>
      <dgm:spPr/>
      <dgm:t>
        <a:bodyPr/>
        <a:lstStyle/>
        <a:p>
          <a:pPr rtl="1"/>
          <a:r>
            <a:rPr lang="ar-SA" b="1" dirty="0" smtClean="0">
              <a:solidFill>
                <a:schemeClr val="accent5">
                  <a:lumMod val="75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rPr>
            <a:t>فاعل</a:t>
          </a:r>
          <a:endParaRPr lang="ar-SA" b="1" dirty="0">
            <a:solidFill>
              <a:schemeClr val="accent5">
                <a:lumMod val="75000"/>
              </a:schemeClr>
            </a:solidFill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E1B4A6A7-E0D9-406D-8ED9-43A6B1D6FAD0}" type="parTrans" cxnId="{B2F53690-01FB-4901-9E3C-0AF02BCFEAF2}">
      <dgm:prSet/>
      <dgm:spPr/>
      <dgm:t>
        <a:bodyPr/>
        <a:lstStyle/>
        <a:p>
          <a:pPr rtl="1"/>
          <a:endParaRPr lang="ar-SA"/>
        </a:p>
      </dgm:t>
    </dgm:pt>
    <dgm:pt modelId="{14A1A4F5-B613-4EE1-85E5-3B4E51EB3F33}" type="sibTrans" cxnId="{B2F53690-01FB-4901-9E3C-0AF02BCFEAF2}">
      <dgm:prSet/>
      <dgm:spPr/>
      <dgm:t>
        <a:bodyPr/>
        <a:lstStyle/>
        <a:p>
          <a:pPr rtl="1"/>
          <a:endParaRPr lang="ar-SA"/>
        </a:p>
      </dgm:t>
    </dgm:pt>
    <dgm:pt modelId="{34206717-2977-45D0-BE27-6E9ED52A5691}" type="pres">
      <dgm:prSet presAssocID="{C6426220-0C51-4C32-91BD-A824BD13FC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99026C4-AA12-4DE6-BC1D-EF268B3F3867}" type="pres">
      <dgm:prSet presAssocID="{23BE599A-F61A-4806-883E-30D93CA0D48E}" presName="node" presStyleLbl="node1" presStyleIdx="0" presStyleCnt="4" custScaleX="22167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190A263-229A-4A60-A75C-A9AD7083B91A}" type="pres">
      <dgm:prSet presAssocID="{221DA9E6-EDCD-4730-B631-C2B50BD6E0BA}" presName="sibTrans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E151FE76-3B27-4BB8-BBD8-2F3B7D96EEF6}" type="pres">
      <dgm:prSet presAssocID="{221DA9E6-EDCD-4730-B631-C2B50BD6E0BA}" presName="connectorText" presStyleLbl="sibTrans2D1" presStyleIdx="0" presStyleCnt="4"/>
      <dgm:spPr/>
      <dgm:t>
        <a:bodyPr/>
        <a:lstStyle/>
        <a:p>
          <a:pPr rtl="1"/>
          <a:endParaRPr lang="ar-SA"/>
        </a:p>
      </dgm:t>
    </dgm:pt>
    <dgm:pt modelId="{1CFDA88A-044C-4E84-A1A5-8A4CE1817B7F}" type="pres">
      <dgm:prSet presAssocID="{FCD01494-F4E0-4C79-B97F-AEB63752542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D07AF89-B3C8-4A08-BC53-DE73E243FB9D}" type="pres">
      <dgm:prSet presAssocID="{26CC8026-80CB-4AB9-BFAD-D697B0B1D4B9}" presName="sibTrans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304115CB-AFD4-44C6-834F-BD9C9CB2D9D6}" type="pres">
      <dgm:prSet presAssocID="{26CC8026-80CB-4AB9-BFAD-D697B0B1D4B9}" presName="connectorText" presStyleLbl="sibTrans2D1" presStyleIdx="1" presStyleCnt="4"/>
      <dgm:spPr/>
      <dgm:t>
        <a:bodyPr/>
        <a:lstStyle/>
        <a:p>
          <a:pPr rtl="1"/>
          <a:endParaRPr lang="ar-SA"/>
        </a:p>
      </dgm:t>
    </dgm:pt>
    <dgm:pt modelId="{E4C7F279-A6EB-4CBA-B606-FF6D1EB00BC5}" type="pres">
      <dgm:prSet presAssocID="{86B875DE-3C2A-4E81-9A85-C51CDC1993FE}" presName="node" presStyleLbl="node1" presStyleIdx="2" presStyleCnt="4" custScaleX="214282" custRadScaleRad="91933" custRadScaleInc="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82746E-8C16-4174-BA8D-6051A780FAFA}" type="pres">
      <dgm:prSet presAssocID="{B384A449-EE7E-435B-8E45-8CDD103A1942}" presName="sibTrans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0D06C2AD-5492-4C50-A418-AEC03CEEC620}" type="pres">
      <dgm:prSet presAssocID="{B384A449-EE7E-435B-8E45-8CDD103A1942}" presName="connectorText" presStyleLbl="sibTrans2D1" presStyleIdx="2" presStyleCnt="4"/>
      <dgm:spPr/>
      <dgm:t>
        <a:bodyPr/>
        <a:lstStyle/>
        <a:p>
          <a:pPr rtl="1"/>
          <a:endParaRPr lang="ar-SA"/>
        </a:p>
      </dgm:t>
    </dgm:pt>
    <dgm:pt modelId="{FE402EFC-B454-4EA2-A517-68BAB15FB06B}" type="pres">
      <dgm:prSet presAssocID="{8AA4C29E-7BC3-43F6-8FB3-6B11423751B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1180C1D-1F40-4DC6-9971-C2BF286444B0}" type="pres">
      <dgm:prSet presAssocID="{14A1A4F5-B613-4EE1-85E5-3B4E51EB3F33}" presName="sibTrans" presStyleLbl="sibTrans2D1" presStyleIdx="3" presStyleCnt="4"/>
      <dgm:spPr/>
      <dgm:t>
        <a:bodyPr/>
        <a:lstStyle/>
        <a:p>
          <a:pPr rtl="1"/>
          <a:endParaRPr lang="ar-SA"/>
        </a:p>
      </dgm:t>
    </dgm:pt>
    <dgm:pt modelId="{39C39F2D-CC0D-4CB1-AA36-9291EBF722B7}" type="pres">
      <dgm:prSet presAssocID="{14A1A4F5-B613-4EE1-85E5-3B4E51EB3F33}" presName="connectorText" presStyleLbl="sibTrans2D1" presStyleIdx="3" presStyleCnt="4"/>
      <dgm:spPr/>
      <dgm:t>
        <a:bodyPr/>
        <a:lstStyle/>
        <a:p>
          <a:pPr rtl="1"/>
          <a:endParaRPr lang="ar-SA"/>
        </a:p>
      </dgm:t>
    </dgm:pt>
  </dgm:ptLst>
  <dgm:cxnLst>
    <dgm:cxn modelId="{83EFCD7D-A9B8-4688-9024-0F8B5C31B9BA}" srcId="{C6426220-0C51-4C32-91BD-A824BD13FC0D}" destId="{86B875DE-3C2A-4E81-9A85-C51CDC1993FE}" srcOrd="2" destOrd="0" parTransId="{7686F0C0-D287-4784-98D2-768622656EF3}" sibTransId="{B384A449-EE7E-435B-8E45-8CDD103A1942}"/>
    <dgm:cxn modelId="{9211CAE0-AD98-4238-BEEB-55AEBFC5A2C0}" type="presOf" srcId="{FCD01494-F4E0-4C79-B97F-AEB63752542D}" destId="{1CFDA88A-044C-4E84-A1A5-8A4CE1817B7F}" srcOrd="0" destOrd="0" presId="urn:microsoft.com/office/officeart/2005/8/layout/cycle7"/>
    <dgm:cxn modelId="{C1C859E1-6F70-46A0-AD55-44D1C0904237}" type="presOf" srcId="{221DA9E6-EDCD-4730-B631-C2B50BD6E0BA}" destId="{A190A263-229A-4A60-A75C-A9AD7083B91A}" srcOrd="0" destOrd="0" presId="urn:microsoft.com/office/officeart/2005/8/layout/cycle7"/>
    <dgm:cxn modelId="{ABC26A6C-BFF8-494A-838B-229C4AB21BC5}" type="presOf" srcId="{B384A449-EE7E-435B-8E45-8CDD103A1942}" destId="{0D06C2AD-5492-4C50-A418-AEC03CEEC620}" srcOrd="1" destOrd="0" presId="urn:microsoft.com/office/officeart/2005/8/layout/cycle7"/>
    <dgm:cxn modelId="{CCA5A3E6-B158-4B51-B474-A7CCAA705DD1}" type="presOf" srcId="{221DA9E6-EDCD-4730-B631-C2B50BD6E0BA}" destId="{E151FE76-3B27-4BB8-BBD8-2F3B7D96EEF6}" srcOrd="1" destOrd="0" presId="urn:microsoft.com/office/officeart/2005/8/layout/cycle7"/>
    <dgm:cxn modelId="{72C84A05-CDEB-4CC7-BF4E-D5BAFA57D574}" type="presOf" srcId="{26CC8026-80CB-4AB9-BFAD-D697B0B1D4B9}" destId="{9D07AF89-B3C8-4A08-BC53-DE73E243FB9D}" srcOrd="0" destOrd="0" presId="urn:microsoft.com/office/officeart/2005/8/layout/cycle7"/>
    <dgm:cxn modelId="{E44E86E5-49FB-4A66-B8A4-4842B6AAFED6}" type="presOf" srcId="{8AA4C29E-7BC3-43F6-8FB3-6B11423751B8}" destId="{FE402EFC-B454-4EA2-A517-68BAB15FB06B}" srcOrd="0" destOrd="0" presId="urn:microsoft.com/office/officeart/2005/8/layout/cycle7"/>
    <dgm:cxn modelId="{F1ADA5DB-8439-4EFA-9ABF-9CF1553BE267}" type="presOf" srcId="{14A1A4F5-B613-4EE1-85E5-3B4E51EB3F33}" destId="{39C39F2D-CC0D-4CB1-AA36-9291EBF722B7}" srcOrd="1" destOrd="0" presId="urn:microsoft.com/office/officeart/2005/8/layout/cycle7"/>
    <dgm:cxn modelId="{7818D0B9-868B-4235-BD5F-671352A1122F}" type="presOf" srcId="{B384A449-EE7E-435B-8E45-8CDD103A1942}" destId="{1C82746E-8C16-4174-BA8D-6051A780FAFA}" srcOrd="0" destOrd="0" presId="urn:microsoft.com/office/officeart/2005/8/layout/cycle7"/>
    <dgm:cxn modelId="{814E7635-BF62-48BF-B26A-1D0D0F42311F}" type="presOf" srcId="{C6426220-0C51-4C32-91BD-A824BD13FC0D}" destId="{34206717-2977-45D0-BE27-6E9ED52A5691}" srcOrd="0" destOrd="0" presId="urn:microsoft.com/office/officeart/2005/8/layout/cycle7"/>
    <dgm:cxn modelId="{B2F53690-01FB-4901-9E3C-0AF02BCFEAF2}" srcId="{C6426220-0C51-4C32-91BD-A824BD13FC0D}" destId="{8AA4C29E-7BC3-43F6-8FB3-6B11423751B8}" srcOrd="3" destOrd="0" parTransId="{E1B4A6A7-E0D9-406D-8ED9-43A6B1D6FAD0}" sibTransId="{14A1A4F5-B613-4EE1-85E5-3B4E51EB3F33}"/>
    <dgm:cxn modelId="{0546BDF4-0C6F-49D1-9FAC-B8613748B0FC}" type="presOf" srcId="{23BE599A-F61A-4806-883E-30D93CA0D48E}" destId="{199026C4-AA12-4DE6-BC1D-EF268B3F3867}" srcOrd="0" destOrd="0" presId="urn:microsoft.com/office/officeart/2005/8/layout/cycle7"/>
    <dgm:cxn modelId="{B800EAC9-0627-426C-9194-4AED83B228CE}" type="presOf" srcId="{26CC8026-80CB-4AB9-BFAD-D697B0B1D4B9}" destId="{304115CB-AFD4-44C6-834F-BD9C9CB2D9D6}" srcOrd="1" destOrd="0" presId="urn:microsoft.com/office/officeart/2005/8/layout/cycle7"/>
    <dgm:cxn modelId="{D777D3FD-638F-4FF1-9195-2B4147ACBCF0}" type="presOf" srcId="{14A1A4F5-B613-4EE1-85E5-3B4E51EB3F33}" destId="{91180C1D-1F40-4DC6-9971-C2BF286444B0}" srcOrd="0" destOrd="0" presId="urn:microsoft.com/office/officeart/2005/8/layout/cycle7"/>
    <dgm:cxn modelId="{9DB9E283-20F2-4381-9E64-5C838382922C}" srcId="{C6426220-0C51-4C32-91BD-A824BD13FC0D}" destId="{FCD01494-F4E0-4C79-B97F-AEB63752542D}" srcOrd="1" destOrd="0" parTransId="{4B255961-A84E-4A94-A652-21F1EC3E89B1}" sibTransId="{26CC8026-80CB-4AB9-BFAD-D697B0B1D4B9}"/>
    <dgm:cxn modelId="{B34579AD-E9F5-4389-A670-54E573E24B9A}" srcId="{C6426220-0C51-4C32-91BD-A824BD13FC0D}" destId="{23BE599A-F61A-4806-883E-30D93CA0D48E}" srcOrd="0" destOrd="0" parTransId="{7F96DF05-B59B-4879-95A9-855AB804BA7A}" sibTransId="{221DA9E6-EDCD-4730-B631-C2B50BD6E0BA}"/>
    <dgm:cxn modelId="{1FB6D620-F1C2-4BCA-BE04-55F9BAAEAFB5}" type="presOf" srcId="{86B875DE-3C2A-4E81-9A85-C51CDC1993FE}" destId="{E4C7F279-A6EB-4CBA-B606-FF6D1EB00BC5}" srcOrd="0" destOrd="0" presId="urn:microsoft.com/office/officeart/2005/8/layout/cycle7"/>
    <dgm:cxn modelId="{DF24F670-685B-4B1A-9718-5E3C8BC67C0E}" type="presParOf" srcId="{34206717-2977-45D0-BE27-6E9ED52A5691}" destId="{199026C4-AA12-4DE6-BC1D-EF268B3F3867}" srcOrd="0" destOrd="0" presId="urn:microsoft.com/office/officeart/2005/8/layout/cycle7"/>
    <dgm:cxn modelId="{8EE2A0FC-EEB1-40BC-A7C7-2A79DA15C40B}" type="presParOf" srcId="{34206717-2977-45D0-BE27-6E9ED52A5691}" destId="{A190A263-229A-4A60-A75C-A9AD7083B91A}" srcOrd="1" destOrd="0" presId="urn:microsoft.com/office/officeart/2005/8/layout/cycle7"/>
    <dgm:cxn modelId="{3AEA4F78-AA23-4F97-8861-6E406F432A70}" type="presParOf" srcId="{A190A263-229A-4A60-A75C-A9AD7083B91A}" destId="{E151FE76-3B27-4BB8-BBD8-2F3B7D96EEF6}" srcOrd="0" destOrd="0" presId="urn:microsoft.com/office/officeart/2005/8/layout/cycle7"/>
    <dgm:cxn modelId="{1F78A302-891E-49A1-AB14-358EBD1C63C3}" type="presParOf" srcId="{34206717-2977-45D0-BE27-6E9ED52A5691}" destId="{1CFDA88A-044C-4E84-A1A5-8A4CE1817B7F}" srcOrd="2" destOrd="0" presId="urn:microsoft.com/office/officeart/2005/8/layout/cycle7"/>
    <dgm:cxn modelId="{B4BEE647-0FB6-46E3-8B3B-C2B943D2248A}" type="presParOf" srcId="{34206717-2977-45D0-BE27-6E9ED52A5691}" destId="{9D07AF89-B3C8-4A08-BC53-DE73E243FB9D}" srcOrd="3" destOrd="0" presId="urn:microsoft.com/office/officeart/2005/8/layout/cycle7"/>
    <dgm:cxn modelId="{665A8548-52BA-4F4C-86DE-029E1703420B}" type="presParOf" srcId="{9D07AF89-B3C8-4A08-BC53-DE73E243FB9D}" destId="{304115CB-AFD4-44C6-834F-BD9C9CB2D9D6}" srcOrd="0" destOrd="0" presId="urn:microsoft.com/office/officeart/2005/8/layout/cycle7"/>
    <dgm:cxn modelId="{57826505-19DE-4C8A-8B76-B09A03AF7442}" type="presParOf" srcId="{34206717-2977-45D0-BE27-6E9ED52A5691}" destId="{E4C7F279-A6EB-4CBA-B606-FF6D1EB00BC5}" srcOrd="4" destOrd="0" presId="urn:microsoft.com/office/officeart/2005/8/layout/cycle7"/>
    <dgm:cxn modelId="{D2C96D4C-1708-40CF-A97F-C74EDB8954B1}" type="presParOf" srcId="{34206717-2977-45D0-BE27-6E9ED52A5691}" destId="{1C82746E-8C16-4174-BA8D-6051A780FAFA}" srcOrd="5" destOrd="0" presId="urn:microsoft.com/office/officeart/2005/8/layout/cycle7"/>
    <dgm:cxn modelId="{9B5E31E2-49DB-48D2-9B20-817F73A3CE0B}" type="presParOf" srcId="{1C82746E-8C16-4174-BA8D-6051A780FAFA}" destId="{0D06C2AD-5492-4C50-A418-AEC03CEEC620}" srcOrd="0" destOrd="0" presId="urn:microsoft.com/office/officeart/2005/8/layout/cycle7"/>
    <dgm:cxn modelId="{FA3C3BBA-AEBB-495B-B5B0-20B16EE224C3}" type="presParOf" srcId="{34206717-2977-45D0-BE27-6E9ED52A5691}" destId="{FE402EFC-B454-4EA2-A517-68BAB15FB06B}" srcOrd="6" destOrd="0" presId="urn:microsoft.com/office/officeart/2005/8/layout/cycle7"/>
    <dgm:cxn modelId="{E93C592E-2CD8-4B28-8492-DA3316F7177A}" type="presParOf" srcId="{34206717-2977-45D0-BE27-6E9ED52A5691}" destId="{91180C1D-1F40-4DC6-9971-C2BF286444B0}" srcOrd="7" destOrd="0" presId="urn:microsoft.com/office/officeart/2005/8/layout/cycle7"/>
    <dgm:cxn modelId="{40163355-0581-4F1C-9AFF-B3A8C597409C}" type="presParOf" srcId="{91180C1D-1F40-4DC6-9971-C2BF286444B0}" destId="{39C39F2D-CC0D-4CB1-AA36-9291EBF722B7}" srcOrd="0" destOrd="0" presId="urn:microsoft.com/office/officeart/2005/8/layout/cycle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1B58C07-00BE-47CC-B510-39DD43B4B660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F3F4FC-ABE4-4075-8FEE-533E36D6C13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7EA978-BCEB-4F87-B39D-05CE8B60418F}" type="slidenum">
              <a:rPr lang="ar-SA" smtClean="0"/>
              <a:pPr/>
              <a:t>2</a:t>
            </a:fld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29700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2059C9-9C73-4494-9BCB-5DA75C172E68}" type="slidenum">
              <a:rPr lang="ar-SA" smtClean="0"/>
              <a:pPr/>
              <a:t>3</a:t>
            </a:fld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721FD-5EEE-4E3F-98C2-7F737BEFC175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الرمز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C86E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F92AA-BACC-4504-81BB-911AFD175C0A}" type="datetimeFigureOut">
              <a:rPr lang="ar-SA" smtClean="0"/>
              <a:pPr/>
              <a:t>15/02/36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C5D8-E8FC-4A59-8644-2759E2E5D3EE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0.gif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صورة 5" descr="gf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339975" y="3068638"/>
            <a:ext cx="4286250" cy="95408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2800" b="1" dirty="0"/>
              <a:t>العلم يرتقي </a:t>
            </a:r>
            <a:r>
              <a:rPr lang="ar-SA" sz="2800" b="1" dirty="0" smtClean="0"/>
              <a:t>بكــِ</a:t>
            </a:r>
            <a:r>
              <a:rPr lang="ar-SA" sz="2800" b="1" dirty="0" smtClean="0"/>
              <a:t>م</a:t>
            </a:r>
            <a:r>
              <a:rPr lang="ar-SA" sz="2800" b="1" dirty="0" smtClean="0"/>
              <a:t>..</a:t>
            </a:r>
            <a:r>
              <a:rPr lang="ar-SA" sz="2800" b="1" dirty="0"/>
              <a:t>وأنا هنــا من </a:t>
            </a:r>
            <a:r>
              <a:rPr lang="ar-SA" sz="2800" b="1" dirty="0" smtClean="0"/>
              <a:t>أجلكـــم..</a:t>
            </a:r>
            <a:endParaRPr lang="ar-SA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ir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صورة 7" descr="imagesCAF22TY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143116"/>
            <a:ext cx="1209677" cy="32147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916832"/>
            <a:ext cx="6500857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1331640" y="620688"/>
            <a:ext cx="569908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280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</a:t>
            </a:r>
            <a:r>
              <a:rPr lang="ar-SA" sz="28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28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الملاحظة </a:t>
            </a:r>
            <a:r>
              <a:rPr lang="ar-SA" sz="28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</a:t>
            </a:r>
          </a:p>
          <a:p>
            <a:pPr>
              <a:defRPr/>
            </a:pPr>
            <a:r>
              <a:rPr lang="ar-SA" sz="2800" dirty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لاحظي مع مجموعتك الكلمات </a:t>
            </a:r>
            <a:r>
              <a:rPr lang="ar-SA" sz="280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التالية :</a:t>
            </a:r>
            <a:endParaRPr lang="ar-SA" sz="2800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pic>
        <p:nvPicPr>
          <p:cNvPr id="5" name="صورة 4" descr="868image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260648"/>
            <a:ext cx="1440160" cy="1296144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شكل بيضاوي 8"/>
          <p:cNvSpPr/>
          <p:nvPr/>
        </p:nvSpPr>
        <p:spPr>
          <a:xfrm>
            <a:off x="2214546" y="3214686"/>
            <a:ext cx="1071570" cy="1000132"/>
          </a:xfrm>
          <a:prstGeom prst="ellipse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/>
              <a:t>مفعول </a:t>
            </a:r>
            <a:r>
              <a:rPr lang="ar-SA" sz="2000" b="1" dirty="0" err="1" smtClean="0"/>
              <a:t>به</a:t>
            </a:r>
            <a:endParaRPr lang="ar-SA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 descr="imagesCAORK8Z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88640"/>
            <a:ext cx="5544616" cy="1296144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628800"/>
            <a:ext cx="8501122" cy="45885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مستطيل 3"/>
          <p:cNvSpPr>
            <a:spLocks noChangeArrowheads="1"/>
          </p:cNvSpPr>
          <p:nvPr/>
        </p:nvSpPr>
        <p:spPr bwMode="auto">
          <a:xfrm>
            <a:off x="1835696" y="2564904"/>
            <a:ext cx="1867819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جملة فعلية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835696" y="3429000"/>
            <a:ext cx="566181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لا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187624" y="4437112"/>
            <a:ext cx="841897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نعم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323528" y="1772816"/>
            <a:ext cx="861133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اسم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pic>
        <p:nvPicPr>
          <p:cNvPr id="10" name="صورة 9" descr="868imag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68344" y="260648"/>
            <a:ext cx="1224136" cy="1296144"/>
          </a:xfrm>
          <a:prstGeom prst="ellipse">
            <a:avLst/>
          </a:prstGeom>
          <a:ln w="952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 descr="imagesCARZYYX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6"/>
            <a:ext cx="8501122" cy="5500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2428860" y="2357430"/>
            <a:ext cx="1407758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الشمسَ 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706959" y="3643314"/>
            <a:ext cx="120097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EG" sz="4000" b="1" dirty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ahoma" pitchFamily="34" charset="0"/>
                <a:cs typeface="PT Bold Heading" pitchFamily="2" charset="-78"/>
              </a:rPr>
              <a:t>السكانَ</a:t>
            </a:r>
            <a:endParaRPr lang="ar-EG" sz="2800" b="1" dirty="0">
              <a:solidFill>
                <a:srgbClr val="C00000"/>
              </a:solidFill>
              <a:latin typeface="Tahoma" pitchFamily="34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nsaayat6fed26712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611560" y="1988840"/>
            <a:ext cx="6264696" cy="258532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54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المفعول </a:t>
            </a:r>
            <a:r>
              <a:rPr lang="ar-SA" sz="5400" b="1" dirty="0" err="1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54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 : اسم يدل على من وقع عليه ............الفاعل .</a:t>
            </a:r>
            <a:endParaRPr lang="ar-SA" sz="5400" b="1" dirty="0"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3635896" y="3645024"/>
            <a:ext cx="2000264" cy="92333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5400" b="1" dirty="0" smtClean="0">
                <a:solidFill>
                  <a:srgbClr val="FF0000"/>
                </a:solidFill>
                <a:latin typeface="Tahoma" pitchFamily="34" charset="0"/>
                <a:cs typeface="PT Bold Heading" pitchFamily="2" charset="-78"/>
              </a:rPr>
              <a:t>فــعــل</a:t>
            </a:r>
            <a:r>
              <a:rPr lang="ar-SA" sz="3200" b="1" dirty="0" smtClean="0">
                <a:solidFill>
                  <a:srgbClr val="0070C0"/>
                </a:solidFill>
                <a:latin typeface="Tahoma" pitchFamily="34" charset="0"/>
                <a:cs typeface="PT Bold Heading" pitchFamily="2" charset="-78"/>
              </a:rPr>
              <a:t>  </a:t>
            </a:r>
            <a:endParaRPr lang="ar-EG" sz="3200" b="1" dirty="0">
              <a:solidFill>
                <a:srgbClr val="0070C0"/>
              </a:solidFill>
              <a:latin typeface="Tahoma" pitchFamily="34" charset="0"/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79512" y="188640"/>
            <a:ext cx="834234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نستنتج القاعدة الجزئية </a:t>
            </a:r>
            <a:r>
              <a:rPr lang="ar-SA" sz="4400" dirty="0" smtClean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الأولى </a:t>
            </a: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 وهي 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3563938" y="333375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مهمة أدائية ( 1 </a:t>
            </a:r>
            <a:r>
              <a:rPr lang="ar-SA" sz="3600" b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)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84212" y="1231900"/>
            <a:ext cx="7816877" cy="1569660"/>
          </a:xfrm>
          <a:prstGeom prst="rect">
            <a:avLst/>
          </a:prstGeom>
          <a:solidFill>
            <a:srgbClr val="FFE7FF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CC00CC"/>
                </a:solidFill>
              </a:rPr>
              <a:t>الموضوع : المفعول به</a:t>
            </a:r>
          </a:p>
          <a:p>
            <a:r>
              <a:rPr lang="ar-SA" sz="2400" b="1" u="sng" dirty="0" smtClean="0">
                <a:solidFill>
                  <a:srgbClr val="CC00CC"/>
                </a:solidFill>
              </a:rPr>
              <a:t>الهدف</a:t>
            </a:r>
            <a:r>
              <a:rPr lang="ar-SA" sz="2400" b="1" dirty="0" smtClean="0">
                <a:solidFill>
                  <a:srgbClr val="CC00CC"/>
                </a:solidFill>
              </a:rPr>
              <a:t> </a:t>
            </a:r>
            <a:r>
              <a:rPr lang="ar-SA" sz="2400" b="1" dirty="0">
                <a:solidFill>
                  <a:srgbClr val="CC00CC"/>
                </a:solidFill>
              </a:rPr>
              <a:t>:</a:t>
            </a:r>
            <a:r>
              <a:rPr lang="ar-SA" sz="2400" b="1" dirty="0"/>
              <a:t> </a:t>
            </a:r>
            <a:r>
              <a:rPr lang="ar-SA" sz="2400" b="1" dirty="0" smtClean="0"/>
              <a:t>- أن تستعمل الطالبة المفعول به في تعبيرها الشفهي والكتابي ..   </a:t>
            </a:r>
            <a:endParaRPr lang="ar-SA" sz="2400" b="1" dirty="0"/>
          </a:p>
          <a:p>
            <a:r>
              <a:rPr lang="ar-SA" sz="2400" b="1" dirty="0"/>
              <a:t>          </a:t>
            </a:r>
          </a:p>
          <a:p>
            <a:r>
              <a:rPr lang="ar-SA" sz="2400" b="1" dirty="0">
                <a:solidFill>
                  <a:srgbClr val="CC00CC"/>
                </a:solidFill>
              </a:rPr>
              <a:t>آلية التنفيذ : جماعي  . /  الزمن : </a:t>
            </a:r>
            <a:r>
              <a:rPr lang="ar-SA" sz="2400" b="1" dirty="0" smtClean="0">
                <a:solidFill>
                  <a:srgbClr val="CC00CC"/>
                </a:solidFill>
              </a:rPr>
              <a:t>2دقائق </a:t>
            </a:r>
            <a:r>
              <a:rPr lang="ar-SA" sz="2400" b="1" dirty="0">
                <a:solidFill>
                  <a:srgbClr val="CC00CC"/>
                </a:solidFill>
              </a:rPr>
              <a:t>.  / الأدوات : أقلام </a:t>
            </a:r>
            <a:r>
              <a:rPr lang="ar-SA" sz="2400" b="1" dirty="0" smtClean="0">
                <a:solidFill>
                  <a:srgbClr val="CC00CC"/>
                </a:solidFill>
              </a:rPr>
              <a:t>أوراق  </a:t>
            </a:r>
            <a:r>
              <a:rPr lang="ar-SA" sz="2400" b="1" dirty="0">
                <a:solidFill>
                  <a:srgbClr val="CC00CC"/>
                </a:solidFill>
              </a:rPr>
              <a:t>. </a:t>
            </a:r>
            <a:endParaRPr lang="en-US" sz="2400" b="1" dirty="0">
              <a:solidFill>
                <a:srgbClr val="CC00CC"/>
              </a:solidFill>
            </a:endParaRPr>
          </a:p>
        </p:txBody>
      </p:sp>
      <p:pic>
        <p:nvPicPr>
          <p:cNvPr id="2" name="Picture 2" descr="http://www.e-tejarah.com/wp-content/uploads/2009/01/j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1889">
            <a:off x="7452570" y="284640"/>
            <a:ext cx="1530935" cy="1080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57158" y="2857496"/>
            <a:ext cx="842968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2400" b="1" u="sng" dirty="0" smtClean="0">
                <a:solidFill>
                  <a:srgbClr val="009900"/>
                </a:solidFill>
              </a:rPr>
              <a:t>النشاط </a:t>
            </a:r>
            <a:r>
              <a:rPr lang="ar-SA" sz="2400" b="1" u="sng" dirty="0">
                <a:solidFill>
                  <a:srgbClr val="009900"/>
                </a:solidFill>
              </a:rPr>
              <a:t>: </a:t>
            </a:r>
          </a:p>
          <a:p>
            <a:endParaRPr lang="ar-SA" sz="2400" b="1" u="sng" dirty="0">
              <a:solidFill>
                <a:srgbClr val="009900"/>
              </a:solidFill>
            </a:endParaRPr>
          </a:p>
          <a:p>
            <a:r>
              <a:rPr lang="ar-SA" sz="2400" b="1" u="sng" dirty="0" smtClean="0"/>
              <a:t>طالباتي النجيبات : من خلال معلوماتكن :-اذكرن أكبر عدد ممكن من الجمل الفعلية التي تحتوي على فعل وفاعل ومفعول به .</a:t>
            </a:r>
          </a:p>
          <a:p>
            <a:endParaRPr lang="ar-SA" sz="2400" b="1" dirty="0">
              <a:solidFill>
                <a:srgbClr val="0000FF"/>
              </a:solidFill>
            </a:endParaRPr>
          </a:p>
          <a:p>
            <a:r>
              <a:rPr lang="ar-SA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ar-SA" dirty="0"/>
          </a:p>
          <a:p>
            <a:r>
              <a:rPr lang="ar-SA" dirty="0" smtClean="0"/>
              <a:t>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en-US" dirty="0"/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857224" y="2928934"/>
            <a:ext cx="2303462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اسم المجموعة </a:t>
            </a:r>
            <a:endParaRPr lang="ar-SA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50046" y="5929330"/>
            <a:ext cx="3754554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وحدة مدينتي وقريتي </a:t>
            </a:r>
            <a:endParaRPr lang="ar-SA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Picture 2" descr="http://www.balasmr.net/traidnt/uploads/images/balasmer-9cbc1336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9083">
            <a:off x="232915" y="4366577"/>
            <a:ext cx="1499658" cy="1124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http://www.sakheer.com/thumbnail.php?file=makkah.jpg&amp;size=article_lar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89196">
            <a:off x="1235336" y="5510628"/>
            <a:ext cx="1499658" cy="1124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 descr="imagesCAFK7ID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683568" y="404664"/>
            <a:ext cx="7786742" cy="3416320"/>
          </a:xfrm>
          <a:prstGeom prst="rect">
            <a:avLst/>
          </a:prstGeom>
          <a:solidFill>
            <a:srgbClr val="FCFC8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زَارَ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الْمَناطِقَ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القديمةَ والْجديدَةَ.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رأى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الشَّمْسَ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كَأنَّها تَغْطِسُ.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تَسْتَهْوي الْمَدينَةُ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السُّكانَ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بِأَضْوائِها.</a:t>
            </a:r>
            <a:endParaRPr lang="ar-SA" sz="4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6651873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شكل بيضاوي 7"/>
          <p:cNvSpPr/>
          <p:nvPr/>
        </p:nvSpPr>
        <p:spPr>
          <a:xfrm>
            <a:off x="1714480" y="5000636"/>
            <a:ext cx="1143008" cy="57150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شكل بيضاوي 10"/>
          <p:cNvSpPr/>
          <p:nvPr/>
        </p:nvSpPr>
        <p:spPr>
          <a:xfrm>
            <a:off x="3214678" y="5857892"/>
            <a:ext cx="1500198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nsaayat0cd147af8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51520" y="260648"/>
            <a:ext cx="870142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4400" dirty="0">
                <a:ln w="1905">
                  <a:solidFill>
                    <a:schemeClr val="tx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نستنتج القاعدة الجزئية الأخيرة ،، وهي  :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539552" y="1556792"/>
            <a:ext cx="6352282" cy="92333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المفعول </a:t>
            </a:r>
            <a:r>
              <a:rPr lang="ar-SA" sz="4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: </a:t>
            </a:r>
            <a:r>
              <a:rPr lang="ar-SA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منصوب </a:t>
            </a:r>
            <a:r>
              <a:rPr lang="ar-SA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دائماً </a:t>
            </a:r>
            <a:r>
              <a:rPr lang="ar-SA" sz="5400" b="1" dirty="0">
                <a:latin typeface="Times New Roman" pitchFamily="18" charset="0"/>
                <a:cs typeface="PT Bold Heading" pitchFamily="2" charset="-78"/>
              </a:rPr>
              <a:t>.</a:t>
            </a:r>
          </a:p>
        </p:txBody>
      </p:sp>
      <p:sp>
        <p:nvSpPr>
          <p:cNvPr id="5" name="مربع نص 3"/>
          <p:cNvSpPr txBox="1">
            <a:spLocks noChangeArrowheads="1"/>
          </p:cNvSpPr>
          <p:nvPr/>
        </p:nvSpPr>
        <p:spPr bwMode="auto">
          <a:xfrm>
            <a:off x="683568" y="2636912"/>
            <a:ext cx="6284834" cy="156966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العلامة التي تظهر على آخره ، هي :</a:t>
            </a:r>
          </a:p>
        </p:txBody>
      </p:sp>
      <p:sp>
        <p:nvSpPr>
          <p:cNvPr id="6" name="مربع نص 3"/>
          <p:cNvSpPr txBox="1">
            <a:spLocks noChangeArrowheads="1"/>
          </p:cNvSpPr>
          <p:nvPr/>
        </p:nvSpPr>
        <p:spPr bwMode="auto">
          <a:xfrm>
            <a:off x="2843808" y="4293096"/>
            <a:ext cx="2284876" cy="1569660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6600" b="1" dirty="0" smtClean="0">
                <a:solidFill>
                  <a:srgbClr val="EE0000"/>
                </a:solidFill>
                <a:latin typeface="Times New Roman" pitchFamily="18" charset="0"/>
                <a:cs typeface="PT Bold Heading" pitchFamily="2" charset="-78"/>
              </a:rPr>
              <a:t>الفتحة</a:t>
            </a:r>
            <a:r>
              <a:rPr lang="ar-SA" sz="9600" b="1" dirty="0" smtClean="0">
                <a:solidFill>
                  <a:srgbClr val="EE0000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endParaRPr lang="ar-SA" sz="9600" b="1" dirty="0">
              <a:solidFill>
                <a:srgbClr val="EE0000"/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nsaayat8f695fac7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2666803" y="6000768"/>
            <a:ext cx="1960793" cy="400110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2000" b="1" cap="none" spc="0" dirty="0" smtClean="0">
                <a:ln w="1778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وحدة مدينتي وقريتي </a:t>
            </a:r>
            <a:endParaRPr lang="ar-SA" sz="2000" b="1" cap="none" spc="0" dirty="0">
              <a:ln w="1778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grpSp>
        <p:nvGrpSpPr>
          <p:cNvPr id="3" name="مجموعة 9"/>
          <p:cNvGrpSpPr/>
          <p:nvPr/>
        </p:nvGrpSpPr>
        <p:grpSpPr>
          <a:xfrm>
            <a:off x="285720" y="428604"/>
            <a:ext cx="8858280" cy="3929090"/>
            <a:chOff x="71438" y="142852"/>
            <a:chExt cx="8858280" cy="3929090"/>
          </a:xfrm>
        </p:grpSpPr>
        <p:sp>
          <p:nvSpPr>
            <p:cNvPr id="11" name="شكل بيضاوي 10"/>
            <p:cNvSpPr/>
            <p:nvPr/>
          </p:nvSpPr>
          <p:spPr>
            <a:xfrm>
              <a:off x="71438" y="478952"/>
              <a:ext cx="7000924" cy="10783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b="1" dirty="0" smtClean="0">
                  <a:solidFill>
                    <a:schemeClr val="tx1"/>
                  </a:solidFill>
                </a:rPr>
                <a:t>الموضوع : المفعول به </a:t>
              </a:r>
            </a:p>
            <a:p>
              <a:pPr algn="ctr"/>
              <a:endParaRPr lang="ar-SA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b="1" dirty="0" smtClean="0">
                  <a:solidFill>
                    <a:schemeClr val="tx1"/>
                  </a:solidFill>
                </a:rPr>
                <a:t>الهدف : أن تصوب  الطالبة الخطأ الوارد في الجملة المعطاة لها . .</a:t>
              </a:r>
              <a:endParaRPr lang="ar-SA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شكل بيضاوي 11"/>
            <p:cNvSpPr/>
            <p:nvPr/>
          </p:nvSpPr>
          <p:spPr>
            <a:xfrm>
              <a:off x="6858016" y="714356"/>
              <a:ext cx="2071702" cy="8572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وضعية التنفيذ:</a:t>
              </a: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جماعي</a:t>
              </a:r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شكل بيضاوي 12"/>
            <p:cNvSpPr/>
            <p:nvPr/>
          </p:nvSpPr>
          <p:spPr>
            <a:xfrm>
              <a:off x="6786578" y="3214686"/>
              <a:ext cx="2071702" cy="8572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اسم المجموعة</a:t>
              </a:r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شكل بيضاوي 13"/>
            <p:cNvSpPr/>
            <p:nvPr/>
          </p:nvSpPr>
          <p:spPr>
            <a:xfrm>
              <a:off x="7000892" y="1571612"/>
              <a:ext cx="1643074" cy="78581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الصف الرابع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شكل بيضاوي 14"/>
            <p:cNvSpPr/>
            <p:nvPr/>
          </p:nvSpPr>
          <p:spPr>
            <a:xfrm>
              <a:off x="7072330" y="2428868"/>
              <a:ext cx="1643074" cy="78581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الزمن</a:t>
              </a:r>
            </a:p>
            <a:p>
              <a:pPr algn="ctr"/>
              <a:r>
                <a:rPr lang="ar-SA" sz="2000" b="1" dirty="0" smtClean="0">
                  <a:solidFill>
                    <a:schemeClr val="tx1"/>
                  </a:solidFill>
                </a:rPr>
                <a:t>1د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شكل بيضاوي 15"/>
            <p:cNvSpPr/>
            <p:nvPr/>
          </p:nvSpPr>
          <p:spPr>
            <a:xfrm>
              <a:off x="214314" y="142852"/>
              <a:ext cx="1643074" cy="71435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20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ar-SA" sz="2000" b="1" dirty="0" smtClean="0">
                  <a:solidFill>
                    <a:srgbClr val="FF0066"/>
                  </a:solidFill>
                </a:rPr>
                <a:t>مهمة أدائية 2</a:t>
              </a:r>
            </a:p>
            <a:p>
              <a:pPr algn="ctr"/>
              <a:endParaRPr lang="ar-SA" sz="2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مستطيل 16"/>
          <p:cNvSpPr/>
          <p:nvPr/>
        </p:nvSpPr>
        <p:spPr>
          <a:xfrm>
            <a:off x="857224" y="2928934"/>
            <a:ext cx="596509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32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س- صوبي الخطأ في الجملة التي أمامك.</a:t>
            </a:r>
          </a:p>
          <a:p>
            <a:pPr algn="ctr"/>
            <a:endParaRPr lang="ar-SA" sz="3200" b="1" spc="50" dirty="0" smtClean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ar-SA" sz="3200" b="1" cap="none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ar-SA" sz="3200" b="1" cap="none" spc="50" dirty="0" smtClean="0">
              <a:ln w="11430">
                <a:solidFill>
                  <a:srgbClr val="FF0066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ar-SA" sz="5400" b="1" cap="none" spc="50" dirty="0" smtClean="0">
                <a:ln w="11430">
                  <a:solidFill>
                    <a:srgbClr val="FF0066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تزورُ هندُ الرياض</a:t>
            </a:r>
            <a:endParaRPr lang="ar-SA" sz="5400" b="1" cap="none" spc="50" dirty="0">
              <a:ln w="11430">
                <a:solidFill>
                  <a:srgbClr val="FF0066"/>
                </a:solidFill>
              </a:ln>
              <a:solidFill>
                <a:schemeClr val="bg2">
                  <a:lumMod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9" name="رابط مستقيم 18"/>
          <p:cNvCxnSpPr/>
          <p:nvPr/>
        </p:nvCxnSpPr>
        <p:spPr>
          <a:xfrm rot="10800000" flipV="1">
            <a:off x="1547664" y="5301208"/>
            <a:ext cx="357190" cy="142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http://www.araby4design.com/gallery/data/media/25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2158">
            <a:off x="7139432" y="5021065"/>
            <a:ext cx="1874006" cy="1245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2" descr="http://www.ksa-vib.com/up/uploads/images/domain-d7eff9186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5589240"/>
            <a:ext cx="1859699" cy="12687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cxnSp>
        <p:nvCxnSpPr>
          <p:cNvPr id="22" name="رابط مستقيم 21"/>
          <p:cNvCxnSpPr/>
          <p:nvPr/>
        </p:nvCxnSpPr>
        <p:spPr>
          <a:xfrm rot="10800000" flipV="1">
            <a:off x="1857356" y="4357694"/>
            <a:ext cx="357190" cy="1428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01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84" y="0"/>
            <a:ext cx="9429784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85728"/>
            <a:ext cx="1643074" cy="12389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1785926"/>
            <a:ext cx="5357850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11"/>
          <p:cNvSpPr/>
          <p:nvPr/>
        </p:nvSpPr>
        <p:spPr>
          <a:xfrm>
            <a:off x="285720" y="214290"/>
            <a:ext cx="8501122" cy="6215106"/>
          </a:xfrm>
          <a:prstGeom prst="rect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285720" y="428604"/>
            <a:ext cx="77152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تعلمت قواعد لا أنساها</a:t>
            </a:r>
            <a:endParaRPr lang="ar-SA" sz="4000" b="1" dirty="0">
              <a:ln w="1905">
                <a:solidFill>
                  <a:sysClr val="windowText" lastClr="000000"/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7" name="مربع نص 2"/>
          <p:cNvSpPr txBox="1">
            <a:spLocks noChangeArrowheads="1"/>
          </p:cNvSpPr>
          <p:nvPr/>
        </p:nvSpPr>
        <p:spPr bwMode="auto">
          <a:xfrm>
            <a:off x="683568" y="1196752"/>
            <a:ext cx="6120680" cy="1323439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1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-المفعول </a:t>
            </a:r>
            <a:r>
              <a:rPr lang="ar-SA" sz="4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 : اسم 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منصوب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Times New Roman" pitchFamily="18" charset="0"/>
                <a:cs typeface="PT Bold Heading" pitchFamily="2" charset="-78"/>
              </a:rPr>
              <a:t> وقع عليه فعل الفاعل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8" name="مربع نص 2"/>
          <p:cNvSpPr txBox="1">
            <a:spLocks noChangeArrowheads="1"/>
          </p:cNvSpPr>
          <p:nvPr/>
        </p:nvSpPr>
        <p:spPr bwMode="auto">
          <a:xfrm>
            <a:off x="683568" y="2708920"/>
            <a:ext cx="6048672" cy="707886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2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-علامة نصب المفعول </a:t>
            </a:r>
            <a:r>
              <a:rPr lang="ar-SA" sz="4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PT Bold Heading" pitchFamily="2" charset="-78"/>
              </a:rPr>
              <a:t> هنا               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rgbClr val="0070C0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987824" y="3429000"/>
            <a:ext cx="1512168" cy="64807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>
                <a:cs typeface="PT Bold Heading" pitchFamily="2" charset="-78"/>
              </a:rPr>
              <a:t>الفتحة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10" name="مربع نص 2"/>
          <p:cNvSpPr txBox="1">
            <a:spLocks noChangeArrowheads="1"/>
          </p:cNvSpPr>
          <p:nvPr/>
        </p:nvSpPr>
        <p:spPr bwMode="auto">
          <a:xfrm>
            <a:off x="467544" y="4365104"/>
            <a:ext cx="6192688" cy="1323439"/>
          </a:xfrm>
          <a:prstGeom prst="rect">
            <a:avLst/>
          </a:prstGeom>
          <a:noFill/>
          <a:ln w="28575">
            <a:noFill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4000" b="1" dirty="0" smtClean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التي تظهر على الحرف الأخير منه .</a:t>
            </a:r>
            <a:endParaRPr lang="ar-SA" sz="4000" b="1" dirty="0">
              <a:ln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mai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7972">
            <a:off x="-201059" y="1416379"/>
            <a:ext cx="6216650" cy="59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Line 2"/>
          <p:cNvSpPr>
            <a:spLocks noChangeShapeType="1"/>
          </p:cNvSpPr>
          <p:nvPr/>
        </p:nvSpPr>
        <p:spPr bwMode="auto">
          <a:xfrm>
            <a:off x="4716463" y="1412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pic>
        <p:nvPicPr>
          <p:cNvPr id="3076" name="Picture 3" descr="4147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9739">
            <a:off x="7364413" y="58738"/>
            <a:ext cx="1727200" cy="154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4147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833955">
            <a:off x="1573213" y="4627562"/>
            <a:ext cx="865188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5" descr="4147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168460">
            <a:off x="4363244" y="4906169"/>
            <a:ext cx="5746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3" descr="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3050" y="4826000"/>
            <a:ext cx="25209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مستطيل 10"/>
          <p:cNvSpPr/>
          <p:nvPr/>
        </p:nvSpPr>
        <p:spPr>
          <a:xfrm rot="20283249">
            <a:off x="1660676" y="2790970"/>
            <a:ext cx="2273141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  <a:latin typeface="+mn-lt"/>
                <a:cs typeface="+mn-cs"/>
              </a:rPr>
              <a:t>اتفاقية</a:t>
            </a:r>
          </a:p>
        </p:txBody>
      </p:sp>
      <p:pic>
        <p:nvPicPr>
          <p:cNvPr id="3081" name="Picture 1" descr="I:\الرحمة\ابله فاطمه\birds\bird_4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25" y="500063"/>
            <a:ext cx="15906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صورة 24" descr="imagesCAIDV0H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100" name="مربع نص 3"/>
          <p:cNvSpPr txBox="1">
            <a:spLocks noChangeArrowheads="1"/>
          </p:cNvSpPr>
          <p:nvPr/>
        </p:nvSpPr>
        <p:spPr bwMode="auto">
          <a:xfrm>
            <a:off x="142875" y="190500"/>
            <a:ext cx="1785938" cy="50167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SA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أجيب عن الأسئلة التالية بجمل فعلية ،</a:t>
            </a:r>
          </a:p>
          <a:p>
            <a:pPr algn="ctr">
              <a:defRPr/>
            </a:pPr>
            <a:r>
              <a:rPr lang="ar-SA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مع </a:t>
            </a:r>
            <a:r>
              <a:rPr lang="ar-SA" sz="3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ضبط آخر </a:t>
            </a:r>
            <a:r>
              <a:rPr lang="ar-SA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الفاعل والمفعول </a:t>
            </a:r>
            <a:r>
              <a:rPr lang="ar-SA" sz="32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به</a:t>
            </a:r>
            <a:r>
              <a:rPr lang="ar-SA" sz="3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 بالحركة المناسبة </a:t>
            </a:r>
            <a:r>
              <a:rPr lang="ar-SA" sz="3200" b="1" dirty="0">
                <a:solidFill>
                  <a:srgbClr val="C00000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214563" y="5786438"/>
            <a:ext cx="6643687" cy="7858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PT Bold Heading" pitchFamily="2" charset="-78"/>
              </a:rPr>
              <a:t>باستخدام مهارة التطبيق </a:t>
            </a:r>
            <a:r>
              <a:rPr lang="ar-SA" sz="4800" b="1" dirty="0">
                <a:solidFill>
                  <a:schemeClr val="accent2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2857488" y="214290"/>
            <a:ext cx="4343400" cy="10001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ماذا يبني البناء؟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714612" y="1357298"/>
            <a:ext cx="4643438" cy="1000125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صادت القطة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714612" y="2571744"/>
            <a:ext cx="4643438" cy="1000125"/>
          </a:xfrm>
          <a:prstGeom prst="rect">
            <a:avLst/>
          </a:prstGeom>
          <a:solidFill>
            <a:srgbClr val="98FB75"/>
          </a:solidFill>
          <a:ln>
            <a:solidFill>
              <a:srgbClr val="98F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ماذا تجني النحلة ؟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714612" y="3714752"/>
            <a:ext cx="4643438" cy="1000125"/>
          </a:xfrm>
          <a:prstGeom prst="rect">
            <a:avLst/>
          </a:prstGeom>
          <a:solidFill>
            <a:srgbClr val="F7903B"/>
          </a:solidFill>
          <a:ln>
            <a:solidFill>
              <a:srgbClr val="F79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تأكل الأغنام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714612" y="4857760"/>
            <a:ext cx="4643438" cy="10001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ماذا يحمل الطالب ؟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857488" y="214290"/>
            <a:ext cx="4343400" cy="10001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يبني البناءُ البناءَ.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714612" y="1357298"/>
            <a:ext cx="4643438" cy="1000125"/>
          </a:xfrm>
          <a:prstGeom prst="rect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صادت القطةُ الفأرَ.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714612" y="2571744"/>
            <a:ext cx="4643438" cy="1000125"/>
          </a:xfrm>
          <a:prstGeom prst="rect">
            <a:avLst/>
          </a:prstGeom>
          <a:solidFill>
            <a:srgbClr val="98FB75"/>
          </a:solidFill>
          <a:ln>
            <a:solidFill>
              <a:srgbClr val="98FB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4000" dirty="0" smtClean="0">
                <a:solidFill>
                  <a:schemeClr val="tx1"/>
                </a:solidFill>
                <a:cs typeface="PT Bold Heading" pitchFamily="2" charset="-78"/>
              </a:rPr>
              <a:t>تجني النحلةُ الرحيقَ.</a:t>
            </a:r>
            <a:endParaRPr lang="ar-SA" sz="40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714612" y="3714752"/>
            <a:ext cx="4643438" cy="1000125"/>
          </a:xfrm>
          <a:prstGeom prst="rect">
            <a:avLst/>
          </a:prstGeom>
          <a:solidFill>
            <a:srgbClr val="F7903B"/>
          </a:solidFill>
          <a:ln>
            <a:solidFill>
              <a:srgbClr val="F790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تأكل الأغنامُ العشبَ.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714612" y="4857760"/>
            <a:ext cx="4643438" cy="10001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chemeClr val="tx1"/>
                </a:solidFill>
                <a:cs typeface="PT Bold Heading" pitchFamily="2" charset="-78"/>
              </a:rPr>
              <a:t>يحمل الطالبُ الحقيبةَ.</a:t>
            </a:r>
            <a:endParaRPr lang="ar-SA" sz="3600" dirty="0">
              <a:solidFill>
                <a:schemeClr val="tx1"/>
              </a:solidFill>
              <a:cs typeface="PT Bold Heading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214290"/>
            <a:ext cx="1109664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8" grpId="1" animBg="1"/>
      <p:bldP spid="19" grpId="0" animBg="1"/>
      <p:bldP spid="20" grpId="0" animBg="1"/>
      <p:bldP spid="21" grpId="0" animBg="1"/>
      <p:bldP spid="11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214438"/>
            <a:ext cx="80295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14686"/>
            <a:ext cx="32670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857760"/>
            <a:ext cx="3214710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142976" y="3214686"/>
            <a:ext cx="3559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rgbClr val="C00000"/>
                </a:solidFill>
              </a:rPr>
              <a:t>- قاد السائقُ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السيارةَ</a:t>
            </a:r>
            <a:r>
              <a:rPr lang="ar-SA" sz="2800" b="1" dirty="0">
                <a:solidFill>
                  <a:srgbClr val="C00000"/>
                </a:solidFill>
              </a:rPr>
              <a:t> بهدوء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85786" y="3786190"/>
            <a:ext cx="3940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rgbClr val="C00000"/>
                </a:solidFill>
              </a:rPr>
              <a:t>- باع التاجرُ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الكتابَ </a:t>
            </a:r>
            <a:r>
              <a:rPr lang="ar-SA" sz="2800" b="1" dirty="0">
                <a:solidFill>
                  <a:srgbClr val="C00000"/>
                </a:solidFill>
              </a:rPr>
              <a:t>بثمن القليل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642910" y="4357694"/>
            <a:ext cx="412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rgbClr val="C00000"/>
                </a:solidFill>
              </a:rPr>
              <a:t>- يدخلُ المعلمُ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الفصلَ </a:t>
            </a:r>
            <a:r>
              <a:rPr lang="ar-SA" sz="2800" b="1" dirty="0">
                <a:solidFill>
                  <a:srgbClr val="C00000"/>
                </a:solidFill>
              </a:rPr>
              <a:t>بعد التلاميذ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682598" y="4900619"/>
            <a:ext cx="40655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rgbClr val="C00000"/>
                </a:solidFill>
              </a:rPr>
              <a:t>- شارك المديرُ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الطلابَ </a:t>
            </a:r>
            <a:r>
              <a:rPr lang="ar-SA" sz="2800" b="1" dirty="0">
                <a:solidFill>
                  <a:srgbClr val="C00000"/>
                </a:solidFill>
              </a:rPr>
              <a:t>في الحفل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10" name="مربع نص 9"/>
          <p:cNvSpPr txBox="1">
            <a:spLocks noChangeArrowheads="1"/>
          </p:cNvSpPr>
          <p:nvPr/>
        </p:nvSpPr>
        <p:spPr bwMode="auto">
          <a:xfrm>
            <a:off x="607985" y="5461007"/>
            <a:ext cx="412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solidFill>
                  <a:srgbClr val="C00000"/>
                </a:solidFill>
              </a:rPr>
              <a:t>- يستذكر الأخُ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الدرسَ</a:t>
            </a:r>
            <a:r>
              <a:rPr lang="ar-SA" sz="2800" b="1" dirty="0">
                <a:solidFill>
                  <a:srgbClr val="C00000"/>
                </a:solidFill>
              </a:rPr>
              <a:t> بعد العصر </a:t>
            </a:r>
            <a:r>
              <a:rPr lang="ar-SA" sz="28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ar-SA" sz="2800" b="1" dirty="0">
              <a:solidFill>
                <a:srgbClr val="C000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357298"/>
            <a:ext cx="4286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86813" y="1285875"/>
            <a:ext cx="3143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urian-300x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971600" y="260648"/>
            <a:ext cx="7920880" cy="1077218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باستخدام</a:t>
            </a:r>
            <a:r>
              <a:rPr lang="ar-SA" sz="3200" b="1" dirty="0">
                <a:solidFill>
                  <a:srgbClr val="FF00FF"/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مهارة </a:t>
            </a:r>
            <a:r>
              <a:rPr lang="ar-SA" sz="3200" b="1" dirty="0" smtClean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البحث </a:t>
            </a:r>
            <a:r>
              <a:rPr lang="ar-SA" sz="32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،، </a:t>
            </a:r>
          </a:p>
          <a:p>
            <a:pPr>
              <a:defRPr/>
            </a:pPr>
            <a:r>
              <a:rPr lang="ar-SA" sz="32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أبحث عن المفعول </a:t>
            </a:r>
            <a:r>
              <a:rPr lang="ar-SA" sz="3200" b="1" dirty="0" err="1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به</a:t>
            </a:r>
            <a:r>
              <a:rPr lang="ar-SA" sz="32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 في </a:t>
            </a:r>
            <a:r>
              <a:rPr lang="ar-SA" sz="3200" b="1" dirty="0">
                <a:solidFill>
                  <a:schemeClr val="tx1"/>
                </a:solidFill>
                <a:latin typeface="Times New Roman" pitchFamily="18" charset="0"/>
                <a:cs typeface="+mj-cs"/>
              </a:rPr>
              <a:t>الجدول التالي </a:t>
            </a:r>
            <a:r>
              <a:rPr lang="ar-SA" sz="3200" b="1" dirty="0" smtClean="0">
                <a:solidFill>
                  <a:schemeClr val="tx1"/>
                </a:solidFill>
                <a:latin typeface="Times New Roman" pitchFamily="18" charset="0"/>
                <a:cs typeface="+mj-cs"/>
              </a:rPr>
              <a:t>واضبطه بالشكل :</a:t>
            </a:r>
            <a:endParaRPr lang="ar-SA" sz="3200" b="1" dirty="0">
              <a:solidFill>
                <a:schemeClr val="tx1"/>
              </a:solidFill>
              <a:latin typeface="Times New Roman" pitchFamily="18" charset="0"/>
              <a:cs typeface="+mj-cs"/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539552" y="1628800"/>
          <a:ext cx="8215368" cy="2228520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3556032"/>
                <a:gridCol w="1553112"/>
                <a:gridCol w="1553112"/>
                <a:gridCol w="1553112"/>
              </a:tblGrid>
              <a:tr h="64293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الجملة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الفعل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الفاعل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0" dirty="0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المفعول </a:t>
                      </a:r>
                      <a:r>
                        <a:rPr lang="ar-SA" sz="2800" b="0" dirty="0" err="1" smtClean="0">
                          <a:solidFill>
                            <a:schemeClr val="tx1"/>
                          </a:solidFill>
                          <a:cs typeface="PT Bold Heading" pitchFamily="2" charset="-78"/>
                        </a:rPr>
                        <a:t>به</a:t>
                      </a:r>
                      <a:endParaRPr lang="ar-SA" sz="28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1F3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قرأ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التلميذ قصيدة 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795">
                <a:tc>
                  <a:txBody>
                    <a:bodyPr/>
                    <a:lstStyle/>
                    <a:p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ينظم</a:t>
                      </a:r>
                      <a:r>
                        <a:rPr lang="ar-SA" sz="3600" b="1" baseline="0" dirty="0" smtClean="0">
                          <a:solidFill>
                            <a:schemeClr val="tx1"/>
                          </a:solidFill>
                        </a:rPr>
                        <a:t> الشرطي السير </a:t>
                      </a:r>
                      <a:r>
                        <a:rPr lang="ar-SA" sz="36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ar-SA" sz="3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3600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3707904" y="2276872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قرأَ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051720" y="2348880"/>
            <a:ext cx="17145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التلميذُ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2348880"/>
            <a:ext cx="1714512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00B050"/>
                </a:solidFill>
                <a:cs typeface="PT Bold Heading" pitchFamily="2" charset="-78"/>
              </a:rPr>
              <a:t>قصيدةً</a:t>
            </a:r>
            <a:endParaRPr lang="ar-SA" sz="3600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707904" y="3140968"/>
            <a:ext cx="14287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ينظمُ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979712" y="3140968"/>
            <a:ext cx="17859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الشرطيُّ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95536" y="3140968"/>
            <a:ext cx="1785950" cy="714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600" dirty="0" smtClean="0">
                <a:solidFill>
                  <a:srgbClr val="C00000"/>
                </a:solidFill>
                <a:cs typeface="PT Bold Heading" pitchFamily="2" charset="-78"/>
              </a:rPr>
              <a:t>السيرَ</a:t>
            </a:r>
            <a:endParaRPr lang="ar-SA" sz="3600" dirty="0">
              <a:solidFill>
                <a:srgbClr val="C00000"/>
              </a:solidFill>
              <a:cs typeface="PT Bold Heading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228184" y="4509120"/>
            <a:ext cx="262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/>
              <a:t>وضعية التنفيذ:</a:t>
            </a:r>
          </a:p>
          <a:p>
            <a:pPr algn="ctr"/>
            <a:r>
              <a:rPr lang="ar-SA" sz="3600" b="1" dirty="0" smtClean="0"/>
              <a:t>4 , 2 ,1 </a:t>
            </a:r>
            <a:endParaRPr lang="ar-SA" sz="3600" b="1" dirty="0"/>
          </a:p>
        </p:txBody>
      </p:sp>
      <p:sp>
        <p:nvSpPr>
          <p:cNvPr id="12" name="شكل بيضاوي 11"/>
          <p:cNvSpPr/>
          <p:nvPr/>
        </p:nvSpPr>
        <p:spPr>
          <a:xfrm>
            <a:off x="6948264" y="5733256"/>
            <a:ext cx="1643074" cy="78581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000" b="1" dirty="0" smtClean="0">
              <a:solidFill>
                <a:schemeClr val="tx1"/>
              </a:solidFill>
            </a:endParaRPr>
          </a:p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الزمن</a:t>
            </a:r>
          </a:p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1د</a:t>
            </a:r>
          </a:p>
          <a:p>
            <a:pPr algn="ctr"/>
            <a:endParaRPr lang="ar-SA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 descr="02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642910" y="214290"/>
            <a:ext cx="8072494" cy="1200329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باستخدام </a:t>
            </a:r>
            <a:r>
              <a:rPr lang="ar-SA" sz="4000" b="1" dirty="0">
                <a:solidFill>
                  <a:srgbClr val="FF0000"/>
                </a:solidFill>
                <a:latin typeface="Times New Roman" pitchFamily="18" charset="0"/>
                <a:cs typeface="PT Bold Heading" pitchFamily="2" charset="-78"/>
              </a:rPr>
              <a:t>مهارة التطبيق ،، </a:t>
            </a:r>
          </a:p>
          <a:p>
            <a:pPr>
              <a:defRPr/>
            </a:pP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أعربي </a:t>
            </a: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الجملة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PT Bold Heading" pitchFamily="2" charset="-78"/>
              </a:rPr>
              <a:t>التالية إعراباً صحيحا </a:t>
            </a:r>
            <a:r>
              <a:rPr lang="ar-SA" sz="3200" b="1" dirty="0">
                <a:solidFill>
                  <a:schemeClr val="accent1"/>
                </a:solidFill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  <p:graphicFrame>
        <p:nvGraphicFramePr>
          <p:cNvPr id="7" name="جدول 6"/>
          <p:cNvGraphicFramePr>
            <a:graphicFrameLocks noGrp="1"/>
          </p:cNvGraphicFramePr>
          <p:nvPr/>
        </p:nvGraphicFramePr>
        <p:xfrm>
          <a:off x="395536" y="1628799"/>
          <a:ext cx="8136904" cy="4486070"/>
        </p:xfrm>
        <a:graphic>
          <a:graphicData uri="http://schemas.openxmlformats.org/drawingml/2006/table">
            <a:tbl>
              <a:tblPr rtl="1" firstRow="1" bandRow="1">
                <a:tableStyleId>{93296810-A885-4BE3-A3E7-6D5BEEA58F35}</a:tableStyleId>
              </a:tblPr>
              <a:tblGrid>
                <a:gridCol w="1623064"/>
                <a:gridCol w="6513840"/>
              </a:tblGrid>
              <a:tr h="966746"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smtClean="0"/>
                        <a:t>الكلمة</a:t>
                      </a:r>
                      <a:endParaRPr lang="ar-SA" sz="32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smtClean="0"/>
                        <a:t>إعرابها</a:t>
                      </a:r>
                      <a:endParaRPr lang="ar-SA" sz="3200" b="0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b="1" dirty="0" smtClean="0"/>
                        <a:t>كتب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b="1" dirty="0" smtClean="0"/>
                        <a:t>محمد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 smtClean="0"/>
                    </a:p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173108">
                <a:tc>
                  <a:txBody>
                    <a:bodyPr/>
                    <a:lstStyle/>
                    <a:p>
                      <a:pPr algn="ctr"/>
                      <a:r>
                        <a:rPr lang="ar-SA" sz="4000" b="1" dirty="0" smtClean="0"/>
                        <a:t>الدرس</a:t>
                      </a:r>
                      <a:endParaRPr lang="ar-SA" sz="4000" b="1" dirty="0">
                        <a:solidFill>
                          <a:schemeClr val="tx1"/>
                        </a:solidFill>
                        <a:cs typeface="PT Bold Heading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51520" y="764704"/>
            <a:ext cx="3637638" cy="646331"/>
          </a:xfrm>
          <a:prstGeom prst="rect">
            <a:avLst/>
          </a:prstGeom>
          <a:noFill/>
          <a:ln>
            <a:noFill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600" b="1" dirty="0" smtClean="0">
                <a:solidFill>
                  <a:schemeClr val="tx1"/>
                </a:solidFill>
                <a:latin typeface="Times New Roman" pitchFamily="18" charset="0"/>
                <a:cs typeface="PT Bold Heading" pitchFamily="2" charset="-78"/>
              </a:rPr>
              <a:t>كتب محمد الدرس.</a:t>
            </a:r>
            <a:endParaRPr lang="ar-SA" sz="3600" b="1" dirty="0">
              <a:solidFill>
                <a:schemeClr val="tx1"/>
              </a:solidFill>
              <a:latin typeface="Times New Roman" pitchFamily="18" charset="0"/>
              <a:cs typeface="PT Bold Heading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331640" y="2708920"/>
            <a:ext cx="517160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3600" b="1" dirty="0">
                <a:ln w="1905"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فعل </a:t>
            </a:r>
            <a:r>
              <a:rPr lang="ar-SA" sz="36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ماضٍ </a:t>
            </a:r>
            <a:r>
              <a:rPr lang="ar-SA" sz="3600" b="1" dirty="0">
                <a:ln w="1905"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مبني على الفتح </a:t>
            </a:r>
            <a:r>
              <a:rPr lang="ar-SA" sz="4800" b="1" dirty="0">
                <a:ln w="1905"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755576" y="3717032"/>
            <a:ext cx="624821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>
                  <a:solidFill>
                    <a:sysClr val="windowText" lastClr="00000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فاعل مرفوع </a:t>
            </a: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وعلامة رفعه  الضمة الظاهرة على آخره  </a:t>
            </a:r>
            <a:r>
              <a:rPr lang="ar-SA" sz="4000" b="1" dirty="0">
                <a:ln w="1905">
                  <a:solidFill>
                    <a:sysClr val="windowText" lastClr="000000"/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95536" y="4941168"/>
            <a:ext cx="637959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مفعول </a:t>
            </a:r>
            <a:r>
              <a:rPr lang="ar-SA" sz="40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به</a:t>
            </a: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منصوب وعلامة نصبه</a:t>
            </a:r>
          </a:p>
          <a:p>
            <a:pPr algn="ctr">
              <a:defRPr/>
            </a:pPr>
            <a:r>
              <a:rPr lang="ar-SA" sz="4000" b="1" dirty="0" smtClean="0">
                <a:ln w="1905">
                  <a:solidFill>
                    <a:sysClr val="windowText" lastClr="000000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الفتحة الظاهرة على آخره  .</a:t>
            </a:r>
            <a:endParaRPr lang="ar-SA" sz="4000" b="1" dirty="0">
              <a:ln w="1905">
                <a:solidFill>
                  <a:sysClr val="windowText" lastClr="000000"/>
                </a:solidFill>
              </a:ln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0" y="0"/>
            <a:ext cx="262778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/>
              <a:t>وضعية التنفيذ: فردي </a:t>
            </a:r>
            <a:endParaRPr lang="ar-SA" sz="2000" b="1" dirty="0"/>
          </a:p>
        </p:txBody>
      </p:sp>
      <p:sp>
        <p:nvSpPr>
          <p:cNvPr id="11" name="شكل بيضاوي 10"/>
          <p:cNvSpPr/>
          <p:nvPr/>
        </p:nvSpPr>
        <p:spPr>
          <a:xfrm>
            <a:off x="2267744" y="0"/>
            <a:ext cx="1043608" cy="72008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2000" b="1" dirty="0" smtClean="0">
              <a:solidFill>
                <a:schemeClr val="tx1"/>
              </a:solidFill>
            </a:endParaRPr>
          </a:p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الزمن</a:t>
            </a:r>
          </a:p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3د</a:t>
            </a:r>
          </a:p>
          <a:p>
            <a:pPr algn="ctr"/>
            <a:endParaRPr lang="ar-SA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5" descr="gf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11560" y="1844824"/>
            <a:ext cx="7416824" cy="34563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ar-SA" sz="4400" b="1" dirty="0" smtClean="0">
              <a:solidFill>
                <a:srgbClr val="000000"/>
              </a:solidFill>
              <a:cs typeface="PT Bold Heading" pitchFamily="2" charset="-78"/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إن رأيتم حسن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فدعوة </a:t>
            </a:r>
            <a:endParaRPr lang="ar-SA" sz="4400" b="1" dirty="0" smtClean="0">
              <a:solidFill>
                <a:srgbClr val="000000"/>
              </a:solidFill>
              <a:cs typeface="PT Bold Heading" pitchFamily="2" charset="-78"/>
            </a:endParaRP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في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ظهر الغيب </a:t>
            </a:r>
          </a:p>
          <a:p>
            <a:pPr algn="ctr"/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وإن تكن </a:t>
            </a:r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الأخرى</a:t>
            </a:r>
          </a:p>
          <a:p>
            <a:pPr algn="ctr"/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 </a:t>
            </a:r>
            <a:r>
              <a:rPr lang="ar-SA" sz="4400" b="1" dirty="0">
                <a:solidFill>
                  <a:srgbClr val="000000"/>
                </a:solidFill>
                <a:cs typeface="PT Bold Heading" pitchFamily="2" charset="-78"/>
              </a:rPr>
              <a:t>فشأن الكرام ستر </a:t>
            </a:r>
            <a:r>
              <a:rPr lang="ar-SA" sz="4400" b="1" dirty="0" smtClean="0">
                <a:solidFill>
                  <a:srgbClr val="000000"/>
                </a:solidFill>
                <a:cs typeface="PT Bold Heading" pitchFamily="2" charset="-78"/>
              </a:rPr>
              <a:t>العيب</a:t>
            </a:r>
          </a:p>
          <a:p>
            <a:pPr algn="ctr"/>
            <a:r>
              <a:rPr lang="ar-SA" sz="3600" b="1" dirty="0" smtClean="0">
                <a:solidFill>
                  <a:srgbClr val="000000"/>
                </a:solidFill>
                <a:cs typeface="PT Bold Heading" pitchFamily="2" charset="-78"/>
              </a:rPr>
              <a:t> </a:t>
            </a:r>
            <a:r>
              <a:rPr lang="ar-SA" sz="36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5">
                    <a:lumMod val="75000"/>
                  </a:schemeClr>
                </a:solidFill>
                <a:cs typeface="PT Bold Heading" pitchFamily="2" charset="-78"/>
              </a:rPr>
              <a:t>والسلام عليكم ورحمة الله وبركاته </a:t>
            </a:r>
            <a:endParaRPr lang="ar-SA" sz="3600" b="1" dirty="0">
              <a:ln>
                <a:solidFill>
                  <a:sysClr val="windowText" lastClr="000000"/>
                </a:solidFill>
              </a:ln>
              <a:solidFill>
                <a:schemeClr val="accent5">
                  <a:lumMod val="75000"/>
                </a:schemeClr>
              </a:solidFill>
              <a:cs typeface="PT Bold Heading" pitchFamily="2" charset="-78"/>
            </a:endParaRPr>
          </a:p>
          <a:p>
            <a:pPr algn="ctr"/>
            <a:endParaRPr lang="en-US" sz="3600" b="1" dirty="0">
              <a:solidFill>
                <a:srgbClr val="00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804248" y="1772816"/>
            <a:ext cx="1406155" cy="769441"/>
          </a:xfrm>
          <a:prstGeom prst="rect">
            <a:avLst/>
          </a:prstGeom>
          <a:solidFill>
            <a:srgbClr val="FF0000"/>
          </a:solidFill>
        </p:spPr>
        <p:txBody>
          <a:bodyPr wrap="none" rtlCol="1">
            <a:spAutoFit/>
          </a:bodyPr>
          <a:lstStyle/>
          <a:p>
            <a:r>
              <a:rPr lang="ar-SA" sz="4400" dirty="0" smtClean="0">
                <a:cs typeface="PT Bold Heading" pitchFamily="2" charset="-78"/>
              </a:rPr>
              <a:t>إهداء </a:t>
            </a:r>
            <a:endParaRPr lang="ar-SA" sz="4400" dirty="0">
              <a:cs typeface="PT Bold Heading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00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714348" y="2643182"/>
            <a:ext cx="764386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96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انتهى الدرس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2" name="Rectangle 22"/>
          <p:cNvSpPr>
            <a:spLocks noGrp="1" noChangeArrowheads="1"/>
          </p:cNvSpPr>
          <p:nvPr>
            <p:ph type="subTitle" idx="4294967295"/>
          </p:nvPr>
        </p:nvSpPr>
        <p:spPr>
          <a:xfrm>
            <a:off x="330200" y="4221163"/>
            <a:ext cx="3455988" cy="863600"/>
          </a:xfrm>
          <a:solidFill>
            <a:srgbClr val="66FFFF"/>
          </a:solidFill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FF"/>
            </a:extrusionClr>
          </a:sp3d>
        </p:spPr>
        <p:txBody>
          <a:bodyPr rtlCol="1">
            <a:normAutofit/>
            <a:flatTx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ar-SA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احترام آراء الآخرين</a:t>
            </a:r>
            <a:r>
              <a:rPr lang="ar-SA" smtClean="0"/>
              <a:t> </a:t>
            </a:r>
            <a:endParaRPr lang="en-US" smtClean="0"/>
          </a:p>
        </p:txBody>
      </p:sp>
      <p:sp>
        <p:nvSpPr>
          <p:cNvPr id="184323" name="Line 3"/>
          <p:cNvSpPr>
            <a:spLocks noChangeShapeType="1"/>
          </p:cNvSpPr>
          <p:nvPr/>
        </p:nvSpPr>
        <p:spPr bwMode="auto">
          <a:xfrm flipH="1">
            <a:off x="4429125" y="2286000"/>
            <a:ext cx="46038" cy="3000375"/>
          </a:xfrm>
          <a:prstGeom prst="line">
            <a:avLst/>
          </a:prstGeom>
          <a:noFill/>
          <a:ln w="9525">
            <a:solidFill>
              <a:srgbClr val="3333CC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84324" name="Line 4"/>
          <p:cNvSpPr>
            <a:spLocks noChangeShapeType="1"/>
          </p:cNvSpPr>
          <p:nvPr/>
        </p:nvSpPr>
        <p:spPr bwMode="auto">
          <a:xfrm flipV="1">
            <a:off x="1403350" y="2276475"/>
            <a:ext cx="6913563" cy="0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84325" name="Line 5"/>
          <p:cNvSpPr>
            <a:spLocks noChangeShapeType="1"/>
          </p:cNvSpPr>
          <p:nvPr/>
        </p:nvSpPr>
        <p:spPr bwMode="auto">
          <a:xfrm>
            <a:off x="1403350" y="2276475"/>
            <a:ext cx="0" cy="504825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84326" name="Line 6"/>
          <p:cNvSpPr>
            <a:spLocks noChangeShapeType="1"/>
          </p:cNvSpPr>
          <p:nvPr/>
        </p:nvSpPr>
        <p:spPr bwMode="auto">
          <a:xfrm>
            <a:off x="3203575" y="2276475"/>
            <a:ext cx="0" cy="504825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84327" name="Line 7"/>
          <p:cNvSpPr>
            <a:spLocks noChangeShapeType="1"/>
          </p:cNvSpPr>
          <p:nvPr/>
        </p:nvSpPr>
        <p:spPr bwMode="auto">
          <a:xfrm>
            <a:off x="6156325" y="2276475"/>
            <a:ext cx="0" cy="5048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84328" name="Line 8"/>
          <p:cNvSpPr>
            <a:spLocks noChangeShapeType="1"/>
          </p:cNvSpPr>
          <p:nvPr/>
        </p:nvSpPr>
        <p:spPr bwMode="auto">
          <a:xfrm>
            <a:off x="8316913" y="2276475"/>
            <a:ext cx="0" cy="504825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pic>
        <p:nvPicPr>
          <p:cNvPr id="4105" name="Picture 9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2133600"/>
            <a:ext cx="1331912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205038"/>
            <a:ext cx="12255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133600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205038"/>
            <a:ext cx="12239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4365625"/>
            <a:ext cx="15128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4" name="WordArt 1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7991475" cy="1728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r-SA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لقد تم الاتفاق </a:t>
            </a:r>
          </a:p>
          <a:p>
            <a:pPr algn="ctr"/>
            <a:r>
              <a:rPr lang="ar-SA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بين المعلمة / </a:t>
            </a:r>
            <a:r>
              <a:rPr lang="ar-SA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فائزة الشهري</a:t>
            </a:r>
            <a:endParaRPr lang="ar-SA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00808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ar-SA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8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وتلميذات الصف الرابع/ على التالي :</a:t>
            </a:r>
          </a:p>
        </p:txBody>
      </p:sp>
      <p:sp>
        <p:nvSpPr>
          <p:cNvPr id="184335" name="Rectangle 15"/>
          <p:cNvSpPr>
            <a:spLocks noChangeArrowheads="1"/>
          </p:cNvSpPr>
          <p:nvPr/>
        </p:nvSpPr>
        <p:spPr bwMode="auto">
          <a:xfrm>
            <a:off x="7072313" y="2922588"/>
            <a:ext cx="1979612" cy="863600"/>
          </a:xfrm>
          <a:prstGeom prst="rect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00FF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التحلي بالأخلاق الفاضلة</a:t>
            </a:r>
            <a:r>
              <a:rPr lang="ar-SA">
                <a:latin typeface="+mn-lt"/>
                <a:cs typeface="+mn-cs"/>
              </a:rPr>
              <a:t> </a:t>
            </a:r>
            <a:endParaRPr lang="en-US">
              <a:latin typeface="+mn-lt"/>
              <a:cs typeface="+mn-cs"/>
            </a:endParaRPr>
          </a:p>
        </p:txBody>
      </p:sp>
      <p:sp>
        <p:nvSpPr>
          <p:cNvPr id="184336" name="Rectangle 16"/>
          <p:cNvSpPr>
            <a:spLocks noChangeArrowheads="1"/>
          </p:cNvSpPr>
          <p:nvPr/>
        </p:nvSpPr>
        <p:spPr bwMode="auto">
          <a:xfrm>
            <a:off x="4786313" y="2928938"/>
            <a:ext cx="2085975" cy="8636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الحفاظ على الهدوء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والانضباط داخل الفصل 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4337" name="Rectangle 17"/>
          <p:cNvSpPr>
            <a:spLocks noChangeArrowheads="1"/>
          </p:cNvSpPr>
          <p:nvPr/>
        </p:nvSpPr>
        <p:spPr bwMode="auto">
          <a:xfrm>
            <a:off x="2482850" y="2927350"/>
            <a:ext cx="1731963" cy="8588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الاستماع الجيد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والانصات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4338" name="Rectangle 18"/>
          <p:cNvSpPr>
            <a:spLocks noChangeArrowheads="1"/>
          </p:cNvSpPr>
          <p:nvPr/>
        </p:nvSpPr>
        <p:spPr bwMode="auto">
          <a:xfrm>
            <a:off x="468313" y="2924175"/>
            <a:ext cx="1798637" cy="8651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عدم مقاطعة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الآخرين أثناء الحديث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4339" name="Rectangle 19"/>
          <p:cNvSpPr>
            <a:spLocks noChangeArrowheads="1"/>
          </p:cNvSpPr>
          <p:nvPr/>
        </p:nvSpPr>
        <p:spPr bwMode="auto">
          <a:xfrm>
            <a:off x="3143250" y="5349875"/>
            <a:ext cx="3454400" cy="936625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CC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عدم تكرار الإجابات </a:t>
            </a:r>
            <a:endParaRPr lang="en-US" sz="24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116" name="Picture 20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14166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1" name="Rectangle 21"/>
          <p:cNvSpPr>
            <a:spLocks noChangeArrowheads="1"/>
          </p:cNvSpPr>
          <p:nvPr/>
        </p:nvSpPr>
        <p:spPr bwMode="auto">
          <a:xfrm>
            <a:off x="5148263" y="4005263"/>
            <a:ext cx="3240087" cy="936625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العمل بروح الفريق</a:t>
            </a:r>
            <a:r>
              <a:rPr lang="ar-SA">
                <a:latin typeface="+mn-lt"/>
                <a:cs typeface="+mn-cs"/>
              </a:rPr>
              <a:t> </a:t>
            </a:r>
            <a:endParaRPr lang="en-US">
              <a:latin typeface="+mn-lt"/>
              <a:cs typeface="+mn-cs"/>
            </a:endParaRPr>
          </a:p>
        </p:txBody>
      </p:sp>
      <p:pic>
        <p:nvPicPr>
          <p:cNvPr id="4118" name="Picture 23" descr="11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335756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4" name="Line 24"/>
          <p:cNvSpPr>
            <a:spLocks noChangeShapeType="1"/>
          </p:cNvSpPr>
          <p:nvPr/>
        </p:nvSpPr>
        <p:spPr bwMode="auto">
          <a:xfrm>
            <a:off x="8316913" y="2276475"/>
            <a:ext cx="0" cy="504825"/>
          </a:xfrm>
          <a:prstGeom prst="line">
            <a:avLst/>
          </a:prstGeom>
          <a:noFill/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pic>
        <p:nvPicPr>
          <p:cNvPr id="4120" name="Picture 1" descr="I:\الرحمة\ابله فاطمه\birds\bird_5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285750"/>
            <a:ext cx="16954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8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18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18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18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00"/>
                            </p:stCondLst>
                            <p:childTnLst>
                              <p:par>
                                <p:cTn id="6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8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6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5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2" grpId="0" animBg="1"/>
      <p:bldP spid="184323" grpId="0" animBg="1"/>
      <p:bldP spid="184324" grpId="0" animBg="1"/>
      <p:bldP spid="184325" grpId="0" animBg="1"/>
      <p:bldP spid="184326" grpId="0" animBg="1"/>
      <p:bldP spid="184327" grpId="0" animBg="1"/>
      <p:bldP spid="184328" grpId="0" animBg="1"/>
      <p:bldP spid="184334" grpId="0" animBg="1"/>
      <p:bldP spid="184335" grpId="0" animBg="1"/>
      <p:bldP spid="184336" grpId="0" animBg="1"/>
      <p:bldP spid="184337" grpId="0" animBg="1"/>
      <p:bldP spid="184338" grpId="0" animBg="1"/>
      <p:bldP spid="184339" grpId="0" animBg="1"/>
      <p:bldP spid="184341" grpId="0" animBg="1"/>
      <p:bldP spid="1843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0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رسم تخطيطي 3"/>
          <p:cNvGraphicFramePr/>
          <p:nvPr/>
        </p:nvGraphicFramePr>
        <p:xfrm>
          <a:off x="285720" y="357166"/>
          <a:ext cx="8572560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مستطيل 5"/>
          <p:cNvSpPr/>
          <p:nvPr/>
        </p:nvSpPr>
        <p:spPr>
          <a:xfrm>
            <a:off x="4214810" y="4143380"/>
            <a:ext cx="457203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هي التي تبدأ باسم</a:t>
            </a:r>
          </a:p>
          <a:p>
            <a:pPr algn="ctr"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مثل: محمد يقرأ الكتاب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928662" y="4143380"/>
            <a:ext cx="351731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هي التي تبدأ بفعل</a:t>
            </a:r>
          </a:p>
          <a:p>
            <a:pPr algn="ctr"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مثل: يقرأ محمد الكتاب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4857750" y="3429000"/>
            <a:ext cx="2500313" cy="104616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4400" b="1" dirty="0">
                <a:solidFill>
                  <a:schemeClr val="accent4">
                    <a:lumMod val="75000"/>
                  </a:schemeClr>
                </a:solidFill>
              </a:rPr>
              <a:t>جملة</a:t>
            </a:r>
            <a:r>
              <a:rPr lang="ar-SA" dirty="0"/>
              <a:t> </a:t>
            </a:r>
            <a:r>
              <a:rPr lang="ar-SA" sz="4400" b="1" dirty="0">
                <a:solidFill>
                  <a:schemeClr val="accent4">
                    <a:lumMod val="75000"/>
                  </a:schemeClr>
                </a:solidFill>
              </a:rPr>
              <a:t>اسمية</a:t>
            </a:r>
          </a:p>
          <a:p>
            <a:pPr>
              <a:defRPr/>
            </a:pP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1643063" y="3429000"/>
            <a:ext cx="2500312" cy="104616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>
              <a:defRPr/>
            </a:pPr>
            <a:r>
              <a:rPr lang="ar-SA" sz="4400" b="1" dirty="0">
                <a:solidFill>
                  <a:schemeClr val="accent4">
                    <a:lumMod val="75000"/>
                  </a:schemeClr>
                </a:solidFill>
              </a:rPr>
              <a:t>جملة</a:t>
            </a:r>
            <a:r>
              <a:rPr lang="ar-SA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ar-SA" sz="4400" b="1" dirty="0">
                <a:solidFill>
                  <a:schemeClr val="accent4">
                    <a:lumMod val="75000"/>
                  </a:schemeClr>
                </a:solidFill>
              </a:rPr>
              <a:t>فعلية</a:t>
            </a:r>
          </a:p>
          <a:p>
            <a:pPr>
              <a:defRPr/>
            </a:pPr>
            <a:endParaRPr lang="ar-SA" dirty="0"/>
          </a:p>
        </p:txBody>
      </p:sp>
      <p:graphicFrame>
        <p:nvGraphicFramePr>
          <p:cNvPr id="14" name="رسم تخطيطي 1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مستطيل 14"/>
          <p:cNvSpPr/>
          <p:nvPr/>
        </p:nvSpPr>
        <p:spPr>
          <a:xfrm>
            <a:off x="2786050" y="1500174"/>
            <a:ext cx="35719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أركان الجملة الفعلية</a:t>
            </a:r>
            <a:endParaRPr lang="ar-SA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786446" y="4429132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فعل</a:t>
            </a:r>
            <a:endParaRPr lang="ar-S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143108" y="4500570"/>
            <a:ext cx="1245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فاعل</a:t>
            </a:r>
            <a:endParaRPr lang="ar-SA" sz="5400" b="1" cap="none" spc="0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4" grpId="2">
        <p:bldAsOne/>
      </p:bldGraphic>
      <p:bldP spid="8" grpId="0"/>
      <p:bldP spid="8" grpId="1"/>
      <p:bldP spid="9" grpId="0"/>
      <p:bldP spid="9" grpId="1"/>
      <p:bldGraphic spid="14" grpId="0">
        <p:bldAsOne/>
      </p:bldGraphic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 descr="fromwoman1377121350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8289"/>
          </a:xfrm>
          <a:prstGeom prst="rect">
            <a:avLst/>
          </a:prstGeom>
        </p:spPr>
      </p:pic>
      <p:graphicFrame>
        <p:nvGraphicFramePr>
          <p:cNvPr id="2" name="رسم تخطيطي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مستطيل 2"/>
          <p:cNvSpPr/>
          <p:nvPr/>
        </p:nvSpPr>
        <p:spPr>
          <a:xfrm>
            <a:off x="4143372" y="4714884"/>
            <a:ext cx="857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؟</a:t>
            </a:r>
            <a:endParaRPr lang="ar-SA" sz="5400" b="1" cap="none" spc="0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00100" y="1285860"/>
            <a:ext cx="7143800" cy="43577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428596" y="1285860"/>
            <a:ext cx="78581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تعاوني مع </a:t>
            </a:r>
            <a:r>
              <a:rPr lang="ar-S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مجموعتك لمعرفة عنوان درسنا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صورة 5" descr="تعاون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0232" y="3214686"/>
            <a:ext cx="6072230" cy="2214578"/>
          </a:xfrm>
          <a:prstGeom prst="rect">
            <a:avLst/>
          </a:prstGeom>
        </p:spPr>
      </p:pic>
      <p:sp>
        <p:nvSpPr>
          <p:cNvPr id="7" name="شكل بيضاوي 6"/>
          <p:cNvSpPr/>
          <p:nvPr/>
        </p:nvSpPr>
        <p:spPr>
          <a:xfrm>
            <a:off x="1142976" y="4000504"/>
            <a:ext cx="1214446" cy="107157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chemeClr val="accent5">
                    <a:lumMod val="75000"/>
                  </a:schemeClr>
                </a:solidFill>
              </a:rPr>
              <a:t>ورقة العمل (1)</a:t>
            </a:r>
            <a:endParaRPr lang="ar-SA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8" name="رسم تخطيطي 7"/>
          <p:cNvGraphicFramePr/>
          <p:nvPr/>
        </p:nvGraphicFramePr>
        <p:xfrm>
          <a:off x="1676400" y="1549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مستطيل 8"/>
          <p:cNvSpPr/>
          <p:nvPr/>
        </p:nvSpPr>
        <p:spPr>
          <a:xfrm>
            <a:off x="3571868" y="4572008"/>
            <a:ext cx="2238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مفعول </a:t>
            </a:r>
            <a:r>
              <a:rPr lang="ar-SA" sz="5400" b="1" cap="none" spc="0" dirty="0" err="1" smtClean="0">
                <a:ln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به</a:t>
            </a:r>
            <a:endParaRPr lang="ar-SA" sz="5400" b="1" cap="none" spc="0" dirty="0">
              <a:ln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2" grpId="1">
        <p:bldAsOne/>
      </p:bldGraphic>
      <p:bldP spid="3" grpId="0" build="allAtOnce"/>
      <p:bldP spid="4" grpId="0" animBg="1"/>
      <p:bldP spid="4" grpId="1" animBg="1"/>
      <p:bldP spid="5" grpId="0"/>
      <p:bldP spid="5" grpId="1"/>
      <p:bldP spid="7" grpId="0" animBg="1"/>
      <p:bldP spid="7" grpId="1" animBg="1"/>
      <p:bldGraphic spid="8" grpId="0">
        <p:bldAsOne/>
      </p:bldGraphic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03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 rot="1109988">
            <a:off x="5346751" y="2219408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solidFill>
                    <a:srgbClr val="FF0066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الدرس اللغوي</a:t>
            </a:r>
          </a:p>
        </p:txBody>
      </p:sp>
      <p:sp>
        <p:nvSpPr>
          <p:cNvPr id="4" name="مستطيل 3"/>
          <p:cNvSpPr/>
          <p:nvPr/>
        </p:nvSpPr>
        <p:spPr>
          <a:xfrm rot="20401173">
            <a:off x="1543511" y="1534602"/>
            <a:ext cx="33201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dirty="0" smtClean="0">
                <a:ln w="31550" cmpd="sng">
                  <a:solidFill>
                    <a:srgbClr val="FF0066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الوظيفة النحوية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428097" y="2967335"/>
            <a:ext cx="25266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solidFill>
                    <a:srgbClr val="FF0066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المفعول </a:t>
            </a:r>
            <a:r>
              <a:rPr lang="ar-SA" sz="5400" b="1" cap="none" spc="0" dirty="0" err="1" smtClean="0">
                <a:ln w="31550" cmpd="sng">
                  <a:solidFill>
                    <a:srgbClr val="FF0066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به</a:t>
            </a:r>
            <a:endParaRPr lang="ar-SA" sz="5400" b="1" cap="none" spc="0" dirty="0">
              <a:ln w="31550" cmpd="sng">
                <a:solidFill>
                  <a:srgbClr val="FF0066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 descr="01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شكل بيضاوي 7"/>
          <p:cNvSpPr/>
          <p:nvPr/>
        </p:nvSpPr>
        <p:spPr>
          <a:xfrm>
            <a:off x="3571868" y="2928934"/>
            <a:ext cx="428628" cy="28575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>
            <a:off x="3571868" y="3000372"/>
            <a:ext cx="4870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صنعَ الإنسانُ السيارةَ</a:t>
            </a:r>
            <a:endParaRPr lang="ar-SA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3" name="صورة 2" descr="imagesCA36YQF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500042"/>
            <a:ext cx="3714776" cy="2286016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6786578" y="4071942"/>
            <a:ext cx="21082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المفعول </a:t>
            </a:r>
            <a:r>
              <a:rPr lang="ar-SA" sz="4000" b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به</a:t>
            </a:r>
            <a:r>
              <a:rPr lang="ar-SA" sz="40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:</a:t>
            </a:r>
            <a:endParaRPr lang="ar-SA" sz="40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143636" y="4214818"/>
            <a:ext cx="7857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اسم </a:t>
            </a:r>
            <a:endParaRPr lang="ar-SA" sz="54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72066" y="4214818"/>
            <a:ext cx="12362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منصوب</a:t>
            </a:r>
            <a:endParaRPr lang="ar-SA" sz="54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28596" y="4214818"/>
            <a:ext cx="46329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يدل </a:t>
            </a:r>
            <a:r>
              <a:rPr lang="ar-SA" sz="32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على من وقع عليه فعل الفاعل</a:t>
            </a:r>
            <a:endParaRPr lang="ar-SA" sz="32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3643306" y="3786190"/>
            <a:ext cx="164307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صورة 11" descr="0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شكل بيضاوي 10"/>
          <p:cNvSpPr/>
          <p:nvPr/>
        </p:nvSpPr>
        <p:spPr>
          <a:xfrm>
            <a:off x="3786182" y="3429000"/>
            <a:ext cx="285752" cy="285752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>
            <a:off x="3643306" y="3357562"/>
            <a:ext cx="4977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عالجَ الطبيبُ المريضَ</a:t>
            </a:r>
            <a:endParaRPr lang="ar-SA" sz="5400" b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500826" y="4786322"/>
            <a:ext cx="1725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المفعول </a:t>
            </a:r>
            <a:r>
              <a:rPr lang="ar-SA" sz="3200" b="1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به</a:t>
            </a:r>
            <a:r>
              <a:rPr lang="ar-SA" sz="32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ar-SA" sz="3200" b="1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4282" y="4786322"/>
            <a:ext cx="46329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يدل </a:t>
            </a:r>
            <a:r>
              <a:rPr lang="ar-SA" sz="32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على من وقع عليه فعل الفاعل</a:t>
            </a:r>
            <a:endParaRPr lang="ar-SA" sz="32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pic>
        <p:nvPicPr>
          <p:cNvPr id="6" name="صورة 5" descr="نتال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500042"/>
            <a:ext cx="3929090" cy="2500330"/>
          </a:xfrm>
          <a:prstGeom prst="rect">
            <a:avLst/>
          </a:prstGeom>
        </p:spPr>
      </p:pic>
      <p:cxnSp>
        <p:nvCxnSpPr>
          <p:cNvPr id="8" name="رابط مستقيم 7"/>
          <p:cNvCxnSpPr/>
          <p:nvPr/>
        </p:nvCxnSpPr>
        <p:spPr>
          <a:xfrm rot="10800000">
            <a:off x="3786182" y="4214818"/>
            <a:ext cx="1785950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مستطيل 8"/>
          <p:cNvSpPr/>
          <p:nvPr/>
        </p:nvSpPr>
        <p:spPr>
          <a:xfrm>
            <a:off x="5857884" y="4786322"/>
            <a:ext cx="7857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اسم </a:t>
            </a:r>
            <a:endParaRPr lang="ar-SA" sz="54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786314" y="4786322"/>
            <a:ext cx="12362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</a:rPr>
              <a:t>منصوب</a:t>
            </a:r>
            <a:endParaRPr lang="ar-SA" sz="5400" b="1" cap="none" spc="0" dirty="0">
              <a:ln w="10541" cmpd="sng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 descr="imagesCAU15C2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642910" y="1071546"/>
            <a:ext cx="803240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3600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باستخدام</a:t>
            </a:r>
            <a:r>
              <a:rPr lang="ar-SA" sz="3600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 </a:t>
            </a:r>
            <a:r>
              <a:rPr lang="ar-SA" sz="3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</a:t>
            </a:r>
            <a:r>
              <a:rPr lang="ar-SA" sz="36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التطبيق</a:t>
            </a:r>
            <a:r>
              <a:rPr lang="ar-SA" sz="360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،،</a:t>
            </a:r>
            <a:r>
              <a:rPr lang="ar-SA" sz="360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أقرأ الجمل التالية :</a:t>
            </a:r>
            <a:endParaRPr lang="ar-SA" sz="3600" dirty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57224" y="2071678"/>
            <a:ext cx="7786742" cy="3416320"/>
          </a:xfrm>
          <a:prstGeom prst="rect">
            <a:avLst/>
          </a:prstGeom>
          <a:solidFill>
            <a:srgbClr val="FCFC8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زَارَ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الْمَناطِقَ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القديمةَ والْجديدَةَ.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رأى عُمَرُ 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الشَّمْسَ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كَأنَّها تَغْطِسُ.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ar-SA" sz="48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تَسْتَهْوي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الْمَدينَةُ</a:t>
            </a:r>
            <a:r>
              <a:rPr lang="ar-SA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السُّكانَ </a:t>
            </a:r>
            <a:r>
              <a:rPr lang="ar-SA" sz="4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بِأَضْوائِها.</a:t>
            </a:r>
            <a:endParaRPr lang="ar-SA" sz="4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المفعول ب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المفعول به</Template>
  <TotalTime>898</TotalTime>
  <Words>617</Words>
  <Application>Microsoft Office PowerPoint</Application>
  <PresentationFormat>عرض على الشاشة (3:4)‏</PresentationFormat>
  <Paragraphs>175</Paragraphs>
  <Slides>25</Slides>
  <Notes>3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المفعول به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Compaq</dc:creator>
  <cp:lastModifiedBy>fujitsu</cp:lastModifiedBy>
  <cp:revision>43</cp:revision>
  <dcterms:created xsi:type="dcterms:W3CDTF">2011-12-02T08:18:13Z</dcterms:created>
  <dcterms:modified xsi:type="dcterms:W3CDTF">2014-12-07T18:25:15Z</dcterms:modified>
</cp:coreProperties>
</file>